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5"/>
    <p:sldMasterId id="2147483688" r:id="rId6"/>
  </p:sldMasterIdLst>
  <p:notesMasterIdLst>
    <p:notesMasterId r:id="rId32"/>
  </p:notesMasterIdLst>
  <p:handoutMasterIdLst>
    <p:handoutMasterId r:id="rId33"/>
  </p:handoutMasterIdLst>
  <p:sldIdLst>
    <p:sldId id="321" r:id="rId7"/>
    <p:sldId id="436" r:id="rId8"/>
    <p:sldId id="469" r:id="rId9"/>
    <p:sldId id="487" r:id="rId10"/>
    <p:sldId id="488" r:id="rId11"/>
    <p:sldId id="459" r:id="rId12"/>
    <p:sldId id="483" r:id="rId13"/>
    <p:sldId id="484" r:id="rId14"/>
    <p:sldId id="481" r:id="rId15"/>
    <p:sldId id="489" r:id="rId16"/>
    <p:sldId id="490" r:id="rId17"/>
    <p:sldId id="491" r:id="rId18"/>
    <p:sldId id="492" r:id="rId19"/>
    <p:sldId id="493" r:id="rId20"/>
    <p:sldId id="494" r:id="rId21"/>
    <p:sldId id="495" r:id="rId22"/>
    <p:sldId id="496" r:id="rId23"/>
    <p:sldId id="497" r:id="rId24"/>
    <p:sldId id="498" r:id="rId25"/>
    <p:sldId id="499" r:id="rId26"/>
    <p:sldId id="500" r:id="rId27"/>
    <p:sldId id="501" r:id="rId28"/>
    <p:sldId id="503" r:id="rId29"/>
    <p:sldId id="482" r:id="rId30"/>
    <p:sldId id="283" r:id="rId31"/>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75" userDrawn="1">
          <p15:clr>
            <a:srgbClr val="A4A3A4"/>
          </p15:clr>
        </p15:guide>
        <p15:guide id="2" pos="288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3" initials="" lastIdx="9" clrIdx="0"/>
  <p:cmAuthor id="1" name="Bridget Hannigan" initials="BH"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3F5F"/>
    <a:srgbClr val="F83E54"/>
    <a:srgbClr val="E28B4C"/>
    <a:srgbClr val="FEFDFF"/>
    <a:srgbClr val="9E9C9E"/>
    <a:srgbClr val="89B6E0"/>
    <a:srgbClr val="93C954"/>
    <a:srgbClr val="1C305A"/>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68496" autoAdjust="0"/>
  </p:normalViewPr>
  <p:slideViewPr>
    <p:cSldViewPr snapToGrid="0">
      <p:cViewPr varScale="1">
        <p:scale>
          <a:sx n="76" d="100"/>
          <a:sy n="76" d="100"/>
        </p:scale>
        <p:origin x="680" y="200"/>
      </p:cViewPr>
      <p:guideLst>
        <p:guide orient="horz" pos="3475"/>
        <p:guide pos="2887"/>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022"/>
    </p:cViewPr>
  </p:sorterViewPr>
  <p:notesViewPr>
    <p:cSldViewPr snapToGrid="0" showGuides="1">
      <p:cViewPr varScale="1">
        <p:scale>
          <a:sx n="83" d="100"/>
          <a:sy n="83" d="100"/>
        </p:scale>
        <p:origin x="217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r>
              <a:rPr lang="en-GB"/>
              <a:t>GN4-1 EC Review</a:t>
            </a:r>
          </a:p>
        </p:txBody>
      </p:sp>
      <p:sp>
        <p:nvSpPr>
          <p:cNvPr id="3" name="Date Placeholder 2"/>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r>
              <a:rPr lang="en-GB"/>
              <a:t>Activity Title</a:t>
            </a:r>
          </a:p>
        </p:txBody>
      </p:sp>
    </p:spTree>
    <p:extLst>
      <p:ext uri="{BB962C8B-B14F-4D97-AF65-F5344CB8AC3E}">
        <p14:creationId xmlns:p14="http://schemas.microsoft.com/office/powerpoint/2010/main" val="3286563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09180173-56AF-4385-B5A2-4FB13A8B9F78}" type="datetimeFigureOut">
              <a:rPr lang="en-GB" smtClean="0"/>
              <a:t>07/10/2018</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C15EAC0A-1A7B-42DA-8357-44C998E354D7}" type="slidenum">
              <a:rPr lang="en-GB" smtClean="0"/>
              <a:t>‹#›</a:t>
            </a:fld>
            <a:endParaRPr lang="en-GB"/>
          </a:p>
        </p:txBody>
      </p:sp>
    </p:spTree>
    <p:extLst>
      <p:ext uri="{BB962C8B-B14F-4D97-AF65-F5344CB8AC3E}">
        <p14:creationId xmlns:p14="http://schemas.microsoft.com/office/powerpoint/2010/main" val="2978080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5EAC0A-1A7B-42DA-8357-44C998E354D7}" type="slidenum">
              <a:rPr lang="en-GB" smtClean="0"/>
              <a:t>1</a:t>
            </a:fld>
            <a:endParaRPr lang="en-GB" dirty="0"/>
          </a:p>
        </p:txBody>
      </p:sp>
    </p:spTree>
    <p:extLst>
      <p:ext uri="{BB962C8B-B14F-4D97-AF65-F5344CB8AC3E}">
        <p14:creationId xmlns:p14="http://schemas.microsoft.com/office/powerpoint/2010/main" val="3560765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42 in 11 categories</a:t>
            </a:r>
          </a:p>
        </p:txBody>
      </p:sp>
      <p:sp>
        <p:nvSpPr>
          <p:cNvPr id="4" name="Slide Number Placeholder 3"/>
          <p:cNvSpPr>
            <a:spLocks noGrp="1"/>
          </p:cNvSpPr>
          <p:nvPr>
            <p:ph type="sldNum" sz="quarter" idx="10"/>
          </p:nvPr>
        </p:nvSpPr>
        <p:spPr/>
        <p:txBody>
          <a:bodyPr/>
          <a:lstStyle/>
          <a:p>
            <a:fld id="{9CBC110B-1C27-4A5B-8007-E6BF4BB6C5F7}" type="slidenum">
              <a:rPr lang="en-GB" smtClean="0"/>
              <a:t>10</a:t>
            </a:fld>
            <a:endParaRPr lang="en-GB" dirty="0"/>
          </a:p>
        </p:txBody>
      </p:sp>
    </p:spTree>
    <p:extLst>
      <p:ext uri="{BB962C8B-B14F-4D97-AF65-F5344CB8AC3E}">
        <p14:creationId xmlns:p14="http://schemas.microsoft.com/office/powerpoint/2010/main" val="1908569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Covers the requirements which relate to the portability and persistence of an identity over time, as well as the ability to link credentials from multiple </a:t>
            </a:r>
            <a:r>
              <a:rPr lang="en-GB" dirty="0" err="1"/>
              <a:t>IdPs</a:t>
            </a:r>
            <a:r>
              <a:rPr lang="en-GB" dirty="0"/>
              <a:t>. An example of this kind of challenge is when a researcher moves institute or research field throughout the lifetime of their career. ORCID is the recognised means of achieving the persistent identity for a researcher.</a:t>
            </a: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11</a:t>
            </a:fld>
            <a:endParaRPr lang="en-GB" dirty="0"/>
          </a:p>
        </p:txBody>
      </p:sp>
    </p:spTree>
    <p:extLst>
      <p:ext uri="{BB962C8B-B14F-4D97-AF65-F5344CB8AC3E}">
        <p14:creationId xmlns:p14="http://schemas.microsoft.com/office/powerpoint/2010/main" val="3693992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relates to the ease of a user to be able to find the authentication and authorisation infrastructure services that they are searching for or required to interact with. This includes the discovery of the user’s </a:t>
            </a:r>
            <a:r>
              <a:rPr lang="en-GB" dirty="0" err="1"/>
              <a:t>IdP</a:t>
            </a:r>
            <a:r>
              <a:rPr lang="en-GB" dirty="0"/>
              <a:t> by the most efficient means as well as discovery of the services offered by SPs that are available to them</a:t>
            </a: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12</a:t>
            </a:fld>
            <a:endParaRPr lang="en-GB" dirty="0"/>
          </a:p>
        </p:txBody>
      </p:sp>
    </p:spTree>
    <p:extLst>
      <p:ext uri="{BB962C8B-B14F-4D97-AF65-F5344CB8AC3E}">
        <p14:creationId xmlns:p14="http://schemas.microsoft.com/office/powerpoint/2010/main" val="4264601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the granting and revoking of permissions and the access-enabling </a:t>
            </a:r>
            <a:r>
              <a:rPr lang="en-GB" dirty="0" err="1"/>
              <a:t>artifacts</a:t>
            </a:r>
            <a:r>
              <a:rPr lang="en-GB" dirty="0"/>
              <a:t> necessary to do so. However, the requirements raised by the community go into a much granular level, covering the various nuances of authorisation not yet fully covered by the services and systems which the community relies upon. These requirements focused around the policies and technologies required for authorisation at a global scale such as the ability for an SP to de-authorise a user at an individual research institute or infrastructure, real time updating of the authorisation rights, the ability to manage group formation and levels of access to systems and resources with appropriate accounting.</a:t>
            </a: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13</a:t>
            </a:fld>
            <a:endParaRPr lang="en-GB" dirty="0"/>
          </a:p>
        </p:txBody>
      </p:sp>
    </p:spTree>
    <p:extLst>
      <p:ext uri="{BB962C8B-B14F-4D97-AF65-F5344CB8AC3E}">
        <p14:creationId xmlns:p14="http://schemas.microsoft.com/office/powerpoint/2010/main" val="3127335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a long running requirement of the community. Attributes are the pieces of information relating to a user which are made available by </a:t>
            </a:r>
            <a:r>
              <a:rPr lang="en-GB" dirty="0" err="1"/>
              <a:t>IdPs</a:t>
            </a:r>
            <a:r>
              <a:rPr lang="en-GB" dirty="0"/>
              <a:t>. As mentioned above attribute release remains problematic. The requirements serve to outline a number of elements which need to be addressed in order to reduce the issues caused by lack of attribute release.</a:t>
            </a: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14</a:t>
            </a:fld>
            <a:endParaRPr lang="en-GB" dirty="0"/>
          </a:p>
        </p:txBody>
      </p:sp>
    </p:spTree>
    <p:extLst>
      <p:ext uri="{BB962C8B-B14F-4D97-AF65-F5344CB8AC3E}">
        <p14:creationId xmlns:p14="http://schemas.microsoft.com/office/powerpoint/2010/main" val="1339771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an important concern for the research community. The Security Incident Response Trust Framework for Federated Identity, </a:t>
            </a:r>
            <a:r>
              <a:rPr lang="en-GB" dirty="0" err="1"/>
              <a:t>Sirtfi</a:t>
            </a:r>
            <a:r>
              <a:rPr lang="en-GB" dirty="0"/>
              <a:t> for short, is the framework which most easily addresses the security incident response requirements of the research community. This framework allows for a means of enabling coordinated security incident response across federated organisations. There are, however, a number of improvements which the research community believes could be made to the existing eco-system to improve the situation for all communities, which are outlined in that section.</a:t>
            </a: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15</a:t>
            </a:fld>
            <a:endParaRPr lang="en-GB" dirty="0"/>
          </a:p>
        </p:txBody>
      </p:sp>
    </p:spTree>
    <p:extLst>
      <p:ext uri="{BB962C8B-B14F-4D97-AF65-F5344CB8AC3E}">
        <p14:creationId xmlns:p14="http://schemas.microsoft.com/office/powerpoint/2010/main" val="1787351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are entities used to contribute additional attributes or services not provided by identity federations or service providers. Only these entities are specifically established and operated on behalf of a specific research community. They serve as a collective representation of all of the internal services or service providers and identity proxies which are offered within a research community. The FIM4R research communities have contributed a number of requirements that they would like to see from a number of groups, which would enhance the effectiveness and scalability of research proxies for the benefit of the wider research community.</a:t>
            </a: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16</a:t>
            </a:fld>
            <a:endParaRPr lang="en-GB" dirty="0"/>
          </a:p>
        </p:txBody>
      </p:sp>
    </p:spTree>
    <p:extLst>
      <p:ext uri="{BB962C8B-B14F-4D97-AF65-F5344CB8AC3E}">
        <p14:creationId xmlns:p14="http://schemas.microsoft.com/office/powerpoint/2010/main" val="4001623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relates to the need for a service provider to be assured that the identity being verified is of a high standard to ensure the necessary trust between the entities. This can be further enhanced through the use of multiple authentication factors to increase assurance and trust that the identity being authenticated is verified. In this section proposals around ways to increase assurance and adoption of multi factor authentication are proposed.</a:t>
            </a: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17</a:t>
            </a:fld>
            <a:endParaRPr lang="en-GB" dirty="0"/>
          </a:p>
        </p:txBody>
      </p:sp>
    </p:spTree>
    <p:extLst>
      <p:ext uri="{BB962C8B-B14F-4D97-AF65-F5344CB8AC3E}">
        <p14:creationId xmlns:p14="http://schemas.microsoft.com/office/powerpoint/2010/main" val="1482141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refers to standards of operation needed to ensure that users have a consistent experience across the FIM ecosystem.</a:t>
            </a: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18</a:t>
            </a:fld>
            <a:endParaRPr lang="en-GB" dirty="0"/>
          </a:p>
        </p:txBody>
      </p:sp>
    </p:spTree>
    <p:extLst>
      <p:ext uri="{BB962C8B-B14F-4D97-AF65-F5344CB8AC3E}">
        <p14:creationId xmlns:p14="http://schemas.microsoft.com/office/powerpoint/2010/main" val="845678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relates to the requirement for AAI services to support command line or web service based federated authentication, rather than authentication via web portals. Within the research community many interactions between clients and servers are via the user’s command-line or through interacting applications using API access to AAI. This section explores ways in which non web authentication can be achieved or improved.</a:t>
            </a: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19</a:t>
            </a:fld>
            <a:endParaRPr lang="en-GB" dirty="0"/>
          </a:p>
        </p:txBody>
      </p:sp>
    </p:spTree>
    <p:extLst>
      <p:ext uri="{BB962C8B-B14F-4D97-AF65-F5344CB8AC3E}">
        <p14:creationId xmlns:p14="http://schemas.microsoft.com/office/powerpoint/2010/main" val="85661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Trust and identity </a:t>
            </a:r>
            <a:r>
              <a:rPr lang="en-GB"/>
              <a:t>services have </a:t>
            </a:r>
            <a:r>
              <a:rPr lang="en-GB" dirty="0"/>
              <a:t>evolved greatly over the last 5 years in the academic world.</a:t>
            </a:r>
          </a:p>
          <a:p>
            <a:r>
              <a:rPr lang="en-GB" dirty="0"/>
              <a:t>eduGAIN works great for teams working together from large institutions but there still remain challenges working with the long tail of science or with commercial organisations.</a:t>
            </a:r>
          </a:p>
          <a:p>
            <a:endParaRPr lang="en-GB" dirty="0"/>
          </a:p>
          <a:p>
            <a:r>
              <a:rPr lang="en-GB" dirty="0"/>
              <a:t>The white paper captured this well with the following quote:</a:t>
            </a:r>
          </a:p>
          <a:p>
            <a:r>
              <a:rPr lang="en-GB" dirty="0"/>
              <a:t>“Every researcher is entitled to focus on their work and not be impeded by needless obstacles nor required to understand anything about the FIM infrastructure enabling their access to research services.” FIM4R version 2</a:t>
            </a:r>
          </a:p>
        </p:txBody>
      </p:sp>
      <p:sp>
        <p:nvSpPr>
          <p:cNvPr id="4" name="Slide Number Placeholder 3"/>
          <p:cNvSpPr>
            <a:spLocks noGrp="1"/>
          </p:cNvSpPr>
          <p:nvPr>
            <p:ph type="sldNum" sz="quarter" idx="10"/>
          </p:nvPr>
        </p:nvSpPr>
        <p:spPr/>
        <p:txBody>
          <a:bodyPr/>
          <a:lstStyle/>
          <a:p>
            <a:fld id="{EAA26957-3063-4AF5-9C10-771E4439D98E}" type="slidenum">
              <a:rPr lang="en-GB" smtClean="0"/>
              <a:t>2</a:t>
            </a:fld>
            <a:endParaRPr lang="en-GB" dirty="0"/>
          </a:p>
        </p:txBody>
      </p:sp>
    </p:spTree>
    <p:extLst>
      <p:ext uri="{BB962C8B-B14F-4D97-AF65-F5344CB8AC3E}">
        <p14:creationId xmlns:p14="http://schemas.microsoft.com/office/powerpoint/2010/main" val="1628160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the perspective of the research community describes ways in which federations, eduGAIN and research community proxies can make it easier for research communities to </a:t>
            </a:r>
            <a:r>
              <a:rPr lang="en-GB" dirty="0" err="1"/>
              <a:t>interfederate</a:t>
            </a:r>
            <a:r>
              <a:rPr lang="en-GB" dirty="0"/>
              <a:t> and to test their AAI infrastructures before making them live.</a:t>
            </a: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20</a:t>
            </a:fld>
            <a:endParaRPr lang="en-GB" dirty="0"/>
          </a:p>
        </p:txBody>
      </p:sp>
    </p:spTree>
    <p:extLst>
      <p:ext uri="{BB962C8B-B14F-4D97-AF65-F5344CB8AC3E}">
        <p14:creationId xmlns:p14="http://schemas.microsoft.com/office/powerpoint/2010/main" val="5815805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common challenges and concerns faced by the research communities to do with the long term sustainability of key services which are utilised in FIM.</a:t>
            </a: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21</a:t>
            </a:fld>
            <a:endParaRPr lang="en-GB" dirty="0"/>
          </a:p>
        </p:txBody>
      </p:sp>
    </p:spTree>
    <p:extLst>
      <p:ext uri="{BB962C8B-B14F-4D97-AF65-F5344CB8AC3E}">
        <p14:creationId xmlns:p14="http://schemas.microsoft.com/office/powerpoint/2010/main" val="1807805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sets of recommendations!</a:t>
            </a:r>
          </a:p>
        </p:txBody>
      </p:sp>
      <p:sp>
        <p:nvSpPr>
          <p:cNvPr id="4" name="Slide Number Placeholder 3"/>
          <p:cNvSpPr>
            <a:spLocks noGrp="1"/>
          </p:cNvSpPr>
          <p:nvPr>
            <p:ph type="sldNum" sz="quarter" idx="10"/>
          </p:nvPr>
        </p:nvSpPr>
        <p:spPr/>
        <p:txBody>
          <a:bodyPr/>
          <a:lstStyle/>
          <a:p>
            <a:fld id="{9CBC110B-1C27-4A5B-8007-E6BF4BB6C5F7}" type="slidenum">
              <a:rPr lang="en-GB" smtClean="0"/>
              <a:t>22</a:t>
            </a:fld>
            <a:endParaRPr lang="en-GB" dirty="0"/>
          </a:p>
        </p:txBody>
      </p:sp>
    </p:spTree>
    <p:extLst>
      <p:ext uri="{BB962C8B-B14F-4D97-AF65-F5344CB8AC3E}">
        <p14:creationId xmlns:p14="http://schemas.microsoft.com/office/powerpoint/2010/main" val="3197073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Published on </a:t>
            </a:r>
            <a:r>
              <a:rPr lang="en-GB" sz="1200" b="0" i="0" kern="1200" dirty="0" err="1">
                <a:solidFill>
                  <a:schemeClr val="tx1"/>
                </a:solidFill>
                <a:effectLst/>
                <a:latin typeface="+mn-lt"/>
                <a:ea typeface="+mn-ea"/>
                <a:cs typeface="+mn-cs"/>
              </a:rPr>
              <a:t>Zenodo</a:t>
            </a:r>
            <a:r>
              <a:rPr lang="en-GB" sz="1200" b="0" i="0" kern="1200" dirty="0">
                <a:solidFill>
                  <a:schemeClr val="tx1"/>
                </a:solidFill>
                <a:effectLst/>
                <a:latin typeface="+mn-lt"/>
                <a:ea typeface="+mn-ea"/>
                <a:cs typeface="+mn-cs"/>
              </a:rPr>
              <a:t>!  Go read here:</a:t>
            </a:r>
          </a:p>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https://</a:t>
            </a:r>
            <a:r>
              <a:rPr lang="en-GB" sz="1200" b="0" i="0" kern="1200" dirty="0" err="1">
                <a:solidFill>
                  <a:schemeClr val="tx1"/>
                </a:solidFill>
                <a:effectLst/>
                <a:latin typeface="+mn-lt"/>
                <a:ea typeface="+mn-ea"/>
                <a:cs typeface="+mn-cs"/>
              </a:rPr>
              <a:t>doi.org</a:t>
            </a:r>
            <a:r>
              <a:rPr lang="en-GB" sz="1200" b="0" i="0" kern="1200" dirty="0">
                <a:solidFill>
                  <a:schemeClr val="tx1"/>
                </a:solidFill>
                <a:effectLst/>
                <a:latin typeface="+mn-lt"/>
                <a:ea typeface="+mn-ea"/>
                <a:cs typeface="+mn-cs"/>
              </a:rPr>
              <a:t>/10.5281/zenodo.1307551</a:t>
            </a: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23</a:t>
            </a:fld>
            <a:endParaRPr lang="en-GB" dirty="0"/>
          </a:p>
        </p:txBody>
      </p:sp>
    </p:spTree>
    <p:extLst>
      <p:ext uri="{BB962C8B-B14F-4D97-AF65-F5344CB8AC3E}">
        <p14:creationId xmlns:p14="http://schemas.microsoft.com/office/powerpoint/2010/main" val="21253116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dirty="0"/>
              <a:t>The community knows where they want to go: – an interoperable infrastructure that: </a:t>
            </a:r>
          </a:p>
          <a:p>
            <a:pPr rtl="0"/>
            <a:r>
              <a:rPr lang="en-GB" dirty="0"/>
              <a:t>• solves current issues </a:t>
            </a:r>
          </a:p>
          <a:p>
            <a:pPr rtl="0"/>
            <a:r>
              <a:rPr lang="en-GB" dirty="0"/>
              <a:t>• is as invisible to the researcher as much possible </a:t>
            </a:r>
          </a:p>
          <a:p>
            <a:pPr rtl="0"/>
            <a:r>
              <a:rPr lang="en-GB" dirty="0"/>
              <a:t>• All depends upon the substantial participation and cooperation of several groups </a:t>
            </a:r>
          </a:p>
          <a:p>
            <a:pPr rtl="0"/>
            <a:r>
              <a:rPr lang="en-GB" dirty="0"/>
              <a:t>• In the recommendations FIM4R V2 specifically addresses each of these groups</a:t>
            </a: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24</a:t>
            </a:fld>
            <a:endParaRPr lang="en-GB" dirty="0"/>
          </a:p>
        </p:txBody>
      </p:sp>
    </p:spTree>
    <p:extLst>
      <p:ext uri="{BB962C8B-B14F-4D97-AF65-F5344CB8AC3E}">
        <p14:creationId xmlns:p14="http://schemas.microsoft.com/office/powerpoint/2010/main" val="18929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5EAC0A-1A7B-42DA-8357-44C998E354D7}" type="slidenum">
              <a:rPr lang="en-GB" smtClean="0"/>
              <a:t>25</a:t>
            </a:fld>
            <a:endParaRPr lang="en-GB" dirty="0"/>
          </a:p>
        </p:txBody>
      </p:sp>
    </p:spTree>
    <p:extLst>
      <p:ext uri="{BB962C8B-B14F-4D97-AF65-F5344CB8AC3E}">
        <p14:creationId xmlns:p14="http://schemas.microsoft.com/office/powerpoint/2010/main" val="162054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FIM4R V1 Aim: “Authenticate locally, authorize globally” • deliver good user experience • extend the reach of campus credentials • reduce the number of credentials needed by users • leverage campus credential management practices – focus more energy on their own services • make federation a global infrastructure – academic collaboration, itself global, benefits In a very substantial sense, this has been achieved (for Authentication) •</a:t>
            </a:r>
            <a:br>
              <a:rPr lang="en-GB" dirty="0"/>
            </a:br>
            <a:r>
              <a:rPr lang="en-GB" dirty="0"/>
              <a:t> FIM now spans the national R&amp;E federations from many countries into an aggregated whole known as eduGAIN</a:t>
            </a: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3</a:t>
            </a:fld>
            <a:endParaRPr lang="en-GB" dirty="0"/>
          </a:p>
        </p:txBody>
      </p:sp>
    </p:spTree>
    <p:extLst>
      <p:ext uri="{BB962C8B-B14F-4D97-AF65-F5344CB8AC3E}">
        <p14:creationId xmlns:p14="http://schemas.microsoft.com/office/powerpoint/2010/main" val="1261653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since 2012 the FIM4R V1 paper was taken seriously </a:t>
            </a:r>
          </a:p>
          <a:p>
            <a:r>
              <a:rPr lang="en-GB" dirty="0"/>
              <a:t>AAI is now more mature with many successes </a:t>
            </a:r>
          </a:p>
          <a:p>
            <a:r>
              <a:rPr lang="en-GB" dirty="0"/>
              <a:t>• European Commission funding (H2020) for the AARC/AARC2 projects </a:t>
            </a:r>
          </a:p>
          <a:p>
            <a:r>
              <a:rPr lang="en-GB" dirty="0"/>
              <a:t>• Federations and </a:t>
            </a:r>
            <a:r>
              <a:rPr lang="en-GB" dirty="0" err="1"/>
              <a:t>interfederation</a:t>
            </a:r>
            <a:r>
              <a:rPr lang="en-GB" dirty="0"/>
              <a:t> have found their role as an Authentication infrastructure; Authorisation managed by Communities </a:t>
            </a:r>
          </a:p>
          <a:p>
            <a:r>
              <a:rPr lang="en-GB" dirty="0"/>
              <a:t>• </a:t>
            </a:r>
            <a:r>
              <a:rPr lang="en-GB" dirty="0" err="1"/>
              <a:t>eduGAIN’s</a:t>
            </a:r>
            <a:r>
              <a:rPr lang="en-GB" dirty="0"/>
              <a:t> operational support capability is now in place and maturing </a:t>
            </a:r>
          </a:p>
          <a:p>
            <a:r>
              <a:rPr lang="en-GB" dirty="0"/>
              <a:t>• e-Infrastructures are deploying shared AAI services (EGI, EUDAT, GÉANT, EOSC-hub, …) • Specific successes include the </a:t>
            </a:r>
            <a:r>
              <a:rPr lang="en-GB" dirty="0" err="1"/>
              <a:t>Sirtfi</a:t>
            </a:r>
            <a:r>
              <a:rPr lang="en-GB" dirty="0"/>
              <a:t> and </a:t>
            </a:r>
            <a:r>
              <a:rPr lang="en-GB" dirty="0" err="1"/>
              <a:t>Snctfi</a:t>
            </a:r>
            <a:r>
              <a:rPr lang="en-GB" dirty="0"/>
              <a:t> trust frameworks</a:t>
            </a: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4</a:t>
            </a:fld>
            <a:endParaRPr lang="en-GB" dirty="0"/>
          </a:p>
        </p:txBody>
      </p:sp>
    </p:spTree>
    <p:extLst>
      <p:ext uri="{BB962C8B-B14F-4D97-AF65-F5344CB8AC3E}">
        <p14:creationId xmlns:p14="http://schemas.microsoft.com/office/powerpoint/2010/main" val="850937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Shockingly, there are still problems:</a:t>
            </a:r>
          </a:p>
          <a:p>
            <a:endParaRPr lang="en-GB" dirty="0"/>
          </a:p>
          <a:p>
            <a:r>
              <a:rPr lang="en-GB" dirty="0"/>
              <a:t>• Usability &amp; User Experience – Considerable time spent in bilateral debugging – Discovery services unintuitive </a:t>
            </a:r>
          </a:p>
          <a:p>
            <a:r>
              <a:rPr lang="en-GB" dirty="0"/>
              <a:t>• Data Privacy and EU GDPR – Better data access and privacy expectations need to be balanced, E.g. ELIXIR Human Data resources are potentially liable for breaches – Attribute release by risk averse </a:t>
            </a:r>
            <a:r>
              <a:rPr lang="en-GB" dirty="0" err="1"/>
              <a:t>IdPs</a:t>
            </a:r>
            <a:r>
              <a:rPr lang="en-GB" dirty="0"/>
              <a:t> is already problematic, this may be aggravated </a:t>
            </a:r>
          </a:p>
          <a:p>
            <a:r>
              <a:rPr lang="en-GB" dirty="0"/>
              <a:t>• Level of Assurance – Frameworks defined but not well adopted or propagated</a:t>
            </a:r>
            <a:br>
              <a:rPr lang="en-GB" dirty="0"/>
            </a:br>
            <a:r>
              <a:rPr lang="en-GB" dirty="0"/>
              <a:t>• </a:t>
            </a:r>
            <a:r>
              <a:rPr lang="en-GB" dirty="0" err="1"/>
              <a:t>Interfederation</a:t>
            </a:r>
            <a:r>
              <a:rPr lang="en-GB" dirty="0"/>
              <a:t> and many federations do not offer an adequate level of operational support and security for Research use cases – eduGAIN has become recognised as a brand and those wishing to “join” experience a steep learning curve and inconsistent federation practices </a:t>
            </a:r>
          </a:p>
          <a:p>
            <a:r>
              <a:rPr lang="en-GB" dirty="0"/>
              <a:t>• Although several generic AAI infrastructures are evolving, their respective advantages and availability are unclear</a:t>
            </a: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5</a:t>
            </a:fld>
            <a:endParaRPr lang="en-GB" dirty="0"/>
          </a:p>
        </p:txBody>
      </p:sp>
    </p:spTree>
    <p:extLst>
      <p:ext uri="{BB962C8B-B14F-4D97-AF65-F5344CB8AC3E}">
        <p14:creationId xmlns:p14="http://schemas.microsoft.com/office/powerpoint/2010/main" val="1752437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MET IN MONTREAL and decided to write the new paper</a:t>
            </a:r>
          </a:p>
        </p:txBody>
      </p:sp>
      <p:sp>
        <p:nvSpPr>
          <p:cNvPr id="4" name="Slide Number Placeholder 3"/>
          <p:cNvSpPr>
            <a:spLocks noGrp="1"/>
          </p:cNvSpPr>
          <p:nvPr>
            <p:ph type="sldNum" sz="quarter" idx="10"/>
          </p:nvPr>
        </p:nvSpPr>
        <p:spPr/>
        <p:txBody>
          <a:bodyPr/>
          <a:lstStyle/>
          <a:p>
            <a:fld id="{9CBC110B-1C27-4A5B-8007-E6BF4BB6C5F7}" type="slidenum">
              <a:rPr lang="en-GB" smtClean="0"/>
              <a:t>6</a:t>
            </a:fld>
            <a:endParaRPr lang="en-GB" dirty="0"/>
          </a:p>
        </p:txBody>
      </p:sp>
    </p:spTree>
    <p:extLst>
      <p:ext uri="{BB962C8B-B14F-4D97-AF65-F5344CB8AC3E}">
        <p14:creationId xmlns:p14="http://schemas.microsoft.com/office/powerpoint/2010/main" val="4292249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 in Vienna to get the requirements and recommendations agreed</a:t>
            </a:r>
          </a:p>
        </p:txBody>
      </p:sp>
      <p:sp>
        <p:nvSpPr>
          <p:cNvPr id="4" name="Slide Number Placeholder 3"/>
          <p:cNvSpPr>
            <a:spLocks noGrp="1"/>
          </p:cNvSpPr>
          <p:nvPr>
            <p:ph type="sldNum" sz="quarter" idx="10"/>
          </p:nvPr>
        </p:nvSpPr>
        <p:spPr/>
        <p:txBody>
          <a:bodyPr/>
          <a:lstStyle/>
          <a:p>
            <a:fld id="{9CBC110B-1C27-4A5B-8007-E6BF4BB6C5F7}" type="slidenum">
              <a:rPr lang="en-GB" smtClean="0"/>
              <a:t>7</a:t>
            </a:fld>
            <a:endParaRPr lang="en-GB" dirty="0"/>
          </a:p>
        </p:txBody>
      </p:sp>
    </p:spTree>
    <p:extLst>
      <p:ext uri="{BB962C8B-B14F-4D97-AF65-F5344CB8AC3E}">
        <p14:creationId xmlns:p14="http://schemas.microsoft.com/office/powerpoint/2010/main" val="790511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FIM4R V2 published this year at TNC 18 in Trondheim</a:t>
            </a:r>
          </a:p>
        </p:txBody>
      </p:sp>
      <p:sp>
        <p:nvSpPr>
          <p:cNvPr id="4" name="Slide Number Placeholder 3"/>
          <p:cNvSpPr>
            <a:spLocks noGrp="1"/>
          </p:cNvSpPr>
          <p:nvPr>
            <p:ph type="sldNum" sz="quarter" idx="10"/>
          </p:nvPr>
        </p:nvSpPr>
        <p:spPr/>
        <p:txBody>
          <a:bodyPr/>
          <a:lstStyle/>
          <a:p>
            <a:fld id="{9CBC110B-1C27-4A5B-8007-E6BF4BB6C5F7}" type="slidenum">
              <a:rPr lang="en-GB" smtClean="0"/>
              <a:t>8</a:t>
            </a:fld>
            <a:endParaRPr lang="en-GB" dirty="0"/>
          </a:p>
        </p:txBody>
      </p:sp>
    </p:spTree>
    <p:extLst>
      <p:ext uri="{BB962C8B-B14F-4D97-AF65-F5344CB8AC3E}">
        <p14:creationId xmlns:p14="http://schemas.microsoft.com/office/powerpoint/2010/main" val="1333200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Lots of people and organisations contributed</a:t>
            </a:r>
          </a:p>
        </p:txBody>
      </p:sp>
      <p:sp>
        <p:nvSpPr>
          <p:cNvPr id="4" name="Slide Number Placeholder 3"/>
          <p:cNvSpPr>
            <a:spLocks noGrp="1"/>
          </p:cNvSpPr>
          <p:nvPr>
            <p:ph type="sldNum" sz="quarter" idx="10"/>
          </p:nvPr>
        </p:nvSpPr>
        <p:spPr/>
        <p:txBody>
          <a:bodyPr/>
          <a:lstStyle/>
          <a:p>
            <a:fld id="{EAA26957-3063-4AF5-9C10-771E4439D98E}" type="slidenum">
              <a:rPr lang="en-GB" smtClean="0"/>
              <a:t>9</a:t>
            </a:fld>
            <a:endParaRPr lang="en-GB" dirty="0"/>
          </a:p>
        </p:txBody>
      </p:sp>
    </p:spTree>
    <p:extLst>
      <p:ext uri="{BB962C8B-B14F-4D97-AF65-F5344CB8AC3E}">
        <p14:creationId xmlns:p14="http://schemas.microsoft.com/office/powerpoint/2010/main" val="33637002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Rectangle 3"/>
          <p:cNvSpPr txBox="1">
            <a:spLocks noChangeArrowheads="1"/>
          </p:cNvSpPr>
          <p:nvPr userDrawn="1"/>
        </p:nvSpPr>
        <p:spPr bwMode="auto">
          <a:xfrm>
            <a:off x="8111484" y="4779932"/>
            <a:ext cx="3523570" cy="1471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lgn="r" eaLnBrk="1" hangingPunct="1">
              <a:spcBef>
                <a:spcPct val="20000"/>
              </a:spcBef>
              <a:buClr>
                <a:srgbClr val="B4D100"/>
              </a:buClr>
              <a:buSzPct val="80000"/>
            </a:pPr>
            <a:endParaRPr lang="en-US" sz="1800" dirty="0">
              <a:solidFill>
                <a:schemeClr val="bg1"/>
              </a:solidFill>
              <a:latin typeface="Arial" charset="0"/>
            </a:endParaRPr>
          </a:p>
          <a:p>
            <a:pPr algn="r" eaLnBrk="1" hangingPunct="1">
              <a:spcBef>
                <a:spcPct val="20000"/>
              </a:spcBef>
              <a:buClr>
                <a:srgbClr val="B4D100"/>
              </a:buClr>
              <a:buSzPct val="80000"/>
            </a:pPr>
            <a:r>
              <a:rPr lang="en-US" sz="1800" dirty="0">
                <a:solidFill>
                  <a:schemeClr val="bg1"/>
                </a:solidFill>
                <a:latin typeface="Arial" charset="0"/>
              </a:rPr>
              <a:t>GN4-1 EC Review</a:t>
            </a:r>
          </a:p>
          <a:p>
            <a:pPr algn="r">
              <a:spcBef>
                <a:spcPct val="20000"/>
              </a:spcBef>
              <a:buClr>
                <a:srgbClr val="B4D100"/>
              </a:buClr>
              <a:buSzPct val="80000"/>
            </a:pPr>
            <a:r>
              <a:rPr lang="en-GB" sz="1800" dirty="0">
                <a:solidFill>
                  <a:schemeClr val="bg1"/>
                </a:solidFill>
                <a:latin typeface="Arial" charset="0"/>
              </a:rPr>
              <a:t>TBC 2016</a:t>
            </a:r>
          </a:p>
          <a:p>
            <a:pPr algn="r" eaLnBrk="1" hangingPunct="1">
              <a:spcBef>
                <a:spcPct val="20000"/>
              </a:spcBef>
              <a:buClr>
                <a:srgbClr val="B4D100"/>
              </a:buClr>
              <a:buSzPct val="80000"/>
            </a:pPr>
            <a:r>
              <a:rPr lang="en-US" sz="1800" dirty="0">
                <a:solidFill>
                  <a:schemeClr val="bg1"/>
                </a:solidFill>
                <a:latin typeface="Arial" charset="0"/>
              </a:rPr>
              <a:t>Brussels</a:t>
            </a:r>
          </a:p>
          <a:p>
            <a:pPr algn="r" eaLnBrk="1" hangingPunct="1">
              <a:spcBef>
                <a:spcPct val="20000"/>
              </a:spcBef>
              <a:buClr>
                <a:srgbClr val="B4D100"/>
              </a:buClr>
              <a:buSzPct val="80000"/>
            </a:pPr>
            <a:endParaRPr lang="en-US" sz="1800" dirty="0">
              <a:solidFill>
                <a:schemeClr val="bg1"/>
              </a:solidFill>
              <a:latin typeface="Arial"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79292" y="287691"/>
            <a:ext cx="1674488" cy="952633"/>
          </a:xfrm>
          <a:prstGeom prst="rect">
            <a:avLst/>
          </a:prstGeom>
        </p:spPr>
      </p:pic>
      <p:sp>
        <p:nvSpPr>
          <p:cNvPr id="15" name="Rectangle 3"/>
          <p:cNvSpPr txBox="1">
            <a:spLocks noChangeArrowheads="1"/>
          </p:cNvSpPr>
          <p:nvPr userDrawn="1"/>
        </p:nvSpPr>
        <p:spPr bwMode="auto">
          <a:xfrm>
            <a:off x="848735" y="5076227"/>
            <a:ext cx="3798887" cy="1256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sz="1800" dirty="0">
                <a:solidFill>
                  <a:schemeClr val="bg1"/>
                </a:solidFill>
                <a:latin typeface="Arial" charset="0"/>
              </a:rPr>
              <a:t>Presenter Name, </a:t>
            </a:r>
            <a:r>
              <a:rPr lang="en-US" sz="1800" dirty="0" err="1">
                <a:solidFill>
                  <a:schemeClr val="bg1"/>
                </a:solidFill>
                <a:latin typeface="Arial" charset="0"/>
              </a:rPr>
              <a:t>Organisation</a:t>
            </a:r>
            <a:endParaRPr lang="en-US" sz="1800" dirty="0">
              <a:solidFill>
                <a:schemeClr val="bg1"/>
              </a:solidFill>
              <a:latin typeface="Arial" charset="0"/>
            </a:endParaRPr>
          </a:p>
          <a:p>
            <a:pPr eaLnBrk="1" hangingPunct="1">
              <a:spcBef>
                <a:spcPct val="20000"/>
              </a:spcBef>
              <a:buClr>
                <a:srgbClr val="B4D100"/>
              </a:buClr>
              <a:buSzPct val="80000"/>
            </a:pPr>
            <a:endParaRPr lang="en-US" sz="1800" dirty="0">
              <a:solidFill>
                <a:schemeClr val="bg1"/>
              </a:solidFill>
              <a:latin typeface="Arial" charset="0"/>
            </a:endParaRPr>
          </a:p>
        </p:txBody>
      </p:sp>
      <p:sp>
        <p:nvSpPr>
          <p:cNvPr id="7" name="Rectangle 6"/>
          <p:cNvSpPr/>
          <p:nvPr userDrawn="1"/>
        </p:nvSpPr>
        <p:spPr>
          <a:xfrm>
            <a:off x="-19160" y="-47949"/>
            <a:ext cx="12211160" cy="6844404"/>
          </a:xfrm>
          <a:prstGeom prst="rect">
            <a:avLst/>
          </a:prstGeom>
          <a:solidFill>
            <a:srgbClr val="003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222072" y="564840"/>
            <a:ext cx="9969928" cy="5606618"/>
          </a:xfrm>
          <a:prstGeom prst="rect">
            <a:avLst/>
          </a:prstGeom>
        </p:spPr>
      </p:pic>
      <p:sp>
        <p:nvSpPr>
          <p:cNvPr id="8" name="Rectangle 3"/>
          <p:cNvSpPr txBox="1">
            <a:spLocks noChangeArrowheads="1"/>
          </p:cNvSpPr>
          <p:nvPr userDrawn="1"/>
        </p:nvSpPr>
        <p:spPr bwMode="auto">
          <a:xfrm>
            <a:off x="848735" y="3362037"/>
            <a:ext cx="3523570" cy="1039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eaLnBrk="1" hangingPunct="1">
              <a:spcBef>
                <a:spcPct val="20000"/>
              </a:spcBef>
              <a:buClr>
                <a:srgbClr val="B4D100"/>
              </a:buClr>
              <a:buSzPct val="80000"/>
            </a:pPr>
            <a:r>
              <a:rPr lang="en-US" sz="1800">
                <a:solidFill>
                  <a:schemeClr val="bg1"/>
                </a:solidFill>
                <a:latin typeface="+mn-lt"/>
              </a:rPr>
              <a:t>GN4-2 Period 1 EC Review</a:t>
            </a:r>
          </a:p>
          <a:p>
            <a:pPr>
              <a:spcBef>
                <a:spcPct val="20000"/>
              </a:spcBef>
              <a:buClr>
                <a:srgbClr val="B4D100"/>
              </a:buClr>
              <a:buSzPct val="80000"/>
            </a:pPr>
            <a:r>
              <a:rPr lang="en-GB" sz="1800">
                <a:solidFill>
                  <a:schemeClr val="bg1"/>
                </a:solidFill>
                <a:latin typeface="+mn-lt"/>
              </a:rPr>
              <a:t>November 2017</a:t>
            </a:r>
          </a:p>
          <a:p>
            <a:pPr eaLnBrk="1" hangingPunct="1">
              <a:spcBef>
                <a:spcPct val="20000"/>
              </a:spcBef>
              <a:buClr>
                <a:srgbClr val="B4D100"/>
              </a:buClr>
              <a:buSzPct val="80000"/>
            </a:pPr>
            <a:r>
              <a:rPr lang="en-US" sz="1800">
                <a:solidFill>
                  <a:schemeClr val="bg1"/>
                </a:solidFill>
                <a:latin typeface="+mn-lt"/>
              </a:rPr>
              <a:t>Brussels</a:t>
            </a:r>
          </a:p>
          <a:p>
            <a:pPr eaLnBrk="1" hangingPunct="1">
              <a:spcBef>
                <a:spcPct val="20000"/>
              </a:spcBef>
              <a:buClr>
                <a:srgbClr val="B4D100"/>
              </a:buClr>
              <a:buSzPct val="80000"/>
            </a:pPr>
            <a:endParaRPr lang="en-US" sz="1800">
              <a:solidFill>
                <a:schemeClr val="bg1"/>
              </a:solidFill>
              <a:latin typeface="+mn-lt"/>
            </a:endParaRPr>
          </a:p>
        </p:txBody>
      </p:sp>
      <p:sp>
        <p:nvSpPr>
          <p:cNvPr id="9" name="Rectangle 3"/>
          <p:cNvSpPr txBox="1">
            <a:spLocks noChangeArrowheads="1"/>
          </p:cNvSpPr>
          <p:nvPr userDrawn="1"/>
        </p:nvSpPr>
        <p:spPr bwMode="auto">
          <a:xfrm>
            <a:off x="848735" y="2264381"/>
            <a:ext cx="3798887" cy="710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b="1">
                <a:solidFill>
                  <a:schemeClr val="bg1"/>
                </a:solidFill>
                <a:latin typeface="+mn-lt"/>
              </a:rPr>
              <a:t>Mark Johnston, GÉANT</a:t>
            </a:r>
          </a:p>
          <a:p>
            <a:pPr eaLnBrk="1" hangingPunct="1">
              <a:spcBef>
                <a:spcPct val="20000"/>
              </a:spcBef>
              <a:buClr>
                <a:srgbClr val="B4D100"/>
              </a:buClr>
              <a:buSzPct val="80000"/>
            </a:pPr>
            <a:endParaRPr lang="en-US" sz="1800">
              <a:solidFill>
                <a:schemeClr val="bg1"/>
              </a:solidFill>
              <a:latin typeface="Arial" charset="0"/>
            </a:endParaRPr>
          </a:p>
        </p:txBody>
      </p:sp>
      <p:sp>
        <p:nvSpPr>
          <p:cNvPr id="13" name="Rectangle 2"/>
          <p:cNvSpPr txBox="1">
            <a:spLocks noChangeArrowheads="1"/>
          </p:cNvSpPr>
          <p:nvPr userDrawn="1"/>
        </p:nvSpPr>
        <p:spPr bwMode="auto">
          <a:xfrm>
            <a:off x="848735" y="1246161"/>
            <a:ext cx="8831596" cy="1017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3200" b="1">
                <a:solidFill>
                  <a:schemeClr val="accent4"/>
                </a:solidFill>
                <a:latin typeface="+mn-lt"/>
              </a:rPr>
              <a:t>WP4 / SA1: </a:t>
            </a:r>
          </a:p>
          <a:p>
            <a:r>
              <a:rPr lang="en-GB" sz="3200" b="1">
                <a:solidFill>
                  <a:schemeClr val="accent4"/>
                </a:solidFill>
                <a:latin typeface="+mn-lt"/>
              </a:rPr>
              <a:t>Ne</a:t>
            </a:r>
            <a:r>
              <a:rPr lang="en-GB" sz="3200" b="1">
                <a:solidFill>
                  <a:srgbClr val="FFC000"/>
                </a:solidFill>
                <a:latin typeface="+mn-lt"/>
              </a:rPr>
              <a:t>t</a:t>
            </a:r>
            <a:r>
              <a:rPr lang="en-GB" sz="3200" b="1">
                <a:solidFill>
                  <a:schemeClr val="accent4"/>
                </a:solidFill>
                <a:latin typeface="+mn-lt"/>
              </a:rPr>
              <a:t>work Infrastructure and Services Operations</a:t>
            </a:r>
          </a:p>
        </p:txBody>
      </p:sp>
      <p:pic>
        <p:nvPicPr>
          <p:cNvPr id="16" name="Picture 1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Tree>
    <p:extLst>
      <p:ext uri="{BB962C8B-B14F-4D97-AF65-F5344CB8AC3E}">
        <p14:creationId xmlns:p14="http://schemas.microsoft.com/office/powerpoint/2010/main" val="1234564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Achiev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605" y="-974"/>
            <a:ext cx="12192000" cy="1333948"/>
          </a:xfrm>
          <a:prstGeom prst="rect">
            <a:avLst/>
          </a:prstGeom>
        </p:spPr>
      </p:pic>
      <p:sp>
        <p:nvSpPr>
          <p:cNvPr id="15" name="Oval 14"/>
          <p:cNvSpPr/>
          <p:nvPr userDrawn="1"/>
        </p:nvSpPr>
        <p:spPr>
          <a:xfrm>
            <a:off x="11238739" y="1021510"/>
            <a:ext cx="1065404" cy="1065404"/>
          </a:xfrm>
          <a:prstGeom prst="ellipse">
            <a:avLst/>
          </a:prstGeom>
          <a:solidFill>
            <a:srgbClr val="12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userDrawn="1"/>
        </p:nvSpPr>
        <p:spPr bwMode="auto">
          <a:xfrm>
            <a:off x="580381" y="6530244"/>
            <a:ext cx="1344084"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0">
                <a:solidFill>
                  <a:schemeClr val="bg1"/>
                </a:solidFill>
              </a:rPr>
              <a:t>Objectives</a:t>
            </a:r>
          </a:p>
        </p:txBody>
      </p:sp>
      <p:sp>
        <p:nvSpPr>
          <p:cNvPr id="24" name="Rounded Rectangle 23"/>
          <p:cNvSpPr/>
          <p:nvPr userDrawn="1"/>
        </p:nvSpPr>
        <p:spPr bwMode="auto">
          <a:xfrm>
            <a:off x="7284333"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Conclusions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6" name="Rounded Rectangle 25"/>
          <p:cNvSpPr/>
          <p:nvPr userDrawn="1"/>
        </p:nvSpPr>
        <p:spPr bwMode="auto">
          <a:xfrm>
            <a:off x="2774832" y="6534150"/>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Challenges</a:t>
            </a:r>
          </a:p>
        </p:txBody>
      </p:sp>
      <p:sp>
        <p:nvSpPr>
          <p:cNvPr id="28" name="Content Placeholder 2"/>
          <p:cNvSpPr>
            <a:spLocks noGrp="1"/>
          </p:cNvSpPr>
          <p:nvPr>
            <p:ph idx="1"/>
          </p:nvPr>
        </p:nvSpPr>
        <p:spPr>
          <a:xfrm>
            <a:off x="507040" y="1544285"/>
            <a:ext cx="918389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10"/>
          <p:cNvSpPr/>
          <p:nvPr userDrawn="1"/>
        </p:nvSpPr>
        <p:spPr>
          <a:xfrm>
            <a:off x="5253757"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userDrawn="1"/>
        </p:nvSpPr>
        <p:spPr bwMode="auto">
          <a:xfrm>
            <a:off x="5289718" y="6530244"/>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1">
                <a:solidFill>
                  <a:srgbClr val="004360"/>
                </a:solidFill>
              </a:rPr>
              <a:t>Achievements</a:t>
            </a:r>
          </a:p>
        </p:txBody>
      </p:sp>
      <p:sp>
        <p:nvSpPr>
          <p:cNvPr id="4" name="Title 3"/>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a:t>
            </a:fld>
            <a:endParaRPr lang="en-GB"/>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
        <p:nvSpPr>
          <p:cNvPr id="18" name="Oval 17"/>
          <p:cNvSpPr/>
          <p:nvPr userDrawn="1"/>
        </p:nvSpPr>
        <p:spPr>
          <a:xfrm>
            <a:off x="11979756" y="2086914"/>
            <a:ext cx="424487" cy="424487"/>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userDrawn="1"/>
        </p:nvSpPr>
        <p:spPr>
          <a:xfrm>
            <a:off x="11724327" y="2511401"/>
            <a:ext cx="216503" cy="216503"/>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69997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clusion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sp>
        <p:nvSpPr>
          <p:cNvPr id="22" name="Rounded Rectangle 21"/>
          <p:cNvSpPr/>
          <p:nvPr userDrawn="1"/>
        </p:nvSpPr>
        <p:spPr bwMode="auto">
          <a:xfrm>
            <a:off x="580381" y="6530244"/>
            <a:ext cx="1344084"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0">
                <a:solidFill>
                  <a:schemeClr val="bg1"/>
                </a:solidFill>
              </a:rPr>
              <a:t>Objectives</a:t>
            </a:r>
          </a:p>
        </p:txBody>
      </p:sp>
      <p:sp>
        <p:nvSpPr>
          <p:cNvPr id="23" name="Rounded Rectangle 22"/>
          <p:cNvSpPr/>
          <p:nvPr userDrawn="1"/>
        </p:nvSpPr>
        <p:spPr bwMode="auto">
          <a:xfrm>
            <a:off x="5046492" y="6530244"/>
            <a:ext cx="1344012" cy="323850"/>
          </a:xfrm>
          <a:prstGeom prst="roundRect">
            <a:avLst/>
          </a:prstGeom>
          <a:noFill/>
          <a:ln w="3175"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Achievements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6" name="Rounded Rectangle 25"/>
          <p:cNvSpPr/>
          <p:nvPr userDrawn="1"/>
        </p:nvSpPr>
        <p:spPr bwMode="auto">
          <a:xfrm>
            <a:off x="2818294" y="6530244"/>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Challenges</a:t>
            </a:r>
          </a:p>
        </p:txBody>
      </p:sp>
      <p:sp>
        <p:nvSpPr>
          <p:cNvPr id="28" name="Content Placeholder 2"/>
          <p:cNvSpPr>
            <a:spLocks noGrp="1"/>
          </p:cNvSpPr>
          <p:nvPr>
            <p:ph idx="1"/>
          </p:nvPr>
        </p:nvSpPr>
        <p:spPr>
          <a:xfrm>
            <a:off x="460698" y="1502899"/>
            <a:ext cx="10515600" cy="4351338"/>
          </a:xfrm>
        </p:spPr>
        <p:txBody>
          <a:bodyPr/>
          <a:lstStyle>
            <a:lvl1pPr>
              <a:buClr>
                <a:schemeClr val="accent5">
                  <a:lumMod val="50000"/>
                </a:schemeClr>
              </a:buClr>
              <a:defRPr/>
            </a:lvl1pPr>
            <a:lvl2pPr>
              <a:buClr>
                <a:schemeClr val="accent5">
                  <a:lumMod val="50000"/>
                </a:schemeClr>
              </a:buClr>
              <a:defRPr/>
            </a:lvl2pPr>
            <a:lvl3pPr>
              <a:buClr>
                <a:schemeClr val="accent5">
                  <a:lumMod val="50000"/>
                </a:schemeClr>
              </a:buClr>
              <a:defRPr/>
            </a:lvl3pPr>
            <a:lvl4pPr>
              <a:buClr>
                <a:schemeClr val="accent5">
                  <a:lumMod val="50000"/>
                </a:schemeClr>
              </a:buClr>
              <a:defRPr/>
            </a:lvl4pPr>
            <a:lvl5pPr>
              <a:buClr>
                <a:schemeClr val="accent5">
                  <a:lumMod val="50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Rectangle 17"/>
          <p:cNvSpPr/>
          <p:nvPr userDrawn="1"/>
        </p:nvSpPr>
        <p:spPr>
          <a:xfrm>
            <a:off x="7492758"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userDrawn="1"/>
        </p:nvSpPr>
        <p:spPr bwMode="auto">
          <a:xfrm>
            <a:off x="7503040"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1">
                <a:solidFill>
                  <a:srgbClr val="004360"/>
                </a:solidFill>
              </a:rPr>
              <a:t>Conclusions</a:t>
            </a:r>
          </a:p>
        </p:txBody>
      </p:sp>
      <p:sp>
        <p:nvSpPr>
          <p:cNvPr id="4" name="Title 3"/>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a:t>
            </a:fld>
            <a:endParaRPr lang="en-GB"/>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Tree>
    <p:extLst>
      <p:ext uri="{BB962C8B-B14F-4D97-AF65-F5344CB8AC3E}">
        <p14:creationId xmlns:p14="http://schemas.microsoft.com/office/powerpoint/2010/main" val="2889392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19" name="Title 3"/>
          <p:cNvSpPr txBox="1">
            <a:spLocks/>
          </p:cNvSpPr>
          <p:nvPr userDrawn="1"/>
        </p:nvSpPr>
        <p:spPr>
          <a:xfrm>
            <a:off x="8229601" y="2547258"/>
            <a:ext cx="2373086" cy="15232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1" kern="1200" baseline="0">
                <a:solidFill>
                  <a:srgbClr val="004361"/>
                </a:solidFill>
                <a:latin typeface="Calibri"/>
                <a:ea typeface="Verdana" panose="020B0604030504040204" pitchFamily="34" charset="0"/>
                <a:cs typeface="Verdana" panose="020B0604030504040204" pitchFamily="34" charset="0"/>
              </a:defRPr>
            </a:lvl1pPr>
          </a:lstStyle>
          <a:p>
            <a:pPr algn="ctr"/>
            <a:endParaRPr lang="en-GB" sz="2100" b="0">
              <a:solidFill>
                <a:schemeClr val="bg1"/>
              </a:solidFill>
            </a:endParaRPr>
          </a:p>
        </p:txBody>
      </p:sp>
      <p:sp>
        <p:nvSpPr>
          <p:cNvPr id="7" name="Rectangle 6"/>
          <p:cNvSpPr/>
          <p:nvPr userDrawn="1"/>
        </p:nvSpPr>
        <p:spPr>
          <a:xfrm>
            <a:off x="-61546" y="896"/>
            <a:ext cx="12255142" cy="6844404"/>
          </a:xfrm>
          <a:prstGeom prst="rect">
            <a:avLst/>
          </a:prstGeom>
          <a:solidFill>
            <a:srgbClr val="003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22072" y="564841"/>
            <a:ext cx="9969928" cy="5606617"/>
          </a:xfrm>
          <a:prstGeom prst="rect">
            <a:avLst/>
          </a:prstGeom>
        </p:spPr>
      </p:pic>
      <p:sp>
        <p:nvSpPr>
          <p:cNvPr id="9" name="Rectangle 3"/>
          <p:cNvSpPr txBox="1">
            <a:spLocks noChangeArrowheads="1"/>
          </p:cNvSpPr>
          <p:nvPr userDrawn="1"/>
        </p:nvSpPr>
        <p:spPr bwMode="auto">
          <a:xfrm>
            <a:off x="848735" y="2859292"/>
            <a:ext cx="4400273" cy="710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r>
              <a:rPr lang="en-US" sz="4800">
                <a:solidFill>
                  <a:schemeClr val="bg1"/>
                </a:solidFill>
                <a:latin typeface="+mn-lt"/>
              </a:rPr>
              <a:t>Any questions?</a:t>
            </a:r>
          </a:p>
          <a:p>
            <a:pPr eaLnBrk="1" hangingPunct="1">
              <a:spcBef>
                <a:spcPct val="20000"/>
              </a:spcBef>
              <a:buClr>
                <a:srgbClr val="B4D100"/>
              </a:buClr>
              <a:buSzPct val="80000"/>
            </a:pPr>
            <a:endParaRPr lang="en-US" sz="1800">
              <a:solidFill>
                <a:schemeClr val="bg1"/>
              </a:solidFill>
              <a:latin typeface="Arial" charset="0"/>
            </a:endParaRPr>
          </a:p>
        </p:txBody>
      </p:sp>
      <p:sp>
        <p:nvSpPr>
          <p:cNvPr id="10" name="Rectangle 2"/>
          <p:cNvSpPr txBox="1">
            <a:spLocks noChangeArrowheads="1"/>
          </p:cNvSpPr>
          <p:nvPr userDrawn="1"/>
        </p:nvSpPr>
        <p:spPr bwMode="auto">
          <a:xfrm>
            <a:off x="848735" y="2072426"/>
            <a:ext cx="5397326" cy="1017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4800" b="1">
                <a:solidFill>
                  <a:schemeClr val="accent4"/>
                </a:solidFill>
                <a:latin typeface="+mn-lt"/>
              </a:rPr>
              <a:t>Thank you</a:t>
            </a:r>
          </a:p>
        </p:txBody>
      </p:sp>
    </p:spTree>
    <p:extLst>
      <p:ext uri="{BB962C8B-B14F-4D97-AF65-F5344CB8AC3E}">
        <p14:creationId xmlns:p14="http://schemas.microsoft.com/office/powerpoint/2010/main" val="947297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884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327386" y="0"/>
            <a:ext cx="2864614" cy="6858000"/>
          </a:xfrm>
          <a:prstGeom prst="rect">
            <a:avLst/>
          </a:prstGeom>
        </p:spPr>
      </p:pic>
      <p:sp>
        <p:nvSpPr>
          <p:cNvPr id="3" name="Text Placeholder 6"/>
          <p:cNvSpPr txBox="1">
            <a:spLocks/>
          </p:cNvSpPr>
          <p:nvPr userDrawn="1"/>
        </p:nvSpPr>
        <p:spPr>
          <a:xfrm>
            <a:off x="8785191" y="6317559"/>
            <a:ext cx="1532963" cy="340679"/>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1400">
                <a:solidFill>
                  <a:srgbClr val="03435F"/>
                </a:solidFill>
              </a:rPr>
              <a:t>www.geant.org</a:t>
            </a:r>
            <a:endParaRPr lang="en-GB" sz="1400">
              <a:solidFill>
                <a:srgbClr val="03435F"/>
              </a:solidFill>
            </a:endParaRPr>
          </a:p>
        </p:txBody>
      </p:sp>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a:ext>
            </a:extLst>
          </a:blip>
          <a:srcRect b="18335"/>
          <a:stretch/>
        </p:blipFill>
        <p:spPr>
          <a:xfrm>
            <a:off x="10787186" y="6071366"/>
            <a:ext cx="1099028" cy="511436"/>
          </a:xfrm>
          <a:prstGeom prst="rect">
            <a:avLst/>
          </a:prstGeom>
        </p:spPr>
      </p:pic>
      <p:sp>
        <p:nvSpPr>
          <p:cNvPr id="7" name="Text Placeholder 24"/>
          <p:cNvSpPr>
            <a:spLocks noGrp="1"/>
          </p:cNvSpPr>
          <p:nvPr>
            <p:ph idx="1"/>
          </p:nvPr>
        </p:nvSpPr>
        <p:spPr>
          <a:xfrm>
            <a:off x="1562986" y="1428050"/>
            <a:ext cx="8633637" cy="4351338"/>
          </a:xfrm>
          <a:prstGeom prst="rect">
            <a:avLst/>
          </a:prstGeom>
        </p:spPr>
        <p:txBody>
          <a:bodyPr vert="horz" lIns="91440" tIns="45720" rIns="91440" bIns="45720" rtlCol="0">
            <a:normAutofit/>
          </a:bodyPr>
          <a:lstStyle>
            <a:lvl1pPr>
              <a:defRPr>
                <a:solidFill>
                  <a:schemeClr val="accent1">
                    <a:lumMod val="50000"/>
                  </a:schemeClr>
                </a:solidFill>
              </a:defRPr>
            </a:lvl1pPr>
            <a:lvl2pPr>
              <a:defRPr>
                <a:solidFill>
                  <a:schemeClr val="accent1">
                    <a:lumMod val="50000"/>
                  </a:schemeClr>
                </a:solidFill>
              </a:defRPr>
            </a:lvl2pPr>
            <a:lvl3pPr>
              <a:defRPr>
                <a:solidFill>
                  <a:schemeClr val="accent1">
                    <a:lumMod val="50000"/>
                  </a:schemeClr>
                </a:solidFill>
              </a:defRPr>
            </a:lvl3pPr>
            <a:lvl4pPr>
              <a:defRPr>
                <a:solidFill>
                  <a:schemeClr val="accent1">
                    <a:lumMod val="50000"/>
                  </a:schemeClr>
                </a:solidFill>
              </a:defRPr>
            </a:lvl4pPr>
            <a:lvl5pPr>
              <a:defRPr>
                <a:solidFill>
                  <a:schemeClr val="accent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itle Placeholder 1"/>
          <p:cNvSpPr>
            <a:spLocks noGrp="1"/>
          </p:cNvSpPr>
          <p:nvPr>
            <p:ph type="title"/>
          </p:nvPr>
        </p:nvSpPr>
        <p:spPr>
          <a:xfrm>
            <a:off x="1562986" y="705164"/>
            <a:ext cx="9894723" cy="430909"/>
          </a:xfrm>
          <a:prstGeom prst="rect">
            <a:avLst/>
          </a:prstGeom>
        </p:spPr>
        <p:txBody>
          <a:bodyPr vert="horz" lIns="91440" tIns="45720" rIns="91440" bIns="45720" rtlCol="0" anchor="ctr">
            <a:normAutofit/>
          </a:bodyPr>
          <a:lstStyle/>
          <a:p>
            <a:r>
              <a:rPr lang="en-US" dirty="0"/>
              <a:t>Click to edit Master title style</a:t>
            </a:r>
            <a:endParaRPr lang="en-GB" dirty="0"/>
          </a:p>
        </p:txBody>
      </p:sp>
    </p:spTree>
    <p:extLst>
      <p:ext uri="{BB962C8B-B14F-4D97-AF65-F5344CB8AC3E}">
        <p14:creationId xmlns:p14="http://schemas.microsoft.com/office/powerpoint/2010/main" val="2529203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2"/>
          <p:cNvSpPr>
            <a:spLocks noGrp="1"/>
          </p:cNvSpPr>
          <p:nvPr>
            <p:ph idx="1"/>
          </p:nvPr>
        </p:nvSpPr>
        <p:spPr>
          <a:xfrm>
            <a:off x="603073" y="3781715"/>
            <a:ext cx="4595949" cy="21710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535803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Foot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
        <p:nvSpPr>
          <p:cNvPr id="3" name="Content Placeholder 2"/>
          <p:cNvSpPr>
            <a:spLocks noGrp="1"/>
          </p:cNvSpPr>
          <p:nvPr>
            <p:ph idx="1"/>
          </p:nvPr>
        </p:nvSpPr>
        <p:spPr>
          <a:xfrm>
            <a:off x="455022" y="1502908"/>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1"/>
          <p:cNvSpPr>
            <a:spLocks noGrp="1"/>
          </p:cNvSpPr>
          <p:nvPr>
            <p:ph type="title"/>
          </p:nvPr>
        </p:nvSpPr>
        <p:spPr/>
        <p:txBody>
          <a:bodyPr/>
          <a:lstStyle>
            <a:lvl1pPr>
              <a:defRPr>
                <a:solidFill>
                  <a:srgbClr val="FFC000"/>
                </a:solidFill>
              </a:defRPr>
            </a:lvl1pPr>
          </a:lstStyle>
          <a:p>
            <a:r>
              <a:rPr lang="en-US" dirty="0"/>
              <a:t>Click to edit Master title style</a:t>
            </a:r>
            <a:endParaRPr lang="en-GB" dirty="0"/>
          </a:p>
        </p:txBody>
      </p:sp>
      <p:sp>
        <p:nvSpPr>
          <p:cNvPr id="13" name="Slide Number Placeholder 12"/>
          <p:cNvSpPr>
            <a:spLocks noGrp="1"/>
          </p:cNvSpPr>
          <p:nvPr>
            <p:ph type="sldNum" sz="quarter" idx="10"/>
          </p:nvPr>
        </p:nvSpPr>
        <p:spPr/>
        <p:txBody>
          <a:bodyPr/>
          <a:lstStyle/>
          <a:p>
            <a:pPr defTabSz="914377"/>
            <a:fld id="{99DB5B91-B4E4-4EE4-BE5C-3E09032CE5EC}" type="slidenum">
              <a:rPr lang="en-GB" smtClean="0"/>
              <a:pPr defTabSz="914377"/>
              <a:t>‹#›</a:t>
            </a:fld>
            <a:endParaRPr lang="en-GB"/>
          </a:p>
        </p:txBody>
      </p:sp>
    </p:spTree>
    <p:extLst>
      <p:ext uri="{BB962C8B-B14F-4D97-AF65-F5344CB8AC3E}">
        <p14:creationId xmlns:p14="http://schemas.microsoft.com/office/powerpoint/2010/main" val="1432627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
        <p:nvSpPr>
          <p:cNvPr id="23" name="Rounded Rectangle 22"/>
          <p:cNvSpPr/>
          <p:nvPr userDrawn="1"/>
        </p:nvSpPr>
        <p:spPr bwMode="auto">
          <a:xfrm>
            <a:off x="5046492" y="6530244"/>
            <a:ext cx="1344012" cy="323850"/>
          </a:xfrm>
          <a:prstGeom prst="roundRect">
            <a:avLst/>
          </a:prstGeom>
          <a:noFill/>
          <a:ln w="3175"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Achievements</a:t>
            </a:r>
          </a:p>
        </p:txBody>
      </p:sp>
      <p:sp>
        <p:nvSpPr>
          <p:cNvPr id="24" name="Rounded Rectangle 23"/>
          <p:cNvSpPr/>
          <p:nvPr userDrawn="1"/>
        </p:nvSpPr>
        <p:spPr bwMode="auto">
          <a:xfrm>
            <a:off x="7284333"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Conclusions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8" name="Content Placeholder 2"/>
          <p:cNvSpPr>
            <a:spLocks noGrp="1"/>
          </p:cNvSpPr>
          <p:nvPr>
            <p:ph idx="1"/>
          </p:nvPr>
        </p:nvSpPr>
        <p:spPr>
          <a:xfrm>
            <a:off x="451989" y="1494700"/>
            <a:ext cx="1120878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ounded Rectangle 11"/>
          <p:cNvSpPr/>
          <p:nvPr userDrawn="1"/>
        </p:nvSpPr>
        <p:spPr bwMode="auto">
          <a:xfrm>
            <a:off x="2858129" y="6544742"/>
            <a:ext cx="1344012" cy="323850"/>
          </a:xfrm>
          <a:prstGeom prst="roundRect">
            <a:avLst/>
          </a:prstGeom>
          <a:noFill/>
          <a:ln w="3175"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Challenges</a:t>
            </a:r>
          </a:p>
        </p:txBody>
      </p:sp>
      <p:sp>
        <p:nvSpPr>
          <p:cNvPr id="11" name="Rectangle 10"/>
          <p:cNvSpPr/>
          <p:nvPr userDrawn="1"/>
        </p:nvSpPr>
        <p:spPr>
          <a:xfrm>
            <a:off x="518178"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userDrawn="1"/>
        </p:nvSpPr>
        <p:spPr bwMode="auto">
          <a:xfrm>
            <a:off x="518169" y="6530244"/>
            <a:ext cx="1406296"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1">
                <a:solidFill>
                  <a:srgbClr val="004360"/>
                </a:solidFill>
              </a:rPr>
              <a:t>Objectives</a:t>
            </a:r>
          </a:p>
        </p:txBody>
      </p:sp>
      <p:sp>
        <p:nvSpPr>
          <p:cNvPr id="4" name="Title 3"/>
          <p:cNvSpPr>
            <a:spLocks noGrp="1"/>
          </p:cNvSpPr>
          <p:nvPr>
            <p:ph type="title"/>
          </p:nvPr>
        </p:nvSpPr>
        <p:spPr/>
        <p:txBody>
          <a:bodyPr/>
          <a:lstStyle/>
          <a:p>
            <a:r>
              <a:rPr lang="en-US" dirty="0"/>
              <a:t>Click to edit Master title style</a:t>
            </a:r>
            <a:endParaRPr lang="en-GB" dirty="0"/>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a:t>
            </a:fld>
            <a:endParaRPr lang="en-GB"/>
          </a:p>
        </p:txBody>
      </p:sp>
    </p:spTree>
    <p:extLst>
      <p:ext uri="{BB962C8B-B14F-4D97-AF65-F5344CB8AC3E}">
        <p14:creationId xmlns:p14="http://schemas.microsoft.com/office/powerpoint/2010/main" val="2156385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chievement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sp>
        <p:nvSpPr>
          <p:cNvPr id="22" name="Rounded Rectangle 21"/>
          <p:cNvSpPr/>
          <p:nvPr userDrawn="1"/>
        </p:nvSpPr>
        <p:spPr bwMode="auto">
          <a:xfrm>
            <a:off x="580381" y="6530244"/>
            <a:ext cx="1344084"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0">
                <a:solidFill>
                  <a:schemeClr val="bg1"/>
                </a:solidFill>
              </a:rPr>
              <a:t>Objectives</a:t>
            </a:r>
          </a:p>
        </p:txBody>
      </p:sp>
      <p:sp>
        <p:nvSpPr>
          <p:cNvPr id="24" name="Rounded Rectangle 23"/>
          <p:cNvSpPr/>
          <p:nvPr userDrawn="1"/>
        </p:nvSpPr>
        <p:spPr bwMode="auto">
          <a:xfrm>
            <a:off x="7284333"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Conclusions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6" name="Rounded Rectangle 25"/>
          <p:cNvSpPr/>
          <p:nvPr userDrawn="1"/>
        </p:nvSpPr>
        <p:spPr bwMode="auto">
          <a:xfrm>
            <a:off x="2774832" y="6534150"/>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Challenges</a:t>
            </a:r>
          </a:p>
        </p:txBody>
      </p:sp>
      <p:sp>
        <p:nvSpPr>
          <p:cNvPr id="28" name="Content Placeholder 2"/>
          <p:cNvSpPr>
            <a:spLocks noGrp="1"/>
          </p:cNvSpPr>
          <p:nvPr>
            <p:ph idx="1"/>
          </p:nvPr>
        </p:nvSpPr>
        <p:spPr>
          <a:xfrm>
            <a:off x="439738" y="1493931"/>
            <a:ext cx="1129506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10"/>
          <p:cNvSpPr/>
          <p:nvPr userDrawn="1"/>
        </p:nvSpPr>
        <p:spPr>
          <a:xfrm>
            <a:off x="5253757"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userDrawn="1"/>
        </p:nvSpPr>
        <p:spPr bwMode="auto">
          <a:xfrm>
            <a:off x="5289718" y="6530244"/>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1">
                <a:solidFill>
                  <a:srgbClr val="004360"/>
                </a:solidFill>
              </a:rPr>
              <a:t>Achievements</a:t>
            </a:r>
          </a:p>
        </p:txBody>
      </p:sp>
      <p:sp>
        <p:nvSpPr>
          <p:cNvPr id="4" name="Title 3"/>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a:t>
            </a:fld>
            <a:endParaRPr lang="en-GB"/>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Tree>
    <p:extLst>
      <p:ext uri="{BB962C8B-B14F-4D97-AF65-F5344CB8AC3E}">
        <p14:creationId xmlns:p14="http://schemas.microsoft.com/office/powerpoint/2010/main" val="2579149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Achievement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605" y="-974"/>
            <a:ext cx="12192000" cy="1333948"/>
          </a:xfrm>
          <a:prstGeom prst="rect">
            <a:avLst/>
          </a:prstGeom>
        </p:spPr>
      </p:pic>
      <p:sp>
        <p:nvSpPr>
          <p:cNvPr id="15" name="Oval 14"/>
          <p:cNvSpPr/>
          <p:nvPr userDrawn="1"/>
        </p:nvSpPr>
        <p:spPr>
          <a:xfrm>
            <a:off x="11238739" y="1021510"/>
            <a:ext cx="1065404" cy="1065404"/>
          </a:xfrm>
          <a:prstGeom prst="ellipse">
            <a:avLst/>
          </a:prstGeom>
          <a:solidFill>
            <a:srgbClr val="124E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userDrawn="1"/>
        </p:nvSpPr>
        <p:spPr bwMode="auto">
          <a:xfrm>
            <a:off x="580381" y="6530244"/>
            <a:ext cx="1344084"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0">
                <a:solidFill>
                  <a:schemeClr val="bg1"/>
                </a:solidFill>
              </a:rPr>
              <a:t>Objectives</a:t>
            </a:r>
          </a:p>
        </p:txBody>
      </p:sp>
      <p:sp>
        <p:nvSpPr>
          <p:cNvPr id="24" name="Rounded Rectangle 23"/>
          <p:cNvSpPr/>
          <p:nvPr userDrawn="1"/>
        </p:nvSpPr>
        <p:spPr bwMode="auto">
          <a:xfrm>
            <a:off x="7284333"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Conclusions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6" name="Rounded Rectangle 25"/>
          <p:cNvSpPr/>
          <p:nvPr userDrawn="1"/>
        </p:nvSpPr>
        <p:spPr bwMode="auto">
          <a:xfrm>
            <a:off x="2774832" y="6534150"/>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Challenges</a:t>
            </a:r>
          </a:p>
        </p:txBody>
      </p:sp>
      <p:sp>
        <p:nvSpPr>
          <p:cNvPr id="28" name="Content Placeholder 2"/>
          <p:cNvSpPr>
            <a:spLocks noGrp="1"/>
          </p:cNvSpPr>
          <p:nvPr>
            <p:ph idx="1"/>
          </p:nvPr>
        </p:nvSpPr>
        <p:spPr>
          <a:xfrm>
            <a:off x="507040" y="1544285"/>
            <a:ext cx="918389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10"/>
          <p:cNvSpPr/>
          <p:nvPr userDrawn="1"/>
        </p:nvSpPr>
        <p:spPr>
          <a:xfrm>
            <a:off x="5253757"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userDrawn="1"/>
        </p:nvSpPr>
        <p:spPr bwMode="auto">
          <a:xfrm>
            <a:off x="5289718" y="6530244"/>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1">
                <a:solidFill>
                  <a:srgbClr val="004360"/>
                </a:solidFill>
              </a:rPr>
              <a:t>Achievements</a:t>
            </a:r>
          </a:p>
        </p:txBody>
      </p:sp>
      <p:sp>
        <p:nvSpPr>
          <p:cNvPr id="4" name="Title 3"/>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a:t>
            </a:fld>
            <a:endParaRPr lang="en-GB"/>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
        <p:nvSpPr>
          <p:cNvPr id="18" name="Oval 17"/>
          <p:cNvSpPr/>
          <p:nvPr userDrawn="1"/>
        </p:nvSpPr>
        <p:spPr>
          <a:xfrm>
            <a:off x="11979756" y="2086914"/>
            <a:ext cx="424487" cy="424487"/>
          </a:xfrm>
          <a:prstGeom prst="ellipse">
            <a:avLst/>
          </a:prstGeom>
          <a:solidFill>
            <a:srgbClr val="00B0F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userDrawn="1"/>
        </p:nvSpPr>
        <p:spPr>
          <a:xfrm>
            <a:off x="11724327" y="2511401"/>
            <a:ext cx="216503" cy="216503"/>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9414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clusion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sp>
        <p:nvSpPr>
          <p:cNvPr id="22" name="Rounded Rectangle 21"/>
          <p:cNvSpPr/>
          <p:nvPr userDrawn="1"/>
        </p:nvSpPr>
        <p:spPr bwMode="auto">
          <a:xfrm>
            <a:off x="580381" y="6530244"/>
            <a:ext cx="1344084"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0">
                <a:solidFill>
                  <a:schemeClr val="bg1"/>
                </a:solidFill>
              </a:rPr>
              <a:t>Objectives</a:t>
            </a:r>
          </a:p>
        </p:txBody>
      </p:sp>
      <p:sp>
        <p:nvSpPr>
          <p:cNvPr id="23" name="Rounded Rectangle 22"/>
          <p:cNvSpPr/>
          <p:nvPr userDrawn="1"/>
        </p:nvSpPr>
        <p:spPr bwMode="auto">
          <a:xfrm>
            <a:off x="5046492" y="6530244"/>
            <a:ext cx="1344012" cy="323850"/>
          </a:xfrm>
          <a:prstGeom prst="roundRect">
            <a:avLst/>
          </a:prstGeom>
          <a:noFill/>
          <a:ln w="3175"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Achievements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6" name="Rounded Rectangle 25"/>
          <p:cNvSpPr/>
          <p:nvPr userDrawn="1"/>
        </p:nvSpPr>
        <p:spPr bwMode="auto">
          <a:xfrm>
            <a:off x="2818294" y="6530244"/>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Challenges</a:t>
            </a:r>
          </a:p>
        </p:txBody>
      </p:sp>
      <p:sp>
        <p:nvSpPr>
          <p:cNvPr id="28" name="Content Placeholder 2"/>
          <p:cNvSpPr>
            <a:spLocks noGrp="1"/>
          </p:cNvSpPr>
          <p:nvPr>
            <p:ph idx="1"/>
          </p:nvPr>
        </p:nvSpPr>
        <p:spPr>
          <a:xfrm>
            <a:off x="460698" y="1502899"/>
            <a:ext cx="10515600" cy="4351338"/>
          </a:xfrm>
        </p:spPr>
        <p:txBody>
          <a:bodyPr/>
          <a:lstStyle>
            <a:lvl1pPr>
              <a:buClr>
                <a:schemeClr val="accent5">
                  <a:lumMod val="50000"/>
                </a:schemeClr>
              </a:buClr>
              <a:defRPr/>
            </a:lvl1pPr>
            <a:lvl2pPr>
              <a:buClr>
                <a:schemeClr val="accent5">
                  <a:lumMod val="50000"/>
                </a:schemeClr>
              </a:buClr>
              <a:defRPr/>
            </a:lvl2pPr>
            <a:lvl3pPr>
              <a:buClr>
                <a:schemeClr val="accent5">
                  <a:lumMod val="50000"/>
                </a:schemeClr>
              </a:buClr>
              <a:defRPr/>
            </a:lvl3pPr>
            <a:lvl4pPr>
              <a:buClr>
                <a:schemeClr val="accent5">
                  <a:lumMod val="50000"/>
                </a:schemeClr>
              </a:buClr>
              <a:defRPr/>
            </a:lvl4pPr>
            <a:lvl5pPr>
              <a:buClr>
                <a:schemeClr val="accent5">
                  <a:lumMod val="5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Rectangle 17"/>
          <p:cNvSpPr/>
          <p:nvPr userDrawn="1"/>
        </p:nvSpPr>
        <p:spPr>
          <a:xfrm>
            <a:off x="7492758"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userDrawn="1"/>
        </p:nvSpPr>
        <p:spPr bwMode="auto">
          <a:xfrm>
            <a:off x="7503040"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1">
                <a:solidFill>
                  <a:srgbClr val="004360"/>
                </a:solidFill>
              </a:rPr>
              <a:t>Conclusions</a:t>
            </a:r>
          </a:p>
        </p:txBody>
      </p:sp>
      <p:sp>
        <p:nvSpPr>
          <p:cNvPr id="4" name="Title 3"/>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a:t>
            </a:fld>
            <a:endParaRPr lang="en-GB"/>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Tree>
    <p:extLst>
      <p:ext uri="{BB962C8B-B14F-4D97-AF65-F5344CB8AC3E}">
        <p14:creationId xmlns:p14="http://schemas.microsoft.com/office/powerpoint/2010/main" val="3810024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Objectives">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
        <p:nvSpPr>
          <p:cNvPr id="23" name="Rounded Rectangle 22"/>
          <p:cNvSpPr/>
          <p:nvPr userDrawn="1"/>
        </p:nvSpPr>
        <p:spPr bwMode="auto">
          <a:xfrm>
            <a:off x="5046492" y="6530244"/>
            <a:ext cx="1344012" cy="323850"/>
          </a:xfrm>
          <a:prstGeom prst="roundRect">
            <a:avLst/>
          </a:prstGeom>
          <a:noFill/>
          <a:ln w="3175"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Achievements</a:t>
            </a:r>
          </a:p>
        </p:txBody>
      </p:sp>
      <p:sp>
        <p:nvSpPr>
          <p:cNvPr id="24" name="Rounded Rectangle 23"/>
          <p:cNvSpPr/>
          <p:nvPr userDrawn="1"/>
        </p:nvSpPr>
        <p:spPr bwMode="auto">
          <a:xfrm>
            <a:off x="7284333"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Conclusions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8" name="Content Placeholder 2"/>
          <p:cNvSpPr>
            <a:spLocks noGrp="1"/>
          </p:cNvSpPr>
          <p:nvPr>
            <p:ph idx="1"/>
          </p:nvPr>
        </p:nvSpPr>
        <p:spPr>
          <a:xfrm>
            <a:off x="451989" y="1494700"/>
            <a:ext cx="1120878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ounded Rectangle 11"/>
          <p:cNvSpPr/>
          <p:nvPr userDrawn="1"/>
        </p:nvSpPr>
        <p:spPr bwMode="auto">
          <a:xfrm>
            <a:off x="2858129" y="6544742"/>
            <a:ext cx="1344012" cy="323850"/>
          </a:xfrm>
          <a:prstGeom prst="roundRect">
            <a:avLst/>
          </a:prstGeom>
          <a:noFill/>
          <a:ln w="3175"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Challenges</a:t>
            </a:r>
          </a:p>
        </p:txBody>
      </p:sp>
      <p:sp>
        <p:nvSpPr>
          <p:cNvPr id="11" name="Rectangle 10"/>
          <p:cNvSpPr/>
          <p:nvPr userDrawn="1"/>
        </p:nvSpPr>
        <p:spPr>
          <a:xfrm>
            <a:off x="518178"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userDrawn="1"/>
        </p:nvSpPr>
        <p:spPr bwMode="auto">
          <a:xfrm>
            <a:off x="518169" y="6530244"/>
            <a:ext cx="1406296"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1">
                <a:solidFill>
                  <a:srgbClr val="004360"/>
                </a:solidFill>
              </a:rPr>
              <a:t>Objectives</a:t>
            </a:r>
          </a:p>
        </p:txBody>
      </p:sp>
      <p:sp>
        <p:nvSpPr>
          <p:cNvPr id="4" name="Title 3"/>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a:t>
            </a:fld>
            <a:endParaRPr lang="en-GB"/>
          </a:p>
        </p:txBody>
      </p:sp>
    </p:spTree>
    <p:extLst>
      <p:ext uri="{BB962C8B-B14F-4D97-AF65-F5344CB8AC3E}">
        <p14:creationId xmlns:p14="http://schemas.microsoft.com/office/powerpoint/2010/main" val="12684426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hallenges">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
        <p:nvSpPr>
          <p:cNvPr id="22" name="Rounded Rectangle 21"/>
          <p:cNvSpPr/>
          <p:nvPr userDrawn="1"/>
        </p:nvSpPr>
        <p:spPr bwMode="auto">
          <a:xfrm>
            <a:off x="580381" y="6530244"/>
            <a:ext cx="1344084"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0">
                <a:solidFill>
                  <a:schemeClr val="bg1"/>
                </a:solidFill>
              </a:rPr>
              <a:t>Objectives</a:t>
            </a:r>
          </a:p>
        </p:txBody>
      </p:sp>
      <p:sp>
        <p:nvSpPr>
          <p:cNvPr id="23" name="Rounded Rectangle 22"/>
          <p:cNvSpPr/>
          <p:nvPr userDrawn="1"/>
        </p:nvSpPr>
        <p:spPr bwMode="auto">
          <a:xfrm>
            <a:off x="5046492" y="6530244"/>
            <a:ext cx="1344012" cy="323850"/>
          </a:xfrm>
          <a:prstGeom prst="roundRect">
            <a:avLst/>
          </a:prstGeom>
          <a:noFill/>
          <a:ln w="3175"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Achievements</a:t>
            </a:r>
          </a:p>
        </p:txBody>
      </p:sp>
      <p:sp>
        <p:nvSpPr>
          <p:cNvPr id="24" name="Rounded Rectangle 23"/>
          <p:cNvSpPr/>
          <p:nvPr userDrawn="1"/>
        </p:nvSpPr>
        <p:spPr bwMode="auto">
          <a:xfrm>
            <a:off x="7284333"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Conclusions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8" name="Content Placeholder 2"/>
          <p:cNvSpPr>
            <a:spLocks noGrp="1"/>
          </p:cNvSpPr>
          <p:nvPr>
            <p:ph idx="1"/>
          </p:nvPr>
        </p:nvSpPr>
        <p:spPr>
          <a:xfrm>
            <a:off x="452248" y="1503151"/>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Rectangle 11"/>
          <p:cNvSpPr/>
          <p:nvPr userDrawn="1"/>
        </p:nvSpPr>
        <p:spPr>
          <a:xfrm>
            <a:off x="2690730"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2"/>
          <p:cNvSpPr/>
          <p:nvPr userDrawn="1"/>
        </p:nvSpPr>
        <p:spPr bwMode="auto">
          <a:xfrm>
            <a:off x="2710632" y="6530244"/>
            <a:ext cx="1344012" cy="323850"/>
          </a:xfrm>
          <a:prstGeom prst="roundRect">
            <a:avLst/>
          </a:prstGeom>
          <a:noFill/>
          <a:ln w="3175" cmpd="sng">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1">
                <a:solidFill>
                  <a:srgbClr val="004360"/>
                </a:solidFill>
              </a:rPr>
              <a:t>Challenges</a:t>
            </a:r>
          </a:p>
        </p:txBody>
      </p:sp>
      <p:sp>
        <p:nvSpPr>
          <p:cNvPr id="4" name="Title 3"/>
          <p:cNvSpPr>
            <a:spLocks noGrp="1"/>
          </p:cNvSpPr>
          <p:nvPr>
            <p:ph type="title"/>
          </p:nvPr>
        </p:nvSpPr>
        <p:spPr/>
        <p:txBody>
          <a:bodyPr/>
          <a:lstStyle/>
          <a:p>
            <a:r>
              <a:rPr lang="en-US"/>
              <a:t>Click to edit Master title style</a:t>
            </a:r>
            <a:endParaRPr lang="en-GB" dirty="0"/>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a:t>
            </a:fld>
            <a:endParaRPr lang="en-GB"/>
          </a:p>
        </p:txBody>
      </p:sp>
    </p:spTree>
    <p:extLst>
      <p:ext uri="{BB962C8B-B14F-4D97-AF65-F5344CB8AC3E}">
        <p14:creationId xmlns:p14="http://schemas.microsoft.com/office/powerpoint/2010/main" val="4233227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Achievements">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sp>
        <p:nvSpPr>
          <p:cNvPr id="22" name="Rounded Rectangle 21"/>
          <p:cNvSpPr/>
          <p:nvPr userDrawn="1"/>
        </p:nvSpPr>
        <p:spPr bwMode="auto">
          <a:xfrm>
            <a:off x="580381" y="6530244"/>
            <a:ext cx="1344084" cy="323850"/>
          </a:xfrm>
          <a:prstGeom prst="roundRect">
            <a:avLst/>
          </a:prstGeom>
          <a:noFill/>
          <a:ln>
            <a:no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a:lstStyle/>
          <a:p>
            <a:pPr algn="ctr" defTabSz="915988">
              <a:lnSpc>
                <a:spcPts val="1500"/>
              </a:lnSpc>
              <a:spcAft>
                <a:spcPts val="0"/>
              </a:spcAft>
              <a:defRPr/>
            </a:pPr>
            <a:r>
              <a:rPr lang="en-GB" sz="1200" b="0">
                <a:solidFill>
                  <a:schemeClr val="bg1"/>
                </a:solidFill>
              </a:rPr>
              <a:t>Objectives</a:t>
            </a:r>
          </a:p>
        </p:txBody>
      </p:sp>
      <p:sp>
        <p:nvSpPr>
          <p:cNvPr id="24" name="Rounded Rectangle 23"/>
          <p:cNvSpPr/>
          <p:nvPr userDrawn="1"/>
        </p:nvSpPr>
        <p:spPr bwMode="auto">
          <a:xfrm>
            <a:off x="7284333" y="6530244"/>
            <a:ext cx="1344013"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Conclusions</a:t>
            </a:r>
          </a:p>
        </p:txBody>
      </p:sp>
      <p:sp>
        <p:nvSpPr>
          <p:cNvPr id="25" name="Rounded Rectangle 24"/>
          <p:cNvSpPr/>
          <p:nvPr userDrawn="1"/>
        </p:nvSpPr>
        <p:spPr bwMode="auto">
          <a:xfrm>
            <a:off x="9522176" y="6530244"/>
            <a:ext cx="1342816"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a:solidFill>
                  <a:schemeClr val="bg1"/>
                </a:solidFill>
              </a:rPr>
              <a:t>Q&amp;A</a:t>
            </a:r>
          </a:p>
        </p:txBody>
      </p:sp>
      <p:sp>
        <p:nvSpPr>
          <p:cNvPr id="26" name="Rounded Rectangle 25"/>
          <p:cNvSpPr/>
          <p:nvPr userDrawn="1"/>
        </p:nvSpPr>
        <p:spPr bwMode="auto">
          <a:xfrm>
            <a:off x="2774832" y="6534150"/>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0">
                <a:solidFill>
                  <a:schemeClr val="bg1"/>
                </a:solidFill>
              </a:rPr>
              <a:t>Challenges</a:t>
            </a:r>
          </a:p>
        </p:txBody>
      </p:sp>
      <p:sp>
        <p:nvSpPr>
          <p:cNvPr id="28" name="Content Placeholder 2"/>
          <p:cNvSpPr>
            <a:spLocks noGrp="1"/>
          </p:cNvSpPr>
          <p:nvPr>
            <p:ph idx="1"/>
          </p:nvPr>
        </p:nvSpPr>
        <p:spPr>
          <a:xfrm>
            <a:off x="439738" y="1493931"/>
            <a:ext cx="1129506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Rectangle 10"/>
          <p:cNvSpPr/>
          <p:nvPr userDrawn="1"/>
        </p:nvSpPr>
        <p:spPr>
          <a:xfrm>
            <a:off x="5253757" y="6528141"/>
            <a:ext cx="1406285" cy="32985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1"/>
          <p:cNvSpPr/>
          <p:nvPr userDrawn="1"/>
        </p:nvSpPr>
        <p:spPr bwMode="auto">
          <a:xfrm>
            <a:off x="5289718" y="6530244"/>
            <a:ext cx="1334369" cy="323850"/>
          </a:xfrm>
          <a:prstGeom prst="round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lstStyle/>
          <a:p>
            <a:pPr algn="ctr" defTabSz="915988">
              <a:lnSpc>
                <a:spcPts val="1500"/>
              </a:lnSpc>
              <a:spcAft>
                <a:spcPts val="0"/>
              </a:spcAft>
              <a:defRPr/>
            </a:pPr>
            <a:r>
              <a:rPr lang="en-GB" sz="1200" b="1">
                <a:solidFill>
                  <a:srgbClr val="004360"/>
                </a:solidFill>
              </a:rPr>
              <a:t>Achievements</a:t>
            </a:r>
          </a:p>
        </p:txBody>
      </p:sp>
      <p:sp>
        <p:nvSpPr>
          <p:cNvPr id="4" name="Title 3"/>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0"/>
          </p:nvPr>
        </p:nvSpPr>
        <p:spPr/>
        <p:txBody>
          <a:bodyPr/>
          <a:lstStyle/>
          <a:p>
            <a:pPr defTabSz="914377"/>
            <a:fld id="{99DB5B91-B4E4-4EE4-BE5C-3E09032CE5EC}" type="slidenum">
              <a:rPr lang="en-GB" smtClean="0"/>
              <a:pPr defTabSz="914377"/>
              <a:t>‹#›</a:t>
            </a:fld>
            <a:endParaRPr lang="en-GB"/>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Tree>
    <p:extLst>
      <p:ext uri="{BB962C8B-B14F-4D97-AF65-F5344CB8AC3E}">
        <p14:creationId xmlns:p14="http://schemas.microsoft.com/office/powerpoint/2010/main" val="1230424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14732" y="0"/>
            <a:ext cx="12206732" cy="1339911"/>
          </a:xfrm>
          <a:prstGeom prst="rect">
            <a:avLst/>
          </a:prstGeom>
        </p:spPr>
      </p:pic>
      <p:sp>
        <p:nvSpPr>
          <p:cNvPr id="3" name="Text Placeholder 2"/>
          <p:cNvSpPr>
            <a:spLocks noGrp="1"/>
          </p:cNvSpPr>
          <p:nvPr>
            <p:ph type="body" idx="1"/>
          </p:nvPr>
        </p:nvSpPr>
        <p:spPr>
          <a:xfrm>
            <a:off x="446058" y="150393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Rectangle 19"/>
          <p:cNvSpPr/>
          <p:nvPr userDrawn="1"/>
        </p:nvSpPr>
        <p:spPr>
          <a:xfrm>
            <a:off x="-37063" y="6528141"/>
            <a:ext cx="12229062" cy="329859"/>
          </a:xfrm>
          <a:prstGeom prst="rect">
            <a:avLst/>
          </a:prstGeom>
          <a:solidFill>
            <a:srgbClr val="00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5"/>
          <p:cNvSpPr>
            <a:spLocks noGrp="1"/>
          </p:cNvSpPr>
          <p:nvPr>
            <p:ph type="sldNum" sz="quarter" idx="4"/>
          </p:nvPr>
        </p:nvSpPr>
        <p:spPr>
          <a:xfrm>
            <a:off x="11439527" y="6523901"/>
            <a:ext cx="569600" cy="321399"/>
          </a:xfrm>
          <a:prstGeom prst="rect">
            <a:avLst/>
          </a:prstGeom>
        </p:spPr>
        <p:txBody>
          <a:bodyPr/>
          <a:lstStyle>
            <a:lvl1pPr>
              <a:defRPr sz="1200">
                <a:solidFill>
                  <a:schemeClr val="bg1"/>
                </a:solidFill>
              </a:defRPr>
            </a:lvl1pPr>
          </a:lstStyle>
          <a:p>
            <a:pPr defTabSz="914377"/>
            <a:fld id="{99DB5B91-B4E4-4EE4-BE5C-3E09032CE5EC}" type="slidenum">
              <a:rPr lang="en-GB" smtClean="0"/>
              <a:pPr defTabSz="914377"/>
              <a:t>‹#›</a:t>
            </a:fld>
            <a:endParaRPr lang="en-GB" dirty="0"/>
          </a:p>
        </p:txBody>
      </p:sp>
      <p:sp>
        <p:nvSpPr>
          <p:cNvPr id="26" name="Title Placeholder 25"/>
          <p:cNvSpPr>
            <a:spLocks noGrp="1"/>
          </p:cNvSpPr>
          <p:nvPr>
            <p:ph type="title"/>
          </p:nvPr>
        </p:nvSpPr>
        <p:spPr>
          <a:xfrm>
            <a:off x="454525" y="204374"/>
            <a:ext cx="10515600" cy="938624"/>
          </a:xfrm>
          <a:prstGeom prst="rect">
            <a:avLst/>
          </a:prstGeom>
        </p:spPr>
        <p:txBody>
          <a:bodyPr vert="horz" lIns="91440" tIns="45720" rIns="91440" bIns="45720" rtlCol="0" anchor="ctr">
            <a:normAutofit/>
          </a:bodyPr>
          <a:lstStyle/>
          <a:p>
            <a:r>
              <a:rPr lang="en-US" dirty="0"/>
              <a:t>Click to edit Master title </a:t>
            </a:r>
            <a:r>
              <a:rPr lang="en-US" dirty="0" err="1"/>
              <a:t>stylesecond</a:t>
            </a:r>
            <a:r>
              <a:rPr lang="en-US" dirty="0"/>
              <a:t> line space</a:t>
            </a:r>
            <a:endParaRPr lang="en-GB" dirty="0"/>
          </a:p>
        </p:txBody>
      </p:sp>
      <p:pic>
        <p:nvPicPr>
          <p:cNvPr id="9" name="Picture 8"/>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Tree>
    <p:extLst>
      <p:ext uri="{BB962C8B-B14F-4D97-AF65-F5344CB8AC3E}">
        <p14:creationId xmlns:p14="http://schemas.microsoft.com/office/powerpoint/2010/main" val="35156338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2" r:id="rId4"/>
    <p:sldLayoutId id="2147483686" r:id="rId5"/>
    <p:sldLayoutId id="2147483673" r:id="rId6"/>
    <p:sldLayoutId id="2147483691" r:id="rId7"/>
    <p:sldLayoutId id="2147483692" r:id="rId8"/>
    <p:sldLayoutId id="2147483693" r:id="rId9"/>
    <p:sldLayoutId id="2147483694" r:id="rId10"/>
    <p:sldLayoutId id="2147483695" r:id="rId11"/>
    <p:sldLayoutId id="2147483674" r:id="rId12"/>
    <p:sldLayoutId id="2147483683" r:id="rId13"/>
    <p:sldLayoutId id="2147483697" r:id="rId14"/>
  </p:sldLayoutIdLst>
  <p:hf hdr="0" ftr="0" dt="0"/>
  <p:txStyles>
    <p:title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p:titleStyle>
    <p:bodyStyle>
      <a:lvl1pPr marL="228600" indent="-228600" algn="l" defTabSz="914400" rtl="0" eaLnBrk="1" latinLnBrk="0" hangingPunct="1">
        <a:lnSpc>
          <a:spcPct val="90000"/>
        </a:lnSpc>
        <a:spcBef>
          <a:spcPts val="1000"/>
        </a:spcBef>
        <a:buClr>
          <a:srgbClr val="003F5E"/>
        </a:buClr>
        <a:buSzPct val="120000"/>
        <a:buFont typeface="Arial" panose="020B0604020202020204" pitchFamily="34" charset="0"/>
        <a:buChar char="•"/>
        <a:defRPr sz="2400" kern="1200">
          <a:solidFill>
            <a:srgbClr val="004359"/>
          </a:solidFill>
          <a:latin typeface="+mn-lt"/>
          <a:ea typeface="+mn-ea"/>
          <a:cs typeface="+mn-cs"/>
        </a:defRPr>
      </a:lvl1pPr>
      <a:lvl2pPr marL="6858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2400" kern="1200">
          <a:solidFill>
            <a:srgbClr val="004359"/>
          </a:solidFill>
          <a:latin typeface="+mn-lt"/>
          <a:ea typeface="+mn-ea"/>
          <a:cs typeface="+mn-cs"/>
        </a:defRPr>
      </a:lvl2pPr>
      <a:lvl3pPr marL="11430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2400" kern="1200">
          <a:solidFill>
            <a:srgbClr val="004359"/>
          </a:solidFill>
          <a:latin typeface="+mn-lt"/>
          <a:ea typeface="+mn-ea"/>
          <a:cs typeface="+mn-cs"/>
        </a:defRPr>
      </a:lvl3pPr>
      <a:lvl4pPr marL="16002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2400" kern="1200">
          <a:solidFill>
            <a:srgbClr val="004359"/>
          </a:solidFill>
          <a:latin typeface="+mn-lt"/>
          <a:ea typeface="+mn-ea"/>
          <a:cs typeface="+mn-cs"/>
        </a:defRPr>
      </a:lvl4pPr>
      <a:lvl5pPr marL="2057400" indent="-228600" algn="l" defTabSz="914400" rtl="0" eaLnBrk="1" latinLnBrk="0" hangingPunct="1">
        <a:lnSpc>
          <a:spcPct val="90000"/>
        </a:lnSpc>
        <a:spcBef>
          <a:spcPts val="500"/>
        </a:spcBef>
        <a:buClr>
          <a:srgbClr val="003F5E"/>
        </a:buClr>
        <a:buSzPct val="120000"/>
        <a:buFont typeface="Arial" panose="020B0604020202020204" pitchFamily="34" charset="0"/>
        <a:buChar char="•"/>
        <a:defRPr sz="2400" kern="1200">
          <a:solidFill>
            <a:srgbClr val="004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482" userDrawn="1">
          <p15:clr>
            <a:srgbClr val="F26B43"/>
          </p15:clr>
        </p15:guide>
        <p15:guide id="2" pos="347">
          <p15:clr>
            <a:srgbClr val="F26B43"/>
          </p15:clr>
        </p15:guide>
        <p15:guide id="3" orient="horz" pos="1139" userDrawn="1">
          <p15:clr>
            <a:srgbClr val="F26B43"/>
          </p15:clr>
        </p15:guide>
        <p15:guide id="4" orient="horz" pos="3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ounded Rectangle 10"/>
          <p:cNvSpPr/>
          <p:nvPr userDrawn="1"/>
        </p:nvSpPr>
        <p:spPr>
          <a:xfrm>
            <a:off x="603073" y="3781715"/>
            <a:ext cx="5429250" cy="1629438"/>
          </a:xfrm>
          <a:prstGeom prst="roundRect">
            <a:avLst>
              <a:gd name="adj" fmla="val 7086"/>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p:cNvSpPr/>
          <p:nvPr userDrawn="1"/>
        </p:nvSpPr>
        <p:spPr>
          <a:xfrm>
            <a:off x="365836" y="3479676"/>
            <a:ext cx="5497035" cy="2775097"/>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p:cNvSpPr>
            <a:spLocks noGrp="1"/>
          </p:cNvSpPr>
          <p:nvPr>
            <p:ph type="body" idx="1"/>
          </p:nvPr>
        </p:nvSpPr>
        <p:spPr>
          <a:xfrm>
            <a:off x="603073" y="3781715"/>
            <a:ext cx="4595949" cy="217102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19" name="Title 1"/>
          <p:cNvSpPr txBox="1">
            <a:spLocks/>
          </p:cNvSpPr>
          <p:nvPr userDrawn="1"/>
        </p:nvSpPr>
        <p:spPr>
          <a:xfrm>
            <a:off x="455022" y="251432"/>
            <a:ext cx="10515600" cy="1036954"/>
          </a:xfrm>
          <a:prstGeom prst="rect">
            <a:avLst/>
          </a:prstGeom>
        </p:spPr>
        <p:txBody>
          <a:bodyPr/>
          <a:lstStyle>
            <a:lvl1pPr algn="l" defTabSz="914400" rtl="0" eaLnBrk="1" latinLnBrk="0" hangingPunct="1">
              <a:lnSpc>
                <a:spcPct val="90000"/>
              </a:lnSpc>
              <a:spcBef>
                <a:spcPct val="0"/>
              </a:spcBef>
              <a:buNone/>
              <a:defRPr sz="2400" kern="1200" baseline="0">
                <a:solidFill>
                  <a:srgbClr val="ED7D31"/>
                </a:solidFill>
                <a:latin typeface="+mj-lt"/>
                <a:ea typeface="+mj-ea"/>
                <a:cs typeface="+mj-cs"/>
              </a:defRPr>
            </a:lvl1pPr>
          </a:lstStyle>
          <a:p>
            <a:endParaRPr lang="en-GB" dirty="0"/>
          </a:p>
        </p:txBody>
      </p:sp>
    </p:spTree>
    <p:extLst>
      <p:ext uri="{BB962C8B-B14F-4D97-AF65-F5344CB8AC3E}">
        <p14:creationId xmlns:p14="http://schemas.microsoft.com/office/powerpoint/2010/main" val="2728139723"/>
      </p:ext>
    </p:extLst>
  </p:cSld>
  <p:clrMap bg1="lt1" tx1="dk1" bg2="lt2" tx2="dk2" accent1="accent1" accent2="accent2" accent3="accent3" accent4="accent4" accent5="accent5" accent6="accent6" hlink="hlink" folHlink="folHlink"/>
  <p:sldLayoutIdLst>
    <p:sldLayoutId id="214748368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0043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rgbClr val="0043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rgbClr val="0043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rgbClr val="0043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rgbClr val="0043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546">
          <p15:clr>
            <a:srgbClr val="F26B43"/>
          </p15:clr>
        </p15:guide>
        <p15:guide id="2" pos="34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3" Type="http://schemas.openxmlformats.org/officeDocument/2006/relationships/image" Target="../media/image12.tiff"/><Relationship Id="rId7" Type="http://schemas.openxmlformats.org/officeDocument/2006/relationships/image" Target="../media/image16.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tiff"/><Relationship Id="rId5" Type="http://schemas.openxmlformats.org/officeDocument/2006/relationships/image" Target="../media/image14.tif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160" y="-47949"/>
            <a:ext cx="12211160" cy="6844404"/>
          </a:xfrm>
          <a:prstGeom prst="rect">
            <a:avLst/>
          </a:prstGeom>
          <a:solidFill>
            <a:srgbClr val="003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Picture 2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22072" y="564840"/>
            <a:ext cx="9969928" cy="5606618"/>
          </a:xfrm>
          <a:prstGeom prst="rect">
            <a:avLst/>
          </a:prstGeom>
        </p:spPr>
      </p:pic>
      <p:sp>
        <p:nvSpPr>
          <p:cNvPr id="9" name="Rectangle 3"/>
          <p:cNvSpPr txBox="1">
            <a:spLocks noChangeArrowheads="1"/>
          </p:cNvSpPr>
          <p:nvPr/>
        </p:nvSpPr>
        <p:spPr bwMode="auto">
          <a:xfrm>
            <a:off x="848735" y="3362037"/>
            <a:ext cx="3523570" cy="1039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eaLnBrk="1" hangingPunct="1">
              <a:spcBef>
                <a:spcPct val="20000"/>
              </a:spcBef>
              <a:buClr>
                <a:srgbClr val="B4D100"/>
              </a:buClr>
              <a:buSzPct val="80000"/>
            </a:pPr>
            <a:endParaRPr lang="en-GB" sz="1800" dirty="0">
              <a:solidFill>
                <a:schemeClr val="bg1"/>
              </a:solidFill>
              <a:latin typeface="+mn-lt"/>
            </a:endParaRPr>
          </a:p>
        </p:txBody>
      </p:sp>
      <p:sp>
        <p:nvSpPr>
          <p:cNvPr id="15" name="Rectangle 3"/>
          <p:cNvSpPr txBox="1">
            <a:spLocks noChangeArrowheads="1"/>
          </p:cNvSpPr>
          <p:nvPr/>
        </p:nvSpPr>
        <p:spPr bwMode="auto">
          <a:xfrm>
            <a:off x="848735" y="2264381"/>
            <a:ext cx="4252654" cy="710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nchor="t"/>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pPr>
              <a:spcBef>
                <a:spcPct val="20000"/>
              </a:spcBef>
              <a:buClr>
                <a:srgbClr val="B4D100"/>
              </a:buClr>
              <a:buSzPct val="80000"/>
            </a:pPr>
            <a:endParaRPr lang="en-US" b="1" dirty="0">
              <a:solidFill>
                <a:schemeClr val="bg1"/>
              </a:solidFill>
              <a:latin typeface="+mn-lt"/>
              <a:cs typeface="Calibri"/>
            </a:endParaRPr>
          </a:p>
          <a:p>
            <a:pPr>
              <a:spcBef>
                <a:spcPct val="20000"/>
              </a:spcBef>
              <a:buClr>
                <a:srgbClr val="B4D100"/>
              </a:buClr>
              <a:buSzPct val="80000"/>
            </a:pPr>
            <a:r>
              <a:rPr lang="en-US" b="1" dirty="0">
                <a:solidFill>
                  <a:schemeClr val="bg1"/>
                </a:solidFill>
                <a:latin typeface="+mn-lt"/>
              </a:rPr>
              <a:t>Chris Atherton, GÉANT</a:t>
            </a:r>
          </a:p>
          <a:p>
            <a:pPr eaLnBrk="1" hangingPunct="1">
              <a:spcBef>
                <a:spcPct val="20000"/>
              </a:spcBef>
              <a:buClr>
                <a:srgbClr val="B4D100"/>
              </a:buClr>
              <a:buSzPct val="80000"/>
            </a:pPr>
            <a:endParaRPr lang="en-US" sz="1800" dirty="0">
              <a:solidFill>
                <a:schemeClr val="bg1"/>
              </a:solidFill>
              <a:latin typeface="Arial" charset="0"/>
            </a:endParaRPr>
          </a:p>
        </p:txBody>
      </p:sp>
      <p:sp>
        <p:nvSpPr>
          <p:cNvPr id="16" name="Rectangle 2"/>
          <p:cNvSpPr txBox="1">
            <a:spLocks noChangeArrowheads="1"/>
          </p:cNvSpPr>
          <p:nvPr/>
        </p:nvSpPr>
        <p:spPr bwMode="auto">
          <a:xfrm>
            <a:off x="848735" y="1246161"/>
            <a:ext cx="8831596" cy="1017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3200" b="1" dirty="0">
                <a:solidFill>
                  <a:schemeClr val="accent4"/>
                </a:solidFill>
                <a:latin typeface="+mn-lt"/>
              </a:rPr>
              <a:t>FIM4R v2</a:t>
            </a:r>
          </a:p>
          <a:p>
            <a:r>
              <a:rPr lang="en-GB" sz="3200" b="1" dirty="0">
                <a:solidFill>
                  <a:schemeClr val="accent4"/>
                </a:solidFill>
                <a:latin typeface="+mn-lt"/>
              </a:rPr>
              <a:t>Federated Identity Management for Research Collaborations</a:t>
            </a:r>
          </a:p>
        </p:txBody>
      </p:sp>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35117" y="220264"/>
            <a:ext cx="1566983" cy="891472"/>
          </a:xfrm>
          <a:prstGeom prst="rect">
            <a:avLst/>
          </a:prstGeom>
        </p:spPr>
      </p:pic>
    </p:spTree>
    <p:extLst>
      <p:ext uri="{BB962C8B-B14F-4D97-AF65-F5344CB8AC3E}">
        <p14:creationId xmlns:p14="http://schemas.microsoft.com/office/powerpoint/2010/main" val="2710511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The Requirements</a:t>
            </a:r>
            <a:endParaRPr lang="en-GB" dirty="0"/>
          </a:p>
        </p:txBody>
      </p:sp>
      <p:pic>
        <p:nvPicPr>
          <p:cNvPr id="3" name="Picture 2">
            <a:extLst>
              <a:ext uri="{FF2B5EF4-FFF2-40B4-BE49-F238E27FC236}">
                <a16:creationId xmlns:a16="http://schemas.microsoft.com/office/drawing/2014/main" id="{15307ABF-3F77-3E4B-882A-4EBC6B331871}"/>
              </a:ext>
            </a:extLst>
          </p:cNvPr>
          <p:cNvPicPr>
            <a:picLocks noChangeAspect="1"/>
          </p:cNvPicPr>
          <p:nvPr/>
        </p:nvPicPr>
        <p:blipFill rotWithShape="1">
          <a:blip r:embed="rId3">
            <a:extLst>
              <a:ext uri="{28A0092B-C50C-407E-A947-70E740481C1C}">
                <a14:useLocalDpi xmlns:a14="http://schemas.microsoft.com/office/drawing/2010/main" val="0"/>
              </a:ext>
            </a:extLst>
          </a:blip>
          <a:srcRect l="1984" t="18437" b="26176"/>
          <a:stretch/>
        </p:blipFill>
        <p:spPr>
          <a:xfrm>
            <a:off x="0" y="1349829"/>
            <a:ext cx="12192000" cy="5167085"/>
          </a:xfrm>
          <a:prstGeom prst="rect">
            <a:avLst/>
          </a:prstGeom>
        </p:spPr>
      </p:pic>
      <p:sp>
        <p:nvSpPr>
          <p:cNvPr id="4" name="Rectangle 3">
            <a:extLst>
              <a:ext uri="{FF2B5EF4-FFF2-40B4-BE49-F238E27FC236}">
                <a16:creationId xmlns:a16="http://schemas.microsoft.com/office/drawing/2014/main" id="{829D0E3A-B287-DF46-ADB7-DED0722C0327}"/>
              </a:ext>
            </a:extLst>
          </p:cNvPr>
          <p:cNvSpPr/>
          <p:nvPr/>
        </p:nvSpPr>
        <p:spPr>
          <a:xfrm>
            <a:off x="3383690" y="2967335"/>
            <a:ext cx="5424627" cy="923330"/>
          </a:xfrm>
          <a:prstGeom prst="rect">
            <a:avLst/>
          </a:prstGeom>
          <a:noFill/>
        </p:spPr>
        <p:txBody>
          <a:bodyPr wrap="none" lIns="91440" tIns="45720" rIns="91440" bIns="45720">
            <a:spAutoFit/>
          </a:bodyPr>
          <a:lstStyle/>
          <a:p>
            <a:pPr algn="ctr"/>
            <a:r>
              <a:rPr lang="en-US" sz="5400" b="1" dirty="0">
                <a:ln w="0"/>
                <a:solidFill>
                  <a:srgbClr val="002060"/>
                </a:solidFill>
                <a:effectLst>
                  <a:outerShdw blurRad="38100" dist="25400" dir="5400000" algn="ctr" rotWithShape="0">
                    <a:srgbClr val="6E747A">
                      <a:alpha val="43000"/>
                    </a:srgbClr>
                  </a:outerShdw>
                </a:effectLst>
              </a:rPr>
              <a:t>The Requirements</a:t>
            </a:r>
          </a:p>
        </p:txBody>
      </p:sp>
    </p:spTree>
    <p:extLst>
      <p:ext uri="{BB962C8B-B14F-4D97-AF65-F5344CB8AC3E}">
        <p14:creationId xmlns:p14="http://schemas.microsoft.com/office/powerpoint/2010/main" val="2816400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Identity Lifecycle &amp; Linking</a:t>
            </a:r>
          </a:p>
        </p:txBody>
      </p:sp>
      <p:pic>
        <p:nvPicPr>
          <p:cNvPr id="3" name="Picture 2">
            <a:extLst>
              <a:ext uri="{FF2B5EF4-FFF2-40B4-BE49-F238E27FC236}">
                <a16:creationId xmlns:a16="http://schemas.microsoft.com/office/drawing/2014/main" id="{AF323449-3B1D-2243-962A-403D7DD62658}"/>
              </a:ext>
            </a:extLst>
          </p:cNvPr>
          <p:cNvPicPr>
            <a:picLocks noChangeAspect="1"/>
          </p:cNvPicPr>
          <p:nvPr/>
        </p:nvPicPr>
        <p:blipFill rotWithShape="1">
          <a:blip r:embed="rId3">
            <a:extLst>
              <a:ext uri="{28A0092B-C50C-407E-A947-70E740481C1C}">
                <a14:useLocalDpi xmlns:a14="http://schemas.microsoft.com/office/drawing/2010/main" val="0"/>
              </a:ext>
            </a:extLst>
          </a:blip>
          <a:srcRect l="6600" t="34761" b="35663"/>
          <a:stretch/>
        </p:blipFill>
        <p:spPr>
          <a:xfrm>
            <a:off x="0" y="1371599"/>
            <a:ext cx="12192000" cy="5147733"/>
          </a:xfrm>
          <a:prstGeom prst="rect">
            <a:avLst/>
          </a:prstGeom>
        </p:spPr>
      </p:pic>
    </p:spTree>
    <p:extLst>
      <p:ext uri="{BB962C8B-B14F-4D97-AF65-F5344CB8AC3E}">
        <p14:creationId xmlns:p14="http://schemas.microsoft.com/office/powerpoint/2010/main" val="3620614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dirty="0"/>
              <a:t> </a:t>
            </a:r>
            <a:r>
              <a:rPr lang="en-GB" b="0" i="1" dirty="0">
                <a:solidFill>
                  <a:srgbClr val="FFFFFF"/>
                </a:solidFill>
              </a:rPr>
              <a:t>Discoverability &amp; Usability</a:t>
            </a:r>
            <a:endParaRPr lang="en-GB" dirty="0"/>
          </a:p>
        </p:txBody>
      </p:sp>
      <p:pic>
        <p:nvPicPr>
          <p:cNvPr id="3" name="Picture 2">
            <a:extLst>
              <a:ext uri="{FF2B5EF4-FFF2-40B4-BE49-F238E27FC236}">
                <a16:creationId xmlns:a16="http://schemas.microsoft.com/office/drawing/2014/main" id="{3242EE95-3C60-8744-9C67-125FF52C9A55}"/>
              </a:ext>
            </a:extLst>
          </p:cNvPr>
          <p:cNvPicPr>
            <a:picLocks noChangeAspect="1"/>
          </p:cNvPicPr>
          <p:nvPr/>
        </p:nvPicPr>
        <p:blipFill rotWithShape="1">
          <a:blip r:embed="rId3">
            <a:extLst>
              <a:ext uri="{28A0092B-C50C-407E-A947-70E740481C1C}">
                <a14:useLocalDpi xmlns:a14="http://schemas.microsoft.com/office/drawing/2010/main" val="0"/>
              </a:ext>
            </a:extLst>
          </a:blip>
          <a:srcRect l="1055" t="10597" r="953" b="26595"/>
          <a:stretch/>
        </p:blipFill>
        <p:spPr>
          <a:xfrm>
            <a:off x="0" y="1337733"/>
            <a:ext cx="12192000" cy="5198533"/>
          </a:xfrm>
          <a:prstGeom prst="rect">
            <a:avLst/>
          </a:prstGeom>
        </p:spPr>
      </p:pic>
    </p:spTree>
    <p:extLst>
      <p:ext uri="{BB962C8B-B14F-4D97-AF65-F5344CB8AC3E}">
        <p14:creationId xmlns:p14="http://schemas.microsoft.com/office/powerpoint/2010/main" val="21072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Authorisation and (De-)/Provisioning</a:t>
            </a:r>
            <a:endParaRPr lang="en-GB" dirty="0"/>
          </a:p>
        </p:txBody>
      </p:sp>
      <p:pic>
        <p:nvPicPr>
          <p:cNvPr id="3" name="Picture 2">
            <a:extLst>
              <a:ext uri="{FF2B5EF4-FFF2-40B4-BE49-F238E27FC236}">
                <a16:creationId xmlns:a16="http://schemas.microsoft.com/office/drawing/2014/main" id="{8B150049-86DA-2348-8485-1B2DD55D2B7A}"/>
              </a:ext>
            </a:extLst>
          </p:cNvPr>
          <p:cNvPicPr>
            <a:picLocks noChangeAspect="1"/>
          </p:cNvPicPr>
          <p:nvPr/>
        </p:nvPicPr>
        <p:blipFill rotWithShape="1">
          <a:blip r:embed="rId3">
            <a:extLst>
              <a:ext uri="{28A0092B-C50C-407E-A947-70E740481C1C}">
                <a14:useLocalDpi xmlns:a14="http://schemas.microsoft.com/office/drawing/2010/main" val="0"/>
              </a:ext>
            </a:extLst>
          </a:blip>
          <a:srcRect l="2382" t="13984" b="23822"/>
          <a:stretch/>
        </p:blipFill>
        <p:spPr>
          <a:xfrm>
            <a:off x="0" y="1337733"/>
            <a:ext cx="12192000" cy="5181600"/>
          </a:xfrm>
          <a:prstGeom prst="rect">
            <a:avLst/>
          </a:prstGeom>
        </p:spPr>
      </p:pic>
    </p:spTree>
    <p:extLst>
      <p:ext uri="{BB962C8B-B14F-4D97-AF65-F5344CB8AC3E}">
        <p14:creationId xmlns:p14="http://schemas.microsoft.com/office/powerpoint/2010/main" val="611932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Attribute Release</a:t>
            </a:r>
            <a:endParaRPr lang="en-GB" dirty="0"/>
          </a:p>
        </p:txBody>
      </p:sp>
      <p:pic>
        <p:nvPicPr>
          <p:cNvPr id="3" name="Picture 2">
            <a:extLst>
              <a:ext uri="{FF2B5EF4-FFF2-40B4-BE49-F238E27FC236}">
                <a16:creationId xmlns:a16="http://schemas.microsoft.com/office/drawing/2014/main" id="{3B82ECD6-F2AF-9841-95ED-D7E0F7A2001A}"/>
              </a:ext>
            </a:extLst>
          </p:cNvPr>
          <p:cNvPicPr>
            <a:picLocks noChangeAspect="1"/>
          </p:cNvPicPr>
          <p:nvPr/>
        </p:nvPicPr>
        <p:blipFill rotWithShape="1">
          <a:blip r:embed="rId3">
            <a:extLst>
              <a:ext uri="{28A0092B-C50C-407E-A947-70E740481C1C}">
                <a14:useLocalDpi xmlns:a14="http://schemas.microsoft.com/office/drawing/2010/main" val="0"/>
              </a:ext>
            </a:extLst>
          </a:blip>
          <a:srcRect t="31318" r="1369" b="17834"/>
          <a:stretch/>
        </p:blipFill>
        <p:spPr>
          <a:xfrm>
            <a:off x="0" y="1388533"/>
            <a:ext cx="12192001" cy="5113867"/>
          </a:xfrm>
          <a:prstGeom prst="rect">
            <a:avLst/>
          </a:prstGeom>
        </p:spPr>
      </p:pic>
    </p:spTree>
    <p:extLst>
      <p:ext uri="{BB962C8B-B14F-4D97-AF65-F5344CB8AC3E}">
        <p14:creationId xmlns:p14="http://schemas.microsoft.com/office/powerpoint/2010/main" val="1715343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Security Incident Response</a:t>
            </a:r>
            <a:endParaRPr lang="en-GB" dirty="0"/>
          </a:p>
        </p:txBody>
      </p:sp>
      <p:pic>
        <p:nvPicPr>
          <p:cNvPr id="3" name="Picture 2">
            <a:extLst>
              <a:ext uri="{FF2B5EF4-FFF2-40B4-BE49-F238E27FC236}">
                <a16:creationId xmlns:a16="http://schemas.microsoft.com/office/drawing/2014/main" id="{79FC9C92-7A64-3544-A2A8-77FFC87A5D2B}"/>
              </a:ext>
            </a:extLst>
          </p:cNvPr>
          <p:cNvPicPr>
            <a:picLocks noChangeAspect="1"/>
          </p:cNvPicPr>
          <p:nvPr/>
        </p:nvPicPr>
        <p:blipFill rotWithShape="1">
          <a:blip r:embed="rId3">
            <a:extLst>
              <a:ext uri="{28A0092B-C50C-407E-A947-70E740481C1C}">
                <a14:useLocalDpi xmlns:a14="http://schemas.microsoft.com/office/drawing/2010/main" val="0"/>
              </a:ext>
            </a:extLst>
          </a:blip>
          <a:srcRect l="2145" t="20874" r="1355" b="18092"/>
          <a:stretch/>
        </p:blipFill>
        <p:spPr>
          <a:xfrm>
            <a:off x="-1" y="1337733"/>
            <a:ext cx="12192001" cy="5198534"/>
          </a:xfrm>
          <a:prstGeom prst="rect">
            <a:avLst/>
          </a:prstGeom>
        </p:spPr>
      </p:pic>
    </p:spTree>
    <p:extLst>
      <p:ext uri="{BB962C8B-B14F-4D97-AF65-F5344CB8AC3E}">
        <p14:creationId xmlns:p14="http://schemas.microsoft.com/office/powerpoint/2010/main" val="29137068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Research Community Proxies</a:t>
            </a:r>
            <a:endParaRPr lang="en-GB" dirty="0"/>
          </a:p>
        </p:txBody>
      </p:sp>
      <p:pic>
        <p:nvPicPr>
          <p:cNvPr id="3" name="Picture 2">
            <a:extLst>
              <a:ext uri="{FF2B5EF4-FFF2-40B4-BE49-F238E27FC236}">
                <a16:creationId xmlns:a16="http://schemas.microsoft.com/office/drawing/2014/main" id="{C59B81DB-DEC4-CE4A-969E-33F7B48B2DFF}"/>
              </a:ext>
            </a:extLst>
          </p:cNvPr>
          <p:cNvPicPr>
            <a:picLocks noChangeAspect="1"/>
          </p:cNvPicPr>
          <p:nvPr/>
        </p:nvPicPr>
        <p:blipFill rotWithShape="1">
          <a:blip r:embed="rId3">
            <a:extLst>
              <a:ext uri="{28A0092B-C50C-407E-A947-70E740481C1C}">
                <a14:useLocalDpi xmlns:a14="http://schemas.microsoft.com/office/drawing/2010/main" val="0"/>
              </a:ext>
            </a:extLst>
          </a:blip>
          <a:srcRect l="3435" t="-2698" r="3889" b="39627"/>
          <a:stretch/>
        </p:blipFill>
        <p:spPr>
          <a:xfrm>
            <a:off x="0" y="1354667"/>
            <a:ext cx="12192000" cy="5147734"/>
          </a:xfrm>
          <a:prstGeom prst="rect">
            <a:avLst/>
          </a:prstGeom>
        </p:spPr>
      </p:pic>
    </p:spTree>
    <p:extLst>
      <p:ext uri="{BB962C8B-B14F-4D97-AF65-F5344CB8AC3E}">
        <p14:creationId xmlns:p14="http://schemas.microsoft.com/office/powerpoint/2010/main" val="3668879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Assurance &amp; Multi Factor Authentication</a:t>
            </a:r>
            <a:endParaRPr lang="en-GB" dirty="0"/>
          </a:p>
        </p:txBody>
      </p:sp>
      <p:pic>
        <p:nvPicPr>
          <p:cNvPr id="3" name="Picture 2">
            <a:extLst>
              <a:ext uri="{FF2B5EF4-FFF2-40B4-BE49-F238E27FC236}">
                <a16:creationId xmlns:a16="http://schemas.microsoft.com/office/drawing/2014/main" id="{9A50A12E-3F72-7E42-8B5F-C5288F5B75B3}"/>
              </a:ext>
            </a:extLst>
          </p:cNvPr>
          <p:cNvPicPr>
            <a:picLocks noChangeAspect="1"/>
          </p:cNvPicPr>
          <p:nvPr/>
        </p:nvPicPr>
        <p:blipFill rotWithShape="1">
          <a:blip r:embed="rId3">
            <a:extLst>
              <a:ext uri="{28A0092B-C50C-407E-A947-70E740481C1C}">
                <a14:useLocalDpi xmlns:a14="http://schemas.microsoft.com/office/drawing/2010/main" val="0"/>
              </a:ext>
            </a:extLst>
          </a:blip>
          <a:srcRect l="2041" t="14512" b="30160"/>
          <a:stretch/>
        </p:blipFill>
        <p:spPr>
          <a:xfrm>
            <a:off x="0" y="1354666"/>
            <a:ext cx="12192000" cy="5164667"/>
          </a:xfrm>
          <a:prstGeom prst="rect">
            <a:avLst/>
          </a:prstGeom>
        </p:spPr>
      </p:pic>
    </p:spTree>
    <p:extLst>
      <p:ext uri="{BB962C8B-B14F-4D97-AF65-F5344CB8AC3E}">
        <p14:creationId xmlns:p14="http://schemas.microsoft.com/office/powerpoint/2010/main" val="1518824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Interoperability</a:t>
            </a:r>
            <a:endParaRPr lang="en-GB" dirty="0"/>
          </a:p>
        </p:txBody>
      </p:sp>
      <p:pic>
        <p:nvPicPr>
          <p:cNvPr id="3" name="Picture 2">
            <a:extLst>
              <a:ext uri="{FF2B5EF4-FFF2-40B4-BE49-F238E27FC236}">
                <a16:creationId xmlns:a16="http://schemas.microsoft.com/office/drawing/2014/main" id="{CE33BEE0-8319-9F48-851A-93499AB25DD3}"/>
              </a:ext>
            </a:extLst>
          </p:cNvPr>
          <p:cNvPicPr>
            <a:picLocks noChangeAspect="1"/>
          </p:cNvPicPr>
          <p:nvPr/>
        </p:nvPicPr>
        <p:blipFill rotWithShape="1">
          <a:blip r:embed="rId3">
            <a:extLst>
              <a:ext uri="{28A0092B-C50C-407E-A947-70E740481C1C}">
                <a14:useLocalDpi xmlns:a14="http://schemas.microsoft.com/office/drawing/2010/main" val="0"/>
              </a:ext>
            </a:extLst>
          </a:blip>
          <a:srcRect l="3095" t="30193" b="15433"/>
          <a:stretch/>
        </p:blipFill>
        <p:spPr>
          <a:xfrm>
            <a:off x="0" y="1371600"/>
            <a:ext cx="12192000" cy="5130800"/>
          </a:xfrm>
          <a:prstGeom prst="rect">
            <a:avLst/>
          </a:prstGeom>
        </p:spPr>
      </p:pic>
    </p:spTree>
    <p:extLst>
      <p:ext uri="{BB962C8B-B14F-4D97-AF65-F5344CB8AC3E}">
        <p14:creationId xmlns:p14="http://schemas.microsoft.com/office/powerpoint/2010/main" val="913764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Non Web</a:t>
            </a:r>
            <a:endParaRPr lang="en-GB" dirty="0"/>
          </a:p>
        </p:txBody>
      </p:sp>
      <p:pic>
        <p:nvPicPr>
          <p:cNvPr id="3" name="Picture 2">
            <a:extLst>
              <a:ext uri="{FF2B5EF4-FFF2-40B4-BE49-F238E27FC236}">
                <a16:creationId xmlns:a16="http://schemas.microsoft.com/office/drawing/2014/main" id="{A79145B5-0F30-4B48-B404-B02D101547BC}"/>
              </a:ext>
            </a:extLst>
          </p:cNvPr>
          <p:cNvPicPr>
            <a:picLocks noChangeAspect="1"/>
          </p:cNvPicPr>
          <p:nvPr/>
        </p:nvPicPr>
        <p:blipFill rotWithShape="1">
          <a:blip r:embed="rId3">
            <a:extLst>
              <a:ext uri="{28A0092B-C50C-407E-A947-70E740481C1C}">
                <a14:useLocalDpi xmlns:a14="http://schemas.microsoft.com/office/drawing/2010/main" val="0"/>
              </a:ext>
            </a:extLst>
          </a:blip>
          <a:srcRect t="1797" b="2113"/>
          <a:stretch/>
        </p:blipFill>
        <p:spPr>
          <a:xfrm>
            <a:off x="0" y="1337733"/>
            <a:ext cx="12192000" cy="5181600"/>
          </a:xfrm>
          <a:prstGeom prst="rect">
            <a:avLst/>
          </a:prstGeom>
        </p:spPr>
      </p:pic>
    </p:spTree>
    <p:extLst>
      <p:ext uri="{BB962C8B-B14F-4D97-AF65-F5344CB8AC3E}">
        <p14:creationId xmlns:p14="http://schemas.microsoft.com/office/powerpoint/2010/main" val="2021075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38B1DA-9426-7F4B-9F2D-250985AAA5AF}"/>
              </a:ext>
            </a:extLst>
          </p:cNvPr>
          <p:cNvPicPr>
            <a:picLocks noChangeAspect="1"/>
          </p:cNvPicPr>
          <p:nvPr/>
        </p:nvPicPr>
        <p:blipFill rotWithShape="1">
          <a:blip r:embed="rId3">
            <a:extLst>
              <a:ext uri="{28A0092B-C50C-407E-A947-70E740481C1C}">
                <a14:useLocalDpi xmlns:a14="http://schemas.microsoft.com/office/drawing/2010/main" val="0"/>
              </a:ext>
            </a:extLst>
          </a:blip>
          <a:srcRect t="24871" b="18428"/>
          <a:stretch/>
        </p:blipFill>
        <p:spPr>
          <a:xfrm>
            <a:off x="0" y="1338605"/>
            <a:ext cx="12192000" cy="5184743"/>
          </a:xfrm>
          <a:prstGeom prst="rect">
            <a:avLst/>
          </a:prstGeom>
        </p:spPr>
      </p:pic>
      <p:sp>
        <p:nvSpPr>
          <p:cNvPr id="8" name="Titel 7"/>
          <p:cNvSpPr>
            <a:spLocks noGrp="1"/>
          </p:cNvSpPr>
          <p:nvPr>
            <p:ph type="title"/>
          </p:nvPr>
        </p:nvSpPr>
        <p:spPr/>
        <p:txBody>
          <a:bodyPr/>
          <a:lstStyle/>
          <a:p>
            <a:r>
              <a:rPr lang="en-US" noProof="0" dirty="0"/>
              <a:t>FIM4R</a:t>
            </a:r>
            <a:br>
              <a:rPr lang="en-US" noProof="0" dirty="0"/>
            </a:br>
            <a:r>
              <a:rPr lang="en-US" noProof="0" dirty="0"/>
              <a:t>The Challenge</a:t>
            </a:r>
          </a:p>
        </p:txBody>
      </p:sp>
    </p:spTree>
    <p:extLst>
      <p:ext uri="{BB962C8B-B14F-4D97-AF65-F5344CB8AC3E}">
        <p14:creationId xmlns:p14="http://schemas.microsoft.com/office/powerpoint/2010/main" val="8019652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On-Boarding &amp; Support</a:t>
            </a:r>
            <a:endParaRPr lang="en-GB" dirty="0"/>
          </a:p>
        </p:txBody>
      </p:sp>
      <p:pic>
        <p:nvPicPr>
          <p:cNvPr id="3" name="Picture 2">
            <a:extLst>
              <a:ext uri="{FF2B5EF4-FFF2-40B4-BE49-F238E27FC236}">
                <a16:creationId xmlns:a16="http://schemas.microsoft.com/office/drawing/2014/main" id="{03016551-C800-F644-AB45-DCD990B221C3}"/>
              </a:ext>
            </a:extLst>
          </p:cNvPr>
          <p:cNvPicPr>
            <a:picLocks noChangeAspect="1"/>
          </p:cNvPicPr>
          <p:nvPr/>
        </p:nvPicPr>
        <p:blipFill rotWithShape="1">
          <a:blip r:embed="rId3">
            <a:extLst>
              <a:ext uri="{28A0092B-C50C-407E-A947-70E740481C1C}">
                <a14:useLocalDpi xmlns:a14="http://schemas.microsoft.com/office/drawing/2010/main" val="0"/>
              </a:ext>
            </a:extLst>
          </a:blip>
          <a:srcRect l="930" t="14147" r="3580" b="31918"/>
          <a:stretch/>
        </p:blipFill>
        <p:spPr>
          <a:xfrm>
            <a:off x="0" y="1354666"/>
            <a:ext cx="12192000" cy="5164667"/>
          </a:xfrm>
          <a:prstGeom prst="rect">
            <a:avLst/>
          </a:prstGeom>
        </p:spPr>
      </p:pic>
    </p:spTree>
    <p:extLst>
      <p:ext uri="{BB962C8B-B14F-4D97-AF65-F5344CB8AC3E}">
        <p14:creationId xmlns:p14="http://schemas.microsoft.com/office/powerpoint/2010/main" val="3326081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Sustaining Critical Infrastructure</a:t>
            </a:r>
            <a:endParaRPr lang="en-GB" dirty="0"/>
          </a:p>
        </p:txBody>
      </p:sp>
      <p:pic>
        <p:nvPicPr>
          <p:cNvPr id="3" name="Picture 2">
            <a:extLst>
              <a:ext uri="{FF2B5EF4-FFF2-40B4-BE49-F238E27FC236}">
                <a16:creationId xmlns:a16="http://schemas.microsoft.com/office/drawing/2014/main" id="{53FE22D5-79AE-6E44-A59F-EFDA8506134B}"/>
              </a:ext>
            </a:extLst>
          </p:cNvPr>
          <p:cNvPicPr>
            <a:picLocks noChangeAspect="1"/>
          </p:cNvPicPr>
          <p:nvPr/>
        </p:nvPicPr>
        <p:blipFill rotWithShape="1">
          <a:blip r:embed="rId3">
            <a:extLst>
              <a:ext uri="{28A0092B-C50C-407E-A947-70E740481C1C}">
                <a14:useLocalDpi xmlns:a14="http://schemas.microsoft.com/office/drawing/2010/main" val="0"/>
              </a:ext>
            </a:extLst>
          </a:blip>
          <a:srcRect l="467" t="11082" r="-467" b="25586"/>
          <a:stretch/>
        </p:blipFill>
        <p:spPr>
          <a:xfrm>
            <a:off x="0" y="1354667"/>
            <a:ext cx="12249150" cy="5164666"/>
          </a:xfrm>
          <a:prstGeom prst="rect">
            <a:avLst/>
          </a:prstGeom>
        </p:spPr>
      </p:pic>
    </p:spTree>
    <p:extLst>
      <p:ext uri="{BB962C8B-B14F-4D97-AF65-F5344CB8AC3E}">
        <p14:creationId xmlns:p14="http://schemas.microsoft.com/office/powerpoint/2010/main" val="1153226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Recommendations</a:t>
            </a:r>
            <a:endParaRPr lang="en-GB" dirty="0"/>
          </a:p>
        </p:txBody>
      </p:sp>
      <p:pic>
        <p:nvPicPr>
          <p:cNvPr id="2" name="Picture 1">
            <a:extLst>
              <a:ext uri="{FF2B5EF4-FFF2-40B4-BE49-F238E27FC236}">
                <a16:creationId xmlns:a16="http://schemas.microsoft.com/office/drawing/2014/main" id="{11D0A844-FC62-F14D-A429-FDC449152EE4}"/>
              </a:ext>
            </a:extLst>
          </p:cNvPr>
          <p:cNvPicPr>
            <a:picLocks noChangeAspect="1"/>
          </p:cNvPicPr>
          <p:nvPr/>
        </p:nvPicPr>
        <p:blipFill>
          <a:blip r:embed="rId3"/>
          <a:stretch>
            <a:fillRect/>
          </a:stretch>
        </p:blipFill>
        <p:spPr>
          <a:xfrm>
            <a:off x="0" y="1361807"/>
            <a:ext cx="12192000" cy="5005244"/>
          </a:xfrm>
          <a:prstGeom prst="rect">
            <a:avLst/>
          </a:prstGeom>
        </p:spPr>
      </p:pic>
    </p:spTree>
    <p:extLst>
      <p:ext uri="{BB962C8B-B14F-4D97-AF65-F5344CB8AC3E}">
        <p14:creationId xmlns:p14="http://schemas.microsoft.com/office/powerpoint/2010/main" val="6660044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TNC 18</a:t>
            </a:r>
            <a:endParaRPr lang="en-GB" dirty="0"/>
          </a:p>
        </p:txBody>
      </p:sp>
      <p:pic>
        <p:nvPicPr>
          <p:cNvPr id="2" name="Picture 1">
            <a:extLst>
              <a:ext uri="{FF2B5EF4-FFF2-40B4-BE49-F238E27FC236}">
                <a16:creationId xmlns:a16="http://schemas.microsoft.com/office/drawing/2014/main" id="{7C6CF022-A53F-9D4C-B2C4-FB1A65A552E2}"/>
              </a:ext>
            </a:extLst>
          </p:cNvPr>
          <p:cNvPicPr>
            <a:picLocks noChangeAspect="1"/>
          </p:cNvPicPr>
          <p:nvPr/>
        </p:nvPicPr>
        <p:blipFill>
          <a:blip r:embed="rId3"/>
          <a:stretch>
            <a:fillRect/>
          </a:stretch>
        </p:blipFill>
        <p:spPr>
          <a:xfrm>
            <a:off x="0" y="1448892"/>
            <a:ext cx="12192000" cy="5005244"/>
          </a:xfrm>
          <a:prstGeom prst="rect">
            <a:avLst/>
          </a:prstGeom>
        </p:spPr>
      </p:pic>
      <p:sp>
        <p:nvSpPr>
          <p:cNvPr id="3" name="TextBox 2">
            <a:extLst>
              <a:ext uri="{FF2B5EF4-FFF2-40B4-BE49-F238E27FC236}">
                <a16:creationId xmlns:a16="http://schemas.microsoft.com/office/drawing/2014/main" id="{FD6CDFFB-34DB-0B4A-83F4-727E7D44D862}"/>
              </a:ext>
            </a:extLst>
          </p:cNvPr>
          <p:cNvSpPr txBox="1"/>
          <p:nvPr/>
        </p:nvSpPr>
        <p:spPr>
          <a:xfrm>
            <a:off x="1778000" y="1448892"/>
            <a:ext cx="8636000" cy="646331"/>
          </a:xfrm>
          <a:prstGeom prst="rect">
            <a:avLst/>
          </a:prstGeom>
          <a:noFill/>
        </p:spPr>
        <p:txBody>
          <a:bodyPr wrap="square" rtlCol="0">
            <a:spAutoFit/>
          </a:bodyPr>
          <a:lstStyle/>
          <a:p>
            <a:r>
              <a:rPr lang="en-GB" sz="3600" dirty="0">
                <a:solidFill>
                  <a:schemeClr val="accent6">
                    <a:lumMod val="75000"/>
                  </a:schemeClr>
                </a:solidFill>
              </a:rPr>
              <a:t>https://</a:t>
            </a:r>
            <a:r>
              <a:rPr lang="en-GB" sz="3600" dirty="0" err="1">
                <a:solidFill>
                  <a:schemeClr val="accent6">
                    <a:lumMod val="75000"/>
                  </a:schemeClr>
                </a:solidFill>
              </a:rPr>
              <a:t>doi.org</a:t>
            </a:r>
            <a:r>
              <a:rPr lang="en-GB" sz="3600" dirty="0">
                <a:solidFill>
                  <a:schemeClr val="accent6">
                    <a:lumMod val="75000"/>
                  </a:schemeClr>
                </a:solidFill>
              </a:rPr>
              <a:t>/10.5281/zenodo.1307551</a:t>
            </a:r>
            <a:endParaRPr lang="en-US" sz="3600" dirty="0">
              <a:solidFill>
                <a:schemeClr val="accent6">
                  <a:lumMod val="75000"/>
                </a:schemeClr>
              </a:solidFill>
            </a:endParaRPr>
          </a:p>
        </p:txBody>
      </p:sp>
    </p:spTree>
    <p:extLst>
      <p:ext uri="{BB962C8B-B14F-4D97-AF65-F5344CB8AC3E}">
        <p14:creationId xmlns:p14="http://schemas.microsoft.com/office/powerpoint/2010/main" val="377389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Conclusion</a:t>
            </a:r>
          </a:p>
        </p:txBody>
      </p:sp>
      <p:pic>
        <p:nvPicPr>
          <p:cNvPr id="3" name="Picture 2">
            <a:extLst>
              <a:ext uri="{FF2B5EF4-FFF2-40B4-BE49-F238E27FC236}">
                <a16:creationId xmlns:a16="http://schemas.microsoft.com/office/drawing/2014/main" id="{21612BD0-1600-3E44-B354-550C00DD199B}"/>
              </a:ext>
            </a:extLst>
          </p:cNvPr>
          <p:cNvPicPr>
            <a:picLocks noChangeAspect="1"/>
          </p:cNvPicPr>
          <p:nvPr/>
        </p:nvPicPr>
        <p:blipFill rotWithShape="1">
          <a:blip r:embed="rId3">
            <a:extLst>
              <a:ext uri="{28A0092B-C50C-407E-A947-70E740481C1C}">
                <a14:useLocalDpi xmlns:a14="http://schemas.microsoft.com/office/drawing/2010/main" val="0"/>
              </a:ext>
            </a:extLst>
          </a:blip>
          <a:srcRect t="8157" b="12401"/>
          <a:stretch/>
        </p:blipFill>
        <p:spPr>
          <a:xfrm>
            <a:off x="0" y="1328169"/>
            <a:ext cx="12192000" cy="5185753"/>
          </a:xfrm>
          <a:prstGeom prst="rect">
            <a:avLst/>
          </a:prstGeom>
        </p:spPr>
      </p:pic>
    </p:spTree>
    <p:extLst>
      <p:ext uri="{BB962C8B-B14F-4D97-AF65-F5344CB8AC3E}">
        <p14:creationId xmlns:p14="http://schemas.microsoft.com/office/powerpoint/2010/main" val="56245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1546" y="896"/>
            <a:ext cx="12255142" cy="6844404"/>
          </a:xfrm>
          <a:prstGeom prst="rect">
            <a:avLst/>
          </a:prstGeom>
          <a:solidFill>
            <a:srgbClr val="003F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22072" y="564841"/>
            <a:ext cx="9969928" cy="5606617"/>
          </a:xfrm>
          <a:prstGeom prst="rect">
            <a:avLst/>
          </a:prstGeom>
        </p:spPr>
      </p:pic>
      <p:sp>
        <p:nvSpPr>
          <p:cNvPr id="12" name="Rectangle 2"/>
          <p:cNvSpPr txBox="1">
            <a:spLocks noChangeArrowheads="1"/>
          </p:cNvSpPr>
          <p:nvPr/>
        </p:nvSpPr>
        <p:spPr bwMode="auto">
          <a:xfrm>
            <a:off x="848735" y="2072426"/>
            <a:ext cx="5397326" cy="10179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lvl1pPr defTabSz="1016000">
              <a:defRPr sz="2400">
                <a:solidFill>
                  <a:schemeClr val="tx1"/>
                </a:solidFill>
                <a:latin typeface="Times" charset="0"/>
              </a:defRPr>
            </a:lvl1pPr>
            <a:lvl2pPr marL="742950" indent="-285750" defTabSz="1016000">
              <a:defRPr sz="2400">
                <a:solidFill>
                  <a:schemeClr val="tx1"/>
                </a:solidFill>
                <a:latin typeface="Times" charset="0"/>
              </a:defRPr>
            </a:lvl2pPr>
            <a:lvl3pPr marL="1143000" indent="-228600" defTabSz="1016000">
              <a:defRPr sz="2400">
                <a:solidFill>
                  <a:schemeClr val="tx1"/>
                </a:solidFill>
                <a:latin typeface="Times" charset="0"/>
              </a:defRPr>
            </a:lvl3pPr>
            <a:lvl4pPr marL="1600200" indent="-228600" defTabSz="1016000">
              <a:defRPr sz="2400">
                <a:solidFill>
                  <a:schemeClr val="tx1"/>
                </a:solidFill>
                <a:latin typeface="Times" charset="0"/>
              </a:defRPr>
            </a:lvl4pPr>
            <a:lvl5pPr marL="2057400" indent="-228600" defTabSz="1016000">
              <a:defRPr sz="2400">
                <a:solidFill>
                  <a:schemeClr val="tx1"/>
                </a:solidFill>
                <a:latin typeface="Times" charset="0"/>
              </a:defRPr>
            </a:lvl5pPr>
            <a:lvl6pPr marL="2514600" indent="-228600" defTabSz="1016000" eaLnBrk="0" fontAlgn="base" hangingPunct="0">
              <a:spcBef>
                <a:spcPct val="0"/>
              </a:spcBef>
              <a:spcAft>
                <a:spcPct val="0"/>
              </a:spcAft>
              <a:defRPr sz="2400">
                <a:solidFill>
                  <a:schemeClr val="tx1"/>
                </a:solidFill>
                <a:latin typeface="Times" charset="0"/>
              </a:defRPr>
            </a:lvl6pPr>
            <a:lvl7pPr marL="2971800" indent="-228600" defTabSz="1016000" eaLnBrk="0" fontAlgn="base" hangingPunct="0">
              <a:spcBef>
                <a:spcPct val="0"/>
              </a:spcBef>
              <a:spcAft>
                <a:spcPct val="0"/>
              </a:spcAft>
              <a:defRPr sz="2400">
                <a:solidFill>
                  <a:schemeClr val="tx1"/>
                </a:solidFill>
                <a:latin typeface="Times" charset="0"/>
              </a:defRPr>
            </a:lvl7pPr>
            <a:lvl8pPr marL="3429000" indent="-228600" defTabSz="1016000" eaLnBrk="0" fontAlgn="base" hangingPunct="0">
              <a:spcBef>
                <a:spcPct val="0"/>
              </a:spcBef>
              <a:spcAft>
                <a:spcPct val="0"/>
              </a:spcAft>
              <a:defRPr sz="2400">
                <a:solidFill>
                  <a:schemeClr val="tx1"/>
                </a:solidFill>
                <a:latin typeface="Times" charset="0"/>
              </a:defRPr>
            </a:lvl8pPr>
            <a:lvl9pPr marL="3886200" indent="-228600" defTabSz="1016000" eaLnBrk="0" fontAlgn="base" hangingPunct="0">
              <a:spcBef>
                <a:spcPct val="0"/>
              </a:spcBef>
              <a:spcAft>
                <a:spcPct val="0"/>
              </a:spcAft>
              <a:defRPr sz="2400">
                <a:solidFill>
                  <a:schemeClr val="tx1"/>
                </a:solidFill>
                <a:latin typeface="Times" charset="0"/>
              </a:defRPr>
            </a:lvl9pPr>
          </a:lstStyle>
          <a:p>
            <a:r>
              <a:rPr lang="en-GB" sz="4800" b="1" dirty="0">
                <a:solidFill>
                  <a:schemeClr val="accent4"/>
                </a:solidFill>
                <a:latin typeface="+mn-lt"/>
              </a:rPr>
              <a:t>Thank you</a:t>
            </a:r>
          </a:p>
        </p:txBody>
      </p:sp>
    </p:spTree>
    <p:extLst>
      <p:ext uri="{BB962C8B-B14F-4D97-AF65-F5344CB8AC3E}">
        <p14:creationId xmlns:p14="http://schemas.microsoft.com/office/powerpoint/2010/main" val="16105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a:t>
            </a:r>
            <a:br>
              <a:rPr lang="en-GB" dirty="0"/>
            </a:br>
            <a:r>
              <a:rPr lang="en-GB" b="0" i="1" dirty="0">
                <a:solidFill>
                  <a:srgbClr val="FFFFFF"/>
                </a:solidFill>
              </a:rPr>
              <a:t>The Evolution</a:t>
            </a:r>
          </a:p>
        </p:txBody>
      </p:sp>
      <p:pic>
        <p:nvPicPr>
          <p:cNvPr id="2" name="Picture 1">
            <a:extLst>
              <a:ext uri="{FF2B5EF4-FFF2-40B4-BE49-F238E27FC236}">
                <a16:creationId xmlns:a16="http://schemas.microsoft.com/office/drawing/2014/main" id="{0B8B66C6-0977-7E41-9F44-601E9EDD0E15}"/>
              </a:ext>
            </a:extLst>
          </p:cNvPr>
          <p:cNvPicPr>
            <a:picLocks noChangeAspect="1"/>
          </p:cNvPicPr>
          <p:nvPr/>
        </p:nvPicPr>
        <p:blipFill>
          <a:blip r:embed="rId3"/>
          <a:stretch>
            <a:fillRect/>
          </a:stretch>
        </p:blipFill>
        <p:spPr>
          <a:xfrm>
            <a:off x="979086" y="1509382"/>
            <a:ext cx="9550400" cy="4729722"/>
          </a:xfrm>
          <a:prstGeom prst="rect">
            <a:avLst/>
          </a:prstGeom>
        </p:spPr>
      </p:pic>
      <p:pic>
        <p:nvPicPr>
          <p:cNvPr id="3" name="Picture 2">
            <a:extLst>
              <a:ext uri="{FF2B5EF4-FFF2-40B4-BE49-F238E27FC236}">
                <a16:creationId xmlns:a16="http://schemas.microsoft.com/office/drawing/2014/main" id="{B9F221C6-73E5-AE40-B28A-E48EB786E1A1}"/>
              </a:ext>
            </a:extLst>
          </p:cNvPr>
          <p:cNvPicPr>
            <a:picLocks noChangeAspect="1"/>
          </p:cNvPicPr>
          <p:nvPr/>
        </p:nvPicPr>
        <p:blipFill>
          <a:blip r:embed="rId4"/>
          <a:stretch>
            <a:fillRect/>
          </a:stretch>
        </p:blipFill>
        <p:spPr>
          <a:xfrm>
            <a:off x="9187542" y="3656292"/>
            <a:ext cx="2803979" cy="725950"/>
          </a:xfrm>
          <a:prstGeom prst="rect">
            <a:avLst/>
          </a:prstGeom>
        </p:spPr>
      </p:pic>
    </p:spTree>
    <p:extLst>
      <p:ext uri="{BB962C8B-B14F-4D97-AF65-F5344CB8AC3E}">
        <p14:creationId xmlns:p14="http://schemas.microsoft.com/office/powerpoint/2010/main" val="4227593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Successes since 2012</a:t>
            </a:r>
            <a:endParaRPr lang="en-GB" dirty="0"/>
          </a:p>
        </p:txBody>
      </p:sp>
      <p:pic>
        <p:nvPicPr>
          <p:cNvPr id="2" name="Picture 1">
            <a:extLst>
              <a:ext uri="{FF2B5EF4-FFF2-40B4-BE49-F238E27FC236}">
                <a16:creationId xmlns:a16="http://schemas.microsoft.com/office/drawing/2014/main" id="{236CC71D-6F5B-8241-8610-15397287F03A}"/>
              </a:ext>
            </a:extLst>
          </p:cNvPr>
          <p:cNvPicPr>
            <a:picLocks noChangeAspect="1"/>
          </p:cNvPicPr>
          <p:nvPr/>
        </p:nvPicPr>
        <p:blipFill>
          <a:blip r:embed="rId3"/>
          <a:stretch>
            <a:fillRect/>
          </a:stretch>
        </p:blipFill>
        <p:spPr>
          <a:xfrm>
            <a:off x="5051249" y="1745343"/>
            <a:ext cx="1406071" cy="1406071"/>
          </a:xfrm>
          <a:prstGeom prst="rect">
            <a:avLst/>
          </a:prstGeom>
        </p:spPr>
      </p:pic>
      <p:pic>
        <p:nvPicPr>
          <p:cNvPr id="5" name="Picture 4">
            <a:extLst>
              <a:ext uri="{FF2B5EF4-FFF2-40B4-BE49-F238E27FC236}">
                <a16:creationId xmlns:a16="http://schemas.microsoft.com/office/drawing/2014/main" id="{D901B22E-0CE4-8647-98FB-3EA1CE648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7847" y="3151414"/>
            <a:ext cx="2292190" cy="1621704"/>
          </a:xfrm>
          <a:prstGeom prst="rect">
            <a:avLst/>
          </a:prstGeom>
        </p:spPr>
      </p:pic>
      <p:pic>
        <p:nvPicPr>
          <p:cNvPr id="6" name="Picture 5">
            <a:extLst>
              <a:ext uri="{FF2B5EF4-FFF2-40B4-BE49-F238E27FC236}">
                <a16:creationId xmlns:a16="http://schemas.microsoft.com/office/drawing/2014/main" id="{E7D9C810-C171-D648-B186-3AEAA7E02796}"/>
              </a:ext>
            </a:extLst>
          </p:cNvPr>
          <p:cNvPicPr>
            <a:picLocks noChangeAspect="1"/>
          </p:cNvPicPr>
          <p:nvPr/>
        </p:nvPicPr>
        <p:blipFill>
          <a:blip r:embed="rId5"/>
          <a:stretch>
            <a:fillRect/>
          </a:stretch>
        </p:blipFill>
        <p:spPr>
          <a:xfrm>
            <a:off x="2911021" y="3472542"/>
            <a:ext cx="1226174" cy="968829"/>
          </a:xfrm>
          <a:prstGeom prst="rect">
            <a:avLst/>
          </a:prstGeom>
        </p:spPr>
      </p:pic>
      <p:pic>
        <p:nvPicPr>
          <p:cNvPr id="7" name="Picture 6">
            <a:extLst>
              <a:ext uri="{FF2B5EF4-FFF2-40B4-BE49-F238E27FC236}">
                <a16:creationId xmlns:a16="http://schemas.microsoft.com/office/drawing/2014/main" id="{63BEFE3B-0AB6-EC48-BBE3-10BB3E68DADA}"/>
              </a:ext>
            </a:extLst>
          </p:cNvPr>
          <p:cNvPicPr>
            <a:picLocks noChangeAspect="1"/>
          </p:cNvPicPr>
          <p:nvPr/>
        </p:nvPicPr>
        <p:blipFill>
          <a:blip r:embed="rId6"/>
          <a:stretch>
            <a:fillRect/>
          </a:stretch>
        </p:blipFill>
        <p:spPr>
          <a:xfrm>
            <a:off x="7690689" y="3472542"/>
            <a:ext cx="1416075" cy="839879"/>
          </a:xfrm>
          <a:prstGeom prst="rect">
            <a:avLst/>
          </a:prstGeom>
        </p:spPr>
      </p:pic>
      <p:pic>
        <p:nvPicPr>
          <p:cNvPr id="8" name="Picture 7">
            <a:extLst>
              <a:ext uri="{FF2B5EF4-FFF2-40B4-BE49-F238E27FC236}">
                <a16:creationId xmlns:a16="http://schemas.microsoft.com/office/drawing/2014/main" id="{04FCF133-3B46-AA46-8601-209D7EF7AECC}"/>
              </a:ext>
            </a:extLst>
          </p:cNvPr>
          <p:cNvPicPr>
            <a:picLocks noChangeAspect="1"/>
          </p:cNvPicPr>
          <p:nvPr/>
        </p:nvPicPr>
        <p:blipFill>
          <a:blip r:embed="rId7"/>
          <a:stretch>
            <a:fillRect/>
          </a:stretch>
        </p:blipFill>
        <p:spPr>
          <a:xfrm>
            <a:off x="4551551" y="4773118"/>
            <a:ext cx="2405465" cy="1700103"/>
          </a:xfrm>
          <a:prstGeom prst="rect">
            <a:avLst/>
          </a:prstGeom>
        </p:spPr>
      </p:pic>
    </p:spTree>
    <p:extLst>
      <p:ext uri="{BB962C8B-B14F-4D97-AF65-F5344CB8AC3E}">
        <p14:creationId xmlns:p14="http://schemas.microsoft.com/office/powerpoint/2010/main" val="171991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Shocking Challenges Remain</a:t>
            </a:r>
            <a:endParaRPr lang="en-GB" dirty="0"/>
          </a:p>
        </p:txBody>
      </p:sp>
      <p:pic>
        <p:nvPicPr>
          <p:cNvPr id="2" name="Picture 1">
            <a:extLst>
              <a:ext uri="{FF2B5EF4-FFF2-40B4-BE49-F238E27FC236}">
                <a16:creationId xmlns:a16="http://schemas.microsoft.com/office/drawing/2014/main" id="{CC08F96B-1E11-CF4F-8659-DF819383460E}"/>
              </a:ext>
            </a:extLst>
          </p:cNvPr>
          <p:cNvPicPr>
            <a:picLocks noChangeAspect="1"/>
          </p:cNvPicPr>
          <p:nvPr/>
        </p:nvPicPr>
        <p:blipFill rotWithShape="1">
          <a:blip r:embed="rId3"/>
          <a:srcRect l="12437" t="16355" r="4640" b="57172"/>
          <a:stretch/>
        </p:blipFill>
        <p:spPr>
          <a:xfrm>
            <a:off x="0" y="1335314"/>
            <a:ext cx="12192000" cy="5181600"/>
          </a:xfrm>
          <a:prstGeom prst="rect">
            <a:avLst/>
          </a:prstGeom>
        </p:spPr>
      </p:pic>
    </p:spTree>
    <p:extLst>
      <p:ext uri="{BB962C8B-B14F-4D97-AF65-F5344CB8AC3E}">
        <p14:creationId xmlns:p14="http://schemas.microsoft.com/office/powerpoint/2010/main" val="2899938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52000"/>
          </a:schemeClr>
        </a:solidFill>
        <a:effectLst/>
      </p:bgPr>
    </p:bg>
    <p:spTree>
      <p:nvGrpSpPr>
        <p:cNvPr id="1" name=""/>
        <p:cNvGrpSpPr/>
        <p:nvPr/>
      </p:nvGrpSpPr>
      <p:grpSpPr>
        <a:xfrm>
          <a:off x="0" y="0"/>
          <a:ext cx="0" cy="0"/>
          <a:chOff x="0" y="0"/>
          <a:chExt cx="0" cy="0"/>
        </a:xfrm>
      </p:grpSpPr>
      <p:sp>
        <p:nvSpPr>
          <p:cNvPr id="36" name="Title 2"/>
          <p:cNvSpPr txBox="1">
            <a:spLocks/>
          </p:cNvSpPr>
          <p:nvPr/>
        </p:nvSpPr>
        <p:spPr>
          <a:xfrm>
            <a:off x="380371" y="28739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The Background</a:t>
            </a:r>
            <a:endParaRPr lang="en-GB" dirty="0"/>
          </a:p>
        </p:txBody>
      </p:sp>
      <p:sp>
        <p:nvSpPr>
          <p:cNvPr id="5" name="Rectangle 4">
            <a:extLst>
              <a:ext uri="{FF2B5EF4-FFF2-40B4-BE49-F238E27FC236}">
                <a16:creationId xmlns:a16="http://schemas.microsoft.com/office/drawing/2014/main" id="{DAA2C007-EF3E-E943-B9DF-972B1C81EA17}"/>
              </a:ext>
            </a:extLst>
          </p:cNvPr>
          <p:cNvSpPr/>
          <p:nvPr/>
        </p:nvSpPr>
        <p:spPr>
          <a:xfrm>
            <a:off x="1" y="1335313"/>
            <a:ext cx="12192000" cy="5181601"/>
          </a:xfrm>
          <a:prstGeom prst="rect">
            <a:avLst/>
          </a:prstGeom>
          <a:blipFill dpi="0" rotWithShape="0">
            <a:blip r:embed="rId3"/>
            <a:srcRect/>
            <a:stretch>
              <a:fillRect l="-3874" t="-19357" r="-10358" b="-21287"/>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06940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CCD7DA-094F-EF45-911A-E0A82DCC8226}"/>
              </a:ext>
            </a:extLst>
          </p:cNvPr>
          <p:cNvPicPr>
            <a:picLocks noChangeAspect="1"/>
          </p:cNvPicPr>
          <p:nvPr/>
        </p:nvPicPr>
        <p:blipFill rotWithShape="1">
          <a:blip r:embed="rId3"/>
          <a:srcRect l="1013" t="17056" r="424" b="20089"/>
          <a:stretch/>
        </p:blipFill>
        <p:spPr>
          <a:xfrm>
            <a:off x="0" y="1358900"/>
            <a:ext cx="12192000" cy="5143500"/>
          </a:xfrm>
          <a:prstGeom prst="rect">
            <a:avLst/>
          </a:prstGeom>
        </p:spPr>
      </p:pic>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The Background</a:t>
            </a:r>
            <a:endParaRPr lang="en-GB" dirty="0"/>
          </a:p>
        </p:txBody>
      </p:sp>
    </p:spTree>
    <p:extLst>
      <p:ext uri="{BB962C8B-B14F-4D97-AF65-F5344CB8AC3E}">
        <p14:creationId xmlns:p14="http://schemas.microsoft.com/office/powerpoint/2010/main" val="2847368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6ED504-9EB8-F84B-990E-3A6EC9DA0F9B}"/>
              </a:ext>
            </a:extLst>
          </p:cNvPr>
          <p:cNvPicPr>
            <a:picLocks noChangeAspect="1"/>
          </p:cNvPicPr>
          <p:nvPr/>
        </p:nvPicPr>
        <p:blipFill rotWithShape="1">
          <a:blip r:embed="rId3"/>
          <a:srcRect l="-709" t="16769" r="709" b="50000"/>
          <a:stretch/>
        </p:blipFill>
        <p:spPr>
          <a:xfrm>
            <a:off x="-87085" y="1358900"/>
            <a:ext cx="12279085" cy="5143500"/>
          </a:xfrm>
          <a:prstGeom prst="rect">
            <a:avLst/>
          </a:prstGeom>
        </p:spPr>
      </p:pic>
      <p:sp>
        <p:nvSpPr>
          <p:cNvPr id="36" name="Title 2"/>
          <p:cNvSpPr txBox="1">
            <a:spLocks/>
          </p:cNvSpPr>
          <p:nvPr/>
        </p:nvSpPr>
        <p:spPr>
          <a:xfrm>
            <a:off x="496486" y="172728"/>
            <a:ext cx="10515600" cy="9386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2400" b="1" i="0" u="none" kern="1200" baseline="0">
                <a:solidFill>
                  <a:srgbClr val="FFC000"/>
                </a:solidFill>
                <a:latin typeface="+mn-lt"/>
                <a:ea typeface="+mj-ea"/>
                <a:cs typeface="+mj-cs"/>
              </a:defRPr>
            </a:lvl1pPr>
          </a:lstStyle>
          <a:p>
            <a:r>
              <a:rPr lang="en-GB" dirty="0"/>
              <a:t>FIM4R </a:t>
            </a:r>
            <a:br>
              <a:rPr lang="en-GB" dirty="0"/>
            </a:br>
            <a:r>
              <a:rPr lang="en-GB" b="0" i="1" dirty="0">
                <a:solidFill>
                  <a:srgbClr val="FFFFFF"/>
                </a:solidFill>
              </a:rPr>
              <a:t>TNC 18</a:t>
            </a:r>
            <a:endParaRPr lang="en-GB" dirty="0"/>
          </a:p>
        </p:txBody>
      </p:sp>
    </p:spTree>
    <p:extLst>
      <p:ext uri="{BB962C8B-B14F-4D97-AF65-F5344CB8AC3E}">
        <p14:creationId xmlns:p14="http://schemas.microsoft.com/office/powerpoint/2010/main" val="3915669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lstStyle/>
          <a:p>
            <a:r>
              <a:rPr lang="en-US" noProof="0" dirty="0"/>
              <a:t>About </a:t>
            </a:r>
            <a:r>
              <a:rPr lang="en-US" dirty="0"/>
              <a:t>FIM4R</a:t>
            </a:r>
            <a:endParaRPr lang="en-US" noProof="0" dirty="0"/>
          </a:p>
        </p:txBody>
      </p:sp>
      <p:pic>
        <p:nvPicPr>
          <p:cNvPr id="5" name="Picture 4">
            <a:extLst>
              <a:ext uri="{FF2B5EF4-FFF2-40B4-BE49-F238E27FC236}">
                <a16:creationId xmlns:a16="http://schemas.microsoft.com/office/drawing/2014/main" id="{862EB455-D0FC-F94B-A65B-2028387B92EA}"/>
              </a:ext>
            </a:extLst>
          </p:cNvPr>
          <p:cNvPicPr>
            <a:picLocks noChangeAspect="1"/>
          </p:cNvPicPr>
          <p:nvPr/>
        </p:nvPicPr>
        <p:blipFill>
          <a:blip r:embed="rId3"/>
          <a:stretch>
            <a:fillRect/>
          </a:stretch>
        </p:blipFill>
        <p:spPr>
          <a:xfrm>
            <a:off x="0" y="3068975"/>
            <a:ext cx="12192000" cy="3183467"/>
          </a:xfrm>
          <a:prstGeom prst="rect">
            <a:avLst/>
          </a:prstGeom>
        </p:spPr>
      </p:pic>
      <p:sp>
        <p:nvSpPr>
          <p:cNvPr id="6" name="TextBox 5">
            <a:extLst>
              <a:ext uri="{FF2B5EF4-FFF2-40B4-BE49-F238E27FC236}">
                <a16:creationId xmlns:a16="http://schemas.microsoft.com/office/drawing/2014/main" id="{C9F66D26-73E6-1D48-BE67-35D9BC338B1F}"/>
              </a:ext>
            </a:extLst>
          </p:cNvPr>
          <p:cNvSpPr txBox="1"/>
          <p:nvPr/>
        </p:nvSpPr>
        <p:spPr>
          <a:xfrm>
            <a:off x="3098800" y="1690488"/>
            <a:ext cx="5994400" cy="830997"/>
          </a:xfrm>
          <a:prstGeom prst="rect">
            <a:avLst/>
          </a:prstGeom>
          <a:noFill/>
        </p:spPr>
        <p:txBody>
          <a:bodyPr wrap="square" rtlCol="0">
            <a:spAutoFit/>
          </a:bodyPr>
          <a:lstStyle/>
          <a:p>
            <a:r>
              <a:rPr lang="en-US" sz="4800" b="1" dirty="0">
                <a:solidFill>
                  <a:srgbClr val="002060"/>
                </a:solidFill>
              </a:rPr>
              <a:t>FIM4R V2 White Paper</a:t>
            </a:r>
          </a:p>
        </p:txBody>
      </p:sp>
    </p:spTree>
    <p:extLst>
      <p:ext uri="{BB962C8B-B14F-4D97-AF65-F5344CB8AC3E}">
        <p14:creationId xmlns:p14="http://schemas.microsoft.com/office/powerpoint/2010/main" val="1799486371"/>
      </p:ext>
    </p:extLst>
  </p:cSld>
  <p:clrMapOvr>
    <a:masterClrMapping/>
  </p:clrMapOvr>
</p:sld>
</file>

<file path=ppt/theme/theme1.xml><?xml version="1.0" encoding="utf-8"?>
<a:theme xmlns:a="http://schemas.openxmlformats.org/drawingml/2006/main" name="GEANT EC Review">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N4-2_Period-1_EC-Review_template.potx" id="{157B34D5-A78A-412B-98F6-B758E291313B}" vid="{149B45C8-A3E7-4752-9BCD-F846DD4FCE8C}"/>
    </a:ext>
  </a:extLst>
</a:theme>
</file>

<file path=ppt/theme/theme2.xml><?xml version="1.0" encoding="utf-8"?>
<a:theme xmlns:a="http://schemas.openxmlformats.org/drawingml/2006/main" name="Full page phot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N4-2_Period-1_EC-Review_template.potx" id="{1E797CEA-DD22-435B-B78F-0737C5A600DF}" vid="{E2C844B3-6F95-459B-912D-23DA62D0F4A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5519F8D811D04CA3DCC8D1BAB7A630" ma:contentTypeVersion="5" ma:contentTypeDescription="Create a new document." ma:contentTypeScope="" ma:versionID="4d07e586dea006e95782dbc20e5ec62b">
  <xsd:schema xmlns:xsd="http://www.w3.org/2001/XMLSchema" xmlns:xs="http://www.w3.org/2001/XMLSchema" xmlns:p="http://schemas.microsoft.com/office/2006/metadata/properties" xmlns:ns1="http://schemas.microsoft.com/sharepoint/v3" xmlns:ns2="e2e8627e-9120-4592-bf70-1c86d23ddb27" xmlns:ns3="33c70a20-266a-45ad-bf4a-dd457e1766dc" targetNamespace="http://schemas.microsoft.com/office/2006/metadata/properties" ma:root="true" ma:fieldsID="08366bb0866172c2b35953a168931fc2" ns1:_="" ns2:_="" ns3:_="">
    <xsd:import namespace="http://schemas.microsoft.com/sharepoint/v3"/>
    <xsd:import namespace="e2e8627e-9120-4592-bf70-1c86d23ddb27"/>
    <xsd:import namespace="33c70a20-266a-45ad-bf4a-dd457e1766dc"/>
    <xsd:element name="properties">
      <xsd:complexType>
        <xsd:sequence>
          <xsd:element name="documentManagement">
            <xsd:complexType>
              <xsd:all>
                <xsd:element ref="ns2:_dlc_DocId" minOccurs="0"/>
                <xsd:element ref="ns2:_dlc_DocIdUrl" minOccurs="0"/>
                <xsd:element ref="ns2:_dlc_DocIdPersistId" minOccurs="0"/>
                <xsd:element ref="ns3:Document_x0020_ID"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2"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3"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2e8627e-9120-4592-bf70-1c86d23ddb27"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33c70a20-266a-45ad-bf4a-dd457e1766dc" elementFormDefault="qualified">
    <xsd:import namespace="http://schemas.microsoft.com/office/2006/documentManagement/types"/>
    <xsd:import namespace="http://schemas.microsoft.com/office/infopath/2007/PartnerControls"/>
    <xsd:element name="Document_x0020_ID" ma:index="11" nillable="true" ma:displayName="Document ID" ma:description="This column will be updated automatically 1 minute after the document is added." ma:internalName="Document_x0020_ID">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e2e8627e-9120-4592-bf70-1c86d23ddb27">N7PTXPAKPZVS-511-21</_dlc_DocId>
    <Document_x0020_ID xmlns="33c70a20-266a-45ad-bf4a-dd457e1766dc" xsi:nil="true"/>
    <_dlc_DocIdUrl xmlns="e2e8627e-9120-4592-bf70-1c86d23ddb27">
      <Url>https://intranet.geant.org/gn4/1/Management/pmt/GN4-1ECReview/_layouts/15/DocIdRedir.aspx?ID=N7PTXPAKPZVS-511-21</Url>
      <Description>N7PTXPAKPZVS-511-21</Description>
    </_dlc_DocIdUrl>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CF11ECB-25A4-4D8E-88A6-6D84F96C87B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2e8627e-9120-4592-bf70-1c86d23ddb27"/>
    <ds:schemaRef ds:uri="33c70a20-266a-45ad-bf4a-dd457e176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0ADE6F-3328-4A11-878A-BC0B0D324C47}">
  <ds:schemaRefs>
    <ds:schemaRef ds:uri="http://schemas.microsoft.com/sharepoint/events"/>
  </ds:schemaRefs>
</ds:datastoreItem>
</file>

<file path=customXml/itemProps3.xml><?xml version="1.0" encoding="utf-8"?>
<ds:datastoreItem xmlns:ds="http://schemas.openxmlformats.org/officeDocument/2006/customXml" ds:itemID="{7FB8DE6F-4723-47CC-BC82-1B35FF707730}">
  <ds:schemaRefs>
    <ds:schemaRef ds:uri="http://schemas.microsoft.com/sharepoint/v3/contenttype/forms"/>
  </ds:schemaRefs>
</ds:datastoreItem>
</file>

<file path=customXml/itemProps4.xml><?xml version="1.0" encoding="utf-8"?>
<ds:datastoreItem xmlns:ds="http://schemas.openxmlformats.org/officeDocument/2006/customXml" ds:itemID="{3FD943FB-BE63-4EA3-9350-2005CF76D58D}">
  <ds:schemaRefs>
    <ds:schemaRef ds:uri="http://schemas.microsoft.com/office/2006/metadata/properties"/>
    <ds:schemaRef ds:uri="http://schemas.microsoft.com/office/infopath/2007/PartnerControls"/>
    <ds:schemaRef ds:uri="e2e8627e-9120-4592-bf70-1c86d23ddb27"/>
    <ds:schemaRef ds:uri="33c70a20-266a-45ad-bf4a-dd457e1766dc"/>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25208</TotalTime>
  <Words>1240</Words>
  <Application>Microsoft Macintosh PowerPoint</Application>
  <PresentationFormat>Widescreen</PresentationFormat>
  <Paragraphs>99</Paragraphs>
  <Slides>25</Slides>
  <Notes>25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25</vt:i4>
      </vt:variant>
    </vt:vector>
  </HeadingPairs>
  <TitlesOfParts>
    <vt:vector size="31" baseType="lpstr">
      <vt:lpstr>Arial</vt:lpstr>
      <vt:lpstr>Calibri</vt:lpstr>
      <vt:lpstr>Calibri Light</vt:lpstr>
      <vt:lpstr>Verdana</vt:lpstr>
      <vt:lpstr>GEANT EC Review</vt:lpstr>
      <vt:lpstr>Full page photo</vt:lpstr>
      <vt:lpstr>PowerPoint Presentation</vt:lpstr>
      <vt:lpstr>FIM4R The Challenge</vt:lpstr>
      <vt:lpstr>PowerPoint Presentation</vt:lpstr>
      <vt:lpstr>PowerPoint Presentation</vt:lpstr>
      <vt:lpstr>PowerPoint Presentation</vt:lpstr>
      <vt:lpstr>PowerPoint Presentation</vt:lpstr>
      <vt:lpstr>PowerPoint Presentation</vt:lpstr>
      <vt:lpstr>PowerPoint Presentation</vt:lpstr>
      <vt:lpstr>About FIM4R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DANTE 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Paul Hasleham</dc:creator>
  <cp:keywords/>
  <dc:description/>
  <cp:lastModifiedBy>Chris Atherton</cp:lastModifiedBy>
  <cp:revision>1196</cp:revision>
  <cp:lastPrinted>2017-10-30T11:13:00Z</cp:lastPrinted>
  <dcterms:created xsi:type="dcterms:W3CDTF">2017-06-19T11:24:06Z</dcterms:created>
  <dcterms:modified xsi:type="dcterms:W3CDTF">2018-10-10T08:13:17Z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21940042-bfb9-461c-809f-b0837ff36859</vt:lpwstr>
  </property>
  <property fmtid="{D5CDD505-2E9C-101B-9397-08002B2CF9AE}" pid="3" name="ContentTypeId">
    <vt:lpwstr>0x010100F65519F8D811D04CA3DCC8D1BAB7A630</vt:lpwstr>
  </property>
  <property fmtid="{D5CDD505-2E9C-101B-9397-08002B2CF9AE}" pid="4" name="Audience1">
    <vt:lpwstr>EC</vt:lpwstr>
  </property>
  <property fmtid="{D5CDD505-2E9C-101B-9397-08002B2CF9AE}" pid="5" name="Milestone Status">
    <vt:lpwstr>Draft</vt:lpwstr>
  </property>
</Properties>
</file>