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5.xml" ContentType="application/vnd.openxmlformats-officedocument.presentationml.notesSlide+xml"/>
  <Override PartName="/ppt/comments/comment3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sldIdLst>
    <p:sldId id="256" r:id="rId2"/>
    <p:sldId id="278" r:id="rId3"/>
    <p:sldId id="272" r:id="rId4"/>
    <p:sldId id="267" r:id="rId5"/>
    <p:sldId id="268" r:id="rId6"/>
    <p:sldId id="271" r:id="rId7"/>
    <p:sldId id="269" r:id="rId8"/>
    <p:sldId id="273" r:id="rId9"/>
    <p:sldId id="279" r:id="rId10"/>
    <p:sldId id="274" r:id="rId11"/>
    <p:sldId id="277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therine Lawrence" initials="KL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ADB8"/>
    <a:srgbClr val="A17BD3"/>
    <a:srgbClr val="966C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4" autoAdjust="0"/>
    <p:restoredTop sz="96935" autoAdjust="0"/>
  </p:normalViewPr>
  <p:slideViewPr>
    <p:cSldViewPr snapToGrid="0">
      <p:cViewPr>
        <p:scale>
          <a:sx n="100" d="100"/>
          <a:sy n="100" d="100"/>
        </p:scale>
        <p:origin x="-888" y="-12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commentAuthors" Target="commentAuthors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7-07-19T08:52:49.360" idx="1">
    <p:pos x="10" y="10"/>
    <p:text>Shouldn't bootcamp go in section /goal 2?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7-07-19T08:52:49.360" idx="2">
    <p:pos x="10" y="10"/>
    <p:text>Shouldn't bootcamp go in section /goal 2?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7-07-19T08:52:49.360" idx="7">
    <p:pos x="10" y="10"/>
    <p:text>Shouldn't bootcamp go in section /goal 2?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A882B-E9B6-4D0B-B651-D01DC8B38E68}" type="datetimeFigureOut">
              <a:rPr lang="en-US" smtClean="0"/>
              <a:t>10/10/18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410C9-F6F2-4568-B1FE-29DC5D1D8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088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Take them out of the normal</a:t>
            </a:r>
          </a:p>
          <a:p>
            <a:r>
              <a:rPr lang="en-US" dirty="0" smtClean="0"/>
              <a:t>Napkin drawing as introduction, </a:t>
            </a:r>
          </a:p>
          <a:p>
            <a:r>
              <a:rPr lang="en-US" dirty="0" smtClean="0"/>
              <a:t>Bag their cellphones</a:t>
            </a:r>
          </a:p>
          <a:p>
            <a:r>
              <a:rPr lang="en-US" dirty="0" smtClean="0"/>
              <a:t>Think</a:t>
            </a:r>
            <a:r>
              <a:rPr lang="en-US" baseline="0" dirty="0" smtClean="0"/>
              <a:t> like a business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410C9-F6F2-4568-B1FE-29DC5D1D87F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54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 full outline</a:t>
            </a:r>
            <a:r>
              <a:rPr lang="en-US" baseline="0" dirty="0" smtClean="0"/>
              <a:t> of the program.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410C9-F6F2-4568-B1FE-29DC5D1D87F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973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 full outline</a:t>
            </a:r>
            <a:r>
              <a:rPr lang="en-US" baseline="0" dirty="0" smtClean="0"/>
              <a:t> of the program.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410C9-F6F2-4568-B1FE-29DC5D1D87F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973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Take them out of the normal</a:t>
            </a:r>
          </a:p>
          <a:p>
            <a:r>
              <a:rPr lang="en-US" dirty="0" smtClean="0"/>
              <a:t>Napkin drawing as introduction, </a:t>
            </a:r>
          </a:p>
          <a:p>
            <a:r>
              <a:rPr lang="en-US" dirty="0" smtClean="0"/>
              <a:t>Bag their cellphones</a:t>
            </a:r>
          </a:p>
          <a:p>
            <a:r>
              <a:rPr lang="en-US" dirty="0" smtClean="0"/>
              <a:t>Think</a:t>
            </a:r>
            <a:r>
              <a:rPr lang="en-US" baseline="0" dirty="0" smtClean="0"/>
              <a:t> like a business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410C9-F6F2-4568-B1FE-29DC5D1D87F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542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Take them out of the normal</a:t>
            </a:r>
          </a:p>
          <a:p>
            <a:r>
              <a:rPr lang="en-US" dirty="0" smtClean="0"/>
              <a:t>Napkin drawing as introduction, </a:t>
            </a:r>
          </a:p>
          <a:p>
            <a:r>
              <a:rPr lang="en-US" dirty="0" smtClean="0"/>
              <a:t>Bag their cellphones</a:t>
            </a:r>
          </a:p>
          <a:p>
            <a:r>
              <a:rPr lang="en-US" dirty="0" smtClean="0"/>
              <a:t>Think</a:t>
            </a:r>
            <a:r>
              <a:rPr lang="en-US" baseline="0" dirty="0" smtClean="0"/>
              <a:t> like a business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410C9-F6F2-4568-B1FE-29DC5D1D87F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54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4.png"/><Relationship Id="rId5" Type="http://schemas.openxmlformats.org/officeDocument/2006/relationships/image" Target="../media/image5.jpeg"/><Relationship Id="rId6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5"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lum bright="-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8000" contras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1143000" y="4174567"/>
            <a:ext cx="6858000" cy="1437170"/>
          </a:xfrm>
        </p:spPr>
        <p:txBody>
          <a:bodyPr anchor="t" anchorCtr="1">
            <a:normAutofit/>
          </a:bodyPr>
          <a:lstStyle>
            <a:lvl1pPr marL="0" indent="0" algn="ctr">
              <a:spcBef>
                <a:spcPts val="600"/>
              </a:spcBef>
              <a:buFontTx/>
              <a:buNone/>
              <a:defRPr sz="2400" i="1">
                <a:solidFill>
                  <a:schemeClr val="bg2">
                    <a:lumMod val="9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068501" y="6311899"/>
            <a:ext cx="1006999" cy="430036"/>
          </a:xfrm>
        </p:spPr>
        <p:txBody>
          <a:bodyPr/>
          <a:lstStyle/>
          <a:p>
            <a:fld id="{C358CDD8-5622-4D06-9165-8486FE73D54E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85800" y="1687139"/>
            <a:ext cx="7772400" cy="2324295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243" y="273003"/>
            <a:ext cx="2029444" cy="761042"/>
          </a:xfrm>
          <a:prstGeom prst="rect">
            <a:avLst/>
          </a:prstGeom>
          <a:noFill/>
        </p:spPr>
      </p:pic>
      <p:grpSp>
        <p:nvGrpSpPr>
          <p:cNvPr id="23" name="Group 22"/>
          <p:cNvGrpSpPr/>
          <p:nvPr userDrawn="1"/>
        </p:nvGrpSpPr>
        <p:grpSpPr>
          <a:xfrm>
            <a:off x="306631" y="5870689"/>
            <a:ext cx="836369" cy="841408"/>
            <a:chOff x="238208" y="5839572"/>
            <a:chExt cx="856990" cy="862153"/>
          </a:xfrm>
        </p:grpSpPr>
        <p:sp>
          <p:nvSpPr>
            <p:cNvPr id="24" name="Oval 23"/>
            <p:cNvSpPr/>
            <p:nvPr userDrawn="1"/>
          </p:nvSpPr>
          <p:spPr>
            <a:xfrm>
              <a:off x="374618" y="5983014"/>
              <a:ext cx="540794" cy="54079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Picture 4" descr="https://www.nsf.gov/images/logos/nsf1.jpg"/>
            <p:cNvPicPr>
              <a:picLocks noChangeAspect="1" noChangeArrowheads="1"/>
            </p:cNvPicPr>
            <p:nvPr userDrawn="1"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208" y="5839572"/>
              <a:ext cx="856990" cy="8621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TextBox 25"/>
          <p:cNvSpPr txBox="1"/>
          <p:nvPr userDrawn="1"/>
        </p:nvSpPr>
        <p:spPr>
          <a:xfrm>
            <a:off x="1199498" y="5941435"/>
            <a:ext cx="2041291" cy="646331"/>
          </a:xfrm>
          <a:prstGeom prst="rect">
            <a:avLst/>
          </a:prstGeom>
          <a:noFill/>
          <a:effectLst>
            <a:softEdge rad="101600"/>
          </a:effectLst>
        </p:spPr>
        <p:txBody>
          <a:bodyPr wrap="square" rtlCol="0">
            <a:spAutoFit/>
          </a:bodyPr>
          <a:lstStyle/>
          <a:p>
            <a:r>
              <a:rPr lang="en-US" sz="1800" b="0" dirty="0" smtClean="0">
                <a:solidFill>
                  <a:schemeClr val="bg1"/>
                </a:solidFill>
              </a:rPr>
              <a:t>Award Number </a:t>
            </a:r>
          </a:p>
          <a:p>
            <a:r>
              <a:rPr lang="en-US" sz="1800" b="0" dirty="0" smtClean="0">
                <a:solidFill>
                  <a:schemeClr val="bg1"/>
                </a:solidFill>
              </a:rPr>
              <a:t>ACI-1547611</a:t>
            </a:r>
            <a:endParaRPr lang="en-US" sz="1800" b="0" dirty="0">
              <a:solidFill>
                <a:schemeClr val="bg1"/>
              </a:solidFill>
            </a:endParaRP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26" y="109597"/>
            <a:ext cx="5352752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78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8688"/>
            <a:ext cx="8229600" cy="109728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462775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869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586996"/>
            <a:ext cx="78867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582471"/>
            <a:ext cx="7886700" cy="1500187"/>
          </a:xfrm>
        </p:spPr>
        <p:txBody>
          <a:bodyPr>
            <a:normAutofit/>
          </a:bodyPr>
          <a:lstStyle>
            <a:lvl1pPr marL="0" indent="0">
              <a:buNone/>
              <a:defRPr sz="2800" i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010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68688"/>
            <a:ext cx="8229600" cy="109728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85047"/>
            <a:ext cx="4057650" cy="461430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5047"/>
            <a:ext cx="4057650" cy="461430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336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2427"/>
            <a:ext cx="8229600" cy="109728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1356991"/>
            <a:ext cx="4040983" cy="77428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199" y="2218564"/>
            <a:ext cx="4040983" cy="37882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356991"/>
            <a:ext cx="4057650" cy="77428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218564"/>
            <a:ext cx="4057650" cy="37882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1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8689"/>
            <a:ext cx="8229600" cy="10972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4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963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965" y="243068"/>
            <a:ext cx="3368232" cy="14121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0" y="243069"/>
            <a:ext cx="4851495" cy="572655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965" y="1782501"/>
            <a:ext cx="3368232" cy="419763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255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1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Rounded Rectangle 10"/>
          <p:cNvSpPr/>
          <p:nvPr userDrawn="1"/>
        </p:nvSpPr>
        <p:spPr>
          <a:xfrm>
            <a:off x="0" y="0"/>
            <a:ext cx="9144000" cy="611830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511" y="6213851"/>
            <a:ext cx="1513482" cy="56755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457200" y="249376"/>
            <a:ext cx="8229600" cy="10058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1319511"/>
            <a:ext cx="8229600" cy="46798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4068501" y="6311899"/>
            <a:ext cx="1006999" cy="430036"/>
          </a:xfrm>
          <a:prstGeom prst="rect">
            <a:avLst/>
          </a:prstGeom>
        </p:spPr>
        <p:txBody>
          <a:bodyPr vert="horz" lIns="91440" tIns="45720" rIns="91440" bIns="45720" rtlCol="0" anchor="ctr" anchorCtr="1"/>
          <a:lstStyle>
            <a:lvl1pPr algn="r">
              <a:defRPr sz="1600">
                <a:solidFill>
                  <a:schemeClr val="bg2"/>
                </a:solidFill>
              </a:defRPr>
            </a:lvl1pPr>
          </a:lstStyle>
          <a:p>
            <a:fld id="{C358CDD8-5622-4D06-9165-8486FE73D54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168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5"/>
          </a:solidFill>
          <a:latin typeface="+mj-lt"/>
          <a:ea typeface="+mj-ea"/>
          <a:cs typeface="+mj-cs"/>
        </a:defRPr>
      </a:lvl1pPr>
    </p:titleStyle>
    <p:bodyStyle>
      <a:lvl1pPr marL="284163" indent="-273050" algn="l" defTabSz="9144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SzPct val="110000"/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238" indent="-27305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SzPct val="11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968375" indent="-27305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SzPct val="11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260475" indent="-27305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SzPct val="11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598613" indent="-27305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SzPct val="11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comments" Target="../comments/comment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comments" Target="../comments/commen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comments" Target="../comments/comment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219503" y="4449966"/>
            <a:ext cx="6858000" cy="2021721"/>
          </a:xfrm>
        </p:spPr>
        <p:txBody>
          <a:bodyPr>
            <a:noAutofit/>
          </a:bodyPr>
          <a:lstStyle/>
          <a:p>
            <a:r>
              <a:rPr lang="en-US" sz="1800" b="1" i="0" dirty="0" smtClean="0"/>
              <a:t>Sandra </a:t>
            </a:r>
            <a:r>
              <a:rPr lang="en-US" sz="1800" b="1" i="0" dirty="0" err="1" smtClean="0"/>
              <a:t>Gesing</a:t>
            </a:r>
            <a:r>
              <a:rPr lang="en-US" sz="1800" b="1" i="0" dirty="0" smtClean="0"/>
              <a:t>, </a:t>
            </a:r>
            <a:r>
              <a:rPr lang="en-US" sz="1800" i="0" dirty="0" smtClean="0"/>
              <a:t>Michael </a:t>
            </a:r>
            <a:r>
              <a:rPr lang="en-US" sz="1800" i="0" dirty="0" err="1" smtClean="0"/>
              <a:t>Zentner</a:t>
            </a:r>
            <a:r>
              <a:rPr lang="en-US" sz="1800" i="0" dirty="0" smtClean="0"/>
              <a:t> and Claire </a:t>
            </a:r>
            <a:r>
              <a:rPr lang="en-US" sz="1800" i="0" dirty="0" err="1" smtClean="0"/>
              <a:t>Stirm</a:t>
            </a:r>
            <a:endParaRPr lang="en-US" sz="1800" i="0" dirty="0" smtClean="0"/>
          </a:p>
          <a:p>
            <a:r>
              <a:rPr lang="en-US" sz="1800" dirty="0" err="1" smtClean="0"/>
              <a:t>sandra.gesing@nd.edu</a:t>
            </a:r>
            <a:endParaRPr lang="en-US" sz="1800" dirty="0" smtClean="0"/>
          </a:p>
          <a:p>
            <a:endParaRPr lang="en-US" sz="1800" dirty="0"/>
          </a:p>
          <a:p>
            <a:r>
              <a:rPr lang="en-US" sz="1800" dirty="0" smtClean="0"/>
              <a:t>10 October 2018</a:t>
            </a:r>
          </a:p>
          <a:p>
            <a:r>
              <a:rPr lang="en-US" sz="1800" dirty="0" smtClean="0"/>
              <a:t>DI4R 2018 </a:t>
            </a:r>
            <a:br>
              <a:rPr lang="en-US" sz="1800" dirty="0" smtClean="0"/>
            </a:br>
            <a:r>
              <a:rPr lang="en-US" sz="1800" dirty="0" smtClean="0"/>
              <a:t>Lisbon, Portugal</a:t>
            </a:r>
          </a:p>
          <a:p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84400"/>
            <a:ext cx="7772400" cy="186603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Science Gateways Community Institute: Developing Strategies for Sustainability of Projects via </a:t>
            </a:r>
            <a:r>
              <a:rPr lang="en-US" sz="3600" dirty="0" err="1"/>
              <a:t>Bootcamps</a:t>
            </a:r>
            <a:endParaRPr lang="en-US" sz="3600" dirty="0"/>
          </a:p>
        </p:txBody>
      </p:sp>
      <p:pic>
        <p:nvPicPr>
          <p:cNvPr id="5" name="Picture 4" descr="Screen Shot 2018-10-06 at 6.18.1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500" y="5461000"/>
            <a:ext cx="3124200" cy="132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721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206830"/>
            <a:ext cx="8255000" cy="914399"/>
          </a:xfrm>
        </p:spPr>
        <p:txBody>
          <a:bodyPr>
            <a:normAutofit/>
          </a:bodyPr>
          <a:lstStyle/>
          <a:p>
            <a:r>
              <a:rPr lang="en-US" dirty="0" err="1" smtClean="0"/>
              <a:t>Bootcamps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10</a:t>
            </a:fld>
            <a:endParaRPr lang="en-US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740308" y="-64377"/>
            <a:ext cx="18466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x-none" altLang="x-none">
                <a:latin typeface="Arial" charset="0"/>
              </a:rPr>
              <a:t/>
            </a:r>
            <a:br>
              <a:rPr lang="x-none" altLang="x-none">
                <a:latin typeface="Arial" charset="0"/>
              </a:rPr>
            </a:br>
            <a:endParaRPr lang="x-none" altLang="x-none">
              <a:latin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x-none" altLang="x-none">
              <a:latin typeface="Arial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19100" y="1092199"/>
            <a:ext cx="8229600" cy="4627757"/>
          </a:xfrm>
        </p:spPr>
        <p:txBody>
          <a:bodyPr/>
          <a:lstStyle/>
          <a:p>
            <a:r>
              <a:rPr lang="en-US" dirty="0" smtClean="0"/>
              <a:t>twice per year</a:t>
            </a:r>
          </a:p>
          <a:p>
            <a:r>
              <a:rPr lang="en-US" dirty="0" smtClean="0"/>
              <a:t>additional ones can be booked (travel expenses for presenters)</a:t>
            </a:r>
          </a:p>
          <a:p>
            <a:r>
              <a:rPr lang="en-US" dirty="0" smtClean="0"/>
              <a:t>adapted to feedback</a:t>
            </a:r>
          </a:p>
          <a:p>
            <a:pPr marL="11113" indent="0">
              <a:buNone/>
            </a:pPr>
            <a:endParaRPr lang="en-US" dirty="0" smtClean="0"/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499918" y="5727785"/>
            <a:ext cx="8224982" cy="6095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84163" indent="-2730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238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68375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60475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98613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indent="0">
              <a:buNone/>
            </a:pPr>
            <a:r>
              <a:rPr lang="en-US" sz="2200" dirty="0" err="1" smtClean="0"/>
              <a:t>Bootcamp</a:t>
            </a:r>
            <a:r>
              <a:rPr lang="en-US" sz="2200" dirty="0" smtClean="0"/>
              <a:t> 1				</a:t>
            </a:r>
            <a:r>
              <a:rPr lang="en-US" sz="2200" dirty="0" err="1" smtClean="0"/>
              <a:t>Bootcamp</a:t>
            </a:r>
            <a:r>
              <a:rPr lang="en-US" sz="2200" dirty="0" smtClean="0"/>
              <a:t> 2</a:t>
            </a:r>
          </a:p>
        </p:txBody>
      </p:sp>
      <p:pic>
        <p:nvPicPr>
          <p:cNvPr id="9" name="Picture 8" descr="Screen Shot 2017-10-15 at 1.56.5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62300"/>
            <a:ext cx="4773881" cy="2552700"/>
          </a:xfrm>
          <a:prstGeom prst="rect">
            <a:avLst/>
          </a:prstGeom>
        </p:spPr>
      </p:pic>
      <p:pic>
        <p:nvPicPr>
          <p:cNvPr id="11" name="Picture 10" descr="Screen Shot 2017-10-15 at 1.56.26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900" y="3190678"/>
            <a:ext cx="4610100" cy="244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5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206830"/>
            <a:ext cx="8255000" cy="914399"/>
          </a:xfrm>
        </p:spPr>
        <p:txBody>
          <a:bodyPr>
            <a:normAutofit/>
          </a:bodyPr>
          <a:lstStyle/>
          <a:p>
            <a:r>
              <a:rPr lang="en-US" dirty="0" smtClean="0"/>
              <a:t>Mini </a:t>
            </a:r>
            <a:r>
              <a:rPr lang="en-US" dirty="0" err="1" smtClean="0"/>
              <a:t>Bootcamp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11</a:t>
            </a:fld>
            <a:endParaRPr lang="en-US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740308" y="-64377"/>
            <a:ext cx="18466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x-none" altLang="x-none">
                <a:latin typeface="Arial" charset="0"/>
              </a:rPr>
              <a:t/>
            </a:r>
            <a:br>
              <a:rPr lang="x-none" altLang="x-none">
                <a:latin typeface="Arial" charset="0"/>
              </a:rPr>
            </a:br>
            <a:endParaRPr lang="x-none" altLang="x-none">
              <a:latin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x-none" altLang="x-none">
              <a:latin typeface="Arial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19100" y="1092199"/>
            <a:ext cx="8229600" cy="4627757"/>
          </a:xfrm>
        </p:spPr>
        <p:txBody>
          <a:bodyPr/>
          <a:lstStyle/>
          <a:p>
            <a:r>
              <a:rPr lang="en-US" dirty="0" smtClean="0"/>
              <a:t>2-day Mini </a:t>
            </a:r>
            <a:r>
              <a:rPr lang="en-US" dirty="0" err="1" smtClean="0"/>
              <a:t>bootcamp</a:t>
            </a:r>
            <a:r>
              <a:rPr lang="en-US" dirty="0" smtClean="0"/>
              <a:t> in Edinburgh co-located with IWSG in 2018</a:t>
            </a:r>
          </a:p>
          <a:p>
            <a:r>
              <a:rPr lang="en-US" dirty="0" smtClean="0"/>
              <a:t>Shorter program </a:t>
            </a:r>
            <a:r>
              <a:rPr lang="mr-IN" dirty="0" smtClean="0"/>
              <a:t>–</a:t>
            </a:r>
            <a:r>
              <a:rPr lang="en-US" dirty="0" smtClean="0"/>
              <a:t> feedback also enthusiastic but participants mentioned lack of time to let ideas sink in</a:t>
            </a:r>
          </a:p>
          <a:p>
            <a:endParaRPr lang="en-US" dirty="0" smtClean="0"/>
          </a:p>
          <a:p>
            <a:pPr marL="11113" indent="0">
              <a:buNone/>
            </a:pPr>
            <a:endParaRPr lang="en-US" dirty="0" smtClean="0"/>
          </a:p>
        </p:txBody>
      </p:sp>
      <p:sp>
        <p:nvSpPr>
          <p:cNvPr id="3" name="Rectangle 2"/>
          <p:cNvSpPr/>
          <p:nvPr/>
        </p:nvSpPr>
        <p:spPr>
          <a:xfrm>
            <a:off x="4711700" y="3443238"/>
            <a:ext cx="41783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I found the workshop to be well organized, enjoyable, and particularly beneficial for sharing a range of participant perspectives in reflecting on how we position our own ELIXIR life science research infrastructure services to a range of stakeholders." Jonathan </a:t>
            </a:r>
            <a:r>
              <a:rPr lang="en-US" dirty="0" err="1"/>
              <a:t>Tedds</a:t>
            </a:r>
            <a:r>
              <a:rPr lang="en-US" dirty="0"/>
              <a:t>, ELIXIR Compute Platform </a:t>
            </a:r>
            <a:r>
              <a:rPr lang="en-US" dirty="0" err="1"/>
              <a:t>Coodinator</a:t>
            </a:r>
            <a:r>
              <a:rPr lang="en-US" dirty="0"/>
              <a:t>, ELIXIR Hub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7800" y="3431739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"I found the Mini </a:t>
            </a:r>
            <a:r>
              <a:rPr lang="en-US" dirty="0" err="1"/>
              <a:t>Bootcamp</a:t>
            </a:r>
            <a:r>
              <a:rPr lang="en-US" dirty="0"/>
              <a:t> to be a very nicely arranged seminar on "distilled </a:t>
            </a:r>
            <a:r>
              <a:rPr lang="en-US" dirty="0" err="1"/>
              <a:t>buisness</a:t>
            </a:r>
            <a:r>
              <a:rPr lang="en-US" dirty="0"/>
              <a:t> for techies": a few practical tools to let you look at your Virtual Research Environment from a non-technical perspective, lead by energetic, knowledgeable, approachable, and charming instructors." Ander </a:t>
            </a:r>
            <a:r>
              <a:rPr lang="en-US" dirty="0" err="1"/>
              <a:t>Astudillo</a:t>
            </a:r>
            <a:r>
              <a:rPr lang="en-US" dirty="0"/>
              <a:t>, Consultant, </a:t>
            </a:r>
            <a:r>
              <a:rPr lang="en-US" dirty="0" err="1"/>
              <a:t>SURFsara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50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Thanks for your attention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11113" indent="0" algn="ctr">
              <a:buNone/>
            </a:pPr>
            <a:endParaRPr lang="en-US" dirty="0" smtClean="0"/>
          </a:p>
          <a:p>
            <a:pPr marL="11113" indent="0" algn="ctr">
              <a:buNone/>
            </a:pPr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marL="11113" indent="0" algn="ctr">
              <a:buNone/>
            </a:pPr>
            <a:endParaRPr lang="en-US" dirty="0" smtClean="0"/>
          </a:p>
          <a:p>
            <a:pPr marL="11113" indent="0" algn="ctr">
              <a:buNone/>
            </a:pPr>
            <a:endParaRPr lang="en-US" dirty="0" smtClean="0"/>
          </a:p>
          <a:p>
            <a:pPr marL="11113" indent="0" algn="ctr">
              <a:buNone/>
            </a:pPr>
            <a:endParaRPr lang="en-US" sz="2400" dirty="0" smtClean="0"/>
          </a:p>
          <a:p>
            <a:pPr marL="11113" indent="0" algn="ctr">
              <a:buNone/>
            </a:pPr>
            <a:endParaRPr lang="en-US" sz="2400" dirty="0"/>
          </a:p>
          <a:p>
            <a:pPr marL="11113" indent="0" algn="ctr">
              <a:buNone/>
            </a:pPr>
            <a:endParaRPr lang="en-US" sz="2400" dirty="0" smtClean="0"/>
          </a:p>
          <a:p>
            <a:pPr marL="11113" indent="0" algn="ctr">
              <a:buNone/>
            </a:pPr>
            <a:r>
              <a:rPr lang="en-US" sz="2400" dirty="0" err="1" smtClean="0"/>
              <a:t>help</a:t>
            </a:r>
            <a:r>
              <a:rPr lang="en-US" sz="2400" dirty="0" err="1"/>
              <a:t>@sciencegateways.org</a:t>
            </a:r>
            <a:endParaRPr lang="en-US" sz="2400" dirty="0"/>
          </a:p>
          <a:p>
            <a:pPr marL="11113" indent="0" algn="ctr">
              <a:buNone/>
            </a:pPr>
            <a:r>
              <a:rPr lang="en-US" sz="2400" dirty="0"/>
              <a:t>http://</a:t>
            </a:r>
            <a:r>
              <a:rPr lang="en-US" sz="2400" dirty="0" err="1"/>
              <a:t>sciencegateways.org</a:t>
            </a:r>
            <a:r>
              <a:rPr lang="en-US" sz="2400" dirty="0"/>
              <a:t>/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12</a:t>
            </a:fld>
            <a:endParaRPr lang="en-US"/>
          </a:p>
        </p:txBody>
      </p:sp>
      <p:pic>
        <p:nvPicPr>
          <p:cNvPr id="5" name="Picture 4" descr="SGCI diagram new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563" y="1118137"/>
            <a:ext cx="6635664" cy="38832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5381" y="1869116"/>
            <a:ext cx="1370877" cy="1288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349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2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17014" y="682920"/>
            <a:ext cx="8591544" cy="289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Sustainable software is software which is: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Easy 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to evolve and maintain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</a:rPr>
              <a:t>Fulfils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its intent over time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Survives 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uncertainty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Supports 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relevant concerns (Political, Economic, Social, Technical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, Legal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, Environmental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(Patricia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Lago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at WSSSPE4)</a:t>
            </a: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34290" y="81184"/>
            <a:ext cx="8229600" cy="10972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Software Sustainability</a:t>
            </a:r>
            <a:endParaRPr lang="en-US" dirty="0"/>
          </a:p>
        </p:txBody>
      </p:sp>
      <p:pic>
        <p:nvPicPr>
          <p:cNvPr id="4" name="Picture 3" descr="Working_WSSSPE_low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77" y="3863450"/>
            <a:ext cx="7588516" cy="223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063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Lifecycle of a Science Gateway/VRE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3</a:t>
            </a:fld>
            <a:endParaRPr lang="en-US"/>
          </a:p>
        </p:txBody>
      </p:sp>
      <p:pic>
        <p:nvPicPr>
          <p:cNvPr id="3" name="Picture 2" descr="gatewayLifeCycl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00" y="1098550"/>
            <a:ext cx="64770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642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8688"/>
            <a:ext cx="8686800" cy="1097280"/>
          </a:xfrm>
        </p:spPr>
        <p:txBody>
          <a:bodyPr/>
          <a:lstStyle/>
          <a:p>
            <a:r>
              <a:rPr lang="en-US" dirty="0" smtClean="0"/>
              <a:t>Science Gateways Community Institute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4</a:t>
            </a:fld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5325918" y="1193885"/>
            <a:ext cx="3495964" cy="49730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84163" indent="-2730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238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68375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60475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98613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smtClean="0"/>
              <a:t>Diverse expertise on demand</a:t>
            </a:r>
          </a:p>
          <a:p>
            <a:r>
              <a:rPr lang="en-US" sz="2200" smtClean="0"/>
              <a:t>Longer term support engagements</a:t>
            </a:r>
          </a:p>
          <a:p>
            <a:r>
              <a:rPr lang="en-US" sz="2200" smtClean="0"/>
              <a:t>Software and visibility for gateways</a:t>
            </a:r>
          </a:p>
          <a:p>
            <a:r>
              <a:rPr lang="en-US" sz="2200" smtClean="0"/>
              <a:t>Information exchange in a community environment</a:t>
            </a:r>
          </a:p>
          <a:p>
            <a:r>
              <a:rPr lang="en-US" sz="2200" smtClean="0"/>
              <a:t>Student opportunities and more stable </a:t>
            </a:r>
            <a:br>
              <a:rPr lang="en-US" sz="2200" smtClean="0"/>
            </a:br>
            <a:r>
              <a:rPr lang="en-US" sz="2200" smtClean="0"/>
              <a:t>career paths</a:t>
            </a:r>
          </a:p>
          <a:p>
            <a:endParaRPr lang="en-US" dirty="0"/>
          </a:p>
        </p:txBody>
      </p:sp>
      <p:pic>
        <p:nvPicPr>
          <p:cNvPr id="8" name="Picture 7" descr="sgci-areas-withoutTex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76" y="1191995"/>
            <a:ext cx="4173608" cy="416677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87637" y="543135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1113" indent="0" algn="ctr">
              <a:buNone/>
            </a:pPr>
            <a:r>
              <a:rPr lang="en-US" dirty="0" err="1"/>
              <a:t>help@sciencegateways.org</a:t>
            </a:r>
            <a:endParaRPr lang="en-US" dirty="0"/>
          </a:p>
          <a:p>
            <a:pPr marL="11113" indent="0" algn="ctr">
              <a:buNone/>
            </a:pPr>
            <a:r>
              <a:rPr lang="en-US" dirty="0"/>
              <a:t>http://</a:t>
            </a:r>
            <a:r>
              <a:rPr lang="en-US" dirty="0" err="1"/>
              <a:t>sciencegateways.org</a:t>
            </a:r>
            <a:r>
              <a:rPr lang="en-US" dirty="0"/>
              <a:t>/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1" y="4605943"/>
            <a:ext cx="1066800" cy="100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431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8688"/>
            <a:ext cx="8686800" cy="1097280"/>
          </a:xfrm>
        </p:spPr>
        <p:txBody>
          <a:bodyPr/>
          <a:lstStyle/>
          <a:p>
            <a:r>
              <a:rPr lang="en-US" dirty="0" smtClean="0"/>
              <a:t>Science Gateways Community Institute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5</a:t>
            </a:fld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5325918" y="1193885"/>
            <a:ext cx="3495964" cy="49730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84163" indent="-2730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238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68375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60475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98613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 smtClean="0"/>
              <a:t>Diverse expertise on demand</a:t>
            </a:r>
          </a:p>
          <a:p>
            <a:r>
              <a:rPr lang="en-US" sz="2200" dirty="0" smtClean="0"/>
              <a:t>Longer term support engagements</a:t>
            </a:r>
          </a:p>
          <a:p>
            <a:r>
              <a:rPr lang="en-US" sz="2200" dirty="0" smtClean="0"/>
              <a:t>Software and visibility for gateways</a:t>
            </a:r>
          </a:p>
          <a:p>
            <a:r>
              <a:rPr lang="en-US" sz="2200" dirty="0" smtClean="0"/>
              <a:t>Information exchange in a community environment</a:t>
            </a:r>
          </a:p>
          <a:p>
            <a:r>
              <a:rPr lang="en-US" sz="2200" dirty="0" smtClean="0"/>
              <a:t>Student opportunities and more stable </a:t>
            </a:r>
            <a:br>
              <a:rPr lang="en-US" sz="2200" dirty="0" smtClean="0"/>
            </a:br>
            <a:r>
              <a:rPr lang="en-US" sz="2200" dirty="0" smtClean="0"/>
              <a:t>career paths</a:t>
            </a:r>
          </a:p>
          <a:p>
            <a:endParaRPr lang="en-US" dirty="0"/>
          </a:p>
        </p:txBody>
      </p:sp>
      <p:pic>
        <p:nvPicPr>
          <p:cNvPr id="8" name="Picture 7" descr="sgci-areas-withoutTex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76" y="1191995"/>
            <a:ext cx="4173608" cy="416677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87637" y="543135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1113" indent="0" algn="ctr">
              <a:buNone/>
            </a:pPr>
            <a:r>
              <a:rPr lang="en-US" dirty="0" err="1"/>
              <a:t>help@sciencegateways.org</a:t>
            </a:r>
            <a:endParaRPr lang="en-US" dirty="0"/>
          </a:p>
          <a:p>
            <a:pPr marL="11113" indent="0" algn="ctr">
              <a:buNone/>
            </a:pPr>
            <a:r>
              <a:rPr lang="en-US" dirty="0"/>
              <a:t>http://</a:t>
            </a:r>
            <a:r>
              <a:rPr lang="en-US" dirty="0" err="1"/>
              <a:t>sciencegateways.org</a:t>
            </a:r>
            <a:r>
              <a:rPr lang="en-US" dirty="0"/>
              <a:t>/</a:t>
            </a:r>
          </a:p>
        </p:txBody>
      </p:sp>
      <p:sp>
        <p:nvSpPr>
          <p:cNvPr id="9" name="Donut 8"/>
          <p:cNvSpPr/>
          <p:nvPr/>
        </p:nvSpPr>
        <p:spPr>
          <a:xfrm>
            <a:off x="399794" y="1884531"/>
            <a:ext cx="1913757" cy="1914069"/>
          </a:xfrm>
          <a:prstGeom prst="donut">
            <a:avLst>
              <a:gd name="adj" fmla="val 870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049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8688"/>
            <a:ext cx="8686800" cy="1097280"/>
          </a:xfrm>
        </p:spPr>
        <p:txBody>
          <a:bodyPr/>
          <a:lstStyle/>
          <a:p>
            <a:r>
              <a:rPr lang="en-US" dirty="0" smtClean="0"/>
              <a:t>Incubator Service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6</a:t>
            </a:fld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460411" y="3085942"/>
            <a:ext cx="3859794" cy="2972659"/>
          </a:xfrm>
          <a:custGeom>
            <a:avLst/>
            <a:gdLst>
              <a:gd name="connsiteX0" fmla="*/ 0 w 2694038"/>
              <a:gd name="connsiteY0" fmla="*/ 0 h 2556387"/>
              <a:gd name="connsiteX1" fmla="*/ 2694038 w 2694038"/>
              <a:gd name="connsiteY1" fmla="*/ 0 h 2556387"/>
              <a:gd name="connsiteX2" fmla="*/ 2694038 w 2694038"/>
              <a:gd name="connsiteY2" fmla="*/ 2556387 h 2556387"/>
              <a:gd name="connsiteX3" fmla="*/ 786580 w 2694038"/>
              <a:gd name="connsiteY3" fmla="*/ 2556387 h 2556387"/>
              <a:gd name="connsiteX4" fmla="*/ 786580 w 2694038"/>
              <a:gd name="connsiteY4" fmla="*/ 2271252 h 2556387"/>
              <a:gd name="connsiteX5" fmla="*/ 19664 w 2694038"/>
              <a:gd name="connsiteY5" fmla="*/ 2271252 h 2556387"/>
              <a:gd name="connsiteX6" fmla="*/ 0 w 2694038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796413 w 2703871"/>
              <a:gd name="connsiteY3" fmla="*/ 2556387 h 2556387"/>
              <a:gd name="connsiteX4" fmla="*/ 796413 w 2703871"/>
              <a:gd name="connsiteY4" fmla="*/ 2271252 h 2556387"/>
              <a:gd name="connsiteX5" fmla="*/ 0 w 2703871"/>
              <a:gd name="connsiteY5" fmla="*/ 2290917 h 2556387"/>
              <a:gd name="connsiteX6" fmla="*/ 9833 w 2703871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796413 w 2703871"/>
              <a:gd name="connsiteY3" fmla="*/ 2556387 h 2556387"/>
              <a:gd name="connsiteX4" fmla="*/ 796413 w 2703871"/>
              <a:gd name="connsiteY4" fmla="*/ 2271252 h 2556387"/>
              <a:gd name="connsiteX5" fmla="*/ 0 w 2703871"/>
              <a:gd name="connsiteY5" fmla="*/ 2281084 h 2556387"/>
              <a:gd name="connsiteX6" fmla="*/ 9833 w 2703871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796413 w 2703871"/>
              <a:gd name="connsiteY3" fmla="*/ 2556387 h 2556387"/>
              <a:gd name="connsiteX4" fmla="*/ 589936 w 2703871"/>
              <a:gd name="connsiteY4" fmla="*/ 2271252 h 2556387"/>
              <a:gd name="connsiteX5" fmla="*/ 0 w 2703871"/>
              <a:gd name="connsiteY5" fmla="*/ 2281084 h 2556387"/>
              <a:gd name="connsiteX6" fmla="*/ 9833 w 2703871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599767 w 2703871"/>
              <a:gd name="connsiteY3" fmla="*/ 2556387 h 2556387"/>
              <a:gd name="connsiteX4" fmla="*/ 589936 w 2703871"/>
              <a:gd name="connsiteY4" fmla="*/ 2271252 h 2556387"/>
              <a:gd name="connsiteX5" fmla="*/ 0 w 2703871"/>
              <a:gd name="connsiteY5" fmla="*/ 2281084 h 2556387"/>
              <a:gd name="connsiteX6" fmla="*/ 9833 w 2703871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629264 w 2703871"/>
              <a:gd name="connsiteY3" fmla="*/ 2546555 h 2556387"/>
              <a:gd name="connsiteX4" fmla="*/ 589936 w 2703871"/>
              <a:gd name="connsiteY4" fmla="*/ 2271252 h 2556387"/>
              <a:gd name="connsiteX5" fmla="*/ 0 w 2703871"/>
              <a:gd name="connsiteY5" fmla="*/ 2281084 h 2556387"/>
              <a:gd name="connsiteX6" fmla="*/ 9833 w 2703871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629264 w 2703871"/>
              <a:gd name="connsiteY3" fmla="*/ 2546555 h 2556387"/>
              <a:gd name="connsiteX4" fmla="*/ 629265 w 2703871"/>
              <a:gd name="connsiteY4" fmla="*/ 2281084 h 2556387"/>
              <a:gd name="connsiteX5" fmla="*/ 0 w 2703871"/>
              <a:gd name="connsiteY5" fmla="*/ 2281084 h 2556387"/>
              <a:gd name="connsiteX6" fmla="*/ 9833 w 2703871"/>
              <a:gd name="connsiteY6" fmla="*/ 0 h 2556387"/>
              <a:gd name="connsiteX0" fmla="*/ 9833 w 2703871"/>
              <a:gd name="connsiteY0" fmla="*/ 0 h 2559921"/>
              <a:gd name="connsiteX1" fmla="*/ 2703871 w 2703871"/>
              <a:gd name="connsiteY1" fmla="*/ 0 h 2559921"/>
              <a:gd name="connsiteX2" fmla="*/ 2703871 w 2703871"/>
              <a:gd name="connsiteY2" fmla="*/ 2556387 h 2559921"/>
              <a:gd name="connsiteX3" fmla="*/ 629264 w 2703871"/>
              <a:gd name="connsiteY3" fmla="*/ 2546555 h 2559921"/>
              <a:gd name="connsiteX4" fmla="*/ 629265 w 2703871"/>
              <a:gd name="connsiteY4" fmla="*/ 2532665 h 2559921"/>
              <a:gd name="connsiteX5" fmla="*/ 0 w 2703871"/>
              <a:gd name="connsiteY5" fmla="*/ 2281084 h 2559921"/>
              <a:gd name="connsiteX6" fmla="*/ 9833 w 2703871"/>
              <a:gd name="connsiteY6" fmla="*/ 0 h 2559921"/>
              <a:gd name="connsiteX0" fmla="*/ 9833 w 2703871"/>
              <a:gd name="connsiteY0" fmla="*/ 0 h 2595561"/>
              <a:gd name="connsiteX1" fmla="*/ 2703871 w 2703871"/>
              <a:gd name="connsiteY1" fmla="*/ 0 h 2595561"/>
              <a:gd name="connsiteX2" fmla="*/ 2703871 w 2703871"/>
              <a:gd name="connsiteY2" fmla="*/ 2556387 h 2595561"/>
              <a:gd name="connsiteX3" fmla="*/ 629264 w 2703871"/>
              <a:gd name="connsiteY3" fmla="*/ 2546555 h 2595561"/>
              <a:gd name="connsiteX4" fmla="*/ 629265 w 2703871"/>
              <a:gd name="connsiteY4" fmla="*/ 2532665 h 2595561"/>
              <a:gd name="connsiteX5" fmla="*/ 0 w 2703871"/>
              <a:gd name="connsiteY5" fmla="*/ 2595561 h 2595561"/>
              <a:gd name="connsiteX6" fmla="*/ 9833 w 2703871"/>
              <a:gd name="connsiteY6" fmla="*/ 0 h 2595561"/>
              <a:gd name="connsiteX0" fmla="*/ 9833 w 2703871"/>
              <a:gd name="connsiteY0" fmla="*/ 0 h 2564113"/>
              <a:gd name="connsiteX1" fmla="*/ 2703871 w 2703871"/>
              <a:gd name="connsiteY1" fmla="*/ 0 h 2564113"/>
              <a:gd name="connsiteX2" fmla="*/ 2703871 w 2703871"/>
              <a:gd name="connsiteY2" fmla="*/ 2556387 h 2564113"/>
              <a:gd name="connsiteX3" fmla="*/ 629264 w 2703871"/>
              <a:gd name="connsiteY3" fmla="*/ 2546555 h 2564113"/>
              <a:gd name="connsiteX4" fmla="*/ 629265 w 2703871"/>
              <a:gd name="connsiteY4" fmla="*/ 2532665 h 2564113"/>
              <a:gd name="connsiteX5" fmla="*/ 0 w 2703871"/>
              <a:gd name="connsiteY5" fmla="*/ 2564113 h 2564113"/>
              <a:gd name="connsiteX6" fmla="*/ 9833 w 2703871"/>
              <a:gd name="connsiteY6" fmla="*/ 0 h 2564113"/>
              <a:gd name="connsiteX0" fmla="*/ 9833 w 2703871"/>
              <a:gd name="connsiteY0" fmla="*/ 0 h 2748575"/>
              <a:gd name="connsiteX1" fmla="*/ 2703871 w 2703871"/>
              <a:gd name="connsiteY1" fmla="*/ 0 h 2748575"/>
              <a:gd name="connsiteX2" fmla="*/ 2703871 w 2703871"/>
              <a:gd name="connsiteY2" fmla="*/ 2556387 h 2748575"/>
              <a:gd name="connsiteX3" fmla="*/ 629264 w 2703871"/>
              <a:gd name="connsiteY3" fmla="*/ 2546555 h 2748575"/>
              <a:gd name="connsiteX4" fmla="*/ 0 w 2703871"/>
              <a:gd name="connsiteY4" fmla="*/ 2564113 h 2748575"/>
              <a:gd name="connsiteX5" fmla="*/ 9833 w 2703871"/>
              <a:gd name="connsiteY5" fmla="*/ 0 h 2748575"/>
              <a:gd name="connsiteX0" fmla="*/ 9833 w 2703871"/>
              <a:gd name="connsiteY0" fmla="*/ 0 h 2564113"/>
              <a:gd name="connsiteX1" fmla="*/ 2703871 w 2703871"/>
              <a:gd name="connsiteY1" fmla="*/ 0 h 2564113"/>
              <a:gd name="connsiteX2" fmla="*/ 2703871 w 2703871"/>
              <a:gd name="connsiteY2" fmla="*/ 2556387 h 2564113"/>
              <a:gd name="connsiteX3" fmla="*/ 0 w 2703871"/>
              <a:gd name="connsiteY3" fmla="*/ 2564113 h 2564113"/>
              <a:gd name="connsiteX4" fmla="*/ 9833 w 2703871"/>
              <a:gd name="connsiteY4" fmla="*/ 0 h 2564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3871" h="2564113">
                <a:moveTo>
                  <a:pt x="9833" y="0"/>
                </a:moveTo>
                <a:lnTo>
                  <a:pt x="2703871" y="0"/>
                </a:lnTo>
                <a:lnTo>
                  <a:pt x="2703871" y="2556387"/>
                </a:lnTo>
                <a:lnTo>
                  <a:pt x="0" y="2564113"/>
                </a:lnTo>
                <a:cubicBezTo>
                  <a:pt x="3278" y="1800474"/>
                  <a:pt x="6555" y="763639"/>
                  <a:pt x="983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75000"/>
                  <a:lumOff val="25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6200000" scaled="1"/>
            <a:tileRect/>
          </a:gradFill>
          <a:ln w="1587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8"/>
          <p:cNvSpPr/>
          <p:nvPr/>
        </p:nvSpPr>
        <p:spPr>
          <a:xfrm>
            <a:off x="4492206" y="3085943"/>
            <a:ext cx="4095954" cy="2055591"/>
          </a:xfrm>
          <a:custGeom>
            <a:avLst/>
            <a:gdLst>
              <a:gd name="connsiteX0" fmla="*/ 0 w 2694038"/>
              <a:gd name="connsiteY0" fmla="*/ 0 h 2556387"/>
              <a:gd name="connsiteX1" fmla="*/ 2694038 w 2694038"/>
              <a:gd name="connsiteY1" fmla="*/ 0 h 2556387"/>
              <a:gd name="connsiteX2" fmla="*/ 2694038 w 2694038"/>
              <a:gd name="connsiteY2" fmla="*/ 2556387 h 2556387"/>
              <a:gd name="connsiteX3" fmla="*/ 786580 w 2694038"/>
              <a:gd name="connsiteY3" fmla="*/ 2556387 h 2556387"/>
              <a:gd name="connsiteX4" fmla="*/ 786580 w 2694038"/>
              <a:gd name="connsiteY4" fmla="*/ 2271252 h 2556387"/>
              <a:gd name="connsiteX5" fmla="*/ 19664 w 2694038"/>
              <a:gd name="connsiteY5" fmla="*/ 2271252 h 2556387"/>
              <a:gd name="connsiteX6" fmla="*/ 0 w 2694038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796413 w 2703871"/>
              <a:gd name="connsiteY3" fmla="*/ 2556387 h 2556387"/>
              <a:gd name="connsiteX4" fmla="*/ 796413 w 2703871"/>
              <a:gd name="connsiteY4" fmla="*/ 2271252 h 2556387"/>
              <a:gd name="connsiteX5" fmla="*/ 0 w 2703871"/>
              <a:gd name="connsiteY5" fmla="*/ 2290917 h 2556387"/>
              <a:gd name="connsiteX6" fmla="*/ 9833 w 2703871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796413 w 2703871"/>
              <a:gd name="connsiteY3" fmla="*/ 2556387 h 2556387"/>
              <a:gd name="connsiteX4" fmla="*/ 796413 w 2703871"/>
              <a:gd name="connsiteY4" fmla="*/ 2271252 h 2556387"/>
              <a:gd name="connsiteX5" fmla="*/ 0 w 2703871"/>
              <a:gd name="connsiteY5" fmla="*/ 2281084 h 2556387"/>
              <a:gd name="connsiteX6" fmla="*/ 9833 w 2703871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796413 w 2703871"/>
              <a:gd name="connsiteY3" fmla="*/ 2556387 h 2556387"/>
              <a:gd name="connsiteX4" fmla="*/ 589936 w 2703871"/>
              <a:gd name="connsiteY4" fmla="*/ 2271252 h 2556387"/>
              <a:gd name="connsiteX5" fmla="*/ 0 w 2703871"/>
              <a:gd name="connsiteY5" fmla="*/ 2281084 h 2556387"/>
              <a:gd name="connsiteX6" fmla="*/ 9833 w 2703871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599767 w 2703871"/>
              <a:gd name="connsiteY3" fmla="*/ 2556387 h 2556387"/>
              <a:gd name="connsiteX4" fmla="*/ 589936 w 2703871"/>
              <a:gd name="connsiteY4" fmla="*/ 2271252 h 2556387"/>
              <a:gd name="connsiteX5" fmla="*/ 0 w 2703871"/>
              <a:gd name="connsiteY5" fmla="*/ 2281084 h 2556387"/>
              <a:gd name="connsiteX6" fmla="*/ 9833 w 2703871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629264 w 2703871"/>
              <a:gd name="connsiteY3" fmla="*/ 2546555 h 2556387"/>
              <a:gd name="connsiteX4" fmla="*/ 589936 w 2703871"/>
              <a:gd name="connsiteY4" fmla="*/ 2271252 h 2556387"/>
              <a:gd name="connsiteX5" fmla="*/ 0 w 2703871"/>
              <a:gd name="connsiteY5" fmla="*/ 2281084 h 2556387"/>
              <a:gd name="connsiteX6" fmla="*/ 9833 w 2703871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629264 w 2703871"/>
              <a:gd name="connsiteY3" fmla="*/ 2546555 h 2556387"/>
              <a:gd name="connsiteX4" fmla="*/ 629265 w 2703871"/>
              <a:gd name="connsiteY4" fmla="*/ 2281084 h 2556387"/>
              <a:gd name="connsiteX5" fmla="*/ 0 w 2703871"/>
              <a:gd name="connsiteY5" fmla="*/ 2281084 h 2556387"/>
              <a:gd name="connsiteX6" fmla="*/ 9833 w 2703871"/>
              <a:gd name="connsiteY6" fmla="*/ 0 h 2556387"/>
              <a:gd name="connsiteX0" fmla="*/ 9833 w 2703871"/>
              <a:gd name="connsiteY0" fmla="*/ 0 h 2559921"/>
              <a:gd name="connsiteX1" fmla="*/ 2703871 w 2703871"/>
              <a:gd name="connsiteY1" fmla="*/ 0 h 2559921"/>
              <a:gd name="connsiteX2" fmla="*/ 2703871 w 2703871"/>
              <a:gd name="connsiteY2" fmla="*/ 2556387 h 2559921"/>
              <a:gd name="connsiteX3" fmla="*/ 629264 w 2703871"/>
              <a:gd name="connsiteY3" fmla="*/ 2546555 h 2559921"/>
              <a:gd name="connsiteX4" fmla="*/ 629265 w 2703871"/>
              <a:gd name="connsiteY4" fmla="*/ 2532665 h 2559921"/>
              <a:gd name="connsiteX5" fmla="*/ 0 w 2703871"/>
              <a:gd name="connsiteY5" fmla="*/ 2281084 h 2559921"/>
              <a:gd name="connsiteX6" fmla="*/ 9833 w 2703871"/>
              <a:gd name="connsiteY6" fmla="*/ 0 h 2559921"/>
              <a:gd name="connsiteX0" fmla="*/ 9833 w 2703871"/>
              <a:gd name="connsiteY0" fmla="*/ 0 h 2595561"/>
              <a:gd name="connsiteX1" fmla="*/ 2703871 w 2703871"/>
              <a:gd name="connsiteY1" fmla="*/ 0 h 2595561"/>
              <a:gd name="connsiteX2" fmla="*/ 2703871 w 2703871"/>
              <a:gd name="connsiteY2" fmla="*/ 2556387 h 2595561"/>
              <a:gd name="connsiteX3" fmla="*/ 629264 w 2703871"/>
              <a:gd name="connsiteY3" fmla="*/ 2546555 h 2595561"/>
              <a:gd name="connsiteX4" fmla="*/ 629265 w 2703871"/>
              <a:gd name="connsiteY4" fmla="*/ 2532665 h 2595561"/>
              <a:gd name="connsiteX5" fmla="*/ 0 w 2703871"/>
              <a:gd name="connsiteY5" fmla="*/ 2595561 h 2595561"/>
              <a:gd name="connsiteX6" fmla="*/ 9833 w 2703871"/>
              <a:gd name="connsiteY6" fmla="*/ 0 h 2595561"/>
              <a:gd name="connsiteX0" fmla="*/ 9833 w 2703871"/>
              <a:gd name="connsiteY0" fmla="*/ 0 h 2564113"/>
              <a:gd name="connsiteX1" fmla="*/ 2703871 w 2703871"/>
              <a:gd name="connsiteY1" fmla="*/ 0 h 2564113"/>
              <a:gd name="connsiteX2" fmla="*/ 2703871 w 2703871"/>
              <a:gd name="connsiteY2" fmla="*/ 2556387 h 2564113"/>
              <a:gd name="connsiteX3" fmla="*/ 629264 w 2703871"/>
              <a:gd name="connsiteY3" fmla="*/ 2546555 h 2564113"/>
              <a:gd name="connsiteX4" fmla="*/ 629265 w 2703871"/>
              <a:gd name="connsiteY4" fmla="*/ 2532665 h 2564113"/>
              <a:gd name="connsiteX5" fmla="*/ 0 w 2703871"/>
              <a:gd name="connsiteY5" fmla="*/ 2564113 h 2564113"/>
              <a:gd name="connsiteX6" fmla="*/ 9833 w 2703871"/>
              <a:gd name="connsiteY6" fmla="*/ 0 h 2564113"/>
              <a:gd name="connsiteX0" fmla="*/ 9833 w 2703871"/>
              <a:gd name="connsiteY0" fmla="*/ 0 h 2748575"/>
              <a:gd name="connsiteX1" fmla="*/ 2703871 w 2703871"/>
              <a:gd name="connsiteY1" fmla="*/ 0 h 2748575"/>
              <a:gd name="connsiteX2" fmla="*/ 2703871 w 2703871"/>
              <a:gd name="connsiteY2" fmla="*/ 2556387 h 2748575"/>
              <a:gd name="connsiteX3" fmla="*/ 629264 w 2703871"/>
              <a:gd name="connsiteY3" fmla="*/ 2546555 h 2748575"/>
              <a:gd name="connsiteX4" fmla="*/ 0 w 2703871"/>
              <a:gd name="connsiteY4" fmla="*/ 2564113 h 2748575"/>
              <a:gd name="connsiteX5" fmla="*/ 9833 w 2703871"/>
              <a:gd name="connsiteY5" fmla="*/ 0 h 2748575"/>
              <a:gd name="connsiteX0" fmla="*/ 9833 w 2703871"/>
              <a:gd name="connsiteY0" fmla="*/ 0 h 2564113"/>
              <a:gd name="connsiteX1" fmla="*/ 2703871 w 2703871"/>
              <a:gd name="connsiteY1" fmla="*/ 0 h 2564113"/>
              <a:gd name="connsiteX2" fmla="*/ 2703871 w 2703871"/>
              <a:gd name="connsiteY2" fmla="*/ 2556387 h 2564113"/>
              <a:gd name="connsiteX3" fmla="*/ 0 w 2703871"/>
              <a:gd name="connsiteY3" fmla="*/ 2564113 h 2564113"/>
              <a:gd name="connsiteX4" fmla="*/ 9833 w 2703871"/>
              <a:gd name="connsiteY4" fmla="*/ 0 h 2564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3871" h="2564113">
                <a:moveTo>
                  <a:pt x="9833" y="0"/>
                </a:moveTo>
                <a:lnTo>
                  <a:pt x="2703871" y="0"/>
                </a:lnTo>
                <a:lnTo>
                  <a:pt x="2703871" y="2556387"/>
                </a:lnTo>
                <a:lnTo>
                  <a:pt x="0" y="2564113"/>
                </a:lnTo>
                <a:cubicBezTo>
                  <a:pt x="3278" y="1800474"/>
                  <a:pt x="6555" y="763639"/>
                  <a:pt x="983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1"/>
            <a:tileRect/>
          </a:gradFill>
          <a:ln w="158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60411" y="982976"/>
            <a:ext cx="8138333" cy="203102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94000"/>
                  <a:lumOff val="6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6200000" scaled="1"/>
            <a:tileRect/>
          </a:gradFill>
          <a:ln w="15875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5177" y="1496394"/>
            <a:ext cx="209427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Technology Planning</a:t>
            </a:r>
            <a:endParaRPr 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10259" y="1961712"/>
            <a:ext cx="2322665" cy="10541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166688" lvl="1" indent="-109538">
              <a:buFont typeface="Arial" panose="020B0604020202020204" pitchFamily="34" charset="0"/>
              <a:buChar char="•"/>
            </a:pPr>
            <a:r>
              <a:rPr lang="en-US" sz="1250" dirty="0"/>
              <a:t>Choosing </a:t>
            </a:r>
            <a:r>
              <a:rPr lang="en-US" sz="1250" dirty="0" smtClean="0"/>
              <a:t>technologies</a:t>
            </a:r>
          </a:p>
          <a:p>
            <a:pPr marL="166688" lvl="1" indent="-109538">
              <a:buFont typeface="Arial" panose="020B0604020202020204" pitchFamily="34" charset="0"/>
              <a:buChar char="•"/>
            </a:pPr>
            <a:r>
              <a:rPr lang="en-US" sz="1250" dirty="0" smtClean="0"/>
              <a:t>Cybersecurity</a:t>
            </a:r>
          </a:p>
          <a:p>
            <a:pPr marL="166688" lvl="1" indent="-109538">
              <a:buFont typeface="Arial" panose="020B0604020202020204" pitchFamily="34" charset="0"/>
              <a:buChar char="•"/>
            </a:pPr>
            <a:r>
              <a:rPr lang="en-US" sz="1250" dirty="0"/>
              <a:t>S</a:t>
            </a:r>
            <a:r>
              <a:rPr lang="en-US" sz="1250" dirty="0" smtClean="0"/>
              <a:t>oftware engineering</a:t>
            </a:r>
          </a:p>
          <a:p>
            <a:pPr marL="166688" lvl="1" indent="-109538">
              <a:buFont typeface="Arial" panose="020B0604020202020204" pitchFamily="34" charset="0"/>
              <a:buChar char="•"/>
            </a:pPr>
            <a:r>
              <a:rPr lang="en-US" sz="1250" dirty="0"/>
              <a:t>I</a:t>
            </a:r>
            <a:r>
              <a:rPr lang="en-US" sz="1250" dirty="0" smtClean="0"/>
              <a:t>nterfaces </a:t>
            </a:r>
            <a:r>
              <a:rPr lang="en-US" sz="1250" dirty="0"/>
              <a:t>to compute and data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0" y="1785870"/>
            <a:ext cx="2470897" cy="10541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2pPr marL="166688" lvl="1" indent="-109538"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</a:defRPr>
            </a:lvl2pPr>
          </a:lstStyle>
          <a:p>
            <a:pPr lvl="1"/>
            <a:r>
              <a:rPr lang="en-US" sz="1250" dirty="0">
                <a:solidFill>
                  <a:schemeClr val="tx1"/>
                </a:solidFill>
              </a:rPr>
              <a:t>Business model development</a:t>
            </a:r>
          </a:p>
          <a:p>
            <a:pPr lvl="1"/>
            <a:r>
              <a:rPr lang="en-US" sz="1250" dirty="0">
                <a:solidFill>
                  <a:schemeClr val="tx1"/>
                </a:solidFill>
              </a:rPr>
              <a:t>Financial planning</a:t>
            </a:r>
          </a:p>
          <a:p>
            <a:pPr lvl="1"/>
            <a:r>
              <a:rPr lang="en-US" sz="1250" dirty="0">
                <a:solidFill>
                  <a:schemeClr val="tx1"/>
                </a:solidFill>
              </a:rPr>
              <a:t>Project management</a:t>
            </a:r>
          </a:p>
          <a:p>
            <a:pPr lvl="1"/>
            <a:r>
              <a:rPr lang="en-US" sz="1250" dirty="0">
                <a:solidFill>
                  <a:schemeClr val="tx1"/>
                </a:solidFill>
              </a:rPr>
              <a:t>Software licensing</a:t>
            </a:r>
          </a:p>
          <a:p>
            <a:pPr lvl="1"/>
            <a:r>
              <a:rPr lang="en-US" sz="1250" dirty="0">
                <a:solidFill>
                  <a:schemeClr val="tx1"/>
                </a:solidFill>
              </a:rPr>
              <a:t>Staff and sustainability planning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57989" y="1496394"/>
            <a:ext cx="246093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Business Planning</a:t>
            </a:r>
            <a:endParaRPr lang="en-US" sz="1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83647" y="3184457"/>
            <a:ext cx="3312330" cy="39703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2400">
                <a:solidFill>
                  <a:schemeClr val="bg1"/>
                </a:solidFill>
                <a:latin typeface="Corbel"/>
                <a:cs typeface="Corbel"/>
              </a:defRPr>
            </a:lvl1pPr>
          </a:lstStyle>
          <a:p>
            <a:r>
              <a:rPr lang="en-US" sz="2200" dirty="0" smtClean="0">
                <a:solidFill>
                  <a:schemeClr val="tx1"/>
                </a:solidFill>
                <a:latin typeface="+mn-lt"/>
              </a:rPr>
              <a:t>Specialized Expertise</a:t>
            </a:r>
            <a:endParaRPr lang="en-US" sz="2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3610" y="3583399"/>
            <a:ext cx="3580991" cy="18158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57150" lvl="1"/>
            <a:r>
              <a:rPr lang="en-US" sz="1600" b="1" dirty="0" smtClean="0"/>
              <a:t>Security</a:t>
            </a:r>
            <a:endParaRPr lang="en-US" b="1" dirty="0" smtClean="0"/>
          </a:p>
          <a:p>
            <a:pPr marL="57150" lvl="1"/>
            <a:endParaRPr lang="en-US" sz="1600" b="1" dirty="0" smtClean="0"/>
          </a:p>
          <a:p>
            <a:pPr marL="57150" lvl="1"/>
            <a:r>
              <a:rPr lang="en-US" sz="1600" b="1" dirty="0" smtClean="0"/>
              <a:t>Sustainability </a:t>
            </a:r>
            <a:endParaRPr lang="en-US" sz="1400" dirty="0" smtClean="0"/>
          </a:p>
          <a:p>
            <a:pPr marL="57150" lvl="1"/>
            <a:endParaRPr lang="en-US" sz="1600" b="1" dirty="0" smtClean="0"/>
          </a:p>
          <a:p>
            <a:pPr marL="57150" lvl="1"/>
            <a:r>
              <a:rPr lang="en-US" sz="1600" b="1" dirty="0" smtClean="0"/>
              <a:t>Evaluation &amp; Impact Measurement</a:t>
            </a:r>
          </a:p>
          <a:p>
            <a:pPr marL="57150" lvl="1"/>
            <a:endParaRPr lang="en-US" sz="1600" b="1" dirty="0" smtClean="0"/>
          </a:p>
          <a:p>
            <a:pPr marL="57150" lvl="1"/>
            <a:r>
              <a:rPr lang="en-US" sz="1600" b="1" dirty="0" smtClean="0"/>
              <a:t>Campus Resource Development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01088" y="1496394"/>
            <a:ext cx="249658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Client Interaction Planning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34422" y="1981250"/>
            <a:ext cx="2502649" cy="10541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2pPr marL="166688" lvl="1" indent="-109538"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</a:defRPr>
            </a:lvl2pPr>
          </a:lstStyle>
          <a:p>
            <a:pPr lvl="1"/>
            <a:r>
              <a:rPr lang="en-US" sz="1250" dirty="0">
                <a:solidFill>
                  <a:schemeClr val="tx1"/>
                </a:solidFill>
              </a:rPr>
              <a:t>Usability studies</a:t>
            </a:r>
          </a:p>
          <a:p>
            <a:pPr lvl="1"/>
            <a:r>
              <a:rPr lang="en-US" sz="1250" dirty="0">
                <a:solidFill>
                  <a:schemeClr val="tx1"/>
                </a:solidFill>
              </a:rPr>
              <a:t>Web/visual/graphic design</a:t>
            </a:r>
          </a:p>
          <a:p>
            <a:pPr lvl="1"/>
            <a:r>
              <a:rPr lang="en-US" sz="1250" dirty="0">
                <a:solidFill>
                  <a:schemeClr val="tx1"/>
                </a:solidFill>
              </a:rPr>
              <a:t>Impact measurement</a:t>
            </a:r>
          </a:p>
          <a:p>
            <a:pPr lvl="1"/>
            <a:r>
              <a:rPr lang="en-US" sz="1250" dirty="0">
                <a:solidFill>
                  <a:schemeClr val="tx1"/>
                </a:solidFill>
              </a:rPr>
              <a:t>Community engagement</a:t>
            </a:r>
          </a:p>
          <a:p>
            <a:pPr lvl="1"/>
            <a:r>
              <a:rPr lang="en-US" sz="1250" dirty="0">
                <a:solidFill>
                  <a:schemeClr val="tx1"/>
                </a:solidFill>
              </a:rPr>
              <a:t>Support for education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56629" y="3479890"/>
            <a:ext cx="3841524" cy="15465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57150" lvl="1"/>
            <a:r>
              <a:rPr lang="en-US" sz="1600" b="1" dirty="0" smtClean="0"/>
              <a:t>Common Experiences</a:t>
            </a:r>
          </a:p>
          <a:p>
            <a:pPr marL="256032" lvl="1" indent="-109538">
              <a:buFont typeface="Arial" panose="020B0604020202020204" pitchFamily="34" charset="0"/>
              <a:buChar char="•"/>
            </a:pPr>
            <a:r>
              <a:rPr lang="en-US" sz="1250" dirty="0" smtClean="0"/>
              <a:t>Training sessions</a:t>
            </a:r>
          </a:p>
          <a:p>
            <a:pPr marL="256032" lvl="1" indent="-109538">
              <a:buFont typeface="Arial" panose="020B0604020202020204" pitchFamily="34" charset="0"/>
              <a:buChar char="•"/>
            </a:pPr>
            <a:r>
              <a:rPr lang="en-US" sz="1250" dirty="0" smtClean="0"/>
              <a:t>Group interactions</a:t>
            </a:r>
          </a:p>
          <a:p>
            <a:pPr marL="57150" lvl="1"/>
            <a:r>
              <a:rPr lang="en-US" sz="1600" b="1" dirty="0" smtClean="0"/>
              <a:t>Continuing Engagement</a:t>
            </a:r>
          </a:p>
          <a:p>
            <a:pPr marL="256032" lvl="1" indent="-109538">
              <a:buFont typeface="Arial" panose="020B0604020202020204" pitchFamily="34" charset="0"/>
              <a:buChar char="•"/>
            </a:pPr>
            <a:r>
              <a:rPr lang="en-US" sz="1250" dirty="0"/>
              <a:t>Customized structure, content, goals</a:t>
            </a:r>
          </a:p>
          <a:p>
            <a:pPr marL="256032" lvl="1" indent="-109538">
              <a:buFont typeface="Arial" panose="020B0604020202020204" pitchFamily="34" charset="0"/>
              <a:buChar char="•"/>
            </a:pPr>
            <a:r>
              <a:rPr lang="en-US" sz="1250" dirty="0"/>
              <a:t>Mentoring</a:t>
            </a:r>
          </a:p>
          <a:p>
            <a:pPr marL="256032" lvl="1" indent="-109538">
              <a:buFont typeface="Arial" panose="020B0604020202020204" pitchFamily="34" charset="0"/>
              <a:buChar char="•"/>
            </a:pPr>
            <a:r>
              <a:rPr lang="en-US" sz="1250" dirty="0" smtClean="0"/>
              <a:t>Pay </a:t>
            </a:r>
            <a:r>
              <a:rPr lang="en-US" sz="1250" dirty="0"/>
              <a:t>It </a:t>
            </a:r>
            <a:r>
              <a:rPr lang="en-US" sz="1250" dirty="0" smtClean="0"/>
              <a:t>Forward</a:t>
            </a:r>
            <a:endParaRPr lang="en-US" sz="1250" dirty="0"/>
          </a:p>
        </p:txBody>
      </p:sp>
      <p:sp>
        <p:nvSpPr>
          <p:cNvPr id="20" name="Rectangle 19"/>
          <p:cNvSpPr/>
          <p:nvPr/>
        </p:nvSpPr>
        <p:spPr>
          <a:xfrm>
            <a:off x="539403" y="1107231"/>
            <a:ext cx="4887613" cy="40267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 dirty="0" smtClean="0">
                <a:cs typeface="Corbel"/>
              </a:rPr>
              <a:t>A Framework for Decision Making</a:t>
            </a:r>
            <a:endParaRPr lang="en-US" sz="2200" dirty="0">
              <a:cs typeface="Corbe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11039" y="3169709"/>
            <a:ext cx="4076700" cy="402674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2400">
                <a:solidFill>
                  <a:schemeClr val="bg1"/>
                </a:solidFill>
                <a:latin typeface="Corbel"/>
                <a:cs typeface="Corbel"/>
              </a:defRPr>
            </a:lvl1pPr>
          </a:lstStyle>
          <a:p>
            <a:r>
              <a:rPr lang="en-US" sz="2200" dirty="0">
                <a:solidFill>
                  <a:schemeClr val="tx1"/>
                </a:solidFill>
                <a:latin typeface="+mn-lt"/>
              </a:rPr>
              <a:t>Network / Cohort Formation</a:t>
            </a:r>
          </a:p>
        </p:txBody>
      </p:sp>
      <p:sp>
        <p:nvSpPr>
          <p:cNvPr id="22" name="Freeform 21"/>
          <p:cNvSpPr/>
          <p:nvPr/>
        </p:nvSpPr>
        <p:spPr>
          <a:xfrm>
            <a:off x="4492206" y="5277789"/>
            <a:ext cx="2365794" cy="780812"/>
          </a:xfrm>
          <a:custGeom>
            <a:avLst/>
            <a:gdLst>
              <a:gd name="connsiteX0" fmla="*/ 0 w 2694038"/>
              <a:gd name="connsiteY0" fmla="*/ 0 h 2556387"/>
              <a:gd name="connsiteX1" fmla="*/ 2694038 w 2694038"/>
              <a:gd name="connsiteY1" fmla="*/ 0 h 2556387"/>
              <a:gd name="connsiteX2" fmla="*/ 2694038 w 2694038"/>
              <a:gd name="connsiteY2" fmla="*/ 2556387 h 2556387"/>
              <a:gd name="connsiteX3" fmla="*/ 786580 w 2694038"/>
              <a:gd name="connsiteY3" fmla="*/ 2556387 h 2556387"/>
              <a:gd name="connsiteX4" fmla="*/ 786580 w 2694038"/>
              <a:gd name="connsiteY4" fmla="*/ 2271252 h 2556387"/>
              <a:gd name="connsiteX5" fmla="*/ 19664 w 2694038"/>
              <a:gd name="connsiteY5" fmla="*/ 2271252 h 2556387"/>
              <a:gd name="connsiteX6" fmla="*/ 0 w 2694038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796413 w 2703871"/>
              <a:gd name="connsiteY3" fmla="*/ 2556387 h 2556387"/>
              <a:gd name="connsiteX4" fmla="*/ 796413 w 2703871"/>
              <a:gd name="connsiteY4" fmla="*/ 2271252 h 2556387"/>
              <a:gd name="connsiteX5" fmla="*/ 0 w 2703871"/>
              <a:gd name="connsiteY5" fmla="*/ 2290917 h 2556387"/>
              <a:gd name="connsiteX6" fmla="*/ 9833 w 2703871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796413 w 2703871"/>
              <a:gd name="connsiteY3" fmla="*/ 2556387 h 2556387"/>
              <a:gd name="connsiteX4" fmla="*/ 796413 w 2703871"/>
              <a:gd name="connsiteY4" fmla="*/ 2271252 h 2556387"/>
              <a:gd name="connsiteX5" fmla="*/ 0 w 2703871"/>
              <a:gd name="connsiteY5" fmla="*/ 2281084 h 2556387"/>
              <a:gd name="connsiteX6" fmla="*/ 9833 w 2703871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796413 w 2703871"/>
              <a:gd name="connsiteY3" fmla="*/ 2556387 h 2556387"/>
              <a:gd name="connsiteX4" fmla="*/ 589936 w 2703871"/>
              <a:gd name="connsiteY4" fmla="*/ 2271252 h 2556387"/>
              <a:gd name="connsiteX5" fmla="*/ 0 w 2703871"/>
              <a:gd name="connsiteY5" fmla="*/ 2281084 h 2556387"/>
              <a:gd name="connsiteX6" fmla="*/ 9833 w 2703871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599767 w 2703871"/>
              <a:gd name="connsiteY3" fmla="*/ 2556387 h 2556387"/>
              <a:gd name="connsiteX4" fmla="*/ 589936 w 2703871"/>
              <a:gd name="connsiteY4" fmla="*/ 2271252 h 2556387"/>
              <a:gd name="connsiteX5" fmla="*/ 0 w 2703871"/>
              <a:gd name="connsiteY5" fmla="*/ 2281084 h 2556387"/>
              <a:gd name="connsiteX6" fmla="*/ 9833 w 2703871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629264 w 2703871"/>
              <a:gd name="connsiteY3" fmla="*/ 2546555 h 2556387"/>
              <a:gd name="connsiteX4" fmla="*/ 589936 w 2703871"/>
              <a:gd name="connsiteY4" fmla="*/ 2271252 h 2556387"/>
              <a:gd name="connsiteX5" fmla="*/ 0 w 2703871"/>
              <a:gd name="connsiteY5" fmla="*/ 2281084 h 2556387"/>
              <a:gd name="connsiteX6" fmla="*/ 9833 w 2703871"/>
              <a:gd name="connsiteY6" fmla="*/ 0 h 2556387"/>
              <a:gd name="connsiteX0" fmla="*/ 9833 w 2703871"/>
              <a:gd name="connsiteY0" fmla="*/ 0 h 2556387"/>
              <a:gd name="connsiteX1" fmla="*/ 2703871 w 2703871"/>
              <a:gd name="connsiteY1" fmla="*/ 0 h 2556387"/>
              <a:gd name="connsiteX2" fmla="*/ 2703871 w 2703871"/>
              <a:gd name="connsiteY2" fmla="*/ 2556387 h 2556387"/>
              <a:gd name="connsiteX3" fmla="*/ 629264 w 2703871"/>
              <a:gd name="connsiteY3" fmla="*/ 2546555 h 2556387"/>
              <a:gd name="connsiteX4" fmla="*/ 629265 w 2703871"/>
              <a:gd name="connsiteY4" fmla="*/ 2281084 h 2556387"/>
              <a:gd name="connsiteX5" fmla="*/ 0 w 2703871"/>
              <a:gd name="connsiteY5" fmla="*/ 2281084 h 2556387"/>
              <a:gd name="connsiteX6" fmla="*/ 9833 w 2703871"/>
              <a:gd name="connsiteY6" fmla="*/ 0 h 2556387"/>
              <a:gd name="connsiteX0" fmla="*/ 9833 w 2703871"/>
              <a:gd name="connsiteY0" fmla="*/ 0 h 2559921"/>
              <a:gd name="connsiteX1" fmla="*/ 2703871 w 2703871"/>
              <a:gd name="connsiteY1" fmla="*/ 0 h 2559921"/>
              <a:gd name="connsiteX2" fmla="*/ 2703871 w 2703871"/>
              <a:gd name="connsiteY2" fmla="*/ 2556387 h 2559921"/>
              <a:gd name="connsiteX3" fmla="*/ 629264 w 2703871"/>
              <a:gd name="connsiteY3" fmla="*/ 2546555 h 2559921"/>
              <a:gd name="connsiteX4" fmla="*/ 629265 w 2703871"/>
              <a:gd name="connsiteY4" fmla="*/ 2532665 h 2559921"/>
              <a:gd name="connsiteX5" fmla="*/ 0 w 2703871"/>
              <a:gd name="connsiteY5" fmla="*/ 2281084 h 2559921"/>
              <a:gd name="connsiteX6" fmla="*/ 9833 w 2703871"/>
              <a:gd name="connsiteY6" fmla="*/ 0 h 2559921"/>
              <a:gd name="connsiteX0" fmla="*/ 9833 w 2703871"/>
              <a:gd name="connsiteY0" fmla="*/ 0 h 2595561"/>
              <a:gd name="connsiteX1" fmla="*/ 2703871 w 2703871"/>
              <a:gd name="connsiteY1" fmla="*/ 0 h 2595561"/>
              <a:gd name="connsiteX2" fmla="*/ 2703871 w 2703871"/>
              <a:gd name="connsiteY2" fmla="*/ 2556387 h 2595561"/>
              <a:gd name="connsiteX3" fmla="*/ 629264 w 2703871"/>
              <a:gd name="connsiteY3" fmla="*/ 2546555 h 2595561"/>
              <a:gd name="connsiteX4" fmla="*/ 629265 w 2703871"/>
              <a:gd name="connsiteY4" fmla="*/ 2532665 h 2595561"/>
              <a:gd name="connsiteX5" fmla="*/ 0 w 2703871"/>
              <a:gd name="connsiteY5" fmla="*/ 2595561 h 2595561"/>
              <a:gd name="connsiteX6" fmla="*/ 9833 w 2703871"/>
              <a:gd name="connsiteY6" fmla="*/ 0 h 2595561"/>
              <a:gd name="connsiteX0" fmla="*/ 9833 w 2703871"/>
              <a:gd name="connsiteY0" fmla="*/ 0 h 2564113"/>
              <a:gd name="connsiteX1" fmla="*/ 2703871 w 2703871"/>
              <a:gd name="connsiteY1" fmla="*/ 0 h 2564113"/>
              <a:gd name="connsiteX2" fmla="*/ 2703871 w 2703871"/>
              <a:gd name="connsiteY2" fmla="*/ 2556387 h 2564113"/>
              <a:gd name="connsiteX3" fmla="*/ 629264 w 2703871"/>
              <a:gd name="connsiteY3" fmla="*/ 2546555 h 2564113"/>
              <a:gd name="connsiteX4" fmla="*/ 629265 w 2703871"/>
              <a:gd name="connsiteY4" fmla="*/ 2532665 h 2564113"/>
              <a:gd name="connsiteX5" fmla="*/ 0 w 2703871"/>
              <a:gd name="connsiteY5" fmla="*/ 2564113 h 2564113"/>
              <a:gd name="connsiteX6" fmla="*/ 9833 w 2703871"/>
              <a:gd name="connsiteY6" fmla="*/ 0 h 2564113"/>
              <a:gd name="connsiteX0" fmla="*/ 9833 w 2703871"/>
              <a:gd name="connsiteY0" fmla="*/ 0 h 2748575"/>
              <a:gd name="connsiteX1" fmla="*/ 2703871 w 2703871"/>
              <a:gd name="connsiteY1" fmla="*/ 0 h 2748575"/>
              <a:gd name="connsiteX2" fmla="*/ 2703871 w 2703871"/>
              <a:gd name="connsiteY2" fmla="*/ 2556387 h 2748575"/>
              <a:gd name="connsiteX3" fmla="*/ 629264 w 2703871"/>
              <a:gd name="connsiteY3" fmla="*/ 2546555 h 2748575"/>
              <a:gd name="connsiteX4" fmla="*/ 0 w 2703871"/>
              <a:gd name="connsiteY4" fmla="*/ 2564113 h 2748575"/>
              <a:gd name="connsiteX5" fmla="*/ 9833 w 2703871"/>
              <a:gd name="connsiteY5" fmla="*/ 0 h 2748575"/>
              <a:gd name="connsiteX0" fmla="*/ 9833 w 2703871"/>
              <a:gd name="connsiteY0" fmla="*/ 0 h 2564113"/>
              <a:gd name="connsiteX1" fmla="*/ 2703871 w 2703871"/>
              <a:gd name="connsiteY1" fmla="*/ 0 h 2564113"/>
              <a:gd name="connsiteX2" fmla="*/ 2703871 w 2703871"/>
              <a:gd name="connsiteY2" fmla="*/ 2556387 h 2564113"/>
              <a:gd name="connsiteX3" fmla="*/ 0 w 2703871"/>
              <a:gd name="connsiteY3" fmla="*/ 2564113 h 2564113"/>
              <a:gd name="connsiteX4" fmla="*/ 9833 w 2703871"/>
              <a:gd name="connsiteY4" fmla="*/ 0 h 2564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3871" h="2564113">
                <a:moveTo>
                  <a:pt x="9833" y="0"/>
                </a:moveTo>
                <a:lnTo>
                  <a:pt x="2703871" y="0"/>
                </a:lnTo>
                <a:lnTo>
                  <a:pt x="2703871" y="2556387"/>
                </a:lnTo>
                <a:lnTo>
                  <a:pt x="0" y="2564113"/>
                </a:lnTo>
                <a:cubicBezTo>
                  <a:pt x="3278" y="1800474"/>
                  <a:pt x="6555" y="763639"/>
                  <a:pt x="983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3000"/>
                  <a:lumOff val="27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  <a:ln w="15875">
            <a:solidFill>
              <a:schemeClr val="accent4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4507378" y="5408071"/>
            <a:ext cx="2335449" cy="651460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2400">
                <a:solidFill>
                  <a:schemeClr val="bg1"/>
                </a:solidFill>
                <a:latin typeface="Corbel"/>
                <a:cs typeface="Corbel"/>
              </a:defRPr>
            </a:lvl1pPr>
          </a:lstStyle>
          <a:p>
            <a:pPr algn="ctr"/>
            <a:r>
              <a:rPr lang="en-US" sz="2000" dirty="0" smtClean="0">
                <a:solidFill>
                  <a:schemeClr val="tx1"/>
                </a:solidFill>
                <a:latin typeface="+mn-lt"/>
              </a:rPr>
              <a:t>An Ongoing Dispassionate Ear</a:t>
            </a:r>
            <a:endParaRPr 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3425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2600" y="740230"/>
            <a:ext cx="3374572" cy="9143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Bootcamp at a Glance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7</a:t>
            </a:fld>
            <a:endParaRPr lang="en-US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740308" y="-64377"/>
            <a:ext cx="18466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x-none" altLang="x-none">
                <a:latin typeface="Arial" charset="0"/>
              </a:rPr>
              <a:t/>
            </a:r>
            <a:br>
              <a:rPr lang="x-none" altLang="x-none">
                <a:latin typeface="Arial" charset="0"/>
              </a:rPr>
            </a:br>
            <a:endParaRPr lang="x-none" altLang="x-none">
              <a:latin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x-none" altLang="x-none"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2600" y="1775388"/>
            <a:ext cx="3287486" cy="3941181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5 full days</a:t>
            </a:r>
          </a:p>
          <a:p>
            <a:r>
              <a:rPr lang="en-US" dirty="0" smtClean="0"/>
              <a:t>Teams on science gateways</a:t>
            </a:r>
          </a:p>
          <a:p>
            <a:r>
              <a:rPr lang="en-US" dirty="0" smtClean="0"/>
              <a:t>Knowledge dissemination</a:t>
            </a:r>
          </a:p>
          <a:p>
            <a:r>
              <a:rPr lang="en-US" dirty="0" smtClean="0"/>
              <a:t>Interactivity</a:t>
            </a:r>
          </a:p>
          <a:p>
            <a:r>
              <a:rPr lang="en-US" dirty="0" smtClean="0"/>
              <a:t>Community formation</a:t>
            </a:r>
          </a:p>
          <a:p>
            <a:r>
              <a:rPr lang="en-US" dirty="0" smtClean="0"/>
              <a:t>Putting away the normal daily routine</a:t>
            </a:r>
          </a:p>
          <a:p>
            <a:r>
              <a:rPr lang="en-US" dirty="0" smtClean="0"/>
              <a:t>Homework</a:t>
            </a:r>
            <a:endParaRPr lang="en-US" dirty="0"/>
          </a:p>
        </p:txBody>
      </p:sp>
      <p:pic>
        <p:nvPicPr>
          <p:cNvPr id="7170" name="Picture 2" descr="https://lh5.googleusercontent.com/o4e5dXfn7h6h505ePFcaLw5Ba1YieWqO-qaF8wDHAOnTCpHQ1HmSccHW56ApstypBLPXFJWaVi-etEZvMqeqlO_s8cWbhuzbl9vseYFrIgrp3iAzbUsp0TzxnAZp1iTyWtMw7Lm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6812" y="-3859"/>
            <a:ext cx="4965539" cy="612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71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28625" y="273425"/>
            <a:ext cx="8229600" cy="749374"/>
          </a:xfrm>
        </p:spPr>
        <p:txBody>
          <a:bodyPr/>
          <a:lstStyle/>
          <a:p>
            <a:r>
              <a:rPr lang="en-US" dirty="0" smtClean="0"/>
              <a:t>COURSE PLAN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43012" y="3690649"/>
            <a:ext cx="1523308" cy="2395832"/>
          </a:xfrm>
          <a:ln>
            <a:noFill/>
          </a:ln>
        </p:spPr>
        <p:txBody>
          <a:bodyPr>
            <a:normAutofit lnSpcReduction="1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/>
              <a:t>Introductions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dirty="0" smtClean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/>
              <a:t>Course Outline and Goals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/>
              <a:t>The “Napkin” Drawing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/>
              <a:t>Defining Your Value Proposition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dirty="0" smtClean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60377" y="1690393"/>
            <a:ext cx="1561514" cy="44012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400" dirty="0" smtClean="0"/>
              <a:t>Your Audience(s) and Stakeholders</a:t>
            </a:r>
          </a:p>
          <a:p>
            <a:pPr lvl="0">
              <a:defRPr/>
            </a:pPr>
            <a:endParaRPr lang="en-US" sz="1400" dirty="0" smtClean="0"/>
          </a:p>
          <a:p>
            <a:pPr lvl="0">
              <a:defRPr/>
            </a:pPr>
            <a:endParaRPr lang="en-US" sz="1400" dirty="0" smtClean="0"/>
          </a:p>
          <a:p>
            <a:pPr lvl="0">
              <a:defRPr/>
            </a:pPr>
            <a:endParaRPr lang="en-US" sz="1400" dirty="0" smtClean="0"/>
          </a:p>
          <a:p>
            <a:pPr lvl="0">
              <a:defRPr/>
            </a:pPr>
            <a:endParaRPr lang="en-US" sz="1400" dirty="0"/>
          </a:p>
          <a:p>
            <a:pPr lvl="0">
              <a:defRPr/>
            </a:pPr>
            <a:endParaRPr lang="en-US" sz="1400" dirty="0" smtClean="0"/>
          </a:p>
          <a:p>
            <a:pPr lvl="0">
              <a:defRPr/>
            </a:pPr>
            <a:r>
              <a:rPr lang="en-US" sz="1400" dirty="0" smtClean="0"/>
              <a:t>Mapping the landscape</a:t>
            </a:r>
          </a:p>
          <a:p>
            <a:pPr lvl="0">
              <a:defRPr/>
            </a:pPr>
            <a:endParaRPr lang="en-US" sz="1400" dirty="0" smtClean="0"/>
          </a:p>
          <a:p>
            <a:pPr lvl="0">
              <a:defRPr/>
            </a:pPr>
            <a:endParaRPr lang="en-US" sz="1400" dirty="0" smtClean="0"/>
          </a:p>
          <a:p>
            <a:pPr lvl="0">
              <a:defRPr/>
            </a:pPr>
            <a:endParaRPr lang="en-US" sz="1400" dirty="0"/>
          </a:p>
          <a:p>
            <a:pPr lvl="0">
              <a:defRPr/>
            </a:pPr>
            <a:endParaRPr lang="en-US" sz="1400" dirty="0"/>
          </a:p>
          <a:p>
            <a:pPr lvl="0">
              <a:defRPr/>
            </a:pPr>
            <a:endParaRPr lang="en-US" sz="1400" dirty="0" smtClean="0"/>
          </a:p>
          <a:p>
            <a:pPr lvl="0">
              <a:defRPr/>
            </a:pPr>
            <a:r>
              <a:rPr lang="en-US" sz="1400" dirty="0" smtClean="0"/>
              <a:t>Going beyond your initial market</a:t>
            </a:r>
          </a:p>
          <a:p>
            <a:pPr lvl="0">
              <a:defRPr/>
            </a:pPr>
            <a:endParaRPr lang="en-US" sz="1400" dirty="0"/>
          </a:p>
          <a:p>
            <a:pPr lvl="0">
              <a:defRPr/>
            </a:pP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3652875" y="1690393"/>
            <a:ext cx="1561514" cy="39703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Technology,  Open Source</a:t>
            </a:r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r>
              <a:rPr lang="en-US" sz="1400" dirty="0" smtClean="0"/>
              <a:t>User Centered Design</a:t>
            </a:r>
            <a:endParaRPr lang="is-IS" sz="1400" dirty="0" smtClean="0"/>
          </a:p>
          <a:p>
            <a:endParaRPr lang="is-IS" sz="1400" dirty="0" smtClean="0"/>
          </a:p>
          <a:p>
            <a:endParaRPr lang="is-IS" sz="1400" dirty="0"/>
          </a:p>
          <a:p>
            <a:endParaRPr lang="is-IS" sz="1400" dirty="0" smtClean="0"/>
          </a:p>
          <a:p>
            <a:endParaRPr lang="is-IS" sz="1400" dirty="0" smtClean="0"/>
          </a:p>
          <a:p>
            <a:r>
              <a:rPr lang="is-IS" sz="1400" dirty="0" smtClean="0"/>
              <a:t>G</a:t>
            </a:r>
            <a:r>
              <a:rPr lang="en-US" sz="1400" dirty="0" smtClean="0"/>
              <a:t>o</a:t>
            </a:r>
            <a:r>
              <a:rPr lang="is-IS" sz="1400" dirty="0" smtClean="0"/>
              <a:t>al Setting</a:t>
            </a:r>
          </a:p>
          <a:p>
            <a:endParaRPr lang="is-IS" sz="1400" dirty="0" smtClean="0"/>
          </a:p>
          <a:p>
            <a:endParaRPr lang="is-IS" sz="1400" dirty="0"/>
          </a:p>
          <a:p>
            <a:endParaRPr lang="is-IS" sz="1400" dirty="0" smtClean="0"/>
          </a:p>
          <a:p>
            <a:endParaRPr lang="is-IS" sz="1400" dirty="0"/>
          </a:p>
          <a:p>
            <a:r>
              <a:rPr lang="is-IS" sz="1400" dirty="0" smtClean="0"/>
              <a:t>Budgeting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45373" y="1690393"/>
            <a:ext cx="1561514" cy="37548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Cybersecurity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400" dirty="0" smtClean="0"/>
              <a:t>On-Campus Support</a:t>
            </a:r>
            <a:endParaRPr lang="en-US" sz="1400" dirty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400" dirty="0" smtClean="0"/>
              <a:t>Funding </a:t>
            </a:r>
          </a:p>
          <a:p>
            <a:r>
              <a:rPr lang="en-US" sz="1400" dirty="0" smtClean="0"/>
              <a:t>Models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400" dirty="0" smtClean="0"/>
              <a:t>Marketing &amp; Outreach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7237871" y="1690393"/>
            <a:ext cx="1561514" cy="39703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Outreach</a:t>
            </a:r>
            <a:endParaRPr lang="en-US" sz="1400" dirty="0"/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400" dirty="0" smtClean="0"/>
              <a:t>Your Sustainability Model – Making Your Case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400" dirty="0" smtClean="0"/>
              <a:t>Impact Measurement Case Study</a:t>
            </a:r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r>
              <a:rPr lang="en-US" sz="1400" dirty="0" smtClean="0"/>
              <a:t>Next Steps</a:t>
            </a:r>
          </a:p>
          <a:p>
            <a:endParaRPr lang="en-US" sz="1400" dirty="0" smtClean="0"/>
          </a:p>
          <a:p>
            <a:endParaRPr lang="en-US" sz="1400" dirty="0"/>
          </a:p>
          <a:p>
            <a:r>
              <a:rPr lang="en-US" sz="1400" dirty="0" smtClean="0"/>
              <a:t>Closing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9864" y="1186039"/>
            <a:ext cx="1450730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MONDAY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1860377" y="1202707"/>
            <a:ext cx="1450730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TUESDAY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3652875" y="1202706"/>
            <a:ext cx="1450730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WEDNESDAY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5445373" y="1202705"/>
            <a:ext cx="1450730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T</a:t>
            </a:r>
            <a:r>
              <a:rPr lang="en-US" sz="1400" dirty="0" smtClean="0"/>
              <a:t>HURSDAY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7237871" y="1202704"/>
            <a:ext cx="1450730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FRIDAY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48016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28625" y="273425"/>
            <a:ext cx="8229600" cy="749374"/>
          </a:xfrm>
        </p:spPr>
        <p:txBody>
          <a:bodyPr/>
          <a:lstStyle/>
          <a:p>
            <a:r>
              <a:rPr lang="en-US" dirty="0" smtClean="0"/>
              <a:t>COURSE PLAN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CDD8-5622-4D06-9165-8486FE73D54E}" type="slidenum">
              <a:rPr lang="en-US" smtClean="0"/>
              <a:t>9</a:t>
            </a:fld>
            <a:endParaRPr lang="en-US"/>
          </a:p>
        </p:txBody>
      </p:sp>
      <p:sp>
        <p:nvSpPr>
          <p:cNvPr id="16" name="Content Placeholder 7"/>
          <p:cNvSpPr txBox="1">
            <a:spLocks/>
          </p:cNvSpPr>
          <p:nvPr/>
        </p:nvSpPr>
        <p:spPr>
          <a:xfrm>
            <a:off x="143012" y="3690649"/>
            <a:ext cx="1523308" cy="239583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84163" indent="-2730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238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68375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60475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98613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400" smtClean="0"/>
              <a:t>Introductions</a:t>
            </a:r>
          </a:p>
          <a:p>
            <a:pPr marL="0" indent="0">
              <a:spcBef>
                <a:spcPts val="0"/>
              </a:spcBef>
              <a:buClrTx/>
              <a:buSzTx/>
              <a:buFontTx/>
              <a:buNone/>
              <a:defRPr/>
            </a:pPr>
            <a:endParaRPr lang="en-US" sz="1400" smtClean="0"/>
          </a:p>
          <a:p>
            <a:pPr marL="0" indent="0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400" smtClean="0"/>
              <a:t>Course Outline and Goals</a:t>
            </a:r>
          </a:p>
          <a:p>
            <a:pPr marL="0" indent="0">
              <a:spcBef>
                <a:spcPts val="0"/>
              </a:spcBef>
              <a:buClrTx/>
              <a:buSzTx/>
              <a:buFontTx/>
              <a:buNone/>
              <a:defRPr/>
            </a:pPr>
            <a:endParaRPr lang="en-US" sz="1400" smtClean="0"/>
          </a:p>
          <a:p>
            <a:pPr marL="0" indent="0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400" smtClean="0"/>
              <a:t>The “Napkin” Drawing</a:t>
            </a:r>
          </a:p>
          <a:p>
            <a:pPr marL="0" indent="0">
              <a:spcBef>
                <a:spcPts val="0"/>
              </a:spcBef>
              <a:buClrTx/>
              <a:buSzTx/>
              <a:buFontTx/>
              <a:buNone/>
              <a:defRPr/>
            </a:pPr>
            <a:endParaRPr lang="en-US" sz="1400" smtClean="0"/>
          </a:p>
          <a:p>
            <a:pPr marL="0" indent="0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400" smtClean="0"/>
              <a:t>Defining Your Value Proposition</a:t>
            </a:r>
          </a:p>
          <a:p>
            <a:pPr marL="0" indent="0">
              <a:spcBef>
                <a:spcPts val="0"/>
              </a:spcBef>
              <a:buClrTx/>
              <a:buSzTx/>
              <a:buFontTx/>
              <a:buNone/>
              <a:defRPr/>
            </a:pPr>
            <a:endParaRPr lang="en-US" sz="1400" smtClean="0"/>
          </a:p>
          <a:p>
            <a:pPr marL="0" indent="0">
              <a:spcBef>
                <a:spcPts val="0"/>
              </a:spcBef>
              <a:buClrTx/>
              <a:buSzTx/>
              <a:buFontTx/>
              <a:buNone/>
              <a:defRPr/>
            </a:pP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1860377" y="1690393"/>
            <a:ext cx="1561514" cy="44012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400" dirty="0" smtClean="0"/>
              <a:t>Your Audience(s) and Stakeholders</a:t>
            </a:r>
          </a:p>
          <a:p>
            <a:pPr lvl="0">
              <a:defRPr/>
            </a:pPr>
            <a:endParaRPr lang="en-US" sz="1400" dirty="0" smtClean="0"/>
          </a:p>
          <a:p>
            <a:pPr lvl="0">
              <a:defRPr/>
            </a:pPr>
            <a:endParaRPr lang="en-US" sz="1400" dirty="0" smtClean="0"/>
          </a:p>
          <a:p>
            <a:pPr lvl="0"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Globus Case-study</a:t>
            </a:r>
          </a:p>
          <a:p>
            <a:pPr lvl="0">
              <a:defRPr/>
            </a:pPr>
            <a:endParaRPr lang="en-US" sz="1400" dirty="0"/>
          </a:p>
          <a:p>
            <a:pPr lvl="0">
              <a:defRPr/>
            </a:pPr>
            <a:endParaRPr lang="en-US" sz="1400" dirty="0" smtClean="0"/>
          </a:p>
          <a:p>
            <a:pPr lvl="0">
              <a:defRPr/>
            </a:pPr>
            <a:r>
              <a:rPr lang="en-US" sz="1400" dirty="0" smtClean="0"/>
              <a:t>Mapping the landscape</a:t>
            </a:r>
          </a:p>
          <a:p>
            <a:pPr lvl="0">
              <a:defRPr/>
            </a:pPr>
            <a:endParaRPr lang="en-US" sz="1400" dirty="0" smtClean="0"/>
          </a:p>
          <a:p>
            <a:pPr lvl="0">
              <a:defRPr/>
            </a:pPr>
            <a:endParaRPr lang="en-US" sz="1400" dirty="0" smtClean="0"/>
          </a:p>
          <a:p>
            <a:pPr lvl="0">
              <a:defRPr/>
            </a:pPr>
            <a:endParaRPr lang="en-US" sz="1400" dirty="0"/>
          </a:p>
          <a:p>
            <a:pPr lvl="0">
              <a:defRPr/>
            </a:pPr>
            <a:endParaRPr lang="en-US" sz="1400" dirty="0"/>
          </a:p>
          <a:p>
            <a:pPr lvl="0">
              <a:defRPr/>
            </a:pPr>
            <a:endParaRPr lang="en-US" sz="1400" dirty="0" smtClean="0"/>
          </a:p>
          <a:p>
            <a:pPr lvl="0">
              <a:defRPr/>
            </a:pPr>
            <a:r>
              <a:rPr lang="en-US" sz="1400" dirty="0" smtClean="0"/>
              <a:t>Going beyond your initial market</a:t>
            </a:r>
          </a:p>
          <a:p>
            <a:pPr lvl="0">
              <a:defRPr/>
            </a:pPr>
            <a:endParaRPr lang="en-US" sz="1400" dirty="0"/>
          </a:p>
          <a:p>
            <a:pPr lvl="0">
              <a:defRPr/>
            </a:pP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3652875" y="1690393"/>
            <a:ext cx="1561514" cy="44012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Technology</a:t>
            </a:r>
            <a:r>
              <a:rPr lang="en-US" sz="1400" dirty="0"/>
              <a:t> </a:t>
            </a:r>
            <a:r>
              <a:rPr lang="en-US" sz="1400" dirty="0" smtClean="0"/>
              <a:t>&amp; Sustainability</a:t>
            </a:r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r>
              <a:rPr lang="en-US" sz="1400" dirty="0" smtClean="0"/>
              <a:t>Cybersecurity</a:t>
            </a:r>
            <a:endParaRPr lang="is-IS" sz="1400" dirty="0" smtClean="0"/>
          </a:p>
          <a:p>
            <a:endParaRPr lang="is-IS" sz="1400" dirty="0" smtClean="0"/>
          </a:p>
          <a:p>
            <a:endParaRPr lang="is-IS" sz="1400" dirty="0"/>
          </a:p>
          <a:p>
            <a:endParaRPr lang="is-IS" sz="1400" dirty="0" smtClean="0"/>
          </a:p>
          <a:p>
            <a:endParaRPr lang="is-IS" sz="1400" dirty="0" smtClean="0"/>
          </a:p>
          <a:p>
            <a:endParaRPr lang="is-IS" sz="1400" dirty="0" smtClean="0"/>
          </a:p>
          <a:p>
            <a:r>
              <a:rPr lang="is-IS" sz="1400" dirty="0" smtClean="0"/>
              <a:t>G</a:t>
            </a:r>
            <a:r>
              <a:rPr lang="en-US" sz="1400" dirty="0" smtClean="0"/>
              <a:t>o</a:t>
            </a:r>
            <a:r>
              <a:rPr lang="is-IS" sz="1400" dirty="0" smtClean="0"/>
              <a:t>al Setting</a:t>
            </a:r>
          </a:p>
          <a:p>
            <a:endParaRPr lang="is-IS" sz="1400" dirty="0" smtClean="0"/>
          </a:p>
          <a:p>
            <a:endParaRPr lang="is-IS" sz="1400" dirty="0"/>
          </a:p>
          <a:p>
            <a:r>
              <a:rPr lang="is-IS" sz="1400" dirty="0" smtClean="0"/>
              <a:t>Budgeting</a:t>
            </a:r>
          </a:p>
          <a:p>
            <a:endParaRPr lang="is-IS" sz="1400" dirty="0" smtClean="0"/>
          </a:p>
          <a:p>
            <a:endParaRPr lang="is-IS" sz="1400" dirty="0"/>
          </a:p>
          <a:p>
            <a:r>
              <a:rPr lang="is-IS" sz="1400" dirty="0"/>
              <a:t>User-Centered Design</a:t>
            </a:r>
          </a:p>
          <a:p>
            <a:endParaRPr lang="is-IS" sz="14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5445373" y="1690393"/>
            <a:ext cx="1561514" cy="44012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Marketing Tactics &amp; Tools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400" dirty="0" smtClean="0">
                <a:solidFill>
                  <a:srgbClr val="FF0000"/>
                </a:solidFill>
              </a:rPr>
              <a:t>Sales &amp; Outreach</a:t>
            </a:r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 smtClean="0"/>
          </a:p>
          <a:p>
            <a:r>
              <a:rPr lang="en-US" sz="1400" dirty="0"/>
              <a:t>On-Campus Groups</a:t>
            </a:r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400" dirty="0" smtClean="0"/>
              <a:t>Funding </a:t>
            </a:r>
          </a:p>
          <a:p>
            <a:r>
              <a:rPr lang="en-US" sz="1400" dirty="0" smtClean="0"/>
              <a:t>Models</a:t>
            </a:r>
          </a:p>
          <a:p>
            <a:endParaRPr lang="en-US" sz="1400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7237871" y="1690393"/>
            <a:ext cx="1561514" cy="24622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rgbClr val="FF0000"/>
                </a:solidFill>
              </a:rPr>
              <a:t>nanoHUB</a:t>
            </a:r>
            <a:r>
              <a:rPr lang="en-US" sz="1400" dirty="0" smtClean="0">
                <a:solidFill>
                  <a:srgbClr val="FF0000"/>
                </a:solidFill>
              </a:rPr>
              <a:t> Case-study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400" dirty="0" smtClean="0"/>
              <a:t>Pitch Deck Alpha: Team presentations</a:t>
            </a:r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 smtClean="0"/>
              <a:t>Final Session</a:t>
            </a:r>
          </a:p>
          <a:p>
            <a:endParaRPr 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129864" y="1186039"/>
            <a:ext cx="1450730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MONDAY</a:t>
            </a:r>
            <a:endParaRPr lang="en-US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1860377" y="1202707"/>
            <a:ext cx="1450730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TUESDAY</a:t>
            </a:r>
            <a:endParaRPr 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652875" y="1202706"/>
            <a:ext cx="1450730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WEDNESDAY</a:t>
            </a:r>
            <a:endParaRPr 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5445373" y="1202705"/>
            <a:ext cx="1450730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T</a:t>
            </a:r>
            <a:r>
              <a:rPr lang="en-US" sz="1400" dirty="0" smtClean="0"/>
              <a:t>HURSDAY</a:t>
            </a:r>
            <a:endParaRPr lang="en-US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7237871" y="1202704"/>
            <a:ext cx="1450730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FRIDAY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59991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SGCI 2016 Theme">
      <a:dk1>
        <a:sysClr val="windowText" lastClr="000000"/>
      </a:dk1>
      <a:lt1>
        <a:sysClr val="window" lastClr="FFFFFF"/>
      </a:lt1>
      <a:dk2>
        <a:srgbClr val="595959"/>
      </a:dk2>
      <a:lt2>
        <a:srgbClr val="D8D8D8"/>
      </a:lt2>
      <a:accent1>
        <a:srgbClr val="8555C6"/>
      </a:accent1>
      <a:accent2>
        <a:srgbClr val="1EA2E0"/>
      </a:accent2>
      <a:accent3>
        <a:srgbClr val="D94288"/>
      </a:accent3>
      <a:accent4>
        <a:srgbClr val="5C9EAC"/>
      </a:accent4>
      <a:accent5>
        <a:srgbClr val="2F2F5F"/>
      </a:accent5>
      <a:accent6>
        <a:srgbClr val="57308C"/>
      </a:accent6>
      <a:hlink>
        <a:srgbClr val="146F98"/>
      </a:hlink>
      <a:folHlink>
        <a:srgbClr val="57308C"/>
      </a:folHlink>
    </a:clrScheme>
    <a:fontScheme name="SGCI 2016 Theme 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GCI-slide-template-2017.potx" id="{229C9ADC-63BF-4944-8458-8B81844C33B7}" vid="{AB271308-1ECB-4DD0-98D5-48B09EA765E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1142737</TotalTime>
  <Words>675</Words>
  <Application>Microsoft Macintosh PowerPoint</Application>
  <PresentationFormat>On-screen Show (4:3)</PresentationFormat>
  <Paragraphs>266</Paragraphs>
  <Slides>12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Science Gateways Community Institute: Developing Strategies for Sustainability of Projects via Bootcamps</vt:lpstr>
      <vt:lpstr>PowerPoint Presentation</vt:lpstr>
      <vt:lpstr>Lifecycle of a Science Gateway/VRE</vt:lpstr>
      <vt:lpstr>Science Gateways Community Institute</vt:lpstr>
      <vt:lpstr>Science Gateways Community Institute</vt:lpstr>
      <vt:lpstr>Incubator Service</vt:lpstr>
      <vt:lpstr>Bootcamp at a Glance</vt:lpstr>
      <vt:lpstr>COURSE PLAN</vt:lpstr>
      <vt:lpstr>COURSE PLAN</vt:lpstr>
      <vt:lpstr>Bootcamps</vt:lpstr>
      <vt:lpstr>Mini Bootcamp</vt:lpstr>
      <vt:lpstr>Thanks for your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Katherine Lawrence</dc:creator>
  <cp:lastModifiedBy>Sandra</cp:lastModifiedBy>
  <cp:revision>173</cp:revision>
  <dcterms:created xsi:type="dcterms:W3CDTF">2016-12-19T19:57:35Z</dcterms:created>
  <dcterms:modified xsi:type="dcterms:W3CDTF">2018-10-10T09:46:47Z</dcterms:modified>
</cp:coreProperties>
</file>