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60" r:id="rId1"/>
  </p:sldMasterIdLst>
  <p:notesMasterIdLst>
    <p:notesMasterId r:id="rId19"/>
  </p:notesMasterIdLst>
  <p:sldIdLst>
    <p:sldId id="256" r:id="rId2"/>
    <p:sldId id="258" r:id="rId3"/>
    <p:sldId id="274" r:id="rId4"/>
    <p:sldId id="277" r:id="rId5"/>
    <p:sldId id="275" r:id="rId6"/>
    <p:sldId id="290" r:id="rId7"/>
    <p:sldId id="288" r:id="rId8"/>
    <p:sldId id="257" r:id="rId9"/>
    <p:sldId id="279" r:id="rId10"/>
    <p:sldId id="264" r:id="rId11"/>
    <p:sldId id="287" r:id="rId12"/>
    <p:sldId id="280" r:id="rId13"/>
    <p:sldId id="289" r:id="rId14"/>
    <p:sldId id="291" r:id="rId15"/>
    <p:sldId id="292" r:id="rId16"/>
    <p:sldId id="265" r:id="rId17"/>
    <p:sldId id="283" r:id="rId18"/>
  </p:sldIdLst>
  <p:sldSz cx="10080625" cy="5670550"/>
  <p:notesSz cx="7559675" cy="10691813"/>
  <p:defaultTex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Styl ciemny 2 - Akcent 3/Ak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7E9639D4-E3E2-4D34-9284-5A2195B3D0D7}" styleName="Styl jasny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967" autoAdjust="0"/>
  </p:normalViewPr>
  <p:slideViewPr>
    <p:cSldViewPr>
      <p:cViewPr varScale="1">
        <p:scale>
          <a:sx n="98" d="100"/>
          <a:sy n="98" d="100"/>
        </p:scale>
        <p:origin x="667" y="72"/>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Grp="1" noRot="1" noChangeAspect="1" noChangeArrowheads="1"/>
          </p:cNvSpPr>
          <p:nvPr>
            <p:ph type="sldImg"/>
          </p:nvPr>
        </p:nvSpPr>
        <p:spPr bwMode="auto">
          <a:xfrm>
            <a:off x="1106488" y="812800"/>
            <a:ext cx="5343525" cy="400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2"/>
          <p:cNvSpPr>
            <a:spLocks noGrp="1" noChangeArrowheads="1"/>
          </p:cNvSpPr>
          <p:nvPr>
            <p:ph type="body"/>
          </p:nvPr>
        </p:nvSpPr>
        <p:spPr bwMode="auto">
          <a:xfrm>
            <a:off x="755650" y="5078413"/>
            <a:ext cx="6046788" cy="481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nl-NL" altLang="nl-NL" noProof="0"/>
          </a:p>
        </p:txBody>
      </p:sp>
      <p:sp>
        <p:nvSpPr>
          <p:cNvPr id="2051" name="Rectangle 3"/>
          <p:cNvSpPr>
            <a:spLocks noGrp="1" noChangeArrowheads="1"/>
          </p:cNvSpPr>
          <p:nvPr>
            <p:ph type="hdr"/>
          </p:nvPr>
        </p:nvSpPr>
        <p:spPr bwMode="auto">
          <a:xfrm>
            <a:off x="0" y="0"/>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a:lnSpc>
                <a:spcPct val="93000"/>
              </a:lnSpc>
              <a:buClr>
                <a:srgbClr val="000000"/>
              </a:buClr>
              <a:buSzPct val="100000"/>
              <a:buFont typeface="Times New Roman" pitchFamily="16" charset="0"/>
              <a:buNone/>
              <a:tabLst>
                <a:tab pos="723900" algn="l"/>
                <a:tab pos="1447800" algn="l"/>
                <a:tab pos="2171700" algn="l"/>
                <a:tab pos="2895600" algn="l"/>
              </a:tabLst>
              <a:defRPr sz="1400">
                <a:solidFill>
                  <a:srgbClr val="000000"/>
                </a:solidFill>
                <a:latin typeface="Times New Roman" pitchFamily="16" charset="0"/>
                <a:ea typeface="SimSun" charset="-122"/>
                <a:cs typeface="Arial Unicode MS" charset="0"/>
              </a:defRPr>
            </a:lvl1pPr>
          </a:lstStyle>
          <a:p>
            <a:pPr>
              <a:defRPr/>
            </a:pPr>
            <a:endParaRPr lang="nl-NL" altLang="nl-NL"/>
          </a:p>
        </p:txBody>
      </p:sp>
      <p:sp>
        <p:nvSpPr>
          <p:cNvPr id="2052" name="Rectangle 4"/>
          <p:cNvSpPr>
            <a:spLocks noGrp="1" noChangeArrowheads="1"/>
          </p:cNvSpPr>
          <p:nvPr>
            <p:ph type="dt"/>
          </p:nvPr>
        </p:nvSpPr>
        <p:spPr bwMode="auto">
          <a:xfrm>
            <a:off x="4278313" y="0"/>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a:lnSpc>
                <a:spcPct val="93000"/>
              </a:lnSpc>
              <a:buClr>
                <a:srgbClr val="000000"/>
              </a:buClr>
              <a:buSzPct val="100000"/>
              <a:buFont typeface="Times New Roman" pitchFamily="16" charset="0"/>
              <a:buNone/>
              <a:tabLst>
                <a:tab pos="723900" algn="l"/>
                <a:tab pos="1447800" algn="l"/>
                <a:tab pos="2171700" algn="l"/>
                <a:tab pos="2895600" algn="l"/>
              </a:tabLst>
              <a:defRPr sz="1400">
                <a:solidFill>
                  <a:srgbClr val="000000"/>
                </a:solidFill>
                <a:latin typeface="Times New Roman" pitchFamily="16" charset="0"/>
                <a:ea typeface="SimSun" charset="-122"/>
                <a:cs typeface="Arial Unicode MS" charset="0"/>
              </a:defRPr>
            </a:lvl1pPr>
          </a:lstStyle>
          <a:p>
            <a:pPr>
              <a:defRPr/>
            </a:pPr>
            <a:endParaRPr lang="nl-NL" altLang="nl-NL"/>
          </a:p>
        </p:txBody>
      </p:sp>
      <p:sp>
        <p:nvSpPr>
          <p:cNvPr id="2053" name="Rectangle 5"/>
          <p:cNvSpPr>
            <a:spLocks noGrp="1" noChangeArrowheads="1"/>
          </p:cNvSpPr>
          <p:nvPr>
            <p:ph type="ftr"/>
          </p:nvPr>
        </p:nvSpPr>
        <p:spPr bwMode="auto">
          <a:xfrm>
            <a:off x="0"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eaLnBrk="1">
              <a:lnSpc>
                <a:spcPct val="93000"/>
              </a:lnSpc>
              <a:buClr>
                <a:srgbClr val="000000"/>
              </a:buClr>
              <a:buSzPct val="100000"/>
              <a:buFont typeface="Times New Roman" pitchFamily="16" charset="0"/>
              <a:buNone/>
              <a:tabLst>
                <a:tab pos="723900" algn="l"/>
                <a:tab pos="1447800" algn="l"/>
                <a:tab pos="2171700" algn="l"/>
                <a:tab pos="2895600" algn="l"/>
              </a:tabLst>
              <a:defRPr sz="1400">
                <a:solidFill>
                  <a:srgbClr val="000000"/>
                </a:solidFill>
                <a:latin typeface="Times New Roman" pitchFamily="16" charset="0"/>
                <a:ea typeface="SimSun" charset="-122"/>
                <a:cs typeface="Arial Unicode MS" charset="0"/>
              </a:defRPr>
            </a:lvl1pPr>
          </a:lstStyle>
          <a:p>
            <a:pPr>
              <a:defRPr/>
            </a:pPr>
            <a:endParaRPr lang="nl-NL" altLang="nl-NL"/>
          </a:p>
        </p:txBody>
      </p:sp>
      <p:sp>
        <p:nvSpPr>
          <p:cNvPr id="2054" name="Rectangle 6"/>
          <p:cNvSpPr>
            <a:spLocks noGrp="1" noChangeArrowheads="1"/>
          </p:cNvSpPr>
          <p:nvPr>
            <p:ph type="sldNum"/>
          </p:nvPr>
        </p:nvSpPr>
        <p:spPr bwMode="auto">
          <a:xfrm>
            <a:off x="4278313"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eaLnBrk="1">
              <a:lnSpc>
                <a:spcPct val="93000"/>
              </a:lnSpc>
              <a:buClr>
                <a:srgbClr val="000000"/>
              </a:buClr>
              <a:buSzPct val="100000"/>
              <a:buFont typeface="Times New Roman" panose="02020603050405020304" pitchFamily="18" charset="0"/>
              <a:buNone/>
              <a:tabLst>
                <a:tab pos="723900" algn="l"/>
                <a:tab pos="1447800" algn="l"/>
                <a:tab pos="2171700" algn="l"/>
                <a:tab pos="2895600" algn="l"/>
              </a:tabLst>
              <a:defRPr sz="1400">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1pPr>
          </a:lstStyle>
          <a:p>
            <a:pPr>
              <a:defRPr/>
            </a:pPr>
            <a:fld id="{E4CC201D-C0F0-4324-94D4-7C748E2DA4AC}" type="slidenum">
              <a:rPr lang="nl-NL" altLang="nl-NL"/>
              <a:pPr>
                <a:defRPr/>
              </a:pPr>
              <a:t>‹#›</a:t>
            </a:fld>
            <a:endParaRPr lang="nl-NL" altLang="nl-NL"/>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C59B8009-C92F-40CF-87CB-8D5E0341B433}" type="slidenum">
              <a:rPr lang="nl-NL" altLang="nl-NL" sz="1400" smtClean="0"/>
              <a:pPr>
                <a:spcBef>
                  <a:spcPct val="0"/>
                </a:spcBef>
              </a:pPr>
              <a:t>1</a:t>
            </a:fld>
            <a:endParaRPr lang="nl-NL" altLang="nl-NL" sz="1400"/>
          </a:p>
        </p:txBody>
      </p:sp>
      <p:sp>
        <p:nvSpPr>
          <p:cNvPr id="4099" name="Rectangle 1"/>
          <p:cNvSpPr>
            <a:spLocks noGrp="1" noRot="1" noChangeAspect="1" noChangeArrowheads="1" noTextEdit="1"/>
          </p:cNvSpPr>
          <p:nvPr>
            <p:ph type="sldImg"/>
          </p:nvPr>
        </p:nvSpPr>
        <p:spPr>
          <a:xfrm>
            <a:off x="1588" y="0"/>
            <a:ext cx="1587" cy="158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nl-NL"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1525" cy="4006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C86996-7BAA-4C9A-8F26-6FF5142A057D}" type="slidenum">
              <a:rPr lang="de-DE" smtClean="0"/>
              <a:t>17</a:t>
            </a:fld>
            <a:endParaRPr lang="de-DE"/>
          </a:p>
        </p:txBody>
      </p:sp>
    </p:spTree>
    <p:extLst>
      <p:ext uri="{BB962C8B-B14F-4D97-AF65-F5344CB8AC3E}">
        <p14:creationId xmlns:p14="http://schemas.microsoft.com/office/powerpoint/2010/main" val="467294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AF340745-A0FF-4D3E-82EC-21601C2CB32E}" type="slidenum">
              <a:rPr lang="nl-NL" altLang="nl-NL" sz="1400" smtClean="0"/>
              <a:pPr>
                <a:spcBef>
                  <a:spcPct val="0"/>
                </a:spcBef>
              </a:pPr>
              <a:t>2</a:t>
            </a:fld>
            <a:endParaRPr lang="nl-NL" altLang="nl-NL" sz="1400"/>
          </a:p>
        </p:txBody>
      </p:sp>
      <p:sp>
        <p:nvSpPr>
          <p:cNvPr id="6147" name="Rectangle 1"/>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F922978A-FAD1-4580-A6E8-502C549A3D3E}" type="slidenum">
              <a:rPr lang="nl-NL" altLang="nl-NL" sz="1400" smtClean="0"/>
              <a:pPr>
                <a:spcBef>
                  <a:spcPct val="0"/>
                </a:spcBef>
              </a:pPr>
              <a:t>3</a:t>
            </a:fld>
            <a:endParaRPr lang="nl-NL" altLang="nl-NL" sz="1400"/>
          </a:p>
        </p:txBody>
      </p:sp>
      <p:sp>
        <p:nvSpPr>
          <p:cNvPr id="8195" name="Rectangle 1"/>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6" name="Rectangle 2"/>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1525" cy="4006850"/>
          </a:xfrm>
        </p:spPr>
      </p:sp>
      <p:sp>
        <p:nvSpPr>
          <p:cNvPr id="3" name="Notes Placeholder 2"/>
          <p:cNvSpPr>
            <a:spLocks noGrp="1"/>
          </p:cNvSpPr>
          <p:nvPr>
            <p:ph type="body" idx="1"/>
          </p:nvPr>
        </p:nvSpPr>
        <p:spPr/>
        <p:txBody>
          <a:bodyPr/>
          <a:lstStyle/>
          <a:p>
            <a:r>
              <a:rPr lang="en-US" dirty="0"/>
              <a:t>1. Offer access to state-of-the-art infrastructure and high-quality services 2. Meet the users’ needs and enable them to conduct excellent research6 3. Provide access to results of research (stressing the re-use of data/content, based on the recently adopted FAIR-principles)7 4. Increase the efficiency, effectiveness and excellence of public research system8 5. Provide high-speed, secure and trustworthy infrastructures and content services 6. Reinforce trust and security in digital services and in the handling of personal or sensitive data. 7. Open national systems to each other and to the world, in order to be more inter- connected and more inter-operable 8. Offer participation in the developed e-Infrastructure to other stakeholders (“citizen science”; corporations according to accepted EOSC governance models) 9. Governance to guarantee long-term sustainability and enable stakeholders’ trust </a:t>
            </a:r>
          </a:p>
        </p:txBody>
      </p:sp>
      <p:sp>
        <p:nvSpPr>
          <p:cNvPr id="4" name="Slide Number Placeholder 3"/>
          <p:cNvSpPr>
            <a:spLocks noGrp="1"/>
          </p:cNvSpPr>
          <p:nvPr>
            <p:ph type="sldNum"/>
          </p:nvPr>
        </p:nvSpPr>
        <p:spPr/>
        <p:txBody>
          <a:bodyPr/>
          <a:lstStyle/>
          <a:p>
            <a:pPr>
              <a:defRPr/>
            </a:pPr>
            <a:fld id="{E4CC201D-C0F0-4324-94D4-7C748E2DA4AC}" type="slidenum">
              <a:rPr lang="nl-NL" altLang="nl-NL" smtClean="0"/>
              <a:pPr>
                <a:defRPr/>
              </a:pPr>
              <a:t>4</a:t>
            </a:fld>
            <a:endParaRPr lang="nl-NL" altLang="nl-NL"/>
          </a:p>
        </p:txBody>
      </p:sp>
    </p:spTree>
    <p:extLst>
      <p:ext uri="{BB962C8B-B14F-4D97-AF65-F5344CB8AC3E}">
        <p14:creationId xmlns:p14="http://schemas.microsoft.com/office/powerpoint/2010/main" val="3877966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7C344062-6820-4325-9696-FF60ADC7E7DC}" type="slidenum">
              <a:rPr lang="nl-NL" altLang="nl-NL" sz="1400" smtClean="0"/>
              <a:pPr>
                <a:spcBef>
                  <a:spcPct val="0"/>
                </a:spcBef>
              </a:pPr>
              <a:t>5</a:t>
            </a:fld>
            <a:endParaRPr lang="nl-NL" altLang="nl-NL" sz="1400"/>
          </a:p>
        </p:txBody>
      </p:sp>
      <p:sp>
        <p:nvSpPr>
          <p:cNvPr id="14339" name="Rectangle 1"/>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40" name="Rectangle 2"/>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7C344062-6820-4325-9696-FF60ADC7E7DC}" type="slidenum">
              <a:rPr lang="nl-NL" altLang="nl-NL" sz="1400" smtClean="0"/>
              <a:pPr>
                <a:spcBef>
                  <a:spcPct val="0"/>
                </a:spcBef>
              </a:pPr>
              <a:t>7</a:t>
            </a:fld>
            <a:endParaRPr lang="nl-NL" altLang="nl-NL" sz="1400"/>
          </a:p>
        </p:txBody>
      </p:sp>
      <p:sp>
        <p:nvSpPr>
          <p:cNvPr id="14339" name="Rectangle 1"/>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40" name="Rectangle 2"/>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a:latin typeface="Times New Roman" panose="02020603050405020304" pitchFamily="18" charset="0"/>
            </a:endParaRPr>
          </a:p>
        </p:txBody>
      </p:sp>
    </p:spTree>
    <p:extLst>
      <p:ext uri="{BB962C8B-B14F-4D97-AF65-F5344CB8AC3E}">
        <p14:creationId xmlns:p14="http://schemas.microsoft.com/office/powerpoint/2010/main" val="917830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1525" cy="4006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938F42-8BC1-4C7E-AC8F-BED39B2FBE04}" type="slidenum">
              <a:rPr lang="en-US" smtClean="0"/>
              <a:t>8</a:t>
            </a:fld>
            <a:endParaRPr lang="en-US"/>
          </a:p>
        </p:txBody>
      </p:sp>
    </p:spTree>
    <p:extLst>
      <p:ext uri="{BB962C8B-B14F-4D97-AF65-F5344CB8AC3E}">
        <p14:creationId xmlns:p14="http://schemas.microsoft.com/office/powerpoint/2010/main" val="769261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9E833BA0-E0BB-4180-A902-BDBB56865AAF}" type="slidenum">
              <a:rPr lang="nl-NL" altLang="nl-NL" sz="1400" smtClean="0"/>
              <a:pPr>
                <a:spcBef>
                  <a:spcPct val="0"/>
                </a:spcBef>
              </a:pPr>
              <a:t>10</a:t>
            </a:fld>
            <a:endParaRPr lang="nl-NL" altLang="nl-NL" sz="1400"/>
          </a:p>
        </p:txBody>
      </p:sp>
      <p:sp>
        <p:nvSpPr>
          <p:cNvPr id="22531" name="Rectangle 1"/>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2" name="Rectangle 2"/>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9BC58E6C-8A7A-4C39-AEC7-16733274080A}" type="slidenum">
              <a:rPr lang="nl-NL" altLang="nl-NL" sz="1400" smtClean="0"/>
              <a:pPr>
                <a:spcBef>
                  <a:spcPct val="0"/>
                </a:spcBef>
              </a:pPr>
              <a:t>16</a:t>
            </a:fld>
            <a:endParaRPr lang="nl-NL" altLang="nl-NL" sz="1400"/>
          </a:p>
        </p:txBody>
      </p:sp>
      <p:sp>
        <p:nvSpPr>
          <p:cNvPr id="28675" name="Rectangle 1"/>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6" name="Rectangle 2"/>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260078" y="928028"/>
            <a:ext cx="7560469" cy="1974191"/>
          </a:xfrm>
        </p:spPr>
        <p:txBody>
          <a:bodyPr anchor="b"/>
          <a:lstStyle>
            <a:lvl1pPr algn="ctr">
              <a:defRPr sz="4961"/>
            </a:lvl1pPr>
          </a:lstStyle>
          <a:p>
            <a:r>
              <a:rPr lang="pl-PL"/>
              <a:t>Kliknij, aby edytować styl</a:t>
            </a:r>
            <a:endParaRPr lang="en-US" dirty="0"/>
          </a:p>
        </p:txBody>
      </p:sp>
      <p:sp>
        <p:nvSpPr>
          <p:cNvPr id="3" name="Subtitle 2"/>
          <p:cNvSpPr>
            <a:spLocks noGrp="1"/>
          </p:cNvSpPr>
          <p:nvPr>
            <p:ph type="subTitle" idx="1"/>
          </p:nvPr>
        </p:nvSpPr>
        <p:spPr>
          <a:xfrm>
            <a:off x="1260078" y="2978351"/>
            <a:ext cx="7560469" cy="1369070"/>
          </a:xfrm>
        </p:spPr>
        <p:txBody>
          <a:bodyPr/>
          <a:lstStyle>
            <a:lvl1pPr marL="0" indent="0" algn="ctr">
              <a:buNone/>
              <a:defRPr sz="1984"/>
            </a:lvl1pPr>
            <a:lvl2pPr marL="378013" indent="0" algn="ctr">
              <a:buNone/>
              <a:defRPr sz="1654"/>
            </a:lvl2pPr>
            <a:lvl3pPr marL="756026" indent="0" algn="ctr">
              <a:buNone/>
              <a:defRPr sz="1488"/>
            </a:lvl3pPr>
            <a:lvl4pPr marL="1134039" indent="0" algn="ctr">
              <a:buNone/>
              <a:defRPr sz="1323"/>
            </a:lvl4pPr>
            <a:lvl5pPr marL="1512052" indent="0" algn="ctr">
              <a:buNone/>
              <a:defRPr sz="1323"/>
            </a:lvl5pPr>
            <a:lvl6pPr marL="1890065" indent="0" algn="ctr">
              <a:buNone/>
              <a:defRPr sz="1323"/>
            </a:lvl6pPr>
            <a:lvl7pPr marL="2268078" indent="0" algn="ctr">
              <a:buNone/>
              <a:defRPr sz="1323"/>
            </a:lvl7pPr>
            <a:lvl8pPr marL="2646091" indent="0" algn="ctr">
              <a:buNone/>
              <a:defRPr sz="1323"/>
            </a:lvl8pPr>
            <a:lvl9pPr marL="3024104" indent="0" algn="ctr">
              <a:buNone/>
              <a:defRPr sz="1323"/>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pPr>
              <a:defRPr/>
            </a:pPr>
            <a:r>
              <a:rPr lang="en-US" altLang="nl-NL"/>
              <a:t>Towards a common approach on KPIs</a:t>
            </a:r>
            <a:endParaRPr lang="nl-NL" altLang="nl-NL"/>
          </a:p>
        </p:txBody>
      </p:sp>
      <p:sp>
        <p:nvSpPr>
          <p:cNvPr id="5" name="Footer Placeholder 4"/>
          <p:cNvSpPr>
            <a:spLocks noGrp="1"/>
          </p:cNvSpPr>
          <p:nvPr>
            <p:ph type="ftr" sz="quarter" idx="11"/>
          </p:nvPr>
        </p:nvSpPr>
        <p:spPr/>
        <p:txBody>
          <a:bodyPr/>
          <a:lstStyle/>
          <a:p>
            <a:pPr>
              <a:defRPr/>
            </a:pPr>
            <a:r>
              <a:rPr lang="nl-NL" altLang="nl-NL"/>
              <a:t>Fotis Karayannis</a:t>
            </a:r>
          </a:p>
        </p:txBody>
      </p:sp>
      <p:sp>
        <p:nvSpPr>
          <p:cNvPr id="6" name="Slide Number Placeholder 5"/>
          <p:cNvSpPr>
            <a:spLocks noGrp="1"/>
          </p:cNvSpPr>
          <p:nvPr>
            <p:ph type="sldNum" sz="quarter" idx="12"/>
          </p:nvPr>
        </p:nvSpPr>
        <p:spPr/>
        <p:txBody>
          <a:bodyPr/>
          <a:lstStyle/>
          <a:p>
            <a:pPr>
              <a:defRPr/>
            </a:pPr>
            <a:fld id="{CC6B2EE1-A58B-4C8A-9EFA-66A631C5631B}" type="slidenum">
              <a:rPr lang="nl-NL" altLang="nl-NL" smtClean="0"/>
              <a:pPr>
                <a:defRPr/>
              </a:pPr>
              <a:t>‹#›</a:t>
            </a:fld>
            <a:endParaRPr lang="nl-NL" altLang="nl-NL"/>
          </a:p>
        </p:txBody>
      </p:sp>
      <p:sp>
        <p:nvSpPr>
          <p:cNvPr id="7" name="Rechteck 6">
            <a:extLst>
              <a:ext uri="{FF2B5EF4-FFF2-40B4-BE49-F238E27FC236}">
                <a16:creationId xmlns:a16="http://schemas.microsoft.com/office/drawing/2014/main" id="{19E09D2B-6D99-C04B-B2E2-7C72FB2AFB7D}"/>
              </a:ext>
            </a:extLst>
          </p:cNvPr>
          <p:cNvSpPr/>
          <p:nvPr/>
        </p:nvSpPr>
        <p:spPr>
          <a:xfrm>
            <a:off x="0" y="1"/>
            <a:ext cx="10080625" cy="99505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117"/>
          </a:p>
        </p:txBody>
      </p:sp>
      <p:sp>
        <p:nvSpPr>
          <p:cNvPr id="8" name="Titel 1">
            <a:extLst>
              <a:ext uri="{FF2B5EF4-FFF2-40B4-BE49-F238E27FC236}">
                <a16:creationId xmlns:a16="http://schemas.microsoft.com/office/drawing/2014/main" id="{DE285974-F71A-314A-8F40-BB3D78EF2B40}"/>
              </a:ext>
            </a:extLst>
          </p:cNvPr>
          <p:cNvSpPr txBox="1">
            <a:spLocks/>
          </p:cNvSpPr>
          <p:nvPr/>
        </p:nvSpPr>
        <p:spPr>
          <a:xfrm>
            <a:off x="1260078" y="1179639"/>
            <a:ext cx="7560469" cy="1538138"/>
          </a:xfrm>
          <a:prstGeom prst="rect">
            <a:avLst/>
          </a:prstGeom>
        </p:spPr>
        <p:txBody>
          <a:bodyPr vert="horz" lIns="75605" tIns="37802" rIns="75605" bIns="37802" rtlCol="0" anchor="ctr">
            <a:normAutofit/>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endParaRPr lang="de-DE" sz="3638" dirty="0"/>
          </a:p>
        </p:txBody>
      </p:sp>
      <p:pic>
        <p:nvPicPr>
          <p:cNvPr id="9" name="Picture 21">
            <a:extLst>
              <a:ext uri="{FF2B5EF4-FFF2-40B4-BE49-F238E27FC236}">
                <a16:creationId xmlns:a16="http://schemas.microsoft.com/office/drawing/2014/main" id="{C69643FF-DD78-C649-9AF4-29995F066781}"/>
              </a:ext>
            </a:extLst>
          </p:cNvPr>
          <p:cNvPicPr>
            <a:picLocks noChangeArrowheads="1"/>
          </p:cNvPicPr>
          <p:nvPr/>
        </p:nvPicPr>
        <p:blipFill>
          <a:blip r:embed="rId2" cstate="print">
            <a:extLst>
              <a:ext uri="{28A0092B-C50C-407E-A947-70E740481C1C}">
                <a14:useLocalDpi xmlns:a14="http://schemas.microsoft.com/office/drawing/2010/main" val="0"/>
              </a:ext>
            </a:extLst>
          </a:blip>
          <a:srcRect l="13895" t="15938" r="38373" b="49138"/>
          <a:stretch>
            <a:fillRect/>
          </a:stretch>
        </p:blipFill>
        <p:spPr bwMode="auto">
          <a:xfrm>
            <a:off x="8234777" y="185908"/>
            <a:ext cx="1638944" cy="675233"/>
          </a:xfrm>
          <a:prstGeom prst="rect">
            <a:avLst/>
          </a:prstGeom>
          <a:noFill/>
          <a:ln w="126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0" name="Picture 15">
            <a:extLst>
              <a:ext uri="{FF2B5EF4-FFF2-40B4-BE49-F238E27FC236}">
                <a16:creationId xmlns:a16="http://schemas.microsoft.com/office/drawing/2014/main" id="{013889FC-078A-694F-BC4D-CE7073BD860C}"/>
              </a:ext>
            </a:extLst>
          </p:cNvPr>
          <p:cNvPicPr>
            <a:picLocks noChangeArrowheads="1"/>
          </p:cNvPicPr>
          <p:nvPr/>
        </p:nvPicPr>
        <p:blipFill>
          <a:blip r:embed="rId3" cstate="print">
            <a:extLst>
              <a:ext uri="{28A0092B-C50C-407E-A947-70E740481C1C}">
                <a14:useLocalDpi xmlns:a14="http://schemas.microsoft.com/office/drawing/2010/main" val="0"/>
              </a:ext>
            </a:extLst>
          </a:blip>
          <a:srcRect t="18439" r="27017"/>
          <a:stretch>
            <a:fillRect/>
          </a:stretch>
        </p:blipFill>
        <p:spPr bwMode="auto">
          <a:xfrm>
            <a:off x="5933367" y="185908"/>
            <a:ext cx="911695" cy="674573"/>
          </a:xfrm>
          <a:prstGeom prst="rect">
            <a:avLst/>
          </a:prstGeom>
          <a:noFill/>
          <a:ln w="126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16">
            <a:extLst>
              <a:ext uri="{FF2B5EF4-FFF2-40B4-BE49-F238E27FC236}">
                <a16:creationId xmlns:a16="http://schemas.microsoft.com/office/drawing/2014/main" id="{866EB589-5342-3449-A841-835B197E1C77}"/>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7729" y="184590"/>
            <a:ext cx="901155" cy="675891"/>
          </a:xfrm>
          <a:prstGeom prst="rect">
            <a:avLst/>
          </a:prstGeom>
          <a:noFill/>
          <a:ln w="126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 name="Picture 17">
            <a:extLst>
              <a:ext uri="{FF2B5EF4-FFF2-40B4-BE49-F238E27FC236}">
                <a16:creationId xmlns:a16="http://schemas.microsoft.com/office/drawing/2014/main" id="{6E2EE49C-869A-234D-9A7E-CF8CD2D457FB}"/>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12424" y="185908"/>
            <a:ext cx="1198905" cy="674573"/>
          </a:xfrm>
          <a:prstGeom prst="rect">
            <a:avLst/>
          </a:prstGeom>
          <a:noFill/>
          <a:ln w="126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3" name="Picture 18">
            <a:extLst>
              <a:ext uri="{FF2B5EF4-FFF2-40B4-BE49-F238E27FC236}">
                <a16:creationId xmlns:a16="http://schemas.microsoft.com/office/drawing/2014/main" id="{7CF8DA20-C771-6D40-8DE2-A7C002B96AC0}"/>
              </a:ext>
            </a:extLst>
          </p:cNvPr>
          <p:cNvPicPr>
            <a:picLocks noChangeArrowheads="1"/>
          </p:cNvPicPr>
          <p:nvPr/>
        </p:nvPicPr>
        <p:blipFill>
          <a:blip r:embed="rId6" cstate="print">
            <a:extLst>
              <a:ext uri="{28A0092B-C50C-407E-A947-70E740481C1C}">
                <a14:useLocalDpi xmlns:a14="http://schemas.microsoft.com/office/drawing/2010/main" val="0"/>
              </a:ext>
            </a:extLst>
          </a:blip>
          <a:srcRect t="3986" r="15260" b="23636"/>
          <a:stretch>
            <a:fillRect/>
          </a:stretch>
        </p:blipFill>
        <p:spPr bwMode="auto">
          <a:xfrm>
            <a:off x="6950896" y="186567"/>
            <a:ext cx="1193636" cy="674573"/>
          </a:xfrm>
          <a:prstGeom prst="rect">
            <a:avLst/>
          </a:prstGeom>
          <a:noFill/>
          <a:ln w="126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4" name="Picture 19">
            <a:extLst>
              <a:ext uri="{FF2B5EF4-FFF2-40B4-BE49-F238E27FC236}">
                <a16:creationId xmlns:a16="http://schemas.microsoft.com/office/drawing/2014/main" id="{C29228EC-B742-7641-91E8-A9B6A2A5EA84}"/>
              </a:ext>
            </a:extLst>
          </p:cNvPr>
          <p:cNvPicPr>
            <a:picLocks noChangeArrowheads="1"/>
          </p:cNvPicPr>
          <p:nvPr/>
        </p:nvPicPr>
        <p:blipFill>
          <a:blip r:embed="rId2" cstate="print">
            <a:extLst>
              <a:ext uri="{28A0092B-C50C-407E-A947-70E740481C1C}">
                <a14:useLocalDpi xmlns:a14="http://schemas.microsoft.com/office/drawing/2010/main" val="0"/>
              </a:ext>
            </a:extLst>
          </a:blip>
          <a:srcRect l="13895" t="15938" r="38373" b="49138"/>
          <a:stretch>
            <a:fillRect/>
          </a:stretch>
        </p:blipFill>
        <p:spPr bwMode="auto">
          <a:xfrm>
            <a:off x="187620" y="185908"/>
            <a:ext cx="1638944" cy="675233"/>
          </a:xfrm>
          <a:prstGeom prst="rect">
            <a:avLst/>
          </a:prstGeom>
          <a:noFill/>
          <a:ln w="126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5" name="Grafik 14">
            <a:extLst>
              <a:ext uri="{FF2B5EF4-FFF2-40B4-BE49-F238E27FC236}">
                <a16:creationId xmlns:a16="http://schemas.microsoft.com/office/drawing/2014/main" id="{697BEC80-A5B2-8E4C-BE0A-38FC360D5D25}"/>
              </a:ext>
            </a:extLst>
          </p:cNvPr>
          <p:cNvPicPr>
            <a:picLocks noChangeAspect="1"/>
          </p:cNvPicPr>
          <p:nvPr/>
        </p:nvPicPr>
        <p:blipFill rotWithShape="1">
          <a:blip r:embed="rId7"/>
          <a:srcRect r="7776"/>
          <a:stretch/>
        </p:blipFill>
        <p:spPr>
          <a:xfrm>
            <a:off x="8231806" y="188197"/>
            <a:ext cx="1641915" cy="671020"/>
          </a:xfrm>
          <a:prstGeom prst="rect">
            <a:avLst/>
          </a:prstGeom>
          <a:ln>
            <a:solidFill>
              <a:schemeClr val="tx1"/>
            </a:solidFill>
          </a:ln>
        </p:spPr>
      </p:pic>
      <p:pic>
        <p:nvPicPr>
          <p:cNvPr id="16" name="Grafik 15">
            <a:extLst>
              <a:ext uri="{FF2B5EF4-FFF2-40B4-BE49-F238E27FC236}">
                <a16:creationId xmlns:a16="http://schemas.microsoft.com/office/drawing/2014/main" id="{01B1091E-B834-DB47-AD29-1537F229848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 t="5201" r="42905" b="18012"/>
          <a:stretch/>
        </p:blipFill>
        <p:spPr>
          <a:xfrm>
            <a:off x="4199938" y="182979"/>
            <a:ext cx="1648383" cy="669607"/>
          </a:xfrm>
          <a:prstGeom prst="rect">
            <a:avLst/>
          </a:prstGeom>
          <a:ln w="12700">
            <a:solidFill>
              <a:schemeClr val="tx1"/>
            </a:solidFill>
          </a:ln>
        </p:spPr>
      </p:pic>
      <p:grpSp>
        <p:nvGrpSpPr>
          <p:cNvPr id="17" name="Gruppieren 16">
            <a:extLst>
              <a:ext uri="{FF2B5EF4-FFF2-40B4-BE49-F238E27FC236}">
                <a16:creationId xmlns:a16="http://schemas.microsoft.com/office/drawing/2014/main" id="{28879417-3C75-954D-A0F3-AE79064629AA}"/>
              </a:ext>
            </a:extLst>
          </p:cNvPr>
          <p:cNvGrpSpPr/>
          <p:nvPr/>
        </p:nvGrpSpPr>
        <p:grpSpPr>
          <a:xfrm>
            <a:off x="187620" y="1305694"/>
            <a:ext cx="348397" cy="4010948"/>
            <a:chOff x="226917" y="1428257"/>
            <a:chExt cx="421368" cy="4850866"/>
          </a:xfrm>
        </p:grpSpPr>
        <p:grpSp>
          <p:nvGrpSpPr>
            <p:cNvPr id="18" name="Gruppieren 17">
              <a:extLst>
                <a:ext uri="{FF2B5EF4-FFF2-40B4-BE49-F238E27FC236}">
                  <a16:creationId xmlns:a16="http://schemas.microsoft.com/office/drawing/2014/main" id="{38C24FFF-F89C-E348-A749-D7835F516F08}"/>
                </a:ext>
              </a:extLst>
            </p:cNvPr>
            <p:cNvGrpSpPr/>
            <p:nvPr/>
          </p:nvGrpSpPr>
          <p:grpSpPr>
            <a:xfrm>
              <a:off x="226917" y="1428257"/>
              <a:ext cx="421368" cy="3857252"/>
              <a:chOff x="11509634" y="1403074"/>
              <a:chExt cx="421368" cy="3857252"/>
            </a:xfrm>
          </p:grpSpPr>
          <p:sp>
            <p:nvSpPr>
              <p:cNvPr id="21" name="Rectangle 5">
                <a:extLst>
                  <a:ext uri="{FF2B5EF4-FFF2-40B4-BE49-F238E27FC236}">
                    <a16:creationId xmlns:a16="http://schemas.microsoft.com/office/drawing/2014/main" id="{3A7112D6-DD0F-0140-9025-41CA8ED312D0}"/>
                  </a:ext>
                </a:extLst>
              </p:cNvPr>
              <p:cNvSpPr>
                <a:spLocks/>
              </p:cNvSpPr>
              <p:nvPr/>
            </p:nvSpPr>
            <p:spPr bwMode="auto">
              <a:xfrm>
                <a:off x="11509634" y="1403074"/>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117"/>
              </a:p>
            </p:txBody>
          </p:sp>
          <p:sp>
            <p:nvSpPr>
              <p:cNvPr id="22" name="Rectangle 6">
                <a:extLst>
                  <a:ext uri="{FF2B5EF4-FFF2-40B4-BE49-F238E27FC236}">
                    <a16:creationId xmlns:a16="http://schemas.microsoft.com/office/drawing/2014/main" id="{FE302713-A52F-FD41-B568-761893E2769F}"/>
                  </a:ext>
                </a:extLst>
              </p:cNvPr>
              <p:cNvSpPr>
                <a:spLocks/>
              </p:cNvSpPr>
              <p:nvPr/>
            </p:nvSpPr>
            <p:spPr bwMode="auto">
              <a:xfrm>
                <a:off x="11509634" y="1903380"/>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117"/>
              </a:p>
            </p:txBody>
          </p:sp>
          <p:sp>
            <p:nvSpPr>
              <p:cNvPr id="23" name="Rectangle 7">
                <a:extLst>
                  <a:ext uri="{FF2B5EF4-FFF2-40B4-BE49-F238E27FC236}">
                    <a16:creationId xmlns:a16="http://schemas.microsoft.com/office/drawing/2014/main" id="{F479AAD7-6F51-0341-9F90-A3D994DD7636}"/>
                  </a:ext>
                </a:extLst>
              </p:cNvPr>
              <p:cNvSpPr>
                <a:spLocks/>
              </p:cNvSpPr>
              <p:nvPr/>
            </p:nvSpPr>
            <p:spPr bwMode="auto">
              <a:xfrm>
                <a:off x="11509634" y="2400187"/>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117"/>
              </a:p>
            </p:txBody>
          </p:sp>
          <p:sp>
            <p:nvSpPr>
              <p:cNvPr id="24" name="Rectangle 8">
                <a:extLst>
                  <a:ext uri="{FF2B5EF4-FFF2-40B4-BE49-F238E27FC236}">
                    <a16:creationId xmlns:a16="http://schemas.microsoft.com/office/drawing/2014/main" id="{895A8867-63AA-C945-800A-A7A9A86EB911}"/>
                  </a:ext>
                </a:extLst>
              </p:cNvPr>
              <p:cNvSpPr>
                <a:spLocks/>
              </p:cNvSpPr>
              <p:nvPr/>
            </p:nvSpPr>
            <p:spPr bwMode="auto">
              <a:xfrm>
                <a:off x="11509634" y="2896994"/>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117"/>
              </a:p>
            </p:txBody>
          </p:sp>
          <p:sp>
            <p:nvSpPr>
              <p:cNvPr id="25" name="Rectangle 9">
                <a:extLst>
                  <a:ext uri="{FF2B5EF4-FFF2-40B4-BE49-F238E27FC236}">
                    <a16:creationId xmlns:a16="http://schemas.microsoft.com/office/drawing/2014/main" id="{6F48F1D6-B526-234F-914B-72E7C2F4FEAC}"/>
                  </a:ext>
                </a:extLst>
              </p:cNvPr>
              <p:cNvSpPr>
                <a:spLocks/>
              </p:cNvSpPr>
              <p:nvPr/>
            </p:nvSpPr>
            <p:spPr bwMode="auto">
              <a:xfrm>
                <a:off x="11509634" y="3393801"/>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117"/>
              </a:p>
            </p:txBody>
          </p:sp>
          <p:sp>
            <p:nvSpPr>
              <p:cNvPr id="26" name="Rectangle 10">
                <a:extLst>
                  <a:ext uri="{FF2B5EF4-FFF2-40B4-BE49-F238E27FC236}">
                    <a16:creationId xmlns:a16="http://schemas.microsoft.com/office/drawing/2014/main" id="{E82F437B-1483-054E-814C-D198478E2E84}"/>
                  </a:ext>
                </a:extLst>
              </p:cNvPr>
              <p:cNvSpPr>
                <a:spLocks/>
              </p:cNvSpPr>
              <p:nvPr/>
            </p:nvSpPr>
            <p:spPr bwMode="auto">
              <a:xfrm>
                <a:off x="11509634" y="3890608"/>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117"/>
              </a:p>
            </p:txBody>
          </p:sp>
          <p:sp>
            <p:nvSpPr>
              <p:cNvPr id="27" name="Rectangle 11">
                <a:extLst>
                  <a:ext uri="{FF2B5EF4-FFF2-40B4-BE49-F238E27FC236}">
                    <a16:creationId xmlns:a16="http://schemas.microsoft.com/office/drawing/2014/main" id="{1883B396-C7A5-A349-8AB2-5D79B2C206FA}"/>
                  </a:ext>
                </a:extLst>
              </p:cNvPr>
              <p:cNvSpPr>
                <a:spLocks/>
              </p:cNvSpPr>
              <p:nvPr/>
            </p:nvSpPr>
            <p:spPr bwMode="auto">
              <a:xfrm>
                <a:off x="11509634" y="4387415"/>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117"/>
              </a:p>
            </p:txBody>
          </p:sp>
          <p:sp>
            <p:nvSpPr>
              <p:cNvPr id="28" name="Rectangle 12">
                <a:extLst>
                  <a:ext uri="{FF2B5EF4-FFF2-40B4-BE49-F238E27FC236}">
                    <a16:creationId xmlns:a16="http://schemas.microsoft.com/office/drawing/2014/main" id="{A38CA3B4-1726-2B4C-8C90-390A3C2D048A}"/>
                  </a:ext>
                </a:extLst>
              </p:cNvPr>
              <p:cNvSpPr>
                <a:spLocks/>
              </p:cNvSpPr>
              <p:nvPr/>
            </p:nvSpPr>
            <p:spPr bwMode="auto">
              <a:xfrm>
                <a:off x="11509634" y="4884222"/>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117"/>
              </a:p>
            </p:txBody>
          </p:sp>
        </p:grpSp>
        <p:sp>
          <p:nvSpPr>
            <p:cNvPr id="19" name="Rectangle 12">
              <a:extLst>
                <a:ext uri="{FF2B5EF4-FFF2-40B4-BE49-F238E27FC236}">
                  <a16:creationId xmlns:a16="http://schemas.microsoft.com/office/drawing/2014/main" id="{F2573C72-5085-F141-8881-3488A9F0DAD6}"/>
                </a:ext>
              </a:extLst>
            </p:cNvPr>
            <p:cNvSpPr>
              <a:spLocks/>
            </p:cNvSpPr>
            <p:nvPr/>
          </p:nvSpPr>
          <p:spPr bwMode="auto">
            <a:xfrm>
              <a:off x="226917" y="5406212"/>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117"/>
            </a:p>
          </p:txBody>
        </p:sp>
        <p:sp>
          <p:nvSpPr>
            <p:cNvPr id="20" name="Rectangle 12">
              <a:extLst>
                <a:ext uri="{FF2B5EF4-FFF2-40B4-BE49-F238E27FC236}">
                  <a16:creationId xmlns:a16="http://schemas.microsoft.com/office/drawing/2014/main" id="{52AACBF6-1B5C-0345-BDE8-72BFFCC494D3}"/>
                </a:ext>
              </a:extLst>
            </p:cNvPr>
            <p:cNvSpPr>
              <a:spLocks/>
            </p:cNvSpPr>
            <p:nvPr/>
          </p:nvSpPr>
          <p:spPr bwMode="auto">
            <a:xfrm>
              <a:off x="226917" y="5903019"/>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117"/>
            </a:p>
          </p:txBody>
        </p:sp>
      </p:grpSp>
      <p:pic>
        <p:nvPicPr>
          <p:cNvPr id="29" name="Grafik 28">
            <a:extLst>
              <a:ext uri="{FF2B5EF4-FFF2-40B4-BE49-F238E27FC236}">
                <a16:creationId xmlns:a16="http://schemas.microsoft.com/office/drawing/2014/main" id="{EB748430-5352-D44F-8A98-21790E9C18C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30484" y="4438606"/>
            <a:ext cx="1397128" cy="1031250"/>
          </a:xfrm>
          <a:prstGeom prst="rect">
            <a:avLst/>
          </a:prstGeom>
        </p:spPr>
      </p:pic>
    </p:spTree>
    <p:extLst>
      <p:ext uri="{BB962C8B-B14F-4D97-AF65-F5344CB8AC3E}">
        <p14:creationId xmlns:p14="http://schemas.microsoft.com/office/powerpoint/2010/main" val="3721272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pPr>
              <a:defRPr/>
            </a:pPr>
            <a:r>
              <a:rPr lang="en-US" altLang="nl-NL"/>
              <a:t>Towards a common approach on KPIs</a:t>
            </a:r>
            <a:endParaRPr lang="nl-NL" altLang="nl-NL"/>
          </a:p>
        </p:txBody>
      </p:sp>
      <p:sp>
        <p:nvSpPr>
          <p:cNvPr id="5" name="Footer Placeholder 4"/>
          <p:cNvSpPr>
            <a:spLocks noGrp="1"/>
          </p:cNvSpPr>
          <p:nvPr>
            <p:ph type="ftr" sz="quarter" idx="11"/>
          </p:nvPr>
        </p:nvSpPr>
        <p:spPr/>
        <p:txBody>
          <a:bodyPr/>
          <a:lstStyle/>
          <a:p>
            <a:pPr>
              <a:defRPr/>
            </a:pPr>
            <a:r>
              <a:rPr lang="nl-NL" altLang="nl-NL"/>
              <a:t>Fotis Karayannis</a:t>
            </a:r>
          </a:p>
        </p:txBody>
      </p:sp>
      <p:sp>
        <p:nvSpPr>
          <p:cNvPr id="6" name="Slide Number Placeholder 5"/>
          <p:cNvSpPr>
            <a:spLocks noGrp="1"/>
          </p:cNvSpPr>
          <p:nvPr>
            <p:ph type="sldNum" sz="quarter" idx="12"/>
          </p:nvPr>
        </p:nvSpPr>
        <p:spPr/>
        <p:txBody>
          <a:bodyPr/>
          <a:lstStyle/>
          <a:p>
            <a:pPr>
              <a:defRPr/>
            </a:pPr>
            <a:fld id="{CC6B2EE1-A58B-4C8A-9EFA-66A631C5631B}" type="slidenum">
              <a:rPr lang="nl-NL" altLang="nl-NL" smtClean="0"/>
              <a:pPr>
                <a:defRPr/>
              </a:pPr>
              <a:t>‹#›</a:t>
            </a:fld>
            <a:endParaRPr lang="nl-NL" altLang="nl-NL"/>
          </a:p>
        </p:txBody>
      </p:sp>
    </p:spTree>
    <p:extLst>
      <p:ext uri="{BB962C8B-B14F-4D97-AF65-F5344CB8AC3E}">
        <p14:creationId xmlns:p14="http://schemas.microsoft.com/office/powerpoint/2010/main" val="1434477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3948" y="301905"/>
            <a:ext cx="2173635" cy="4805530"/>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693044" y="301905"/>
            <a:ext cx="6394896" cy="4805530"/>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pPr>
              <a:defRPr/>
            </a:pPr>
            <a:r>
              <a:rPr lang="en-US" altLang="nl-NL"/>
              <a:t>Towards a common approach on KPIs</a:t>
            </a:r>
            <a:endParaRPr lang="nl-NL" altLang="nl-NL"/>
          </a:p>
        </p:txBody>
      </p:sp>
      <p:sp>
        <p:nvSpPr>
          <p:cNvPr id="5" name="Footer Placeholder 4"/>
          <p:cNvSpPr>
            <a:spLocks noGrp="1"/>
          </p:cNvSpPr>
          <p:nvPr>
            <p:ph type="ftr" sz="quarter" idx="11"/>
          </p:nvPr>
        </p:nvSpPr>
        <p:spPr/>
        <p:txBody>
          <a:bodyPr/>
          <a:lstStyle/>
          <a:p>
            <a:pPr>
              <a:defRPr/>
            </a:pPr>
            <a:r>
              <a:rPr lang="nl-NL" altLang="nl-NL"/>
              <a:t>Fotis Karayannis</a:t>
            </a:r>
          </a:p>
        </p:txBody>
      </p:sp>
      <p:sp>
        <p:nvSpPr>
          <p:cNvPr id="6" name="Slide Number Placeholder 5"/>
          <p:cNvSpPr>
            <a:spLocks noGrp="1"/>
          </p:cNvSpPr>
          <p:nvPr>
            <p:ph type="sldNum" sz="quarter" idx="12"/>
          </p:nvPr>
        </p:nvSpPr>
        <p:spPr/>
        <p:txBody>
          <a:bodyPr/>
          <a:lstStyle/>
          <a:p>
            <a:pPr>
              <a:defRPr/>
            </a:pPr>
            <a:fld id="{CC6B2EE1-A58B-4C8A-9EFA-66A631C5631B}" type="slidenum">
              <a:rPr lang="nl-NL" altLang="nl-NL" smtClean="0"/>
              <a:pPr>
                <a:defRPr/>
              </a:pPr>
              <a:t>‹#›</a:t>
            </a:fld>
            <a:endParaRPr lang="nl-NL" altLang="nl-NL"/>
          </a:p>
        </p:txBody>
      </p:sp>
    </p:spTree>
    <p:extLst>
      <p:ext uri="{BB962C8B-B14F-4D97-AF65-F5344CB8AC3E}">
        <p14:creationId xmlns:p14="http://schemas.microsoft.com/office/powerpoint/2010/main" val="975428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grpSp>
        <p:nvGrpSpPr>
          <p:cNvPr id="17" name="Gruppieren 16"/>
          <p:cNvGrpSpPr/>
          <p:nvPr/>
        </p:nvGrpSpPr>
        <p:grpSpPr>
          <a:xfrm>
            <a:off x="-185918" y="3883434"/>
            <a:ext cx="1582656" cy="1337534"/>
            <a:chOff x="-275343" y="4201413"/>
            <a:chExt cx="2437271" cy="2059714"/>
          </a:xfrm>
        </p:grpSpPr>
        <p:grpSp>
          <p:nvGrpSpPr>
            <p:cNvPr id="16" name="Gruppieren 15"/>
            <p:cNvGrpSpPr/>
            <p:nvPr userDrawn="1"/>
          </p:nvGrpSpPr>
          <p:grpSpPr>
            <a:xfrm>
              <a:off x="-275343" y="4201413"/>
              <a:ext cx="1421324" cy="1618241"/>
              <a:chOff x="-1189386" y="4107089"/>
              <a:chExt cx="1421324" cy="1618241"/>
            </a:xfrm>
          </p:grpSpPr>
          <p:sp>
            <p:nvSpPr>
              <p:cNvPr id="11" name="Rectangle 5"/>
              <p:cNvSpPr>
                <a:spLocks/>
              </p:cNvSpPr>
              <p:nvPr/>
            </p:nvSpPr>
            <p:spPr bwMode="auto">
              <a:xfrm rot="778150">
                <a:off x="-1189386" y="4685195"/>
                <a:ext cx="762758" cy="680822"/>
              </a:xfrm>
              <a:prstGeom prst="rect">
                <a:avLst/>
              </a:prstGeom>
              <a:solidFill>
                <a:srgbClr val="F80011"/>
              </a:solidFill>
              <a:ln w="3175">
                <a:solidFill>
                  <a:schemeClr val="bg2">
                    <a:lumMod val="50000"/>
                  </a:schemeClr>
                </a:solidFill>
                <a:miter lim="800000"/>
                <a:headEnd/>
                <a:tailEnd/>
              </a:ln>
              <a:effectLst>
                <a:outerShdw blurRad="63500" dist="25399" dir="19211666" algn="ctr" rotWithShape="0">
                  <a:schemeClr val="bg2">
                    <a:alpha val="75014"/>
                  </a:schemeClr>
                </a:outerShdw>
              </a:effectLst>
            </p:spPr>
            <p:txBody>
              <a:bodyPr lIns="0" tIns="0" rIns="0" bIns="0"/>
              <a:lstStyle/>
              <a:p>
                <a:pPr lvl="0"/>
                <a:endParaRPr lang="de-DE" sz="1117"/>
              </a:p>
            </p:txBody>
          </p:sp>
          <p:sp>
            <p:nvSpPr>
              <p:cNvPr id="12" name="Rectangle 5"/>
              <p:cNvSpPr>
                <a:spLocks/>
              </p:cNvSpPr>
              <p:nvPr/>
            </p:nvSpPr>
            <p:spPr bwMode="auto">
              <a:xfrm rot="1968830">
                <a:off x="-598246" y="4107089"/>
                <a:ext cx="762758" cy="680822"/>
              </a:xfrm>
              <a:prstGeom prst="rect">
                <a:avLst/>
              </a:prstGeom>
              <a:solidFill>
                <a:schemeClr val="accent3"/>
              </a:solidFill>
              <a:ln w="3175">
                <a:solidFill>
                  <a:schemeClr val="bg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de-DE" sz="1117"/>
              </a:p>
            </p:txBody>
          </p:sp>
          <p:sp>
            <p:nvSpPr>
              <p:cNvPr id="13" name="Rectangle 5"/>
              <p:cNvSpPr>
                <a:spLocks/>
              </p:cNvSpPr>
              <p:nvPr/>
            </p:nvSpPr>
            <p:spPr bwMode="auto">
              <a:xfrm>
                <a:off x="-530820" y="5044508"/>
                <a:ext cx="762758" cy="680822"/>
              </a:xfrm>
              <a:prstGeom prst="rect">
                <a:avLst/>
              </a:prstGeom>
              <a:solidFill>
                <a:srgbClr val="F80011"/>
              </a:solidFill>
              <a:ln w="3175">
                <a:solidFill>
                  <a:schemeClr val="bg2">
                    <a:lumMod val="50000"/>
                  </a:schemeClr>
                </a:solidFill>
                <a:miter lim="800000"/>
                <a:headEnd/>
                <a:tailEnd/>
              </a:ln>
              <a:effectLst>
                <a:outerShdw blurRad="63500" dist="25399" dir="19211666" algn="ctr" rotWithShape="0">
                  <a:schemeClr val="bg2">
                    <a:alpha val="75014"/>
                  </a:schemeClr>
                </a:outerShdw>
              </a:effectLst>
            </p:spPr>
            <p:txBody>
              <a:bodyPr lIns="0" tIns="0" rIns="0" bIns="0"/>
              <a:lstStyle/>
              <a:p>
                <a:pPr lvl="0"/>
                <a:endParaRPr lang="de-DE" sz="1117"/>
              </a:p>
            </p:txBody>
          </p:sp>
        </p:grpSp>
        <p:sp>
          <p:nvSpPr>
            <p:cNvPr id="14" name="Rectangle 5"/>
            <p:cNvSpPr>
              <a:spLocks/>
            </p:cNvSpPr>
            <p:nvPr/>
          </p:nvSpPr>
          <p:spPr bwMode="auto">
            <a:xfrm rot="1645068">
              <a:off x="1399170" y="5580305"/>
              <a:ext cx="762758" cy="680822"/>
            </a:xfrm>
            <a:prstGeom prst="rect">
              <a:avLst/>
            </a:prstGeom>
            <a:solidFill>
              <a:srgbClr val="F80011"/>
            </a:solidFill>
            <a:ln w="3175">
              <a:solidFill>
                <a:schemeClr val="bg2">
                  <a:lumMod val="50000"/>
                </a:schemeClr>
              </a:solidFill>
              <a:miter lim="800000"/>
              <a:headEnd/>
              <a:tailEnd/>
            </a:ln>
            <a:effectLst>
              <a:outerShdw blurRad="63500" dist="25399" dir="19211666" algn="ctr" rotWithShape="0">
                <a:schemeClr val="bg2">
                  <a:alpha val="75014"/>
                </a:schemeClr>
              </a:outerShdw>
            </a:effectLst>
          </p:spPr>
          <p:txBody>
            <a:bodyPr lIns="0" tIns="0" rIns="0" bIns="0"/>
            <a:lstStyle/>
            <a:p>
              <a:pPr lvl="0"/>
              <a:endParaRPr lang="de-DE" sz="1117"/>
            </a:p>
          </p:txBody>
        </p:sp>
      </p:grpSp>
      <p:sp>
        <p:nvSpPr>
          <p:cNvPr id="9" name="Rechteck 8"/>
          <p:cNvSpPr/>
          <p:nvPr/>
        </p:nvSpPr>
        <p:spPr>
          <a:xfrm>
            <a:off x="-6811" y="5107434"/>
            <a:ext cx="10087437" cy="56311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117"/>
          </a:p>
        </p:txBody>
      </p:sp>
      <p:sp>
        <p:nvSpPr>
          <p:cNvPr id="2" name="Titel 1"/>
          <p:cNvSpPr>
            <a:spLocks noGrp="1"/>
          </p:cNvSpPr>
          <p:nvPr>
            <p:ph type="title"/>
          </p:nvPr>
        </p:nvSpPr>
        <p:spPr/>
        <p:txBody>
          <a:bodyPr/>
          <a:lstStyle>
            <a:lvl1pPr>
              <a:defRPr>
                <a:solidFill>
                  <a:schemeClr val="tx1">
                    <a:lumMod val="65000"/>
                    <a:lumOff val="35000"/>
                  </a:schemeClr>
                </a:solidFill>
              </a:defRPr>
            </a:lvl1pPr>
          </a:lstStyle>
          <a:p>
            <a:r>
              <a:rPr lang="pl-PL"/>
              <a:t>Kliknij, aby edytować styl</a:t>
            </a:r>
            <a:endParaRPr lang="de-DE" dirty="0"/>
          </a:p>
        </p:txBody>
      </p:sp>
      <p:sp>
        <p:nvSpPr>
          <p:cNvPr id="3" name="Inhaltsplatzhalter 2"/>
          <p:cNvSpPr>
            <a:spLocks noGrp="1"/>
          </p:cNvSpPr>
          <p:nvPr>
            <p:ph idx="1"/>
          </p:nvPr>
        </p:nvSpPr>
        <p:spPr>
          <a:xfrm>
            <a:off x="711887" y="1609364"/>
            <a:ext cx="8694539" cy="3597912"/>
          </a:xfrm>
        </p:spPr>
        <p:txBody>
          <a:bodyPr/>
          <a:lstStyle>
            <a:lvl1pPr>
              <a:buClr>
                <a:schemeClr val="bg2">
                  <a:lumMod val="50000"/>
                </a:schemeClr>
              </a:buClr>
              <a:defRPr>
                <a:solidFill>
                  <a:schemeClr val="tx1">
                    <a:lumMod val="65000"/>
                    <a:lumOff val="35000"/>
                  </a:schemeClr>
                </a:solidFill>
              </a:defRPr>
            </a:lvl1pPr>
            <a:lvl2pPr marL="374076" indent="-189006">
              <a:buClr>
                <a:schemeClr val="bg2">
                  <a:lumMod val="50000"/>
                </a:schemeClr>
              </a:buClr>
              <a:buFont typeface="Wingdings" panose="05000000000000000000" pitchFamily="2" charset="2"/>
              <a:buChar cha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de-DE" dirty="0"/>
          </a:p>
        </p:txBody>
      </p:sp>
      <p:sp>
        <p:nvSpPr>
          <p:cNvPr id="4" name="Datumsplatzhalter 3"/>
          <p:cNvSpPr>
            <a:spLocks noGrp="1"/>
          </p:cNvSpPr>
          <p:nvPr>
            <p:ph type="dt" sz="half" idx="10"/>
          </p:nvPr>
        </p:nvSpPr>
        <p:spPr>
          <a:xfrm>
            <a:off x="693043" y="5255760"/>
            <a:ext cx="3051125" cy="301905"/>
          </a:xfrm>
        </p:spPr>
        <p:txBody>
          <a:bodyPr/>
          <a:lstStyle>
            <a:lvl1pPr>
              <a:defRPr>
                <a:solidFill>
                  <a:schemeClr val="bg1"/>
                </a:solidFill>
              </a:defRPr>
            </a:lvl1pPr>
          </a:lstStyle>
          <a:p>
            <a:pPr>
              <a:defRPr/>
            </a:pPr>
            <a:r>
              <a:rPr lang="en-US" altLang="nl-NL"/>
              <a:t>Towards a common approach on KPIs</a:t>
            </a:r>
            <a:endParaRPr lang="nl-NL" altLang="nl-NL" dirty="0"/>
          </a:p>
        </p:txBody>
      </p:sp>
      <p:sp>
        <p:nvSpPr>
          <p:cNvPr id="5" name="Fußzeilenplatzhalter 4"/>
          <p:cNvSpPr>
            <a:spLocks noGrp="1"/>
          </p:cNvSpPr>
          <p:nvPr>
            <p:ph type="ftr" sz="quarter" idx="11"/>
          </p:nvPr>
        </p:nvSpPr>
        <p:spPr/>
        <p:txBody>
          <a:bodyPr/>
          <a:lstStyle>
            <a:lvl1pPr>
              <a:defRPr sz="1158">
                <a:solidFill>
                  <a:schemeClr val="bg1"/>
                </a:solidFill>
              </a:defRPr>
            </a:lvl1pPr>
          </a:lstStyle>
          <a:p>
            <a:pPr>
              <a:defRPr/>
            </a:pPr>
            <a:r>
              <a:rPr lang="nl-NL" altLang="nl-NL"/>
              <a:t>Fotis Karayannis</a:t>
            </a:r>
          </a:p>
        </p:txBody>
      </p:sp>
      <p:sp>
        <p:nvSpPr>
          <p:cNvPr id="6" name="Foliennummernplatzhalter 5"/>
          <p:cNvSpPr>
            <a:spLocks noGrp="1"/>
          </p:cNvSpPr>
          <p:nvPr>
            <p:ph type="sldNum" sz="quarter" idx="12"/>
          </p:nvPr>
        </p:nvSpPr>
        <p:spPr/>
        <p:txBody>
          <a:bodyPr/>
          <a:lstStyle>
            <a:lvl1pPr>
              <a:defRPr sz="1158">
                <a:solidFill>
                  <a:schemeClr val="bg1"/>
                </a:solidFill>
              </a:defRPr>
            </a:lvl1pPr>
          </a:lstStyle>
          <a:p>
            <a:pPr>
              <a:defRPr/>
            </a:pPr>
            <a:fld id="{CC6B2EE1-A58B-4C8A-9EFA-66A631C5631B}" type="slidenum">
              <a:rPr lang="nl-NL" altLang="nl-NL" smtClean="0"/>
              <a:pPr>
                <a:defRPr/>
              </a:pPr>
              <a:t>‹#›</a:t>
            </a:fld>
            <a:endParaRPr lang="nl-NL" altLang="nl-NL"/>
          </a:p>
        </p:txBody>
      </p:sp>
      <p:cxnSp>
        <p:nvCxnSpPr>
          <p:cNvPr id="8" name="Gerader Verbinder 7"/>
          <p:cNvCxnSpPr/>
          <p:nvPr/>
        </p:nvCxnSpPr>
        <p:spPr>
          <a:xfrm>
            <a:off x="0" y="1284414"/>
            <a:ext cx="10080625"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pic>
        <p:nvPicPr>
          <p:cNvPr id="18" name="Grafik 17">
            <a:extLst>
              <a:ext uri="{FF2B5EF4-FFF2-40B4-BE49-F238E27FC236}">
                <a16:creationId xmlns:a16="http://schemas.microsoft.com/office/drawing/2014/main" id="{A831A6F6-05FE-4A4F-B1A2-2FE2D8A4D0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45375" y="296765"/>
            <a:ext cx="922103" cy="680624"/>
          </a:xfrm>
          <a:prstGeom prst="rect">
            <a:avLst/>
          </a:prstGeom>
        </p:spPr>
      </p:pic>
    </p:spTree>
    <p:extLst>
      <p:ext uri="{BB962C8B-B14F-4D97-AF65-F5344CB8AC3E}">
        <p14:creationId xmlns:p14="http://schemas.microsoft.com/office/powerpoint/2010/main" val="2371028853"/>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r>
              <a:rPr lang="en-US"/>
              <a:t>Towards a common approach on KPIs</a:t>
            </a:r>
            <a:endParaRPr lang="en-US" dirty="0"/>
          </a:p>
        </p:txBody>
      </p:sp>
      <p:sp>
        <p:nvSpPr>
          <p:cNvPr id="5" name="Footer Placeholder 4"/>
          <p:cNvSpPr>
            <a:spLocks noGrp="1"/>
          </p:cNvSpPr>
          <p:nvPr>
            <p:ph type="ftr" sz="quarter" idx="11"/>
          </p:nvPr>
        </p:nvSpPr>
        <p:spPr/>
        <p:txBody>
          <a:bodyPr/>
          <a:lstStyle/>
          <a:p>
            <a:r>
              <a:rPr lang="en-US"/>
              <a:t>Fotis Karayannis</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grpSp>
        <p:nvGrpSpPr>
          <p:cNvPr id="7" name="Gruppieren 6">
            <a:extLst>
              <a:ext uri="{FF2B5EF4-FFF2-40B4-BE49-F238E27FC236}">
                <a16:creationId xmlns:a16="http://schemas.microsoft.com/office/drawing/2014/main" id="{95D4E013-3223-F346-A7D4-FAA19982FA10}"/>
              </a:ext>
            </a:extLst>
          </p:cNvPr>
          <p:cNvGrpSpPr/>
          <p:nvPr/>
        </p:nvGrpSpPr>
        <p:grpSpPr>
          <a:xfrm>
            <a:off x="-185918" y="3883434"/>
            <a:ext cx="1582656" cy="1337534"/>
            <a:chOff x="-275343" y="4201413"/>
            <a:chExt cx="2437271" cy="2059714"/>
          </a:xfrm>
        </p:grpSpPr>
        <p:grpSp>
          <p:nvGrpSpPr>
            <p:cNvPr id="8" name="Gruppieren 7">
              <a:extLst>
                <a:ext uri="{FF2B5EF4-FFF2-40B4-BE49-F238E27FC236}">
                  <a16:creationId xmlns:a16="http://schemas.microsoft.com/office/drawing/2014/main" id="{907FCF35-1E89-7747-B8C8-480F03B1BAC5}"/>
                </a:ext>
              </a:extLst>
            </p:cNvPr>
            <p:cNvGrpSpPr/>
            <p:nvPr userDrawn="1"/>
          </p:nvGrpSpPr>
          <p:grpSpPr>
            <a:xfrm>
              <a:off x="-275343" y="4201413"/>
              <a:ext cx="1421324" cy="1618241"/>
              <a:chOff x="-1189386" y="4107089"/>
              <a:chExt cx="1421324" cy="1618241"/>
            </a:xfrm>
          </p:grpSpPr>
          <p:sp>
            <p:nvSpPr>
              <p:cNvPr id="10" name="Rectangle 5">
                <a:extLst>
                  <a:ext uri="{FF2B5EF4-FFF2-40B4-BE49-F238E27FC236}">
                    <a16:creationId xmlns:a16="http://schemas.microsoft.com/office/drawing/2014/main" id="{9E72057A-939A-E043-9D34-27671D762BD7}"/>
                  </a:ext>
                </a:extLst>
              </p:cNvPr>
              <p:cNvSpPr>
                <a:spLocks/>
              </p:cNvSpPr>
              <p:nvPr/>
            </p:nvSpPr>
            <p:spPr bwMode="auto">
              <a:xfrm rot="778150">
                <a:off x="-1189386" y="4685195"/>
                <a:ext cx="762758" cy="680822"/>
              </a:xfrm>
              <a:prstGeom prst="rect">
                <a:avLst/>
              </a:prstGeom>
              <a:solidFill>
                <a:srgbClr val="F80011"/>
              </a:solidFill>
              <a:ln w="3175">
                <a:solidFill>
                  <a:schemeClr val="bg2">
                    <a:lumMod val="50000"/>
                  </a:schemeClr>
                </a:solidFill>
                <a:miter lim="800000"/>
                <a:headEnd/>
                <a:tailEnd/>
              </a:ln>
              <a:effectLst>
                <a:outerShdw blurRad="63500" dist="25399" dir="19211666" algn="ctr" rotWithShape="0">
                  <a:schemeClr val="bg2">
                    <a:alpha val="75014"/>
                  </a:schemeClr>
                </a:outerShdw>
              </a:effectLst>
            </p:spPr>
            <p:txBody>
              <a:bodyPr lIns="0" tIns="0" rIns="0" bIns="0"/>
              <a:lstStyle/>
              <a:p>
                <a:pPr lvl="0"/>
                <a:endParaRPr lang="de-DE" sz="1117"/>
              </a:p>
            </p:txBody>
          </p:sp>
          <p:sp>
            <p:nvSpPr>
              <p:cNvPr id="11" name="Rectangle 5">
                <a:extLst>
                  <a:ext uri="{FF2B5EF4-FFF2-40B4-BE49-F238E27FC236}">
                    <a16:creationId xmlns:a16="http://schemas.microsoft.com/office/drawing/2014/main" id="{74BA30FF-9551-FB43-B71D-1B70919CD344}"/>
                  </a:ext>
                </a:extLst>
              </p:cNvPr>
              <p:cNvSpPr>
                <a:spLocks/>
              </p:cNvSpPr>
              <p:nvPr/>
            </p:nvSpPr>
            <p:spPr bwMode="auto">
              <a:xfrm rot="1968830">
                <a:off x="-598246" y="4107089"/>
                <a:ext cx="762758" cy="680822"/>
              </a:xfrm>
              <a:prstGeom prst="rect">
                <a:avLst/>
              </a:prstGeom>
              <a:solidFill>
                <a:schemeClr val="accent3"/>
              </a:solidFill>
              <a:ln w="3175">
                <a:solidFill>
                  <a:schemeClr val="bg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de-DE" sz="1117"/>
              </a:p>
            </p:txBody>
          </p:sp>
          <p:sp>
            <p:nvSpPr>
              <p:cNvPr id="12" name="Rectangle 5">
                <a:extLst>
                  <a:ext uri="{FF2B5EF4-FFF2-40B4-BE49-F238E27FC236}">
                    <a16:creationId xmlns:a16="http://schemas.microsoft.com/office/drawing/2014/main" id="{6FF3A703-C6F3-1047-93AF-C2DFFFF3D08E}"/>
                  </a:ext>
                </a:extLst>
              </p:cNvPr>
              <p:cNvSpPr>
                <a:spLocks/>
              </p:cNvSpPr>
              <p:nvPr/>
            </p:nvSpPr>
            <p:spPr bwMode="auto">
              <a:xfrm>
                <a:off x="-530820" y="5044508"/>
                <a:ext cx="762758" cy="680822"/>
              </a:xfrm>
              <a:prstGeom prst="rect">
                <a:avLst/>
              </a:prstGeom>
              <a:solidFill>
                <a:srgbClr val="F80011"/>
              </a:solidFill>
              <a:ln w="3175">
                <a:solidFill>
                  <a:schemeClr val="bg2">
                    <a:lumMod val="50000"/>
                  </a:schemeClr>
                </a:solidFill>
                <a:miter lim="800000"/>
                <a:headEnd/>
                <a:tailEnd/>
              </a:ln>
              <a:effectLst>
                <a:outerShdw blurRad="63500" dist="25399" dir="19211666" algn="ctr" rotWithShape="0">
                  <a:schemeClr val="bg2">
                    <a:alpha val="75014"/>
                  </a:schemeClr>
                </a:outerShdw>
              </a:effectLst>
            </p:spPr>
            <p:txBody>
              <a:bodyPr lIns="0" tIns="0" rIns="0" bIns="0"/>
              <a:lstStyle/>
              <a:p>
                <a:pPr lvl="0"/>
                <a:endParaRPr lang="de-DE" sz="1117"/>
              </a:p>
            </p:txBody>
          </p:sp>
        </p:grpSp>
        <p:sp>
          <p:nvSpPr>
            <p:cNvPr id="9" name="Rectangle 5">
              <a:extLst>
                <a:ext uri="{FF2B5EF4-FFF2-40B4-BE49-F238E27FC236}">
                  <a16:creationId xmlns:a16="http://schemas.microsoft.com/office/drawing/2014/main" id="{FCBC7BB1-C095-3541-ADAE-80441905065D}"/>
                </a:ext>
              </a:extLst>
            </p:cNvPr>
            <p:cNvSpPr>
              <a:spLocks/>
            </p:cNvSpPr>
            <p:nvPr/>
          </p:nvSpPr>
          <p:spPr bwMode="auto">
            <a:xfrm rot="1645068">
              <a:off x="1399170" y="5580305"/>
              <a:ext cx="762758" cy="680822"/>
            </a:xfrm>
            <a:prstGeom prst="rect">
              <a:avLst/>
            </a:prstGeom>
            <a:solidFill>
              <a:srgbClr val="F80011"/>
            </a:solidFill>
            <a:ln w="3175">
              <a:solidFill>
                <a:schemeClr val="bg2">
                  <a:lumMod val="50000"/>
                </a:schemeClr>
              </a:solidFill>
              <a:miter lim="800000"/>
              <a:headEnd/>
              <a:tailEnd/>
            </a:ln>
            <a:effectLst>
              <a:outerShdw blurRad="63500" dist="25399" dir="19211666" algn="ctr" rotWithShape="0">
                <a:schemeClr val="bg2">
                  <a:alpha val="75014"/>
                </a:schemeClr>
              </a:outerShdw>
            </a:effectLst>
          </p:spPr>
          <p:txBody>
            <a:bodyPr lIns="0" tIns="0" rIns="0" bIns="0"/>
            <a:lstStyle/>
            <a:p>
              <a:pPr lvl="0"/>
              <a:endParaRPr lang="de-DE" sz="1117"/>
            </a:p>
          </p:txBody>
        </p:sp>
      </p:grpSp>
      <p:sp>
        <p:nvSpPr>
          <p:cNvPr id="13" name="Rechteck 12">
            <a:extLst>
              <a:ext uri="{FF2B5EF4-FFF2-40B4-BE49-F238E27FC236}">
                <a16:creationId xmlns:a16="http://schemas.microsoft.com/office/drawing/2014/main" id="{2258E354-B1CE-A543-AA83-6312BB48FB77}"/>
              </a:ext>
            </a:extLst>
          </p:cNvPr>
          <p:cNvSpPr/>
          <p:nvPr/>
        </p:nvSpPr>
        <p:spPr>
          <a:xfrm>
            <a:off x="-6811" y="5107434"/>
            <a:ext cx="10087437" cy="56311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117"/>
          </a:p>
        </p:txBody>
      </p:sp>
      <p:sp>
        <p:nvSpPr>
          <p:cNvPr id="14" name="Titel 1">
            <a:extLst>
              <a:ext uri="{FF2B5EF4-FFF2-40B4-BE49-F238E27FC236}">
                <a16:creationId xmlns:a16="http://schemas.microsoft.com/office/drawing/2014/main" id="{D05DC89A-2E23-7849-A26B-A5B7BC708052}"/>
              </a:ext>
            </a:extLst>
          </p:cNvPr>
          <p:cNvSpPr>
            <a:spLocks noGrp="1"/>
          </p:cNvSpPr>
          <p:nvPr>
            <p:ph type="title"/>
          </p:nvPr>
        </p:nvSpPr>
        <p:spPr>
          <a:xfrm>
            <a:off x="693043" y="301905"/>
            <a:ext cx="8694539" cy="1096044"/>
          </a:xfrm>
        </p:spPr>
        <p:txBody>
          <a:bodyPr/>
          <a:lstStyle>
            <a:lvl1pPr>
              <a:defRPr>
                <a:solidFill>
                  <a:schemeClr val="tx1">
                    <a:lumMod val="65000"/>
                    <a:lumOff val="35000"/>
                  </a:schemeClr>
                </a:solidFill>
              </a:defRPr>
            </a:lvl1pPr>
          </a:lstStyle>
          <a:p>
            <a:r>
              <a:rPr lang="pl-PL"/>
              <a:t>Kliknij, aby edytować styl</a:t>
            </a:r>
            <a:endParaRPr lang="de-DE" dirty="0"/>
          </a:p>
        </p:txBody>
      </p:sp>
      <p:sp>
        <p:nvSpPr>
          <p:cNvPr id="15" name="Inhaltsplatzhalter 2">
            <a:extLst>
              <a:ext uri="{FF2B5EF4-FFF2-40B4-BE49-F238E27FC236}">
                <a16:creationId xmlns:a16="http://schemas.microsoft.com/office/drawing/2014/main" id="{14B50D02-6FC7-8843-A4BB-07DF412715EA}"/>
              </a:ext>
            </a:extLst>
          </p:cNvPr>
          <p:cNvSpPr>
            <a:spLocks noGrp="1"/>
          </p:cNvSpPr>
          <p:nvPr>
            <p:ph idx="1"/>
          </p:nvPr>
        </p:nvSpPr>
        <p:spPr>
          <a:xfrm>
            <a:off x="711887" y="1609364"/>
            <a:ext cx="8694539" cy="3597912"/>
          </a:xfrm>
        </p:spPr>
        <p:txBody>
          <a:bodyPr/>
          <a:lstStyle>
            <a:lvl1pPr>
              <a:buClr>
                <a:schemeClr val="bg2">
                  <a:lumMod val="50000"/>
                </a:schemeClr>
              </a:buClr>
              <a:defRPr>
                <a:solidFill>
                  <a:schemeClr val="tx1">
                    <a:lumMod val="65000"/>
                    <a:lumOff val="35000"/>
                  </a:schemeClr>
                </a:solidFill>
              </a:defRPr>
            </a:lvl1pPr>
            <a:lvl2pPr marL="374076" indent="-189006">
              <a:buClr>
                <a:schemeClr val="bg2">
                  <a:lumMod val="50000"/>
                </a:schemeClr>
              </a:buClr>
              <a:buFont typeface="Wingdings" panose="05000000000000000000" pitchFamily="2" charset="2"/>
              <a:buChar cha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de-DE" dirty="0"/>
          </a:p>
        </p:txBody>
      </p:sp>
      <p:sp>
        <p:nvSpPr>
          <p:cNvPr id="16" name="Datumsplatzhalter 3">
            <a:extLst>
              <a:ext uri="{FF2B5EF4-FFF2-40B4-BE49-F238E27FC236}">
                <a16:creationId xmlns:a16="http://schemas.microsoft.com/office/drawing/2014/main" id="{22F46593-E700-684E-B3E1-7506CD46C2A8}"/>
              </a:ext>
            </a:extLst>
          </p:cNvPr>
          <p:cNvSpPr>
            <a:spLocks noGrp="1"/>
          </p:cNvSpPr>
          <p:nvPr>
            <p:ph type="dt" sz="half" idx="10"/>
          </p:nvPr>
        </p:nvSpPr>
        <p:spPr>
          <a:xfrm>
            <a:off x="693043" y="5255760"/>
            <a:ext cx="2268141" cy="301905"/>
          </a:xfrm>
        </p:spPr>
        <p:txBody>
          <a:bodyPr/>
          <a:lstStyle>
            <a:lvl1pPr>
              <a:defRPr>
                <a:solidFill>
                  <a:schemeClr val="bg1"/>
                </a:solidFill>
              </a:defRPr>
            </a:lvl1pPr>
          </a:lstStyle>
          <a:p>
            <a:pPr>
              <a:defRPr/>
            </a:pPr>
            <a:endParaRPr lang="nl-NL" altLang="nl-NL"/>
          </a:p>
        </p:txBody>
      </p:sp>
      <p:sp>
        <p:nvSpPr>
          <p:cNvPr id="17" name="Fußzeilenplatzhalter 4">
            <a:extLst>
              <a:ext uri="{FF2B5EF4-FFF2-40B4-BE49-F238E27FC236}">
                <a16:creationId xmlns:a16="http://schemas.microsoft.com/office/drawing/2014/main" id="{E1C36FB1-D575-FE41-9238-734E0CE6A070}"/>
              </a:ext>
            </a:extLst>
          </p:cNvPr>
          <p:cNvSpPr>
            <a:spLocks noGrp="1"/>
          </p:cNvSpPr>
          <p:nvPr>
            <p:ph type="ftr" sz="quarter" idx="11"/>
          </p:nvPr>
        </p:nvSpPr>
        <p:spPr>
          <a:xfrm>
            <a:off x="3339207" y="5255760"/>
            <a:ext cx="3402211" cy="301905"/>
          </a:xfrm>
        </p:spPr>
        <p:txBody>
          <a:bodyPr/>
          <a:lstStyle>
            <a:lvl1pPr>
              <a:defRPr sz="1158">
                <a:solidFill>
                  <a:schemeClr val="bg1"/>
                </a:solidFill>
              </a:defRPr>
            </a:lvl1pPr>
          </a:lstStyle>
          <a:p>
            <a:pPr>
              <a:defRPr/>
            </a:pPr>
            <a:endParaRPr lang="nl-NL" altLang="nl-NL"/>
          </a:p>
        </p:txBody>
      </p:sp>
      <p:sp>
        <p:nvSpPr>
          <p:cNvPr id="18" name="Foliennummernplatzhalter 5">
            <a:extLst>
              <a:ext uri="{FF2B5EF4-FFF2-40B4-BE49-F238E27FC236}">
                <a16:creationId xmlns:a16="http://schemas.microsoft.com/office/drawing/2014/main" id="{8FAA623D-4746-0A40-9628-9A98759F8A6B}"/>
              </a:ext>
            </a:extLst>
          </p:cNvPr>
          <p:cNvSpPr>
            <a:spLocks noGrp="1"/>
          </p:cNvSpPr>
          <p:nvPr>
            <p:ph type="sldNum" sz="quarter" idx="12"/>
          </p:nvPr>
        </p:nvSpPr>
        <p:spPr>
          <a:xfrm>
            <a:off x="7119441" y="5255760"/>
            <a:ext cx="2268141" cy="301905"/>
          </a:xfrm>
        </p:spPr>
        <p:txBody>
          <a:bodyPr/>
          <a:lstStyle>
            <a:lvl1pPr>
              <a:defRPr sz="1158">
                <a:solidFill>
                  <a:schemeClr val="bg1"/>
                </a:solidFill>
              </a:defRPr>
            </a:lvl1pPr>
          </a:lstStyle>
          <a:p>
            <a:pPr>
              <a:defRPr/>
            </a:pPr>
            <a:fld id="{CC6B2EE1-A58B-4C8A-9EFA-66A631C5631B}" type="slidenum">
              <a:rPr lang="nl-NL" altLang="nl-NL" smtClean="0"/>
              <a:pPr>
                <a:defRPr/>
              </a:pPr>
              <a:t>‹#›</a:t>
            </a:fld>
            <a:endParaRPr lang="nl-NL" altLang="nl-NL"/>
          </a:p>
        </p:txBody>
      </p:sp>
      <p:cxnSp>
        <p:nvCxnSpPr>
          <p:cNvPr id="19" name="Gerader Verbinder 7">
            <a:extLst>
              <a:ext uri="{FF2B5EF4-FFF2-40B4-BE49-F238E27FC236}">
                <a16:creationId xmlns:a16="http://schemas.microsoft.com/office/drawing/2014/main" id="{05BDC2AE-A1F1-E449-B494-7D5A6BC3F8C0}"/>
              </a:ext>
            </a:extLst>
          </p:cNvPr>
          <p:cNvCxnSpPr/>
          <p:nvPr/>
        </p:nvCxnSpPr>
        <p:spPr>
          <a:xfrm>
            <a:off x="0" y="1284414"/>
            <a:ext cx="10080625"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pic>
        <p:nvPicPr>
          <p:cNvPr id="20" name="Grafik 19">
            <a:extLst>
              <a:ext uri="{FF2B5EF4-FFF2-40B4-BE49-F238E27FC236}">
                <a16:creationId xmlns:a16="http://schemas.microsoft.com/office/drawing/2014/main" id="{31223D55-C425-6641-A58B-A18103E9DD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45375" y="296765"/>
            <a:ext cx="922103" cy="680624"/>
          </a:xfrm>
          <a:prstGeom prst="rect">
            <a:avLst/>
          </a:prstGeom>
        </p:spPr>
      </p:pic>
    </p:spTree>
    <p:extLst>
      <p:ext uri="{BB962C8B-B14F-4D97-AF65-F5344CB8AC3E}">
        <p14:creationId xmlns:p14="http://schemas.microsoft.com/office/powerpoint/2010/main" val="1267972455"/>
      </p:ext>
    </p:extLst>
  </p:cSld>
  <p:clrMapOvr>
    <a:masterClrMapping/>
  </p:clrMapOvr>
  <p:extLst mod="1">
    <p:ext uri="{DCECCB84-F9BA-43D5-87BE-67443E8EF086}">
      <p15:sldGuideLst xmlns:p15="http://schemas.microsoft.com/office/powerpoint/2012/main">
        <p15:guide id="1" orient="horz" pos="1620">
          <p15:clr>
            <a:srgbClr val="FBAE40"/>
          </p15:clr>
        </p15:guide>
        <p15:guide id="2" pos="39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7793" y="1413701"/>
            <a:ext cx="8694539" cy="2358791"/>
          </a:xfrm>
        </p:spPr>
        <p:txBody>
          <a:bodyPr anchor="b"/>
          <a:lstStyle>
            <a:lvl1pPr>
              <a:defRPr sz="4961"/>
            </a:lvl1pPr>
          </a:lstStyle>
          <a:p>
            <a:r>
              <a:rPr lang="pl-PL"/>
              <a:t>Kliknij, aby edytować styl</a:t>
            </a:r>
            <a:endParaRPr lang="en-US" dirty="0"/>
          </a:p>
        </p:txBody>
      </p:sp>
      <p:sp>
        <p:nvSpPr>
          <p:cNvPr id="3" name="Text Placeholder 2"/>
          <p:cNvSpPr>
            <a:spLocks noGrp="1"/>
          </p:cNvSpPr>
          <p:nvPr>
            <p:ph type="body" idx="1"/>
          </p:nvPr>
        </p:nvSpPr>
        <p:spPr>
          <a:xfrm>
            <a:off x="687793" y="3794807"/>
            <a:ext cx="8694539" cy="1240432"/>
          </a:xfrm>
        </p:spPr>
        <p:txBody>
          <a:bodyPr/>
          <a:lstStyle>
            <a:lvl1pPr marL="0" indent="0">
              <a:buNone/>
              <a:defRPr sz="1984">
                <a:solidFill>
                  <a:schemeClr val="tx1">
                    <a:tint val="75000"/>
                  </a:schemeClr>
                </a:solidFill>
              </a:defRPr>
            </a:lvl1pPr>
            <a:lvl2pPr marL="378013" indent="0">
              <a:buNone/>
              <a:defRPr sz="1654">
                <a:solidFill>
                  <a:schemeClr val="tx1">
                    <a:tint val="75000"/>
                  </a:schemeClr>
                </a:solidFill>
              </a:defRPr>
            </a:lvl2pPr>
            <a:lvl3pPr marL="756026" indent="0">
              <a:buNone/>
              <a:defRPr sz="1488">
                <a:solidFill>
                  <a:schemeClr val="tx1">
                    <a:tint val="75000"/>
                  </a:schemeClr>
                </a:solidFill>
              </a:defRPr>
            </a:lvl3pPr>
            <a:lvl4pPr marL="1134039" indent="0">
              <a:buNone/>
              <a:defRPr sz="1323">
                <a:solidFill>
                  <a:schemeClr val="tx1">
                    <a:tint val="75000"/>
                  </a:schemeClr>
                </a:solidFill>
              </a:defRPr>
            </a:lvl4pPr>
            <a:lvl5pPr marL="1512052" indent="0">
              <a:buNone/>
              <a:defRPr sz="1323">
                <a:solidFill>
                  <a:schemeClr val="tx1">
                    <a:tint val="75000"/>
                  </a:schemeClr>
                </a:solidFill>
              </a:defRPr>
            </a:lvl5pPr>
            <a:lvl6pPr marL="1890065" indent="0">
              <a:buNone/>
              <a:defRPr sz="1323">
                <a:solidFill>
                  <a:schemeClr val="tx1">
                    <a:tint val="75000"/>
                  </a:schemeClr>
                </a:solidFill>
              </a:defRPr>
            </a:lvl6pPr>
            <a:lvl7pPr marL="2268078" indent="0">
              <a:buNone/>
              <a:defRPr sz="1323">
                <a:solidFill>
                  <a:schemeClr val="tx1">
                    <a:tint val="75000"/>
                  </a:schemeClr>
                </a:solidFill>
              </a:defRPr>
            </a:lvl7pPr>
            <a:lvl8pPr marL="2646091" indent="0">
              <a:buNone/>
              <a:defRPr sz="1323">
                <a:solidFill>
                  <a:schemeClr val="tx1">
                    <a:tint val="75000"/>
                  </a:schemeClr>
                </a:solidFill>
              </a:defRPr>
            </a:lvl8pPr>
            <a:lvl9pPr marL="3024104" indent="0">
              <a:buNone/>
              <a:defRPr sz="1323">
                <a:solidFill>
                  <a:schemeClr val="tx1">
                    <a:tint val="75000"/>
                  </a:schemeClr>
                </a:solidFill>
              </a:defRPr>
            </a:lvl9pPr>
          </a:lstStyle>
          <a:p>
            <a:pPr lvl="0"/>
            <a:r>
              <a:rPr lang="pl-PL"/>
              <a:t>Edytuj style wzorca tekstu</a:t>
            </a:r>
          </a:p>
        </p:txBody>
      </p:sp>
      <p:sp>
        <p:nvSpPr>
          <p:cNvPr id="4" name="Date Placeholder 3"/>
          <p:cNvSpPr>
            <a:spLocks noGrp="1"/>
          </p:cNvSpPr>
          <p:nvPr>
            <p:ph type="dt" sz="half" idx="10"/>
          </p:nvPr>
        </p:nvSpPr>
        <p:spPr/>
        <p:txBody>
          <a:bodyPr/>
          <a:lstStyle/>
          <a:p>
            <a:pPr>
              <a:defRPr/>
            </a:pPr>
            <a:r>
              <a:rPr lang="en-US" altLang="nl-NL"/>
              <a:t>Towards a common approach on KPIs</a:t>
            </a:r>
            <a:endParaRPr lang="nl-NL" altLang="nl-NL"/>
          </a:p>
        </p:txBody>
      </p:sp>
      <p:sp>
        <p:nvSpPr>
          <p:cNvPr id="5" name="Footer Placeholder 4"/>
          <p:cNvSpPr>
            <a:spLocks noGrp="1"/>
          </p:cNvSpPr>
          <p:nvPr>
            <p:ph type="ftr" sz="quarter" idx="11"/>
          </p:nvPr>
        </p:nvSpPr>
        <p:spPr/>
        <p:txBody>
          <a:bodyPr/>
          <a:lstStyle/>
          <a:p>
            <a:pPr>
              <a:defRPr/>
            </a:pPr>
            <a:r>
              <a:rPr lang="nl-NL" altLang="nl-NL"/>
              <a:t>Fotis Karayannis</a:t>
            </a:r>
          </a:p>
        </p:txBody>
      </p:sp>
      <p:sp>
        <p:nvSpPr>
          <p:cNvPr id="6" name="Slide Number Placeholder 5"/>
          <p:cNvSpPr>
            <a:spLocks noGrp="1"/>
          </p:cNvSpPr>
          <p:nvPr>
            <p:ph type="sldNum" sz="quarter" idx="12"/>
          </p:nvPr>
        </p:nvSpPr>
        <p:spPr/>
        <p:txBody>
          <a:bodyPr/>
          <a:lstStyle/>
          <a:p>
            <a:pPr>
              <a:defRPr/>
            </a:pPr>
            <a:fld id="{CC6B2EE1-A58B-4C8A-9EFA-66A631C5631B}" type="slidenum">
              <a:rPr lang="nl-NL" altLang="nl-NL" smtClean="0"/>
              <a:pPr>
                <a:defRPr/>
              </a:pPr>
              <a:t>‹#›</a:t>
            </a:fld>
            <a:endParaRPr lang="nl-NL" altLang="nl-NL"/>
          </a:p>
        </p:txBody>
      </p:sp>
    </p:spTree>
    <p:extLst>
      <p:ext uri="{BB962C8B-B14F-4D97-AF65-F5344CB8AC3E}">
        <p14:creationId xmlns:p14="http://schemas.microsoft.com/office/powerpoint/2010/main" val="3824955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693043" y="1509522"/>
            <a:ext cx="4284266" cy="3597912"/>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5103316" y="1509522"/>
            <a:ext cx="4284266" cy="3597912"/>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pPr>
              <a:defRPr/>
            </a:pPr>
            <a:r>
              <a:rPr lang="en-US" altLang="nl-NL"/>
              <a:t>Towards a common approach on KPIs</a:t>
            </a:r>
            <a:endParaRPr lang="nl-NL" altLang="nl-NL"/>
          </a:p>
        </p:txBody>
      </p:sp>
      <p:sp>
        <p:nvSpPr>
          <p:cNvPr id="6" name="Footer Placeholder 5"/>
          <p:cNvSpPr>
            <a:spLocks noGrp="1"/>
          </p:cNvSpPr>
          <p:nvPr>
            <p:ph type="ftr" sz="quarter" idx="11"/>
          </p:nvPr>
        </p:nvSpPr>
        <p:spPr/>
        <p:txBody>
          <a:bodyPr/>
          <a:lstStyle/>
          <a:p>
            <a:pPr>
              <a:defRPr/>
            </a:pPr>
            <a:r>
              <a:rPr lang="nl-NL" altLang="nl-NL"/>
              <a:t>Fotis Karayannis</a:t>
            </a:r>
          </a:p>
        </p:txBody>
      </p:sp>
      <p:sp>
        <p:nvSpPr>
          <p:cNvPr id="7" name="Slide Number Placeholder 6"/>
          <p:cNvSpPr>
            <a:spLocks noGrp="1"/>
          </p:cNvSpPr>
          <p:nvPr>
            <p:ph type="sldNum" sz="quarter" idx="12"/>
          </p:nvPr>
        </p:nvSpPr>
        <p:spPr/>
        <p:txBody>
          <a:bodyPr/>
          <a:lstStyle/>
          <a:p>
            <a:pPr>
              <a:defRPr/>
            </a:pPr>
            <a:fld id="{CC6B2EE1-A58B-4C8A-9EFA-66A631C5631B}" type="slidenum">
              <a:rPr lang="nl-NL" altLang="nl-NL" smtClean="0"/>
              <a:pPr>
                <a:defRPr/>
              </a:pPr>
              <a:t>‹#›</a:t>
            </a:fld>
            <a:endParaRPr lang="nl-NL" altLang="nl-NL"/>
          </a:p>
        </p:txBody>
      </p:sp>
    </p:spTree>
    <p:extLst>
      <p:ext uri="{BB962C8B-B14F-4D97-AF65-F5344CB8AC3E}">
        <p14:creationId xmlns:p14="http://schemas.microsoft.com/office/powerpoint/2010/main" val="558517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94356" y="301905"/>
            <a:ext cx="8694539" cy="1096044"/>
          </a:xfrm>
        </p:spPr>
        <p:txBody>
          <a:bodyPr/>
          <a:lstStyle/>
          <a:p>
            <a:r>
              <a:rPr lang="pl-PL"/>
              <a:t>Kliknij, aby edytować styl</a:t>
            </a:r>
            <a:endParaRPr lang="en-US" dirty="0"/>
          </a:p>
        </p:txBody>
      </p:sp>
      <p:sp>
        <p:nvSpPr>
          <p:cNvPr id="3" name="Text Placeholder 2"/>
          <p:cNvSpPr>
            <a:spLocks noGrp="1"/>
          </p:cNvSpPr>
          <p:nvPr>
            <p:ph type="body" idx="1"/>
          </p:nvPr>
        </p:nvSpPr>
        <p:spPr>
          <a:xfrm>
            <a:off x="694357" y="1390073"/>
            <a:ext cx="4264576" cy="681253"/>
          </a:xfrm>
        </p:spPr>
        <p:txBody>
          <a:bodyPr anchor="b"/>
          <a:lstStyle>
            <a:lvl1pPr marL="0" indent="0">
              <a:buNone/>
              <a:defRPr sz="1984" b="1"/>
            </a:lvl1pPr>
            <a:lvl2pPr marL="378013" indent="0">
              <a:buNone/>
              <a:defRPr sz="1654" b="1"/>
            </a:lvl2pPr>
            <a:lvl3pPr marL="756026" indent="0">
              <a:buNone/>
              <a:defRPr sz="1488" b="1"/>
            </a:lvl3pPr>
            <a:lvl4pPr marL="1134039" indent="0">
              <a:buNone/>
              <a:defRPr sz="1323" b="1"/>
            </a:lvl4pPr>
            <a:lvl5pPr marL="1512052" indent="0">
              <a:buNone/>
              <a:defRPr sz="1323" b="1"/>
            </a:lvl5pPr>
            <a:lvl6pPr marL="1890065" indent="0">
              <a:buNone/>
              <a:defRPr sz="1323" b="1"/>
            </a:lvl6pPr>
            <a:lvl7pPr marL="2268078" indent="0">
              <a:buNone/>
              <a:defRPr sz="1323" b="1"/>
            </a:lvl7pPr>
            <a:lvl8pPr marL="2646091" indent="0">
              <a:buNone/>
              <a:defRPr sz="1323" b="1"/>
            </a:lvl8pPr>
            <a:lvl9pPr marL="3024104" indent="0">
              <a:buNone/>
              <a:defRPr sz="1323" b="1"/>
            </a:lvl9pPr>
          </a:lstStyle>
          <a:p>
            <a:pPr lvl="0"/>
            <a:r>
              <a:rPr lang="pl-PL"/>
              <a:t>Edytuj style wzorca tekstu</a:t>
            </a:r>
          </a:p>
        </p:txBody>
      </p:sp>
      <p:sp>
        <p:nvSpPr>
          <p:cNvPr id="4" name="Content Placeholder 3"/>
          <p:cNvSpPr>
            <a:spLocks noGrp="1"/>
          </p:cNvSpPr>
          <p:nvPr>
            <p:ph sz="half" idx="2"/>
          </p:nvPr>
        </p:nvSpPr>
        <p:spPr>
          <a:xfrm>
            <a:off x="694357" y="2071326"/>
            <a:ext cx="4264576" cy="304660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5103317" y="1390073"/>
            <a:ext cx="4285579" cy="681253"/>
          </a:xfrm>
        </p:spPr>
        <p:txBody>
          <a:bodyPr anchor="b"/>
          <a:lstStyle>
            <a:lvl1pPr marL="0" indent="0">
              <a:buNone/>
              <a:defRPr sz="1984" b="1"/>
            </a:lvl1pPr>
            <a:lvl2pPr marL="378013" indent="0">
              <a:buNone/>
              <a:defRPr sz="1654" b="1"/>
            </a:lvl2pPr>
            <a:lvl3pPr marL="756026" indent="0">
              <a:buNone/>
              <a:defRPr sz="1488" b="1"/>
            </a:lvl3pPr>
            <a:lvl4pPr marL="1134039" indent="0">
              <a:buNone/>
              <a:defRPr sz="1323" b="1"/>
            </a:lvl4pPr>
            <a:lvl5pPr marL="1512052" indent="0">
              <a:buNone/>
              <a:defRPr sz="1323" b="1"/>
            </a:lvl5pPr>
            <a:lvl6pPr marL="1890065" indent="0">
              <a:buNone/>
              <a:defRPr sz="1323" b="1"/>
            </a:lvl6pPr>
            <a:lvl7pPr marL="2268078" indent="0">
              <a:buNone/>
              <a:defRPr sz="1323" b="1"/>
            </a:lvl7pPr>
            <a:lvl8pPr marL="2646091" indent="0">
              <a:buNone/>
              <a:defRPr sz="1323" b="1"/>
            </a:lvl8pPr>
            <a:lvl9pPr marL="3024104" indent="0">
              <a:buNone/>
              <a:defRPr sz="1323" b="1"/>
            </a:lvl9pPr>
          </a:lstStyle>
          <a:p>
            <a:pPr lvl="0"/>
            <a:r>
              <a:rPr lang="pl-PL"/>
              <a:t>Edytuj style wzorca tekstu</a:t>
            </a:r>
          </a:p>
        </p:txBody>
      </p:sp>
      <p:sp>
        <p:nvSpPr>
          <p:cNvPr id="6" name="Content Placeholder 5"/>
          <p:cNvSpPr>
            <a:spLocks noGrp="1"/>
          </p:cNvSpPr>
          <p:nvPr>
            <p:ph sz="quarter" idx="4"/>
          </p:nvPr>
        </p:nvSpPr>
        <p:spPr>
          <a:xfrm>
            <a:off x="5103317" y="2071326"/>
            <a:ext cx="4285579" cy="304660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pPr>
              <a:defRPr/>
            </a:pPr>
            <a:r>
              <a:rPr lang="en-US" altLang="nl-NL"/>
              <a:t>Towards a common approach on KPIs</a:t>
            </a:r>
            <a:endParaRPr lang="nl-NL" altLang="nl-NL"/>
          </a:p>
        </p:txBody>
      </p:sp>
      <p:sp>
        <p:nvSpPr>
          <p:cNvPr id="8" name="Footer Placeholder 7"/>
          <p:cNvSpPr>
            <a:spLocks noGrp="1"/>
          </p:cNvSpPr>
          <p:nvPr>
            <p:ph type="ftr" sz="quarter" idx="11"/>
          </p:nvPr>
        </p:nvSpPr>
        <p:spPr/>
        <p:txBody>
          <a:bodyPr/>
          <a:lstStyle/>
          <a:p>
            <a:pPr>
              <a:defRPr/>
            </a:pPr>
            <a:r>
              <a:rPr lang="nl-NL" altLang="nl-NL"/>
              <a:t>Fotis Karayannis</a:t>
            </a:r>
          </a:p>
        </p:txBody>
      </p:sp>
      <p:sp>
        <p:nvSpPr>
          <p:cNvPr id="9" name="Slide Number Placeholder 8"/>
          <p:cNvSpPr>
            <a:spLocks noGrp="1"/>
          </p:cNvSpPr>
          <p:nvPr>
            <p:ph type="sldNum" sz="quarter" idx="12"/>
          </p:nvPr>
        </p:nvSpPr>
        <p:spPr/>
        <p:txBody>
          <a:bodyPr/>
          <a:lstStyle/>
          <a:p>
            <a:pPr>
              <a:defRPr/>
            </a:pPr>
            <a:fld id="{CC6B2EE1-A58B-4C8A-9EFA-66A631C5631B}" type="slidenum">
              <a:rPr lang="nl-NL" altLang="nl-NL" smtClean="0"/>
              <a:pPr>
                <a:defRPr/>
              </a:pPr>
              <a:t>‹#›</a:t>
            </a:fld>
            <a:endParaRPr lang="nl-NL" altLang="nl-NL"/>
          </a:p>
        </p:txBody>
      </p:sp>
    </p:spTree>
    <p:extLst>
      <p:ext uri="{BB962C8B-B14F-4D97-AF65-F5344CB8AC3E}">
        <p14:creationId xmlns:p14="http://schemas.microsoft.com/office/powerpoint/2010/main" val="593768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pPr>
              <a:defRPr/>
            </a:pPr>
            <a:r>
              <a:rPr lang="en-US" altLang="nl-NL"/>
              <a:t>Towards a common approach on KPIs</a:t>
            </a:r>
            <a:endParaRPr lang="nl-NL" altLang="nl-NL"/>
          </a:p>
        </p:txBody>
      </p:sp>
      <p:sp>
        <p:nvSpPr>
          <p:cNvPr id="4" name="Footer Placeholder 3"/>
          <p:cNvSpPr>
            <a:spLocks noGrp="1"/>
          </p:cNvSpPr>
          <p:nvPr>
            <p:ph type="ftr" sz="quarter" idx="11"/>
          </p:nvPr>
        </p:nvSpPr>
        <p:spPr/>
        <p:txBody>
          <a:bodyPr/>
          <a:lstStyle/>
          <a:p>
            <a:pPr>
              <a:defRPr/>
            </a:pPr>
            <a:r>
              <a:rPr lang="nl-NL" altLang="nl-NL"/>
              <a:t>Fotis Karayannis</a:t>
            </a:r>
          </a:p>
        </p:txBody>
      </p:sp>
      <p:sp>
        <p:nvSpPr>
          <p:cNvPr id="5" name="Slide Number Placeholder 4"/>
          <p:cNvSpPr>
            <a:spLocks noGrp="1"/>
          </p:cNvSpPr>
          <p:nvPr>
            <p:ph type="sldNum" sz="quarter" idx="12"/>
          </p:nvPr>
        </p:nvSpPr>
        <p:spPr/>
        <p:txBody>
          <a:bodyPr/>
          <a:lstStyle/>
          <a:p>
            <a:pPr>
              <a:defRPr/>
            </a:pPr>
            <a:fld id="{CC6B2EE1-A58B-4C8A-9EFA-66A631C5631B}" type="slidenum">
              <a:rPr lang="nl-NL" altLang="nl-NL" smtClean="0"/>
              <a:pPr>
                <a:defRPr/>
              </a:pPr>
              <a:t>‹#›</a:t>
            </a:fld>
            <a:endParaRPr lang="nl-NL" altLang="nl-NL"/>
          </a:p>
        </p:txBody>
      </p:sp>
    </p:spTree>
    <p:extLst>
      <p:ext uri="{BB962C8B-B14F-4D97-AF65-F5344CB8AC3E}">
        <p14:creationId xmlns:p14="http://schemas.microsoft.com/office/powerpoint/2010/main" val="395749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ltLang="nl-NL"/>
              <a:t>Towards a common approach on KPIs</a:t>
            </a:r>
            <a:endParaRPr lang="nl-NL" altLang="nl-NL"/>
          </a:p>
        </p:txBody>
      </p:sp>
      <p:sp>
        <p:nvSpPr>
          <p:cNvPr id="3" name="Footer Placeholder 2"/>
          <p:cNvSpPr>
            <a:spLocks noGrp="1"/>
          </p:cNvSpPr>
          <p:nvPr>
            <p:ph type="ftr" sz="quarter" idx="11"/>
          </p:nvPr>
        </p:nvSpPr>
        <p:spPr/>
        <p:txBody>
          <a:bodyPr/>
          <a:lstStyle/>
          <a:p>
            <a:pPr>
              <a:defRPr/>
            </a:pPr>
            <a:r>
              <a:rPr lang="nl-NL" altLang="nl-NL"/>
              <a:t>Fotis Karayannis</a:t>
            </a:r>
          </a:p>
        </p:txBody>
      </p:sp>
      <p:sp>
        <p:nvSpPr>
          <p:cNvPr id="4" name="Slide Number Placeholder 3"/>
          <p:cNvSpPr>
            <a:spLocks noGrp="1"/>
          </p:cNvSpPr>
          <p:nvPr>
            <p:ph type="sldNum" sz="quarter" idx="12"/>
          </p:nvPr>
        </p:nvSpPr>
        <p:spPr/>
        <p:txBody>
          <a:bodyPr/>
          <a:lstStyle/>
          <a:p>
            <a:pPr>
              <a:defRPr/>
            </a:pPr>
            <a:fld id="{CC6B2EE1-A58B-4C8A-9EFA-66A631C5631B}" type="slidenum">
              <a:rPr lang="nl-NL" altLang="nl-NL" smtClean="0"/>
              <a:pPr>
                <a:defRPr/>
              </a:pPr>
              <a:t>‹#›</a:t>
            </a:fld>
            <a:endParaRPr lang="nl-NL" altLang="nl-NL"/>
          </a:p>
        </p:txBody>
      </p:sp>
    </p:spTree>
    <p:extLst>
      <p:ext uri="{BB962C8B-B14F-4D97-AF65-F5344CB8AC3E}">
        <p14:creationId xmlns:p14="http://schemas.microsoft.com/office/powerpoint/2010/main" val="1541869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94356" y="378037"/>
            <a:ext cx="3251264" cy="1323128"/>
          </a:xfrm>
        </p:spPr>
        <p:txBody>
          <a:bodyPr anchor="b"/>
          <a:lstStyle>
            <a:lvl1pPr>
              <a:defRPr sz="2646"/>
            </a:lvl1pPr>
          </a:lstStyle>
          <a:p>
            <a:r>
              <a:rPr lang="pl-PL"/>
              <a:t>Kliknij, aby edytować styl</a:t>
            </a:r>
            <a:endParaRPr lang="en-US" dirty="0"/>
          </a:p>
        </p:txBody>
      </p:sp>
      <p:sp>
        <p:nvSpPr>
          <p:cNvPr id="3" name="Content Placeholder 2"/>
          <p:cNvSpPr>
            <a:spLocks noGrp="1"/>
          </p:cNvSpPr>
          <p:nvPr>
            <p:ph idx="1"/>
          </p:nvPr>
        </p:nvSpPr>
        <p:spPr>
          <a:xfrm>
            <a:off x="4285579" y="816455"/>
            <a:ext cx="5103316" cy="4029766"/>
          </a:xfrm>
        </p:spPr>
        <p:txBody>
          <a:bodyPr/>
          <a:lstStyle>
            <a:lvl1pPr>
              <a:defRPr sz="2646"/>
            </a:lvl1pPr>
            <a:lvl2pPr>
              <a:defRPr sz="2315"/>
            </a:lvl2pPr>
            <a:lvl3pPr>
              <a:defRPr sz="1984"/>
            </a:lvl3pPr>
            <a:lvl4pPr>
              <a:defRPr sz="1654"/>
            </a:lvl4pPr>
            <a:lvl5pPr>
              <a:defRPr sz="1654"/>
            </a:lvl5pPr>
            <a:lvl6pPr>
              <a:defRPr sz="1654"/>
            </a:lvl6pPr>
            <a:lvl7pPr>
              <a:defRPr sz="1654"/>
            </a:lvl7pPr>
            <a:lvl8pPr>
              <a:defRPr sz="1654"/>
            </a:lvl8pPr>
            <a:lvl9pPr>
              <a:defRPr sz="1654"/>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694356" y="1701165"/>
            <a:ext cx="3251264" cy="3151619"/>
          </a:xfrm>
        </p:spPr>
        <p:txBody>
          <a:bodyPr/>
          <a:lstStyle>
            <a:lvl1pPr marL="0" indent="0">
              <a:buNone/>
              <a:defRPr sz="1323"/>
            </a:lvl1pPr>
            <a:lvl2pPr marL="378013" indent="0">
              <a:buNone/>
              <a:defRPr sz="1158"/>
            </a:lvl2pPr>
            <a:lvl3pPr marL="756026" indent="0">
              <a:buNone/>
              <a:defRPr sz="992"/>
            </a:lvl3pPr>
            <a:lvl4pPr marL="1134039" indent="0">
              <a:buNone/>
              <a:defRPr sz="827"/>
            </a:lvl4pPr>
            <a:lvl5pPr marL="1512052" indent="0">
              <a:buNone/>
              <a:defRPr sz="827"/>
            </a:lvl5pPr>
            <a:lvl6pPr marL="1890065" indent="0">
              <a:buNone/>
              <a:defRPr sz="827"/>
            </a:lvl6pPr>
            <a:lvl7pPr marL="2268078" indent="0">
              <a:buNone/>
              <a:defRPr sz="827"/>
            </a:lvl7pPr>
            <a:lvl8pPr marL="2646091" indent="0">
              <a:buNone/>
              <a:defRPr sz="827"/>
            </a:lvl8pPr>
            <a:lvl9pPr marL="3024104" indent="0">
              <a:buNone/>
              <a:defRPr sz="827"/>
            </a:lvl9pPr>
          </a:lstStyle>
          <a:p>
            <a:pPr lvl="0"/>
            <a:r>
              <a:rPr lang="pl-PL"/>
              <a:t>Edytuj style wzorca tekstu</a:t>
            </a:r>
          </a:p>
        </p:txBody>
      </p:sp>
      <p:sp>
        <p:nvSpPr>
          <p:cNvPr id="5" name="Date Placeholder 4"/>
          <p:cNvSpPr>
            <a:spLocks noGrp="1"/>
          </p:cNvSpPr>
          <p:nvPr>
            <p:ph type="dt" sz="half" idx="10"/>
          </p:nvPr>
        </p:nvSpPr>
        <p:spPr/>
        <p:txBody>
          <a:bodyPr/>
          <a:lstStyle/>
          <a:p>
            <a:pPr>
              <a:defRPr/>
            </a:pPr>
            <a:r>
              <a:rPr lang="en-US" altLang="nl-NL"/>
              <a:t>Towards a common approach on KPIs</a:t>
            </a:r>
            <a:endParaRPr lang="nl-NL" altLang="nl-NL"/>
          </a:p>
        </p:txBody>
      </p:sp>
      <p:sp>
        <p:nvSpPr>
          <p:cNvPr id="6" name="Footer Placeholder 5"/>
          <p:cNvSpPr>
            <a:spLocks noGrp="1"/>
          </p:cNvSpPr>
          <p:nvPr>
            <p:ph type="ftr" sz="quarter" idx="11"/>
          </p:nvPr>
        </p:nvSpPr>
        <p:spPr/>
        <p:txBody>
          <a:bodyPr/>
          <a:lstStyle/>
          <a:p>
            <a:pPr>
              <a:defRPr/>
            </a:pPr>
            <a:r>
              <a:rPr lang="nl-NL" altLang="nl-NL"/>
              <a:t>Fotis Karayannis</a:t>
            </a:r>
          </a:p>
        </p:txBody>
      </p:sp>
      <p:sp>
        <p:nvSpPr>
          <p:cNvPr id="7" name="Slide Number Placeholder 6"/>
          <p:cNvSpPr>
            <a:spLocks noGrp="1"/>
          </p:cNvSpPr>
          <p:nvPr>
            <p:ph type="sldNum" sz="quarter" idx="12"/>
          </p:nvPr>
        </p:nvSpPr>
        <p:spPr/>
        <p:txBody>
          <a:bodyPr/>
          <a:lstStyle/>
          <a:p>
            <a:pPr>
              <a:defRPr/>
            </a:pPr>
            <a:fld id="{CC6B2EE1-A58B-4C8A-9EFA-66A631C5631B}" type="slidenum">
              <a:rPr lang="nl-NL" altLang="nl-NL" smtClean="0"/>
              <a:pPr>
                <a:defRPr/>
              </a:pPr>
              <a:t>‹#›</a:t>
            </a:fld>
            <a:endParaRPr lang="nl-NL" altLang="nl-NL"/>
          </a:p>
        </p:txBody>
      </p:sp>
    </p:spTree>
    <p:extLst>
      <p:ext uri="{BB962C8B-B14F-4D97-AF65-F5344CB8AC3E}">
        <p14:creationId xmlns:p14="http://schemas.microsoft.com/office/powerpoint/2010/main" val="493871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94356" y="378037"/>
            <a:ext cx="3251264" cy="1323128"/>
          </a:xfrm>
        </p:spPr>
        <p:txBody>
          <a:bodyPr anchor="b"/>
          <a:lstStyle>
            <a:lvl1pPr>
              <a:defRPr sz="2646"/>
            </a:lvl1pPr>
          </a:lstStyle>
          <a:p>
            <a:r>
              <a:rPr lang="pl-PL"/>
              <a:t>Kliknij, aby edytować styl</a:t>
            </a:r>
            <a:endParaRPr lang="en-US" dirty="0"/>
          </a:p>
        </p:txBody>
      </p:sp>
      <p:sp>
        <p:nvSpPr>
          <p:cNvPr id="3" name="Picture Placeholder 2"/>
          <p:cNvSpPr>
            <a:spLocks noGrp="1" noChangeAspect="1"/>
          </p:cNvSpPr>
          <p:nvPr>
            <p:ph type="pic" idx="1"/>
          </p:nvPr>
        </p:nvSpPr>
        <p:spPr>
          <a:xfrm>
            <a:off x="4285579" y="816455"/>
            <a:ext cx="5103316" cy="4029766"/>
          </a:xfrm>
        </p:spPr>
        <p:txBody>
          <a:bodyPr anchor="t"/>
          <a:lstStyle>
            <a:lvl1pPr marL="0" indent="0">
              <a:buNone/>
              <a:defRPr sz="2646"/>
            </a:lvl1pPr>
            <a:lvl2pPr marL="378013" indent="0">
              <a:buNone/>
              <a:defRPr sz="2315"/>
            </a:lvl2pPr>
            <a:lvl3pPr marL="756026" indent="0">
              <a:buNone/>
              <a:defRPr sz="1984"/>
            </a:lvl3pPr>
            <a:lvl4pPr marL="1134039" indent="0">
              <a:buNone/>
              <a:defRPr sz="1654"/>
            </a:lvl4pPr>
            <a:lvl5pPr marL="1512052" indent="0">
              <a:buNone/>
              <a:defRPr sz="1654"/>
            </a:lvl5pPr>
            <a:lvl6pPr marL="1890065" indent="0">
              <a:buNone/>
              <a:defRPr sz="1654"/>
            </a:lvl6pPr>
            <a:lvl7pPr marL="2268078" indent="0">
              <a:buNone/>
              <a:defRPr sz="1654"/>
            </a:lvl7pPr>
            <a:lvl8pPr marL="2646091" indent="0">
              <a:buNone/>
              <a:defRPr sz="1654"/>
            </a:lvl8pPr>
            <a:lvl9pPr marL="3024104" indent="0">
              <a:buNone/>
              <a:defRPr sz="1654"/>
            </a:lvl9pPr>
          </a:lstStyle>
          <a:p>
            <a:r>
              <a:rPr lang="pl-PL"/>
              <a:t>Kliknij ikonę, aby dodać obraz</a:t>
            </a:r>
            <a:endParaRPr lang="en-US" dirty="0"/>
          </a:p>
        </p:txBody>
      </p:sp>
      <p:sp>
        <p:nvSpPr>
          <p:cNvPr id="4" name="Text Placeholder 3"/>
          <p:cNvSpPr>
            <a:spLocks noGrp="1"/>
          </p:cNvSpPr>
          <p:nvPr>
            <p:ph type="body" sz="half" idx="2"/>
          </p:nvPr>
        </p:nvSpPr>
        <p:spPr>
          <a:xfrm>
            <a:off x="694356" y="1701165"/>
            <a:ext cx="3251264" cy="3151619"/>
          </a:xfrm>
        </p:spPr>
        <p:txBody>
          <a:bodyPr/>
          <a:lstStyle>
            <a:lvl1pPr marL="0" indent="0">
              <a:buNone/>
              <a:defRPr sz="1323"/>
            </a:lvl1pPr>
            <a:lvl2pPr marL="378013" indent="0">
              <a:buNone/>
              <a:defRPr sz="1158"/>
            </a:lvl2pPr>
            <a:lvl3pPr marL="756026" indent="0">
              <a:buNone/>
              <a:defRPr sz="992"/>
            </a:lvl3pPr>
            <a:lvl4pPr marL="1134039" indent="0">
              <a:buNone/>
              <a:defRPr sz="827"/>
            </a:lvl4pPr>
            <a:lvl5pPr marL="1512052" indent="0">
              <a:buNone/>
              <a:defRPr sz="827"/>
            </a:lvl5pPr>
            <a:lvl6pPr marL="1890065" indent="0">
              <a:buNone/>
              <a:defRPr sz="827"/>
            </a:lvl6pPr>
            <a:lvl7pPr marL="2268078" indent="0">
              <a:buNone/>
              <a:defRPr sz="827"/>
            </a:lvl7pPr>
            <a:lvl8pPr marL="2646091" indent="0">
              <a:buNone/>
              <a:defRPr sz="827"/>
            </a:lvl8pPr>
            <a:lvl9pPr marL="3024104" indent="0">
              <a:buNone/>
              <a:defRPr sz="827"/>
            </a:lvl9pPr>
          </a:lstStyle>
          <a:p>
            <a:pPr lvl="0"/>
            <a:r>
              <a:rPr lang="pl-PL"/>
              <a:t>Edytuj style wzorca tekstu</a:t>
            </a:r>
          </a:p>
        </p:txBody>
      </p:sp>
      <p:sp>
        <p:nvSpPr>
          <p:cNvPr id="5" name="Date Placeholder 4"/>
          <p:cNvSpPr>
            <a:spLocks noGrp="1"/>
          </p:cNvSpPr>
          <p:nvPr>
            <p:ph type="dt" sz="half" idx="10"/>
          </p:nvPr>
        </p:nvSpPr>
        <p:spPr/>
        <p:txBody>
          <a:bodyPr/>
          <a:lstStyle/>
          <a:p>
            <a:pPr>
              <a:defRPr/>
            </a:pPr>
            <a:r>
              <a:rPr lang="en-US" altLang="nl-NL"/>
              <a:t>Towards a common approach on KPIs</a:t>
            </a:r>
            <a:endParaRPr lang="nl-NL" altLang="nl-NL"/>
          </a:p>
        </p:txBody>
      </p:sp>
      <p:sp>
        <p:nvSpPr>
          <p:cNvPr id="6" name="Footer Placeholder 5"/>
          <p:cNvSpPr>
            <a:spLocks noGrp="1"/>
          </p:cNvSpPr>
          <p:nvPr>
            <p:ph type="ftr" sz="quarter" idx="11"/>
          </p:nvPr>
        </p:nvSpPr>
        <p:spPr/>
        <p:txBody>
          <a:bodyPr/>
          <a:lstStyle/>
          <a:p>
            <a:pPr>
              <a:defRPr/>
            </a:pPr>
            <a:r>
              <a:rPr lang="nl-NL" altLang="nl-NL"/>
              <a:t>Fotis Karayannis</a:t>
            </a:r>
          </a:p>
        </p:txBody>
      </p:sp>
      <p:sp>
        <p:nvSpPr>
          <p:cNvPr id="7" name="Slide Number Placeholder 6"/>
          <p:cNvSpPr>
            <a:spLocks noGrp="1"/>
          </p:cNvSpPr>
          <p:nvPr>
            <p:ph type="sldNum" sz="quarter" idx="12"/>
          </p:nvPr>
        </p:nvSpPr>
        <p:spPr/>
        <p:txBody>
          <a:bodyPr/>
          <a:lstStyle/>
          <a:p>
            <a:pPr>
              <a:defRPr/>
            </a:pPr>
            <a:fld id="{CC6B2EE1-A58B-4C8A-9EFA-66A631C5631B}" type="slidenum">
              <a:rPr lang="nl-NL" altLang="nl-NL" smtClean="0"/>
              <a:pPr>
                <a:defRPr/>
              </a:pPr>
              <a:t>‹#›</a:t>
            </a:fld>
            <a:endParaRPr lang="nl-NL" altLang="nl-NL"/>
          </a:p>
        </p:txBody>
      </p:sp>
    </p:spTree>
    <p:extLst>
      <p:ext uri="{BB962C8B-B14F-4D97-AF65-F5344CB8AC3E}">
        <p14:creationId xmlns:p14="http://schemas.microsoft.com/office/powerpoint/2010/main" val="662641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43" y="301905"/>
            <a:ext cx="8694539" cy="1096044"/>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93043" y="1509522"/>
            <a:ext cx="8694539" cy="3597912"/>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93043" y="5255760"/>
            <a:ext cx="2268141" cy="301905"/>
          </a:xfrm>
          <a:prstGeom prst="rect">
            <a:avLst/>
          </a:prstGeom>
        </p:spPr>
        <p:txBody>
          <a:bodyPr vert="horz" lIns="91440" tIns="45720" rIns="91440" bIns="45720" rtlCol="0" anchor="ctr"/>
          <a:lstStyle>
            <a:lvl1pPr algn="l">
              <a:defRPr sz="992">
                <a:solidFill>
                  <a:schemeClr val="tx1">
                    <a:tint val="75000"/>
                  </a:schemeClr>
                </a:solidFill>
              </a:defRPr>
            </a:lvl1pPr>
          </a:lstStyle>
          <a:p>
            <a:pPr>
              <a:defRPr/>
            </a:pPr>
            <a:r>
              <a:rPr lang="en-US" altLang="nl-NL"/>
              <a:t>Towards a common approach on KPIs</a:t>
            </a:r>
            <a:endParaRPr lang="nl-NL" altLang="nl-NL"/>
          </a:p>
        </p:txBody>
      </p:sp>
      <p:sp>
        <p:nvSpPr>
          <p:cNvPr id="5" name="Footer Placeholder 4"/>
          <p:cNvSpPr>
            <a:spLocks noGrp="1"/>
          </p:cNvSpPr>
          <p:nvPr>
            <p:ph type="ftr" sz="quarter" idx="3"/>
          </p:nvPr>
        </p:nvSpPr>
        <p:spPr>
          <a:xfrm>
            <a:off x="3339207" y="5255760"/>
            <a:ext cx="3402211" cy="301905"/>
          </a:xfrm>
          <a:prstGeom prst="rect">
            <a:avLst/>
          </a:prstGeom>
        </p:spPr>
        <p:txBody>
          <a:bodyPr vert="horz" lIns="91440" tIns="45720" rIns="91440" bIns="45720" rtlCol="0" anchor="ctr"/>
          <a:lstStyle>
            <a:lvl1pPr algn="ctr">
              <a:defRPr sz="992">
                <a:solidFill>
                  <a:schemeClr val="tx1">
                    <a:tint val="75000"/>
                  </a:schemeClr>
                </a:solidFill>
              </a:defRPr>
            </a:lvl1pPr>
          </a:lstStyle>
          <a:p>
            <a:pPr>
              <a:defRPr/>
            </a:pPr>
            <a:r>
              <a:rPr lang="nl-NL" altLang="nl-NL"/>
              <a:t>Fotis Karayannis</a:t>
            </a:r>
          </a:p>
        </p:txBody>
      </p:sp>
      <p:sp>
        <p:nvSpPr>
          <p:cNvPr id="6" name="Slide Number Placeholder 5"/>
          <p:cNvSpPr>
            <a:spLocks noGrp="1"/>
          </p:cNvSpPr>
          <p:nvPr>
            <p:ph type="sldNum" sz="quarter" idx="4"/>
          </p:nvPr>
        </p:nvSpPr>
        <p:spPr>
          <a:xfrm>
            <a:off x="7119441" y="5255760"/>
            <a:ext cx="2268141" cy="301905"/>
          </a:xfrm>
          <a:prstGeom prst="rect">
            <a:avLst/>
          </a:prstGeom>
        </p:spPr>
        <p:txBody>
          <a:bodyPr vert="horz" lIns="91440" tIns="45720" rIns="91440" bIns="45720" rtlCol="0" anchor="ctr"/>
          <a:lstStyle>
            <a:lvl1pPr algn="r">
              <a:defRPr sz="992">
                <a:solidFill>
                  <a:schemeClr val="tx1">
                    <a:tint val="75000"/>
                  </a:schemeClr>
                </a:solidFill>
              </a:defRPr>
            </a:lvl1pPr>
          </a:lstStyle>
          <a:p>
            <a:pPr>
              <a:defRPr/>
            </a:pPr>
            <a:fld id="{CC6B2EE1-A58B-4C8A-9EFA-66A631C5631B}" type="slidenum">
              <a:rPr lang="nl-NL" altLang="nl-NL" smtClean="0"/>
              <a:pPr>
                <a:defRPr/>
              </a:pPr>
              <a:t>‹#›</a:t>
            </a:fld>
            <a:endParaRPr lang="nl-NL" altLang="nl-NL"/>
          </a:p>
        </p:txBody>
      </p:sp>
    </p:spTree>
    <p:extLst>
      <p:ext uri="{BB962C8B-B14F-4D97-AF65-F5344CB8AC3E}">
        <p14:creationId xmlns:p14="http://schemas.microsoft.com/office/powerpoint/2010/main" val="31404996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p:txStyles>
    <p:titleStyle>
      <a:lvl1pPr algn="l" defTabSz="756026" rtl="0" eaLnBrk="1" latinLnBrk="0" hangingPunct="1">
        <a:lnSpc>
          <a:spcPct val="90000"/>
        </a:lnSpc>
        <a:spcBef>
          <a:spcPct val="0"/>
        </a:spcBef>
        <a:buNone/>
        <a:defRPr sz="3638" kern="1200">
          <a:solidFill>
            <a:schemeClr val="tx1"/>
          </a:solidFill>
          <a:latin typeface="+mj-lt"/>
          <a:ea typeface="+mj-ea"/>
          <a:cs typeface="+mj-cs"/>
        </a:defRPr>
      </a:lvl1pPr>
    </p:titleStyle>
    <p:bodyStyle>
      <a:lvl1pPr marL="189006" indent="-189006" algn="l" defTabSz="756026"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7019" indent="-189006" algn="l" defTabSz="756026"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5032" indent="-189006" algn="l" defTabSz="756026" rtl="0" eaLnBrk="1" latinLnBrk="0" hangingPunct="1">
        <a:lnSpc>
          <a:spcPct val="90000"/>
        </a:lnSpc>
        <a:spcBef>
          <a:spcPts val="413"/>
        </a:spcBef>
        <a:buFont typeface="Arial" panose="020B0604020202020204" pitchFamily="34" charset="0"/>
        <a:buChar char="•"/>
        <a:defRPr sz="1654" kern="1200">
          <a:solidFill>
            <a:schemeClr val="tx1"/>
          </a:solidFill>
          <a:latin typeface="+mn-lt"/>
          <a:ea typeface="+mn-ea"/>
          <a:cs typeface="+mn-cs"/>
        </a:defRPr>
      </a:lvl3pPr>
      <a:lvl4pPr marL="1323045"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1058"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9071"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7084"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5097"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3110"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6026" rtl="0" eaLnBrk="1" latinLnBrk="0" hangingPunct="1">
        <a:defRPr sz="1488" kern="1200">
          <a:solidFill>
            <a:schemeClr val="tx1"/>
          </a:solidFill>
          <a:latin typeface="+mn-lt"/>
          <a:ea typeface="+mn-ea"/>
          <a:cs typeface="+mn-cs"/>
        </a:defRPr>
      </a:lvl1pPr>
      <a:lvl2pPr marL="378013" algn="l" defTabSz="756026" rtl="0" eaLnBrk="1" latinLnBrk="0" hangingPunct="1">
        <a:defRPr sz="1488" kern="1200">
          <a:solidFill>
            <a:schemeClr val="tx1"/>
          </a:solidFill>
          <a:latin typeface="+mn-lt"/>
          <a:ea typeface="+mn-ea"/>
          <a:cs typeface="+mn-cs"/>
        </a:defRPr>
      </a:lvl2pPr>
      <a:lvl3pPr marL="756026" algn="l" defTabSz="756026" rtl="0" eaLnBrk="1" latinLnBrk="0" hangingPunct="1">
        <a:defRPr sz="1488" kern="1200">
          <a:solidFill>
            <a:schemeClr val="tx1"/>
          </a:solidFill>
          <a:latin typeface="+mn-lt"/>
          <a:ea typeface="+mn-ea"/>
          <a:cs typeface="+mn-cs"/>
        </a:defRPr>
      </a:lvl3pPr>
      <a:lvl4pPr marL="1134039" algn="l" defTabSz="756026" rtl="0" eaLnBrk="1" latinLnBrk="0" hangingPunct="1">
        <a:defRPr sz="1488" kern="1200">
          <a:solidFill>
            <a:schemeClr val="tx1"/>
          </a:solidFill>
          <a:latin typeface="+mn-lt"/>
          <a:ea typeface="+mn-ea"/>
          <a:cs typeface="+mn-cs"/>
        </a:defRPr>
      </a:lvl4pPr>
      <a:lvl5pPr marL="1512052" algn="l" defTabSz="756026" rtl="0" eaLnBrk="1" latinLnBrk="0" hangingPunct="1">
        <a:defRPr sz="1488" kern="1200">
          <a:solidFill>
            <a:schemeClr val="tx1"/>
          </a:solidFill>
          <a:latin typeface="+mn-lt"/>
          <a:ea typeface="+mn-ea"/>
          <a:cs typeface="+mn-cs"/>
        </a:defRPr>
      </a:lvl5pPr>
      <a:lvl6pPr marL="1890065" algn="l" defTabSz="756026" rtl="0" eaLnBrk="1" latinLnBrk="0" hangingPunct="1">
        <a:defRPr sz="1488" kern="1200">
          <a:solidFill>
            <a:schemeClr val="tx1"/>
          </a:solidFill>
          <a:latin typeface="+mn-lt"/>
          <a:ea typeface="+mn-ea"/>
          <a:cs typeface="+mn-cs"/>
        </a:defRPr>
      </a:lvl6pPr>
      <a:lvl7pPr marL="2268078" algn="l" defTabSz="756026" rtl="0" eaLnBrk="1" latinLnBrk="0" hangingPunct="1">
        <a:defRPr sz="1488" kern="1200">
          <a:solidFill>
            <a:schemeClr val="tx1"/>
          </a:solidFill>
          <a:latin typeface="+mn-lt"/>
          <a:ea typeface="+mn-ea"/>
          <a:cs typeface="+mn-cs"/>
        </a:defRPr>
      </a:lvl7pPr>
      <a:lvl8pPr marL="2646091" algn="l" defTabSz="756026" rtl="0" eaLnBrk="1" latinLnBrk="0" hangingPunct="1">
        <a:defRPr sz="1488" kern="1200">
          <a:solidFill>
            <a:schemeClr val="tx1"/>
          </a:solidFill>
          <a:latin typeface="+mn-lt"/>
          <a:ea typeface="+mn-ea"/>
          <a:cs typeface="+mn-cs"/>
        </a:defRPr>
      </a:lvl8pPr>
      <a:lvl9pPr marL="3024104" algn="l" defTabSz="756026"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hyperlink" Target="http://e-irgsp5.e-irg.eu/" TargetMode="External"/><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hyperlink" Target="http://e-irg.eu/kpi-sota"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tif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https://vimeo.com/294330433" TargetMode="External"/><Relationship Id="rId2" Type="http://schemas.openxmlformats.org/officeDocument/2006/relationships/hyperlink" Target="https://vimeo.com/294312078" TargetMode="Externa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e-irgsp5.e-irg.eu/"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hyperlink" Target="https://ec.europa.eu/futurium/en/content/how-set-kpis-work"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e-irg.eu/kpi"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hyperlink" Target="https://ec.europa.eu/info/publications/horizon-europe-impact-assessment-swd-2018-307_en"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hyperlink" Target="https://ec.europa.eu/info/sites/info/files/swd_2018_307_f1_impact_assesment_en_v7_p1_977548.pdf"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e-irg.eu/documents/10920/340155/eIRGSP5+-+WP4+-+KPI+First+report+ver.2.6.pdf"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hyperlink" Target="http://kpi.e-irg.eu/"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hyperlink" Target="http://e-irg.eu/kpi-collection" TargetMode="Externa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a:xfrm>
            <a:off x="445294" y="1539131"/>
            <a:ext cx="8566150" cy="805606"/>
          </a:xfrm>
        </p:spPr>
        <p:txBody>
          <a:bodyPr lIns="38160" tIns="38160" rIns="38160" bIns="38160">
            <a:normAutofit fontScale="90000"/>
          </a:bodyPr>
          <a:lstStyle/>
          <a:p>
            <a:pPr algn="ctr" eaLnBrk="1" hangingPunct="1">
              <a:lnSpc>
                <a:spcPct val="100000"/>
              </a:lnSpc>
              <a:buClrTx/>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nl-NL" altLang="nl-NL" b="1" dirty="0"/>
              <a:t> Towards a common approach</a:t>
            </a:r>
            <a:br>
              <a:rPr lang="nl-NL" altLang="nl-NL" b="1" dirty="0"/>
            </a:br>
            <a:r>
              <a:rPr lang="nl-NL" altLang="nl-NL" b="1" dirty="0"/>
              <a:t> on KPIs from e-Infrastructures</a:t>
            </a:r>
          </a:p>
        </p:txBody>
      </p:sp>
      <p:sp>
        <p:nvSpPr>
          <p:cNvPr id="3075" name="Rectangle 2"/>
          <p:cNvSpPr>
            <a:spLocks noGrp="1" noChangeArrowheads="1"/>
          </p:cNvSpPr>
          <p:nvPr>
            <p:ph idx="1"/>
          </p:nvPr>
        </p:nvSpPr>
        <p:spPr>
          <a:xfrm>
            <a:off x="1511300" y="2835275"/>
            <a:ext cx="7054850" cy="1368152"/>
          </a:xfrm>
        </p:spPr>
        <p:txBody>
          <a:bodyPr lIns="38160" tIns="38160" rIns="38160" bIns="38160">
            <a:normAutofit/>
          </a:bodyPr>
          <a:lstStyle/>
          <a:p>
            <a:pPr marL="0" indent="0" algn="ctr">
              <a:lnSpc>
                <a:spcPct val="100000"/>
              </a:lnSpc>
              <a:spcBef>
                <a:spcPts val="1200"/>
              </a:spcBef>
              <a:buNone/>
              <a:tabLst>
                <a:tab pos="723900" algn="l"/>
                <a:tab pos="1447800" algn="l"/>
                <a:tab pos="2171700" algn="l"/>
                <a:tab pos="2895600" algn="l"/>
                <a:tab pos="3619500" algn="l"/>
                <a:tab pos="4343400" algn="l"/>
                <a:tab pos="5067300" algn="l"/>
                <a:tab pos="5791200" algn="l"/>
                <a:tab pos="6515100" algn="l"/>
              </a:tabLst>
            </a:pPr>
            <a:r>
              <a:rPr lang="nl-NL" altLang="nl-NL" sz="1800" dirty="0"/>
              <a:t>Fotis Karayannis, Jan Wiebelitz,</a:t>
            </a:r>
          </a:p>
          <a:p>
            <a:pPr marL="0" indent="0" algn="ctr">
              <a:lnSpc>
                <a:spcPct val="100000"/>
              </a:lnSpc>
              <a:spcBef>
                <a:spcPts val="1200"/>
              </a:spcBef>
              <a:buNone/>
              <a:tabLst>
                <a:tab pos="723900" algn="l"/>
                <a:tab pos="1447800" algn="l"/>
                <a:tab pos="2171700" algn="l"/>
                <a:tab pos="2895600" algn="l"/>
                <a:tab pos="3619500" algn="l"/>
                <a:tab pos="4343400" algn="l"/>
                <a:tab pos="5067300" algn="l"/>
                <a:tab pos="5791200" algn="l"/>
                <a:tab pos="6515100" algn="l"/>
              </a:tabLst>
            </a:pPr>
            <a:r>
              <a:rPr lang="nl-NL" altLang="nl-NL" sz="1800" dirty="0"/>
              <a:t>On behalf of e-IRGSP5 consortium</a:t>
            </a:r>
          </a:p>
          <a:p>
            <a:pPr marL="0" indent="0" algn="ctr">
              <a:lnSpc>
                <a:spcPct val="100000"/>
              </a:lnSpc>
              <a:spcBef>
                <a:spcPts val="1200"/>
              </a:spcBef>
              <a:buNone/>
              <a:tabLst>
                <a:tab pos="723900" algn="l"/>
                <a:tab pos="1447800" algn="l"/>
                <a:tab pos="2171700" algn="l"/>
                <a:tab pos="2895600" algn="l"/>
                <a:tab pos="3619500" algn="l"/>
                <a:tab pos="4343400" algn="l"/>
                <a:tab pos="5067300" algn="l"/>
                <a:tab pos="5791200" algn="l"/>
                <a:tab pos="6515100" algn="l"/>
              </a:tabLst>
            </a:pPr>
            <a:r>
              <a:rPr lang="nl-NL" altLang="nl-NL" sz="1800" dirty="0">
                <a:hlinkClick r:id="rId3"/>
              </a:rPr>
              <a:t>http://e-irgsp5.e-irg.eu</a:t>
            </a:r>
            <a:endParaRPr lang="nl-NL" altLang="nl-NL" sz="1800" dirty="0"/>
          </a:p>
        </p:txBody>
      </p:sp>
      <p:pic>
        <p:nvPicPr>
          <p:cNvPr id="307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9925" y="114300"/>
            <a:ext cx="898525"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7225" y="115888"/>
            <a:ext cx="1193800" cy="671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8" name="Picture 5"/>
          <p:cNvPicPr>
            <a:picLocks noChangeAspect="1" noChangeArrowheads="1"/>
          </p:cNvPicPr>
          <p:nvPr/>
        </p:nvPicPr>
        <p:blipFill>
          <a:blip r:embed="rId6">
            <a:extLst>
              <a:ext uri="{28A0092B-C50C-407E-A947-70E740481C1C}">
                <a14:useLocalDpi xmlns:a14="http://schemas.microsoft.com/office/drawing/2010/main" val="0"/>
              </a:ext>
            </a:extLst>
          </a:blip>
          <a:srcRect t="3987" r="15262" b="23636"/>
          <a:stretch>
            <a:fillRect/>
          </a:stretch>
        </p:blipFill>
        <p:spPr bwMode="auto">
          <a:xfrm>
            <a:off x="6953250" y="115888"/>
            <a:ext cx="1189038" cy="671512"/>
          </a:xfrm>
          <a:prstGeom prst="rect">
            <a:avLst/>
          </a:prstGeom>
          <a:noFill/>
          <a:ln>
            <a:noFill/>
          </a:ln>
          <a:effectLst/>
          <a:extLst>
            <a:ext uri="{909E8E84-426E-40DD-AFC4-6F175D3DCCD1}">
              <a14:hiddenFill xmlns:a14="http://schemas.microsoft.com/office/drawing/2010/main">
                <a:blipFill dpi="0" rotWithShape="0">
                  <a:blip/>
                  <a:srcRect t="3987" r="15262" b="23636"/>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9"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l="13893" t="15939" r="38374" b="49144"/>
          <a:stretch>
            <a:fillRect/>
          </a:stretch>
        </p:blipFill>
        <p:spPr bwMode="auto">
          <a:xfrm>
            <a:off x="214313" y="115888"/>
            <a:ext cx="1633537" cy="673100"/>
          </a:xfrm>
          <a:prstGeom prst="rect">
            <a:avLst/>
          </a:prstGeom>
          <a:noFill/>
          <a:ln>
            <a:noFill/>
          </a:ln>
          <a:effectLst/>
          <a:extLst>
            <a:ext uri="{909E8E84-426E-40DD-AFC4-6F175D3DCCD1}">
              <a14:hiddenFill xmlns:a14="http://schemas.microsoft.com/office/drawing/2010/main">
                <a:blipFill dpi="0" rotWithShape="0">
                  <a:blip/>
                  <a:srcRect l="13893" t="15939" r="38374" b="49144"/>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80"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l="13893" t="15939" r="38374" b="49144"/>
          <a:stretch>
            <a:fillRect/>
          </a:stretch>
        </p:blipFill>
        <p:spPr bwMode="auto">
          <a:xfrm>
            <a:off x="4221163" y="115888"/>
            <a:ext cx="1633537" cy="673100"/>
          </a:xfrm>
          <a:prstGeom prst="rect">
            <a:avLst/>
          </a:prstGeom>
          <a:noFill/>
          <a:ln>
            <a:noFill/>
          </a:ln>
          <a:effectLst/>
          <a:extLst>
            <a:ext uri="{909E8E84-426E-40DD-AFC4-6F175D3DCCD1}">
              <a14:hiddenFill xmlns:a14="http://schemas.microsoft.com/office/drawing/2010/main">
                <a:blipFill dpi="0" rotWithShape="0">
                  <a:blip/>
                  <a:srcRect l="13893" t="15939" r="38374" b="49144"/>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81" name="Rectangle 8"/>
          <p:cNvSpPr>
            <a:spLocks noChangeArrowheads="1"/>
          </p:cNvSpPr>
          <p:nvPr/>
        </p:nvSpPr>
        <p:spPr bwMode="auto">
          <a:xfrm>
            <a:off x="8967788" y="20638"/>
            <a:ext cx="804862" cy="5626100"/>
          </a:xfrm>
          <a:prstGeom prst="rect">
            <a:avLst/>
          </a:prstGeom>
          <a:solidFill>
            <a:srgbClr val="FFFFFF"/>
          </a:solidFill>
          <a:ln w="9360">
            <a:solidFill>
              <a:srgbClr val="3465A4"/>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nl-NL" altLang="en-US"/>
          </a:p>
        </p:txBody>
      </p:sp>
      <p:pic>
        <p:nvPicPr>
          <p:cNvPr id="3082"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l="13893" t="15939" r="38374" b="49144"/>
          <a:stretch>
            <a:fillRect/>
          </a:stretch>
        </p:blipFill>
        <p:spPr bwMode="auto">
          <a:xfrm>
            <a:off x="8232775" y="115888"/>
            <a:ext cx="1631950" cy="673100"/>
          </a:xfrm>
          <a:prstGeom prst="rect">
            <a:avLst/>
          </a:prstGeom>
          <a:noFill/>
          <a:ln>
            <a:noFill/>
          </a:ln>
          <a:effectLst/>
          <a:extLst>
            <a:ext uri="{909E8E84-426E-40DD-AFC4-6F175D3DCCD1}">
              <a14:hiddenFill xmlns:a14="http://schemas.microsoft.com/office/drawing/2010/main">
                <a:blipFill dpi="0" rotWithShape="0">
                  <a:blip/>
                  <a:srcRect l="13893" t="15939" r="38374" b="49144"/>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83" name="Picture 10"/>
          <p:cNvPicPr>
            <a:picLocks noChangeAspect="1" noChangeArrowheads="1"/>
          </p:cNvPicPr>
          <p:nvPr/>
        </p:nvPicPr>
        <p:blipFill>
          <a:blip r:embed="rId8">
            <a:extLst>
              <a:ext uri="{28A0092B-C50C-407E-A947-70E740481C1C}">
                <a14:useLocalDpi xmlns:a14="http://schemas.microsoft.com/office/drawing/2010/main" val="0"/>
              </a:ext>
            </a:extLst>
          </a:blip>
          <a:srcRect t="18439" r="27017"/>
          <a:stretch>
            <a:fillRect/>
          </a:stretch>
        </p:blipFill>
        <p:spPr bwMode="auto">
          <a:xfrm>
            <a:off x="5932488" y="115888"/>
            <a:ext cx="908050" cy="671512"/>
          </a:xfrm>
          <a:prstGeom prst="rect">
            <a:avLst/>
          </a:prstGeom>
          <a:noFill/>
          <a:ln>
            <a:noFill/>
          </a:ln>
          <a:effectLst/>
          <a:extLst>
            <a:ext uri="{909E8E84-426E-40DD-AFC4-6F175D3DCCD1}">
              <a14:hiddenFill xmlns:a14="http://schemas.microsoft.com/office/drawing/2010/main">
                <a:blipFill dpi="0" rotWithShape="0">
                  <a:blip/>
                  <a:srcRect t="18439" r="27017"/>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3084" name="Group 11"/>
          <p:cNvGrpSpPr>
            <a:grpSpLocks/>
          </p:cNvGrpSpPr>
          <p:nvPr/>
        </p:nvGrpSpPr>
        <p:grpSpPr bwMode="auto">
          <a:xfrm>
            <a:off x="9212263" y="1011238"/>
            <a:ext cx="277812" cy="3262312"/>
            <a:chOff x="5803" y="637"/>
            <a:chExt cx="175" cy="2055"/>
          </a:xfrm>
        </p:grpSpPr>
        <p:sp>
          <p:nvSpPr>
            <p:cNvPr id="3086" name="Rectangle 12"/>
            <p:cNvSpPr>
              <a:spLocks noChangeArrowheads="1"/>
            </p:cNvSpPr>
            <p:nvPr/>
          </p:nvSpPr>
          <p:spPr bwMode="auto">
            <a:xfrm>
              <a:off x="5803" y="637"/>
              <a:ext cx="175" cy="175"/>
            </a:xfrm>
            <a:prstGeom prst="rect">
              <a:avLst/>
            </a:prstGeom>
            <a:solidFill>
              <a:srgbClr val="F80011"/>
            </a:solidFill>
            <a:ln w="25560">
              <a:solidFill>
                <a:srgbClr val="000000"/>
              </a:solidFill>
              <a:miter lim="800000"/>
              <a:headEnd/>
              <a:tailEnd/>
            </a:ln>
            <a:effectLst>
              <a:outerShdw dist="25305" dir="19211666" algn="ctr" rotWithShape="0">
                <a:srgbClr val="FFFFFF">
                  <a:alpha val="75014"/>
                </a:srgbClr>
              </a:outerShdw>
            </a:effectLst>
          </p:spPr>
          <p:txBody>
            <a:bodyPr wrap="none" anchor="ctr"/>
            <a:lstStyle/>
            <a:p>
              <a:pPr eaLnBrk="1">
                <a:lnSpc>
                  <a:spcPct val="93000"/>
                </a:lnSpc>
                <a:buClr>
                  <a:srgbClr val="000000"/>
                </a:buClr>
                <a:buSzPct val="100000"/>
                <a:buFont typeface="Times New Roman" panose="02020603050405020304" pitchFamily="18" charset="0"/>
                <a:buNone/>
              </a:pPr>
              <a:endParaRPr lang="nl-NL" altLang="en-US"/>
            </a:p>
          </p:txBody>
        </p:sp>
        <p:sp>
          <p:nvSpPr>
            <p:cNvPr id="3087" name="Rectangle 13"/>
            <p:cNvSpPr>
              <a:spLocks noChangeArrowheads="1"/>
            </p:cNvSpPr>
            <p:nvPr/>
          </p:nvSpPr>
          <p:spPr bwMode="auto">
            <a:xfrm>
              <a:off x="5803" y="874"/>
              <a:ext cx="175" cy="175"/>
            </a:xfrm>
            <a:prstGeom prst="rect">
              <a:avLst/>
            </a:prstGeom>
            <a:solidFill>
              <a:srgbClr val="F80011"/>
            </a:solidFill>
            <a:ln w="25560">
              <a:solidFill>
                <a:srgbClr val="000000"/>
              </a:solidFill>
              <a:miter lim="800000"/>
              <a:headEnd/>
              <a:tailEnd/>
            </a:ln>
            <a:effectLst>
              <a:outerShdw dist="25305" dir="19211666" algn="ctr" rotWithShape="0">
                <a:srgbClr val="FFFFFF">
                  <a:alpha val="75014"/>
                </a:srgbClr>
              </a:outerShdw>
            </a:effectLst>
          </p:spPr>
          <p:txBody>
            <a:bodyPr wrap="none" anchor="ctr"/>
            <a:lstStyle/>
            <a:p>
              <a:pPr eaLnBrk="1">
                <a:lnSpc>
                  <a:spcPct val="93000"/>
                </a:lnSpc>
                <a:buClr>
                  <a:srgbClr val="000000"/>
                </a:buClr>
                <a:buSzPct val="100000"/>
                <a:buFont typeface="Times New Roman" panose="02020603050405020304" pitchFamily="18" charset="0"/>
                <a:buNone/>
              </a:pPr>
              <a:endParaRPr lang="nl-NL" altLang="en-US"/>
            </a:p>
          </p:txBody>
        </p:sp>
        <p:sp>
          <p:nvSpPr>
            <p:cNvPr id="3088" name="Rectangle 14"/>
            <p:cNvSpPr>
              <a:spLocks noChangeArrowheads="1"/>
            </p:cNvSpPr>
            <p:nvPr/>
          </p:nvSpPr>
          <p:spPr bwMode="auto">
            <a:xfrm>
              <a:off x="5803" y="1109"/>
              <a:ext cx="175" cy="175"/>
            </a:xfrm>
            <a:prstGeom prst="rect">
              <a:avLst/>
            </a:prstGeom>
            <a:solidFill>
              <a:srgbClr val="F80011"/>
            </a:solidFill>
            <a:ln w="25560">
              <a:solidFill>
                <a:srgbClr val="000000"/>
              </a:solidFill>
              <a:miter lim="800000"/>
              <a:headEnd/>
              <a:tailEnd/>
            </a:ln>
            <a:effectLst>
              <a:outerShdw dist="25305" dir="19211666" algn="ctr" rotWithShape="0">
                <a:srgbClr val="FFFFFF">
                  <a:alpha val="75014"/>
                </a:srgbClr>
              </a:outerShdw>
            </a:effectLst>
          </p:spPr>
          <p:txBody>
            <a:bodyPr wrap="none" anchor="ctr"/>
            <a:lstStyle/>
            <a:p>
              <a:pPr eaLnBrk="1">
                <a:lnSpc>
                  <a:spcPct val="93000"/>
                </a:lnSpc>
                <a:buClr>
                  <a:srgbClr val="000000"/>
                </a:buClr>
                <a:buSzPct val="100000"/>
                <a:buFont typeface="Times New Roman" panose="02020603050405020304" pitchFamily="18" charset="0"/>
                <a:buNone/>
              </a:pPr>
              <a:endParaRPr lang="nl-NL" altLang="en-US"/>
            </a:p>
          </p:txBody>
        </p:sp>
        <p:sp>
          <p:nvSpPr>
            <p:cNvPr id="3089" name="Rectangle 15"/>
            <p:cNvSpPr>
              <a:spLocks noChangeArrowheads="1"/>
            </p:cNvSpPr>
            <p:nvPr/>
          </p:nvSpPr>
          <p:spPr bwMode="auto">
            <a:xfrm>
              <a:off x="5803" y="1343"/>
              <a:ext cx="175" cy="175"/>
            </a:xfrm>
            <a:prstGeom prst="rect">
              <a:avLst/>
            </a:prstGeom>
            <a:solidFill>
              <a:srgbClr val="F80011"/>
            </a:solidFill>
            <a:ln w="25560">
              <a:solidFill>
                <a:srgbClr val="000000"/>
              </a:solidFill>
              <a:miter lim="800000"/>
              <a:headEnd/>
              <a:tailEnd/>
            </a:ln>
            <a:effectLst>
              <a:outerShdw dist="25305" dir="19211666" algn="ctr" rotWithShape="0">
                <a:srgbClr val="FFFFFF">
                  <a:alpha val="75014"/>
                </a:srgbClr>
              </a:outerShdw>
            </a:effectLst>
          </p:spPr>
          <p:txBody>
            <a:bodyPr wrap="none" anchor="ctr"/>
            <a:lstStyle/>
            <a:p>
              <a:pPr eaLnBrk="1">
                <a:lnSpc>
                  <a:spcPct val="93000"/>
                </a:lnSpc>
                <a:buClr>
                  <a:srgbClr val="000000"/>
                </a:buClr>
                <a:buSzPct val="100000"/>
                <a:buFont typeface="Times New Roman" panose="02020603050405020304" pitchFamily="18" charset="0"/>
                <a:buNone/>
              </a:pPr>
              <a:endParaRPr lang="nl-NL" altLang="en-US"/>
            </a:p>
          </p:txBody>
        </p:sp>
        <p:sp>
          <p:nvSpPr>
            <p:cNvPr id="3090" name="Rectangle 16"/>
            <p:cNvSpPr>
              <a:spLocks noChangeArrowheads="1"/>
            </p:cNvSpPr>
            <p:nvPr/>
          </p:nvSpPr>
          <p:spPr bwMode="auto">
            <a:xfrm>
              <a:off x="5803" y="1578"/>
              <a:ext cx="175" cy="175"/>
            </a:xfrm>
            <a:prstGeom prst="rect">
              <a:avLst/>
            </a:prstGeom>
            <a:solidFill>
              <a:srgbClr val="F80011"/>
            </a:solidFill>
            <a:ln w="25560">
              <a:solidFill>
                <a:srgbClr val="000000"/>
              </a:solidFill>
              <a:miter lim="800000"/>
              <a:headEnd/>
              <a:tailEnd/>
            </a:ln>
            <a:effectLst>
              <a:outerShdw dist="25305" dir="19211666" algn="ctr" rotWithShape="0">
                <a:srgbClr val="FFFFFF">
                  <a:alpha val="75014"/>
                </a:srgbClr>
              </a:outerShdw>
            </a:effectLst>
          </p:spPr>
          <p:txBody>
            <a:bodyPr wrap="none" anchor="ctr"/>
            <a:lstStyle/>
            <a:p>
              <a:pPr eaLnBrk="1">
                <a:lnSpc>
                  <a:spcPct val="93000"/>
                </a:lnSpc>
                <a:buClr>
                  <a:srgbClr val="000000"/>
                </a:buClr>
                <a:buSzPct val="100000"/>
                <a:buFont typeface="Times New Roman" panose="02020603050405020304" pitchFamily="18" charset="0"/>
                <a:buNone/>
              </a:pPr>
              <a:endParaRPr lang="nl-NL" altLang="en-US"/>
            </a:p>
          </p:txBody>
        </p:sp>
        <p:sp>
          <p:nvSpPr>
            <p:cNvPr id="3091" name="Rectangle 17"/>
            <p:cNvSpPr>
              <a:spLocks noChangeArrowheads="1"/>
            </p:cNvSpPr>
            <p:nvPr/>
          </p:nvSpPr>
          <p:spPr bwMode="auto">
            <a:xfrm>
              <a:off x="5803" y="1813"/>
              <a:ext cx="175" cy="175"/>
            </a:xfrm>
            <a:prstGeom prst="rect">
              <a:avLst/>
            </a:prstGeom>
            <a:solidFill>
              <a:srgbClr val="F80011"/>
            </a:solidFill>
            <a:ln w="25560">
              <a:solidFill>
                <a:srgbClr val="000000"/>
              </a:solidFill>
              <a:miter lim="800000"/>
              <a:headEnd/>
              <a:tailEnd/>
            </a:ln>
            <a:effectLst>
              <a:outerShdw dist="25305" dir="19211666" algn="ctr" rotWithShape="0">
                <a:srgbClr val="FFFFFF">
                  <a:alpha val="75014"/>
                </a:srgbClr>
              </a:outerShdw>
            </a:effectLst>
          </p:spPr>
          <p:txBody>
            <a:bodyPr wrap="none" anchor="ctr"/>
            <a:lstStyle/>
            <a:p>
              <a:pPr eaLnBrk="1">
                <a:lnSpc>
                  <a:spcPct val="93000"/>
                </a:lnSpc>
                <a:buClr>
                  <a:srgbClr val="000000"/>
                </a:buClr>
                <a:buSzPct val="100000"/>
                <a:buFont typeface="Times New Roman" panose="02020603050405020304" pitchFamily="18" charset="0"/>
                <a:buNone/>
              </a:pPr>
              <a:endParaRPr lang="nl-NL" altLang="en-US"/>
            </a:p>
          </p:txBody>
        </p:sp>
        <p:sp>
          <p:nvSpPr>
            <p:cNvPr id="3092" name="Rectangle 18"/>
            <p:cNvSpPr>
              <a:spLocks noChangeArrowheads="1"/>
            </p:cNvSpPr>
            <p:nvPr/>
          </p:nvSpPr>
          <p:spPr bwMode="auto">
            <a:xfrm>
              <a:off x="5803" y="2048"/>
              <a:ext cx="175" cy="175"/>
            </a:xfrm>
            <a:prstGeom prst="rect">
              <a:avLst/>
            </a:prstGeom>
            <a:solidFill>
              <a:srgbClr val="F80011"/>
            </a:solidFill>
            <a:ln w="25560">
              <a:solidFill>
                <a:srgbClr val="000000"/>
              </a:solidFill>
              <a:miter lim="800000"/>
              <a:headEnd/>
              <a:tailEnd/>
            </a:ln>
            <a:effectLst>
              <a:outerShdw dist="25305" dir="19211666" algn="ctr" rotWithShape="0">
                <a:srgbClr val="FFFFFF">
                  <a:alpha val="75014"/>
                </a:srgbClr>
              </a:outerShdw>
            </a:effectLst>
          </p:spPr>
          <p:txBody>
            <a:bodyPr wrap="none" anchor="ctr"/>
            <a:lstStyle/>
            <a:p>
              <a:pPr eaLnBrk="1">
                <a:lnSpc>
                  <a:spcPct val="93000"/>
                </a:lnSpc>
                <a:buClr>
                  <a:srgbClr val="000000"/>
                </a:buClr>
                <a:buSzPct val="100000"/>
                <a:buFont typeface="Times New Roman" panose="02020603050405020304" pitchFamily="18" charset="0"/>
                <a:buNone/>
              </a:pPr>
              <a:endParaRPr lang="nl-NL" altLang="en-US"/>
            </a:p>
          </p:txBody>
        </p:sp>
        <p:sp>
          <p:nvSpPr>
            <p:cNvPr id="3093" name="Rectangle 19"/>
            <p:cNvSpPr>
              <a:spLocks noChangeArrowheads="1"/>
            </p:cNvSpPr>
            <p:nvPr/>
          </p:nvSpPr>
          <p:spPr bwMode="auto">
            <a:xfrm>
              <a:off x="5803" y="2282"/>
              <a:ext cx="175" cy="175"/>
            </a:xfrm>
            <a:prstGeom prst="rect">
              <a:avLst/>
            </a:prstGeom>
            <a:solidFill>
              <a:srgbClr val="F80011"/>
            </a:solidFill>
            <a:ln w="25560">
              <a:solidFill>
                <a:srgbClr val="000000"/>
              </a:solidFill>
              <a:miter lim="800000"/>
              <a:headEnd/>
              <a:tailEnd/>
            </a:ln>
            <a:effectLst>
              <a:outerShdw dist="25305" dir="19211666" algn="ctr" rotWithShape="0">
                <a:srgbClr val="FFFFFF">
                  <a:alpha val="75014"/>
                </a:srgbClr>
              </a:outerShdw>
            </a:effectLst>
          </p:spPr>
          <p:txBody>
            <a:bodyPr wrap="none" anchor="ctr"/>
            <a:lstStyle/>
            <a:p>
              <a:pPr eaLnBrk="1">
                <a:lnSpc>
                  <a:spcPct val="93000"/>
                </a:lnSpc>
                <a:buClr>
                  <a:srgbClr val="000000"/>
                </a:buClr>
                <a:buSzPct val="100000"/>
                <a:buFont typeface="Times New Roman" panose="02020603050405020304" pitchFamily="18" charset="0"/>
                <a:buNone/>
              </a:pPr>
              <a:endParaRPr lang="nl-NL" altLang="en-US"/>
            </a:p>
          </p:txBody>
        </p:sp>
        <p:sp>
          <p:nvSpPr>
            <p:cNvPr id="3094" name="Rectangle 20"/>
            <p:cNvSpPr>
              <a:spLocks noChangeArrowheads="1"/>
            </p:cNvSpPr>
            <p:nvPr/>
          </p:nvSpPr>
          <p:spPr bwMode="auto">
            <a:xfrm>
              <a:off x="5803" y="2517"/>
              <a:ext cx="175" cy="175"/>
            </a:xfrm>
            <a:prstGeom prst="rect">
              <a:avLst/>
            </a:prstGeom>
            <a:solidFill>
              <a:srgbClr val="F80011"/>
            </a:solidFill>
            <a:ln w="25560">
              <a:solidFill>
                <a:srgbClr val="000000"/>
              </a:solidFill>
              <a:miter lim="800000"/>
              <a:headEnd/>
              <a:tailEnd/>
            </a:ln>
            <a:effectLst>
              <a:outerShdw dist="25305" dir="19211666" algn="ctr" rotWithShape="0">
                <a:srgbClr val="FFFFFF">
                  <a:alpha val="75014"/>
                </a:srgbClr>
              </a:outerShdw>
            </a:effectLst>
          </p:spPr>
          <p:txBody>
            <a:bodyPr wrap="none" anchor="ctr"/>
            <a:lstStyle/>
            <a:p>
              <a:pPr eaLnBrk="1">
                <a:lnSpc>
                  <a:spcPct val="93000"/>
                </a:lnSpc>
                <a:buClr>
                  <a:srgbClr val="000000"/>
                </a:buClr>
                <a:buSzPct val="100000"/>
                <a:buFont typeface="Times New Roman" panose="02020603050405020304" pitchFamily="18" charset="0"/>
                <a:buNone/>
              </a:pPr>
              <a:endParaRPr lang="nl-NL" altLang="en-US"/>
            </a:p>
          </p:txBody>
        </p:sp>
      </p:grpSp>
      <p:pic>
        <p:nvPicPr>
          <p:cNvPr id="3085"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67788" y="4892675"/>
            <a:ext cx="771525" cy="5699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 name="Rectangle 2"/>
          <p:cNvSpPr txBox="1">
            <a:spLocks noChangeArrowheads="1"/>
          </p:cNvSpPr>
          <p:nvPr/>
        </p:nvSpPr>
        <p:spPr>
          <a:xfrm>
            <a:off x="1477963" y="4347442"/>
            <a:ext cx="7054850" cy="651911"/>
          </a:xfrm>
          <a:prstGeom prst="rect">
            <a:avLst/>
          </a:prstGeom>
        </p:spPr>
        <p:txBody>
          <a:bodyPr vert="horz" lIns="38160" tIns="38160" rIns="38160" bIns="38160" rtlCol="0">
            <a:noAutofit/>
          </a:bodyPr>
          <a:lstStyle>
            <a:lvl1pPr marL="189006" indent="-189006" algn="l" defTabSz="756026" rtl="0" eaLnBrk="1" latinLnBrk="0" hangingPunct="1">
              <a:lnSpc>
                <a:spcPct val="90000"/>
              </a:lnSpc>
              <a:spcBef>
                <a:spcPts val="827"/>
              </a:spcBef>
              <a:buClr>
                <a:schemeClr val="bg2">
                  <a:lumMod val="50000"/>
                </a:schemeClr>
              </a:buClr>
              <a:buFont typeface="Arial" panose="020B0604020202020204" pitchFamily="34" charset="0"/>
              <a:buChar char="•"/>
              <a:defRPr sz="2315" kern="1200">
                <a:solidFill>
                  <a:schemeClr val="tx1">
                    <a:lumMod val="65000"/>
                    <a:lumOff val="35000"/>
                  </a:schemeClr>
                </a:solidFill>
                <a:latin typeface="+mn-lt"/>
                <a:ea typeface="+mn-ea"/>
                <a:cs typeface="+mn-cs"/>
              </a:defRPr>
            </a:lvl1pPr>
            <a:lvl2pPr marL="374076" indent="-189006" algn="l" defTabSz="756026" rtl="0" eaLnBrk="1" latinLnBrk="0" hangingPunct="1">
              <a:lnSpc>
                <a:spcPct val="90000"/>
              </a:lnSpc>
              <a:spcBef>
                <a:spcPts val="413"/>
              </a:spcBef>
              <a:buClr>
                <a:schemeClr val="bg2">
                  <a:lumMod val="50000"/>
                </a:schemeClr>
              </a:buClr>
              <a:buFont typeface="Wingdings" panose="05000000000000000000" pitchFamily="2" charset="2"/>
              <a:buChar char="§"/>
              <a:defRPr sz="1984" kern="1200">
                <a:solidFill>
                  <a:schemeClr val="tx1">
                    <a:lumMod val="65000"/>
                    <a:lumOff val="35000"/>
                  </a:schemeClr>
                </a:solidFill>
                <a:latin typeface="+mn-lt"/>
                <a:ea typeface="+mn-ea"/>
                <a:cs typeface="+mn-cs"/>
              </a:defRPr>
            </a:lvl2pPr>
            <a:lvl3pPr marL="945032" indent="-189006" algn="l" defTabSz="756026" rtl="0" eaLnBrk="1" latinLnBrk="0" hangingPunct="1">
              <a:lnSpc>
                <a:spcPct val="90000"/>
              </a:lnSpc>
              <a:spcBef>
                <a:spcPts val="413"/>
              </a:spcBef>
              <a:buFont typeface="Arial" panose="020B0604020202020204" pitchFamily="34" charset="0"/>
              <a:buChar char="•"/>
              <a:defRPr sz="1654" kern="1200">
                <a:solidFill>
                  <a:schemeClr val="tx1">
                    <a:lumMod val="65000"/>
                    <a:lumOff val="35000"/>
                  </a:schemeClr>
                </a:solidFill>
                <a:latin typeface="+mn-lt"/>
                <a:ea typeface="+mn-ea"/>
                <a:cs typeface="+mn-cs"/>
              </a:defRPr>
            </a:lvl3pPr>
            <a:lvl4pPr marL="1323045" indent="-189006" algn="l" defTabSz="756026" rtl="0" eaLnBrk="1" latinLnBrk="0" hangingPunct="1">
              <a:lnSpc>
                <a:spcPct val="90000"/>
              </a:lnSpc>
              <a:spcBef>
                <a:spcPts val="413"/>
              </a:spcBef>
              <a:buFont typeface="Arial" panose="020B0604020202020204" pitchFamily="34" charset="0"/>
              <a:buChar char="•"/>
              <a:defRPr sz="1488" kern="1200">
                <a:solidFill>
                  <a:schemeClr val="tx1">
                    <a:lumMod val="65000"/>
                    <a:lumOff val="35000"/>
                  </a:schemeClr>
                </a:solidFill>
                <a:latin typeface="+mn-lt"/>
                <a:ea typeface="+mn-ea"/>
                <a:cs typeface="+mn-cs"/>
              </a:defRPr>
            </a:lvl4pPr>
            <a:lvl5pPr marL="1701058" indent="-189006" algn="l" defTabSz="756026" rtl="0" eaLnBrk="1" latinLnBrk="0" hangingPunct="1">
              <a:lnSpc>
                <a:spcPct val="90000"/>
              </a:lnSpc>
              <a:spcBef>
                <a:spcPts val="413"/>
              </a:spcBef>
              <a:buFont typeface="Arial" panose="020B0604020202020204" pitchFamily="34" charset="0"/>
              <a:buChar char="•"/>
              <a:defRPr sz="1488" kern="1200">
                <a:solidFill>
                  <a:schemeClr val="tx1">
                    <a:lumMod val="65000"/>
                    <a:lumOff val="35000"/>
                  </a:schemeClr>
                </a:solidFill>
                <a:latin typeface="+mn-lt"/>
                <a:ea typeface="+mn-ea"/>
                <a:cs typeface="+mn-cs"/>
              </a:defRPr>
            </a:lvl5pPr>
            <a:lvl6pPr marL="2079071"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7084"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5097"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3110"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ctr">
              <a:lnSpc>
                <a:spcPct val="100000"/>
              </a:lnSpc>
              <a:spcBef>
                <a:spcPts val="600"/>
              </a:spcBef>
              <a:buNone/>
              <a:tabLst>
                <a:tab pos="723900" algn="l"/>
                <a:tab pos="1447800" algn="l"/>
                <a:tab pos="2171700" algn="l"/>
                <a:tab pos="2895600" algn="l"/>
                <a:tab pos="3619500" algn="l"/>
                <a:tab pos="4343400" algn="l"/>
                <a:tab pos="5067300" algn="l"/>
                <a:tab pos="5791200" algn="l"/>
                <a:tab pos="6515100" algn="l"/>
              </a:tabLst>
            </a:pPr>
            <a:r>
              <a:rPr lang="nl-NL" altLang="nl-NL" sz="1800" dirty="0"/>
              <a:t>   </a:t>
            </a:r>
          </a:p>
          <a:p>
            <a:pPr marL="0" indent="0" algn="ctr">
              <a:lnSpc>
                <a:spcPct val="100000"/>
              </a:lnSpc>
              <a:spcBef>
                <a:spcPts val="600"/>
              </a:spcBef>
              <a:buNone/>
              <a:tabLst>
                <a:tab pos="723900" algn="l"/>
                <a:tab pos="1447800" algn="l"/>
                <a:tab pos="2171700" algn="l"/>
                <a:tab pos="2895600" algn="l"/>
                <a:tab pos="3619500" algn="l"/>
                <a:tab pos="4343400" algn="l"/>
                <a:tab pos="5067300" algn="l"/>
                <a:tab pos="5791200" algn="l"/>
                <a:tab pos="6515100" algn="l"/>
              </a:tabLst>
            </a:pPr>
            <a:r>
              <a:rPr lang="nl-NL" altLang="nl-NL" sz="1800" dirty="0"/>
              <a:t>Lisbon, Thursday 11 October, 2018</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Grp="1" noChangeArrowheads="1"/>
          </p:cNvSpPr>
          <p:nvPr>
            <p:ph type="title"/>
          </p:nvPr>
        </p:nvSpPr>
        <p:spPr>
          <a:xfrm>
            <a:off x="503238" y="225425"/>
            <a:ext cx="9070975" cy="946150"/>
          </a:xfrm>
        </p:spPr>
        <p:txBody>
          <a:bodyPr tIns="29105"/>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altLang="en-US" dirty="0"/>
              <a:t>Track 2- Desk research - State of the art</a:t>
            </a:r>
            <a:endParaRPr lang="nl-NL" altLang="nl-NL" dirty="0"/>
          </a:p>
        </p:txBody>
      </p:sp>
      <p:sp>
        <p:nvSpPr>
          <p:cNvPr id="21507" name="Rectangle 2"/>
          <p:cNvSpPr>
            <a:spLocks noGrp="1" noChangeArrowheads="1"/>
          </p:cNvSpPr>
          <p:nvPr>
            <p:ph idx="1"/>
          </p:nvPr>
        </p:nvSpPr>
        <p:spPr>
          <a:xfrm>
            <a:off x="503238" y="1327150"/>
            <a:ext cx="9070975" cy="3668713"/>
          </a:xfrm>
        </p:spPr>
        <p:txBody>
          <a:bodyPr/>
          <a:lstStyle/>
          <a:p>
            <a:pPr>
              <a:buClr>
                <a:schemeClr val="tx1">
                  <a:lumMod val="65000"/>
                  <a:lumOff val="35000"/>
                </a:schemeClr>
              </a:buClr>
            </a:pPr>
            <a:r>
              <a:rPr lang="en-GB" dirty="0"/>
              <a:t>Desk research in:</a:t>
            </a:r>
          </a:p>
          <a:p>
            <a:pPr lvl="1">
              <a:buClr>
                <a:schemeClr val="tx1">
                  <a:lumMod val="65000"/>
                  <a:lumOff val="35000"/>
                </a:schemeClr>
              </a:buClr>
            </a:pPr>
            <a:r>
              <a:rPr lang="en-GB" dirty="0"/>
              <a:t>Policy aspects </a:t>
            </a:r>
          </a:p>
          <a:p>
            <a:pPr lvl="1">
              <a:buClr>
                <a:schemeClr val="tx1">
                  <a:lumMod val="65000"/>
                  <a:lumOff val="35000"/>
                </a:schemeClr>
              </a:buClr>
            </a:pPr>
            <a:r>
              <a:rPr lang="en-GB" dirty="0"/>
              <a:t>Financial aspects</a:t>
            </a:r>
          </a:p>
          <a:p>
            <a:pPr>
              <a:buClr>
                <a:schemeClr val="tx1">
                  <a:lumMod val="65000"/>
                  <a:lumOff val="35000"/>
                </a:schemeClr>
              </a:buClr>
            </a:pPr>
            <a:r>
              <a:rPr lang="en-GB" dirty="0"/>
              <a:t>And:</a:t>
            </a:r>
          </a:p>
          <a:p>
            <a:pPr lvl="1">
              <a:buClr>
                <a:schemeClr val="tx1">
                  <a:lumMod val="65000"/>
                  <a:lumOff val="35000"/>
                </a:schemeClr>
              </a:buClr>
            </a:pPr>
            <a:r>
              <a:rPr lang="en-GB" dirty="0"/>
              <a:t>Relevant Information/Metrics/KPIs</a:t>
            </a:r>
          </a:p>
          <a:p>
            <a:pPr marL="185070" lvl="1" indent="0">
              <a:buClr>
                <a:schemeClr val="tx1">
                  <a:lumMod val="65000"/>
                  <a:lumOff val="35000"/>
                </a:schemeClr>
              </a:buClr>
              <a:buNone/>
            </a:pPr>
            <a:endParaRPr lang="en-GB" dirty="0"/>
          </a:p>
          <a:p>
            <a:pPr lvl="1">
              <a:buClr>
                <a:schemeClr val="tx1">
                  <a:lumMod val="65000"/>
                  <a:lumOff val="35000"/>
                </a:schemeClr>
              </a:buClr>
            </a:pPr>
            <a:endParaRPr lang="en-GB" dirty="0"/>
          </a:p>
          <a:p>
            <a:pPr>
              <a:buClr>
                <a:schemeClr val="tx1">
                  <a:lumMod val="65000"/>
                  <a:lumOff val="35000"/>
                </a:schemeClr>
              </a:buClr>
            </a:pPr>
            <a:endParaRPr lang="en-GB" altLang="en-US" dirty="0"/>
          </a:p>
        </p:txBody>
      </p:sp>
      <p:sp>
        <p:nvSpPr>
          <p:cNvPr id="21508" name="Tijdelijke aanduiding voor dianummer 5"/>
          <p:cNvSpPr>
            <a:spLocks noGrp="1"/>
          </p:cNvSpPr>
          <p:nvPr>
            <p:ph type="sldNum" sz="quarter" idx="12"/>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lnSpc>
                <a:spcPct val="93000"/>
              </a:lnSpc>
              <a:spcBef>
                <a:spcPts val="1063"/>
              </a:spcBef>
              <a:buClr>
                <a:srgbClr val="000000"/>
              </a:buClr>
              <a:buSzPct val="100000"/>
              <a:buFont typeface="Times New Roman" panose="02020603050405020304" pitchFamily="18" charset="0"/>
              <a:tabLst>
                <a:tab pos="723900" algn="l"/>
                <a:tab pos="1447800" algn="l"/>
                <a:tab pos="2171700" algn="l"/>
              </a:tabLst>
              <a:defRPr sz="2400">
                <a:solidFill>
                  <a:srgbClr val="FFFFFF"/>
                </a:solidFill>
                <a:latin typeface="Arial" panose="020B0604020202020204" pitchFamily="34" charset="0"/>
                <a:ea typeface="SimSun" panose="02010600030101010101" pitchFamily="2" charset="-122"/>
              </a:defRPr>
            </a:lvl1pPr>
            <a:lvl2pPr>
              <a:lnSpc>
                <a:spcPct val="93000"/>
              </a:lnSpc>
              <a:spcBef>
                <a:spcPts val="850"/>
              </a:spcBef>
              <a:buClr>
                <a:srgbClr val="000000"/>
              </a:buClr>
              <a:buSzPct val="100000"/>
              <a:buFont typeface="Times New Roman" panose="02020603050405020304" pitchFamily="18" charset="0"/>
              <a:tabLst>
                <a:tab pos="723900" algn="l"/>
                <a:tab pos="1447800" algn="l"/>
                <a:tab pos="2171700" algn="l"/>
              </a:tabLst>
              <a:defRPr sz="2100">
                <a:solidFill>
                  <a:srgbClr val="FFFFFF"/>
                </a:solidFill>
                <a:latin typeface="Arial" panose="020B0604020202020204" pitchFamily="34" charset="0"/>
                <a:ea typeface="SimSun" panose="02010600030101010101" pitchFamily="2" charset="-122"/>
              </a:defRPr>
            </a:lvl2pPr>
            <a:lvl3pPr>
              <a:lnSpc>
                <a:spcPct val="93000"/>
              </a:lnSpc>
              <a:spcBef>
                <a:spcPts val="638"/>
              </a:spcBef>
              <a:buClr>
                <a:srgbClr val="000000"/>
              </a:buClr>
              <a:buSzPct val="100000"/>
              <a:buFont typeface="Times New Roman" panose="02020603050405020304" pitchFamily="18" charset="0"/>
              <a:tabLst>
                <a:tab pos="723900" algn="l"/>
                <a:tab pos="1447800" algn="l"/>
                <a:tab pos="2171700" algn="l"/>
              </a:tabLst>
              <a:defRPr>
                <a:solidFill>
                  <a:srgbClr val="FFFFFF"/>
                </a:solidFill>
                <a:latin typeface="Arial" panose="020B0604020202020204" pitchFamily="34" charset="0"/>
                <a:ea typeface="SimSun" panose="02010600030101010101" pitchFamily="2" charset="-122"/>
              </a:defRPr>
            </a:lvl3pPr>
            <a:lvl4pPr>
              <a:lnSpc>
                <a:spcPct val="93000"/>
              </a:lnSpc>
              <a:spcBef>
                <a:spcPts val="425"/>
              </a:spcBef>
              <a:buClr>
                <a:srgbClr val="000000"/>
              </a:buClr>
              <a:buSzPct val="100000"/>
              <a:buFont typeface="Times New Roman" panose="02020603050405020304" pitchFamily="18" charset="0"/>
              <a:tabLst>
                <a:tab pos="723900" algn="l"/>
                <a:tab pos="1447800" algn="l"/>
                <a:tab pos="2171700" algn="l"/>
              </a:tabLst>
              <a:defRPr sz="1500">
                <a:solidFill>
                  <a:srgbClr val="FFFFFF"/>
                </a:solidFill>
                <a:latin typeface="Arial" panose="020B0604020202020204" pitchFamily="34" charset="0"/>
                <a:ea typeface="SimSun" panose="02010600030101010101" pitchFamily="2" charset="-122"/>
              </a:defRPr>
            </a:lvl4pPr>
            <a:lvl5pPr>
              <a:lnSpc>
                <a:spcPct val="93000"/>
              </a:lnSpc>
              <a:spcBef>
                <a:spcPts val="213"/>
              </a:spcBef>
              <a:buClr>
                <a:srgbClr val="000000"/>
              </a:buClr>
              <a:buSzPct val="100000"/>
              <a:buFont typeface="Times New Roman" panose="02020603050405020304" pitchFamily="18" charset="0"/>
              <a:tabLst>
                <a:tab pos="723900" algn="l"/>
                <a:tab pos="1447800" algn="l"/>
                <a:tab pos="2171700" algn="l"/>
              </a:tabLst>
              <a:defRPr sz="1500">
                <a:solidFill>
                  <a:srgbClr val="FFFFFF"/>
                </a:solidFill>
                <a:latin typeface="Arial" panose="020B0604020202020204" pitchFamily="34" charset="0"/>
                <a:ea typeface="SimSun" panose="02010600030101010101" pitchFamily="2" charset="-122"/>
              </a:defRPr>
            </a:lvl5pPr>
            <a:lvl6pPr marL="2514600" indent="-228600" defTabSz="449263" eaLnBrk="0" fontAlgn="base" hangingPunct="0">
              <a:lnSpc>
                <a:spcPct val="93000"/>
              </a:lnSpc>
              <a:spcBef>
                <a:spcPts val="213"/>
              </a:spcBef>
              <a:spcAft>
                <a:spcPct val="0"/>
              </a:spcAft>
              <a:buClr>
                <a:srgbClr val="000000"/>
              </a:buClr>
              <a:buSzPct val="100000"/>
              <a:buFont typeface="Times New Roman" panose="02020603050405020304" pitchFamily="18" charset="0"/>
              <a:tabLst>
                <a:tab pos="723900" algn="l"/>
                <a:tab pos="1447800" algn="l"/>
                <a:tab pos="2171700" algn="l"/>
              </a:tabLst>
              <a:defRPr sz="1500">
                <a:solidFill>
                  <a:srgbClr val="FFFFFF"/>
                </a:solidFill>
                <a:latin typeface="Arial" panose="020B0604020202020204" pitchFamily="34" charset="0"/>
                <a:ea typeface="SimSun" panose="02010600030101010101" pitchFamily="2" charset="-122"/>
              </a:defRPr>
            </a:lvl6pPr>
            <a:lvl7pPr marL="2971800" indent="-228600" defTabSz="449263" eaLnBrk="0" fontAlgn="base" hangingPunct="0">
              <a:lnSpc>
                <a:spcPct val="93000"/>
              </a:lnSpc>
              <a:spcBef>
                <a:spcPts val="213"/>
              </a:spcBef>
              <a:spcAft>
                <a:spcPct val="0"/>
              </a:spcAft>
              <a:buClr>
                <a:srgbClr val="000000"/>
              </a:buClr>
              <a:buSzPct val="100000"/>
              <a:buFont typeface="Times New Roman" panose="02020603050405020304" pitchFamily="18" charset="0"/>
              <a:tabLst>
                <a:tab pos="723900" algn="l"/>
                <a:tab pos="1447800" algn="l"/>
                <a:tab pos="2171700" algn="l"/>
              </a:tabLst>
              <a:defRPr sz="1500">
                <a:solidFill>
                  <a:srgbClr val="FFFFFF"/>
                </a:solidFill>
                <a:latin typeface="Arial" panose="020B0604020202020204" pitchFamily="34" charset="0"/>
                <a:ea typeface="SimSun" panose="02010600030101010101" pitchFamily="2" charset="-122"/>
              </a:defRPr>
            </a:lvl7pPr>
            <a:lvl8pPr marL="3429000" indent="-228600" defTabSz="449263" eaLnBrk="0" fontAlgn="base" hangingPunct="0">
              <a:lnSpc>
                <a:spcPct val="93000"/>
              </a:lnSpc>
              <a:spcBef>
                <a:spcPts val="213"/>
              </a:spcBef>
              <a:spcAft>
                <a:spcPct val="0"/>
              </a:spcAft>
              <a:buClr>
                <a:srgbClr val="000000"/>
              </a:buClr>
              <a:buSzPct val="100000"/>
              <a:buFont typeface="Times New Roman" panose="02020603050405020304" pitchFamily="18" charset="0"/>
              <a:tabLst>
                <a:tab pos="723900" algn="l"/>
                <a:tab pos="1447800" algn="l"/>
                <a:tab pos="2171700" algn="l"/>
              </a:tabLst>
              <a:defRPr sz="1500">
                <a:solidFill>
                  <a:srgbClr val="FFFFFF"/>
                </a:solidFill>
                <a:latin typeface="Arial" panose="020B0604020202020204" pitchFamily="34" charset="0"/>
                <a:ea typeface="SimSun" panose="02010600030101010101" pitchFamily="2" charset="-122"/>
              </a:defRPr>
            </a:lvl8pPr>
            <a:lvl9pPr marL="3886200" indent="-228600" defTabSz="449263" eaLnBrk="0" fontAlgn="base" hangingPunct="0">
              <a:lnSpc>
                <a:spcPct val="93000"/>
              </a:lnSpc>
              <a:spcBef>
                <a:spcPts val="213"/>
              </a:spcBef>
              <a:spcAft>
                <a:spcPct val="0"/>
              </a:spcAft>
              <a:buClr>
                <a:srgbClr val="000000"/>
              </a:buClr>
              <a:buSzPct val="100000"/>
              <a:buFont typeface="Times New Roman" panose="02020603050405020304" pitchFamily="18" charset="0"/>
              <a:tabLst>
                <a:tab pos="723900" algn="l"/>
                <a:tab pos="1447800" algn="l"/>
                <a:tab pos="2171700" algn="l"/>
              </a:tabLst>
              <a:defRPr sz="1500">
                <a:solidFill>
                  <a:srgbClr val="FFFFFF"/>
                </a:solidFill>
                <a:latin typeface="Arial" panose="020B0604020202020204" pitchFamily="34" charset="0"/>
                <a:ea typeface="SimSun" panose="02010600030101010101" pitchFamily="2" charset="-122"/>
              </a:defRPr>
            </a:lvl9pPr>
          </a:lstStyle>
          <a:p>
            <a:pPr>
              <a:spcBef>
                <a:spcPct val="0"/>
              </a:spcBef>
            </a:pPr>
            <a:fld id="{934AC1D3-EF9F-4311-B972-8F38BA494251}" type="slidenum">
              <a:rPr lang="nl-NL" altLang="nl-NL" sz="1400" smtClean="0">
                <a:ea typeface="Arial Unicode MS" panose="020B0604020202020204" pitchFamily="34" charset="-128"/>
              </a:rPr>
              <a:pPr>
                <a:spcBef>
                  <a:spcPct val="0"/>
                </a:spcBef>
              </a:pPr>
              <a:t>10</a:t>
            </a:fld>
            <a:endParaRPr lang="nl-NL" altLang="nl-NL" sz="1400">
              <a:ea typeface="Arial Unicode MS" panose="020B0604020202020204" pitchFamily="34" charset="-128"/>
            </a:endParaRPr>
          </a:p>
        </p:txBody>
      </p:sp>
      <p:sp>
        <p:nvSpPr>
          <p:cNvPr id="2" name="Symbol zastępczy stopki 1"/>
          <p:cNvSpPr>
            <a:spLocks noGrp="1"/>
          </p:cNvSpPr>
          <p:nvPr>
            <p:ph type="ftr" sz="quarter" idx="11"/>
          </p:nvPr>
        </p:nvSpPr>
        <p:spPr/>
        <p:txBody>
          <a:bodyPr/>
          <a:lstStyle/>
          <a:p>
            <a:pPr>
              <a:defRPr/>
            </a:pPr>
            <a:r>
              <a:rPr lang="nl-NL" altLang="nl-NL"/>
              <a:t>Fotis Karayannis</a:t>
            </a:r>
          </a:p>
        </p:txBody>
      </p:sp>
      <p:sp>
        <p:nvSpPr>
          <p:cNvPr id="3" name="Symbol zastępczy daty 2"/>
          <p:cNvSpPr>
            <a:spLocks noGrp="1"/>
          </p:cNvSpPr>
          <p:nvPr>
            <p:ph type="dt" sz="half" idx="10"/>
          </p:nvPr>
        </p:nvSpPr>
        <p:spPr/>
        <p:txBody>
          <a:bodyPr/>
          <a:lstStyle/>
          <a:p>
            <a:pPr>
              <a:defRPr/>
            </a:pPr>
            <a:r>
              <a:rPr lang="en-US" altLang="nl-NL"/>
              <a:t>Towards a common approach on KPIs</a:t>
            </a:r>
            <a:endParaRPr lang="nl-NL" altLang="nl-NL"/>
          </a:p>
        </p:txBody>
      </p:sp>
      <p:sp>
        <p:nvSpPr>
          <p:cNvPr id="9" name="Rectangle 8">
            <a:extLst>
              <a:ext uri="{FF2B5EF4-FFF2-40B4-BE49-F238E27FC236}">
                <a16:creationId xmlns:a16="http://schemas.microsoft.com/office/drawing/2014/main" id="{4DEC3C40-94A8-4837-AF63-EDC5EB2299A2}"/>
              </a:ext>
            </a:extLst>
          </p:cNvPr>
          <p:cNvSpPr/>
          <p:nvPr/>
        </p:nvSpPr>
        <p:spPr>
          <a:xfrm>
            <a:off x="693043" y="3466582"/>
            <a:ext cx="1233996" cy="1384917"/>
          </a:xfrm>
          <a:prstGeom prst="rect">
            <a:avLst/>
          </a:prstGeom>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t>Geant</a:t>
            </a:r>
            <a:r>
              <a:rPr lang="en-US" sz="1400" b="1" dirty="0"/>
              <a:t> Compendium</a:t>
            </a:r>
          </a:p>
        </p:txBody>
      </p:sp>
      <p:sp>
        <p:nvSpPr>
          <p:cNvPr id="10" name="Rectangle 9">
            <a:extLst>
              <a:ext uri="{FF2B5EF4-FFF2-40B4-BE49-F238E27FC236}">
                <a16:creationId xmlns:a16="http://schemas.microsoft.com/office/drawing/2014/main" id="{B7F85886-AA1A-4A62-80F2-36CEDFA90B7A}"/>
              </a:ext>
            </a:extLst>
          </p:cNvPr>
          <p:cNvSpPr/>
          <p:nvPr/>
        </p:nvSpPr>
        <p:spPr>
          <a:xfrm>
            <a:off x="1501316" y="3466581"/>
            <a:ext cx="1233996" cy="1384917"/>
          </a:xfrm>
          <a:prstGeom prst="rect">
            <a:avLst/>
          </a:prstGeom>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EGI </a:t>
            </a:r>
          </a:p>
          <a:p>
            <a:pPr algn="ctr"/>
            <a:r>
              <a:rPr lang="en-US" sz="1400" b="1" dirty="0"/>
              <a:t>Compendium</a:t>
            </a:r>
          </a:p>
        </p:txBody>
      </p:sp>
      <p:sp>
        <p:nvSpPr>
          <p:cNvPr id="11" name="Rectangle 10">
            <a:extLst>
              <a:ext uri="{FF2B5EF4-FFF2-40B4-BE49-F238E27FC236}">
                <a16:creationId xmlns:a16="http://schemas.microsoft.com/office/drawing/2014/main" id="{3BCA06A7-EDF3-4EA0-8D81-A34C34FD1A08}"/>
              </a:ext>
            </a:extLst>
          </p:cNvPr>
          <p:cNvSpPr/>
          <p:nvPr/>
        </p:nvSpPr>
        <p:spPr>
          <a:xfrm>
            <a:off x="2235089" y="3388360"/>
            <a:ext cx="1233996" cy="1384917"/>
          </a:xfrm>
          <a:prstGeom prst="rect">
            <a:avLst/>
          </a:prstGeom>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e-FISCAL</a:t>
            </a:r>
          </a:p>
        </p:txBody>
      </p:sp>
      <p:sp>
        <p:nvSpPr>
          <p:cNvPr id="12" name="Rectangle 11">
            <a:extLst>
              <a:ext uri="{FF2B5EF4-FFF2-40B4-BE49-F238E27FC236}">
                <a16:creationId xmlns:a16="http://schemas.microsoft.com/office/drawing/2014/main" id="{6729BDA7-4369-4B85-9A66-DCC2B1A26455}"/>
              </a:ext>
            </a:extLst>
          </p:cNvPr>
          <p:cNvSpPr/>
          <p:nvPr/>
        </p:nvSpPr>
        <p:spPr>
          <a:xfrm>
            <a:off x="2881694" y="3438439"/>
            <a:ext cx="1233996" cy="1384917"/>
          </a:xfrm>
          <a:prstGeom prst="rect">
            <a:avLst/>
          </a:prstGeom>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Data projects</a:t>
            </a:r>
          </a:p>
        </p:txBody>
      </p:sp>
      <p:sp>
        <p:nvSpPr>
          <p:cNvPr id="13" name="Rectangle 12">
            <a:extLst>
              <a:ext uri="{FF2B5EF4-FFF2-40B4-BE49-F238E27FC236}">
                <a16:creationId xmlns:a16="http://schemas.microsoft.com/office/drawing/2014/main" id="{DDCA2CF6-BE64-4CBA-B9DC-0C3F2E3B09B8}"/>
              </a:ext>
            </a:extLst>
          </p:cNvPr>
          <p:cNvSpPr/>
          <p:nvPr/>
        </p:nvSpPr>
        <p:spPr>
          <a:xfrm>
            <a:off x="3658890" y="3407822"/>
            <a:ext cx="1233996" cy="1384917"/>
          </a:xfrm>
          <a:prstGeom prst="rect">
            <a:avLst/>
          </a:prstGeom>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RDA/CODATA Groups</a:t>
            </a:r>
          </a:p>
        </p:txBody>
      </p:sp>
      <p:sp>
        <p:nvSpPr>
          <p:cNvPr id="14" name="Rectangle 13">
            <a:extLst>
              <a:ext uri="{FF2B5EF4-FFF2-40B4-BE49-F238E27FC236}">
                <a16:creationId xmlns:a16="http://schemas.microsoft.com/office/drawing/2014/main" id="{DFAA08C9-8D99-4601-8BBF-87F63AE816D0}"/>
              </a:ext>
            </a:extLst>
          </p:cNvPr>
          <p:cNvSpPr/>
          <p:nvPr/>
        </p:nvSpPr>
        <p:spPr>
          <a:xfrm>
            <a:off x="4421727" y="3388360"/>
            <a:ext cx="1233996" cy="1384917"/>
          </a:xfrm>
          <a:prstGeom prst="rect">
            <a:avLst/>
          </a:prstGeom>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Market research</a:t>
            </a:r>
          </a:p>
        </p:txBody>
      </p:sp>
      <p:pic>
        <p:nvPicPr>
          <p:cNvPr id="5" name="Picture 4">
            <a:extLst>
              <a:ext uri="{FF2B5EF4-FFF2-40B4-BE49-F238E27FC236}">
                <a16:creationId xmlns:a16="http://schemas.microsoft.com/office/drawing/2014/main" id="{4D1BDB5A-6AF7-4F44-90C1-35B19422CB70}"/>
              </a:ext>
            </a:extLst>
          </p:cNvPr>
          <p:cNvPicPr>
            <a:picLocks noChangeAspect="1"/>
          </p:cNvPicPr>
          <p:nvPr/>
        </p:nvPicPr>
        <p:blipFill>
          <a:blip r:embed="rId3"/>
          <a:stretch>
            <a:fillRect/>
          </a:stretch>
        </p:blipFill>
        <p:spPr>
          <a:xfrm>
            <a:off x="5544368" y="2043187"/>
            <a:ext cx="4464258" cy="2458657"/>
          </a:xfrm>
          <a:prstGeom prst="rect">
            <a:avLst/>
          </a:prstGeom>
        </p:spPr>
      </p:pic>
      <p:sp>
        <p:nvSpPr>
          <p:cNvPr id="6" name="Rectangle 5">
            <a:extLst>
              <a:ext uri="{FF2B5EF4-FFF2-40B4-BE49-F238E27FC236}">
                <a16:creationId xmlns:a16="http://schemas.microsoft.com/office/drawing/2014/main" id="{1337F42F-FECE-400F-B34D-DEC60BF605FE}"/>
              </a:ext>
            </a:extLst>
          </p:cNvPr>
          <p:cNvSpPr/>
          <p:nvPr/>
        </p:nvSpPr>
        <p:spPr>
          <a:xfrm>
            <a:off x="5544368" y="1460564"/>
            <a:ext cx="3600400" cy="400110"/>
          </a:xfrm>
          <a:prstGeom prst="rect">
            <a:avLst/>
          </a:prstGeom>
        </p:spPr>
        <p:txBody>
          <a:bodyPr wrap="square">
            <a:spAutoFit/>
          </a:bodyPr>
          <a:lstStyle/>
          <a:p>
            <a:r>
              <a:rPr lang="en-US" sz="2000" b="1" dirty="0">
                <a:hlinkClick r:id="rId4"/>
              </a:rPr>
              <a:t>http://e-irg.eu/kpi-sota</a:t>
            </a:r>
            <a:r>
              <a:rPr lang="en-US" sz="1800" dirty="0"/>
              <a:t> </a:t>
            </a:r>
            <a:endParaRPr lang="en-US" dirty="0"/>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GB" dirty="0"/>
              <a:t>Ontology definition scheme</a:t>
            </a:r>
            <a:endParaRPr lang="pl-PL" dirty="0"/>
          </a:p>
        </p:txBody>
      </p:sp>
      <p:pic>
        <p:nvPicPr>
          <p:cNvPr id="4" name="Obraz 3"/>
          <p:cNvPicPr>
            <a:picLocks noChangeAspect="1"/>
          </p:cNvPicPr>
          <p:nvPr/>
        </p:nvPicPr>
        <p:blipFill>
          <a:blip r:embed="rId2"/>
          <a:stretch>
            <a:fillRect/>
          </a:stretch>
        </p:blipFill>
        <p:spPr>
          <a:xfrm>
            <a:off x="2880072" y="1397949"/>
            <a:ext cx="6871812" cy="3462098"/>
          </a:xfrm>
          <a:prstGeom prst="rect">
            <a:avLst/>
          </a:prstGeom>
        </p:spPr>
      </p:pic>
      <p:sp>
        <p:nvSpPr>
          <p:cNvPr id="3" name="Symbol zastępczy stopki 2"/>
          <p:cNvSpPr>
            <a:spLocks noGrp="1"/>
          </p:cNvSpPr>
          <p:nvPr>
            <p:ph type="ftr" sz="quarter" idx="11"/>
          </p:nvPr>
        </p:nvSpPr>
        <p:spPr/>
        <p:txBody>
          <a:bodyPr/>
          <a:lstStyle/>
          <a:p>
            <a:pPr>
              <a:defRPr/>
            </a:pPr>
            <a:r>
              <a:rPr lang="nl-NL" altLang="nl-NL"/>
              <a:t>Fotis Karayannis</a:t>
            </a:r>
          </a:p>
        </p:txBody>
      </p:sp>
      <p:sp>
        <p:nvSpPr>
          <p:cNvPr id="5" name="Symbol zastępczy numeru slajdu 4"/>
          <p:cNvSpPr>
            <a:spLocks noGrp="1"/>
          </p:cNvSpPr>
          <p:nvPr>
            <p:ph type="sldNum" sz="quarter" idx="12"/>
          </p:nvPr>
        </p:nvSpPr>
        <p:spPr/>
        <p:txBody>
          <a:bodyPr/>
          <a:lstStyle/>
          <a:p>
            <a:pPr>
              <a:defRPr/>
            </a:pPr>
            <a:fld id="{CC6B2EE1-A58B-4C8A-9EFA-66A631C5631B}" type="slidenum">
              <a:rPr lang="nl-NL" altLang="nl-NL" smtClean="0"/>
              <a:pPr>
                <a:defRPr/>
              </a:pPr>
              <a:t>11</a:t>
            </a:fld>
            <a:endParaRPr lang="nl-NL" altLang="nl-NL"/>
          </a:p>
        </p:txBody>
      </p:sp>
      <p:sp>
        <p:nvSpPr>
          <p:cNvPr id="6" name="Symbol zastępczy daty 5"/>
          <p:cNvSpPr>
            <a:spLocks noGrp="1"/>
          </p:cNvSpPr>
          <p:nvPr>
            <p:ph type="dt" sz="half" idx="10"/>
          </p:nvPr>
        </p:nvSpPr>
        <p:spPr/>
        <p:txBody>
          <a:bodyPr/>
          <a:lstStyle/>
          <a:p>
            <a:pPr>
              <a:defRPr/>
            </a:pPr>
            <a:r>
              <a:rPr lang="en-US" altLang="nl-NL"/>
              <a:t>Towards a common approach on KPIs</a:t>
            </a:r>
            <a:endParaRPr lang="nl-NL" altLang="nl-NL"/>
          </a:p>
        </p:txBody>
      </p:sp>
      <p:sp>
        <p:nvSpPr>
          <p:cNvPr id="9" name="Rectangle 8">
            <a:extLst>
              <a:ext uri="{FF2B5EF4-FFF2-40B4-BE49-F238E27FC236}">
                <a16:creationId xmlns:a16="http://schemas.microsoft.com/office/drawing/2014/main" id="{820FFCE3-58B6-4B1E-9501-EC4A925A176C}"/>
              </a:ext>
            </a:extLst>
          </p:cNvPr>
          <p:cNvSpPr/>
          <p:nvPr/>
        </p:nvSpPr>
        <p:spPr>
          <a:xfrm>
            <a:off x="360709" y="1683147"/>
            <a:ext cx="2303339" cy="1962076"/>
          </a:xfrm>
          <a:prstGeom prst="rect">
            <a:avLst/>
          </a:prstGeom>
        </p:spPr>
        <p:txBody>
          <a:bodyPr wrap="square">
            <a:spAutoFit/>
          </a:bodyPr>
          <a:lstStyle/>
          <a:p>
            <a:r>
              <a:rPr lang="en-US" dirty="0"/>
              <a:t>Ontology encompasses a representation, formal naming, and definition of the categories, properties, and relations between the concepts, data, and entities that substantiate one, many, or all domains*</a:t>
            </a:r>
          </a:p>
          <a:p>
            <a:r>
              <a:rPr lang="en-US" dirty="0"/>
              <a:t>*Wikipedia</a:t>
            </a:r>
          </a:p>
        </p:txBody>
      </p:sp>
    </p:spTree>
    <p:extLst>
      <p:ext uri="{BB962C8B-B14F-4D97-AF65-F5344CB8AC3E}">
        <p14:creationId xmlns:p14="http://schemas.microsoft.com/office/powerpoint/2010/main" val="1487435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31800" y="112885"/>
            <a:ext cx="8694539" cy="1096044"/>
          </a:xfrm>
        </p:spPr>
        <p:txBody>
          <a:bodyPr/>
          <a:lstStyle/>
          <a:p>
            <a:r>
              <a:rPr lang="en-GB" dirty="0"/>
              <a:t>Orchestration - </a:t>
            </a:r>
            <a:r>
              <a:rPr lang="en-GB" dirty="0" err="1"/>
              <a:t>Omnigator</a:t>
            </a:r>
            <a:endParaRPr lang="pl-PL" dirty="0"/>
          </a:p>
        </p:txBody>
      </p:sp>
      <p:pic>
        <p:nvPicPr>
          <p:cNvPr id="4" name="Image6"/>
          <p:cNvPicPr/>
          <p:nvPr/>
        </p:nvPicPr>
        <p:blipFill>
          <a:blip r:embed="rId2">
            <a:lum/>
            <a:alphaModFix/>
          </a:blip>
          <a:srcRect/>
          <a:stretch>
            <a:fillRect/>
          </a:stretch>
        </p:blipFill>
        <p:spPr>
          <a:xfrm>
            <a:off x="5760392" y="620964"/>
            <a:ext cx="3096344" cy="2142303"/>
          </a:xfrm>
          <a:prstGeom prst="rect">
            <a:avLst/>
          </a:prstGeom>
        </p:spPr>
      </p:pic>
      <p:sp>
        <p:nvSpPr>
          <p:cNvPr id="5" name="Symbol zastępczy zawartości 2"/>
          <p:cNvSpPr>
            <a:spLocks noGrp="1"/>
          </p:cNvSpPr>
          <p:nvPr>
            <p:ph idx="1"/>
          </p:nvPr>
        </p:nvSpPr>
        <p:spPr>
          <a:xfrm>
            <a:off x="575816" y="1527898"/>
            <a:ext cx="4904489" cy="3597912"/>
          </a:xfrm>
        </p:spPr>
        <p:txBody>
          <a:bodyPr>
            <a:normAutofit/>
          </a:bodyPr>
          <a:lstStyle/>
          <a:p>
            <a:r>
              <a:rPr lang="en-GB" dirty="0"/>
              <a:t>Portal for KPI collection/presentation</a:t>
            </a:r>
          </a:p>
          <a:p>
            <a:pPr lvl="1"/>
            <a:r>
              <a:rPr lang="en-GB" dirty="0"/>
              <a:t>Automatic/Manual integration</a:t>
            </a:r>
          </a:p>
          <a:p>
            <a:pPr lvl="1"/>
            <a:r>
              <a:rPr lang="en-GB" dirty="0"/>
              <a:t>Collected from projects/Desk Research</a:t>
            </a:r>
          </a:p>
          <a:p>
            <a:pPr lvl="1"/>
            <a:r>
              <a:rPr lang="en-GB" dirty="0"/>
              <a:t>Classification(s)</a:t>
            </a:r>
          </a:p>
          <a:p>
            <a:pPr lvl="1"/>
            <a:r>
              <a:rPr lang="en-GB" dirty="0"/>
              <a:t>Browsing</a:t>
            </a:r>
          </a:p>
          <a:p>
            <a:pPr lvl="1"/>
            <a:r>
              <a:rPr lang="en-GB" dirty="0"/>
              <a:t>..</a:t>
            </a:r>
          </a:p>
        </p:txBody>
      </p:sp>
      <p:sp>
        <p:nvSpPr>
          <p:cNvPr id="3" name="Symbol zastępczy stopki 2"/>
          <p:cNvSpPr>
            <a:spLocks noGrp="1"/>
          </p:cNvSpPr>
          <p:nvPr>
            <p:ph type="ftr" sz="quarter" idx="11"/>
          </p:nvPr>
        </p:nvSpPr>
        <p:spPr/>
        <p:txBody>
          <a:bodyPr/>
          <a:lstStyle/>
          <a:p>
            <a:pPr>
              <a:defRPr/>
            </a:pPr>
            <a:r>
              <a:rPr lang="nl-NL" altLang="nl-NL"/>
              <a:t>Fotis Karayannis</a:t>
            </a:r>
          </a:p>
        </p:txBody>
      </p:sp>
      <p:sp>
        <p:nvSpPr>
          <p:cNvPr id="6" name="Symbol zastępczy numeru slajdu 5"/>
          <p:cNvSpPr>
            <a:spLocks noGrp="1"/>
          </p:cNvSpPr>
          <p:nvPr>
            <p:ph type="sldNum" sz="quarter" idx="12"/>
          </p:nvPr>
        </p:nvSpPr>
        <p:spPr/>
        <p:txBody>
          <a:bodyPr/>
          <a:lstStyle/>
          <a:p>
            <a:pPr>
              <a:defRPr/>
            </a:pPr>
            <a:fld id="{CC6B2EE1-A58B-4C8A-9EFA-66A631C5631B}" type="slidenum">
              <a:rPr lang="nl-NL" altLang="nl-NL" smtClean="0"/>
              <a:pPr>
                <a:defRPr/>
              </a:pPr>
              <a:t>12</a:t>
            </a:fld>
            <a:endParaRPr lang="nl-NL" altLang="nl-NL"/>
          </a:p>
        </p:txBody>
      </p:sp>
      <p:sp>
        <p:nvSpPr>
          <p:cNvPr id="7" name="Symbol zastępczy daty 6"/>
          <p:cNvSpPr>
            <a:spLocks noGrp="1"/>
          </p:cNvSpPr>
          <p:nvPr>
            <p:ph type="dt" sz="half" idx="10"/>
          </p:nvPr>
        </p:nvSpPr>
        <p:spPr/>
        <p:txBody>
          <a:bodyPr/>
          <a:lstStyle/>
          <a:p>
            <a:pPr>
              <a:defRPr/>
            </a:pPr>
            <a:r>
              <a:rPr lang="en-US" altLang="nl-NL"/>
              <a:t>Towards a common approach on KPIs</a:t>
            </a:r>
            <a:endParaRPr lang="nl-NL" altLang="nl-NL"/>
          </a:p>
        </p:txBody>
      </p:sp>
      <p:pic>
        <p:nvPicPr>
          <p:cNvPr id="8" name="Picture 7">
            <a:extLst>
              <a:ext uri="{FF2B5EF4-FFF2-40B4-BE49-F238E27FC236}">
                <a16:creationId xmlns:a16="http://schemas.microsoft.com/office/drawing/2014/main" id="{FCFB5FEB-4DC9-4682-96E9-0793F7D2F517}"/>
              </a:ext>
            </a:extLst>
          </p:cNvPr>
          <p:cNvPicPr>
            <a:picLocks noChangeAspect="1"/>
          </p:cNvPicPr>
          <p:nvPr/>
        </p:nvPicPr>
        <p:blipFill>
          <a:blip r:embed="rId3"/>
          <a:stretch>
            <a:fillRect/>
          </a:stretch>
        </p:blipFill>
        <p:spPr>
          <a:xfrm>
            <a:off x="2736056" y="2763267"/>
            <a:ext cx="7201493" cy="2331698"/>
          </a:xfrm>
          <a:prstGeom prst="rect">
            <a:avLst/>
          </a:prstGeom>
        </p:spPr>
      </p:pic>
    </p:spTree>
    <p:extLst>
      <p:ext uri="{BB962C8B-B14F-4D97-AF65-F5344CB8AC3E}">
        <p14:creationId xmlns:p14="http://schemas.microsoft.com/office/powerpoint/2010/main" val="2927292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3E59-0B32-49FB-B28D-9C1E8088FAFB}"/>
              </a:ext>
            </a:extLst>
          </p:cNvPr>
          <p:cNvSpPr>
            <a:spLocks noGrp="1"/>
          </p:cNvSpPr>
          <p:nvPr>
            <p:ph type="title"/>
          </p:nvPr>
        </p:nvSpPr>
        <p:spPr/>
        <p:txBody>
          <a:bodyPr/>
          <a:lstStyle/>
          <a:p>
            <a:r>
              <a:rPr lang="en-US" dirty="0"/>
              <a:t>Metric standard metadata</a:t>
            </a:r>
          </a:p>
        </p:txBody>
      </p:sp>
      <p:pic>
        <p:nvPicPr>
          <p:cNvPr id="7" name="Content Placeholder 6">
            <a:extLst>
              <a:ext uri="{FF2B5EF4-FFF2-40B4-BE49-F238E27FC236}">
                <a16:creationId xmlns:a16="http://schemas.microsoft.com/office/drawing/2014/main" id="{D9F41FCD-9E78-4294-B674-5714A19AAD66}"/>
              </a:ext>
            </a:extLst>
          </p:cNvPr>
          <p:cNvPicPr>
            <a:picLocks noGrp="1" noChangeAspect="1"/>
          </p:cNvPicPr>
          <p:nvPr>
            <p:ph idx="1"/>
          </p:nvPr>
        </p:nvPicPr>
        <p:blipFill>
          <a:blip r:embed="rId2"/>
          <a:stretch>
            <a:fillRect/>
          </a:stretch>
        </p:blipFill>
        <p:spPr>
          <a:xfrm>
            <a:off x="4972480" y="1397949"/>
            <a:ext cx="3281031" cy="3597275"/>
          </a:xfrm>
          <a:prstGeom prst="rect">
            <a:avLst/>
          </a:prstGeom>
        </p:spPr>
      </p:pic>
      <p:sp>
        <p:nvSpPr>
          <p:cNvPr id="4" name="Date Placeholder 3">
            <a:extLst>
              <a:ext uri="{FF2B5EF4-FFF2-40B4-BE49-F238E27FC236}">
                <a16:creationId xmlns:a16="http://schemas.microsoft.com/office/drawing/2014/main" id="{2C8B7B10-C07F-46A4-B18A-3966ED7E254C}"/>
              </a:ext>
            </a:extLst>
          </p:cNvPr>
          <p:cNvSpPr>
            <a:spLocks noGrp="1"/>
          </p:cNvSpPr>
          <p:nvPr>
            <p:ph type="dt" sz="half" idx="10"/>
          </p:nvPr>
        </p:nvSpPr>
        <p:spPr/>
        <p:txBody>
          <a:bodyPr/>
          <a:lstStyle/>
          <a:p>
            <a:pPr>
              <a:defRPr/>
            </a:pPr>
            <a:r>
              <a:rPr lang="en-US" altLang="nl-NL"/>
              <a:t>Towards a common approach on KPIs</a:t>
            </a:r>
            <a:endParaRPr lang="nl-NL" altLang="nl-NL" dirty="0"/>
          </a:p>
        </p:txBody>
      </p:sp>
      <p:sp>
        <p:nvSpPr>
          <p:cNvPr id="5" name="Footer Placeholder 4">
            <a:extLst>
              <a:ext uri="{FF2B5EF4-FFF2-40B4-BE49-F238E27FC236}">
                <a16:creationId xmlns:a16="http://schemas.microsoft.com/office/drawing/2014/main" id="{C30EA231-D77B-4B93-9EEF-D9A573AE6590}"/>
              </a:ext>
            </a:extLst>
          </p:cNvPr>
          <p:cNvSpPr>
            <a:spLocks noGrp="1"/>
          </p:cNvSpPr>
          <p:nvPr>
            <p:ph type="ftr" sz="quarter" idx="11"/>
          </p:nvPr>
        </p:nvSpPr>
        <p:spPr/>
        <p:txBody>
          <a:bodyPr/>
          <a:lstStyle/>
          <a:p>
            <a:pPr>
              <a:defRPr/>
            </a:pPr>
            <a:r>
              <a:rPr lang="nl-NL" altLang="nl-NL"/>
              <a:t>Fotis Karayannis</a:t>
            </a:r>
          </a:p>
        </p:txBody>
      </p:sp>
      <p:sp>
        <p:nvSpPr>
          <p:cNvPr id="6" name="Slide Number Placeholder 5">
            <a:extLst>
              <a:ext uri="{FF2B5EF4-FFF2-40B4-BE49-F238E27FC236}">
                <a16:creationId xmlns:a16="http://schemas.microsoft.com/office/drawing/2014/main" id="{598A9ECB-3E65-4406-B08B-2D9C5DE4AB86}"/>
              </a:ext>
            </a:extLst>
          </p:cNvPr>
          <p:cNvSpPr>
            <a:spLocks noGrp="1"/>
          </p:cNvSpPr>
          <p:nvPr>
            <p:ph type="sldNum" sz="quarter" idx="12"/>
          </p:nvPr>
        </p:nvSpPr>
        <p:spPr/>
        <p:txBody>
          <a:bodyPr/>
          <a:lstStyle/>
          <a:p>
            <a:pPr>
              <a:defRPr/>
            </a:pPr>
            <a:fld id="{CC6B2EE1-A58B-4C8A-9EFA-66A631C5631B}" type="slidenum">
              <a:rPr lang="nl-NL" altLang="nl-NL" smtClean="0"/>
              <a:pPr>
                <a:defRPr/>
              </a:pPr>
              <a:t>13</a:t>
            </a:fld>
            <a:endParaRPr lang="nl-NL" altLang="nl-NL"/>
          </a:p>
        </p:txBody>
      </p:sp>
      <p:sp>
        <p:nvSpPr>
          <p:cNvPr id="8" name="TextBox 7">
            <a:extLst>
              <a:ext uri="{FF2B5EF4-FFF2-40B4-BE49-F238E27FC236}">
                <a16:creationId xmlns:a16="http://schemas.microsoft.com/office/drawing/2014/main" id="{5F5ABB38-EE2D-41CE-A0B4-FEDA30043AF5}"/>
              </a:ext>
            </a:extLst>
          </p:cNvPr>
          <p:cNvSpPr txBox="1"/>
          <p:nvPr/>
        </p:nvSpPr>
        <p:spPr>
          <a:xfrm>
            <a:off x="359792" y="1755155"/>
            <a:ext cx="4318042" cy="1038746"/>
          </a:xfrm>
          <a:prstGeom prst="rect">
            <a:avLst/>
          </a:prstGeom>
          <a:noFill/>
        </p:spPr>
        <p:txBody>
          <a:bodyPr wrap="none" rtlCol="0">
            <a:spAutoFit/>
          </a:bodyPr>
          <a:lstStyle/>
          <a:p>
            <a:pPr marL="285750" indent="-285750">
              <a:buFont typeface="Arial" panose="020B0604020202020204" pitchFamily="34" charset="0"/>
              <a:buChar char="•"/>
            </a:pPr>
            <a:r>
              <a:rPr lang="en-US" sz="1600" dirty="0"/>
              <a:t>Example from Track 1 – Collected from project</a:t>
            </a:r>
          </a:p>
          <a:p>
            <a:pPr marL="285750" indent="-285750">
              <a:buFont typeface="Arial" panose="020B0604020202020204" pitchFamily="34" charset="0"/>
              <a:buChar char="•"/>
            </a:pPr>
            <a:r>
              <a:rPr lang="en-US" sz="1600" dirty="0"/>
              <a:t>Similar for Track 2 (</a:t>
            </a:r>
            <a:r>
              <a:rPr lang="en-US" sz="1600" dirty="0" err="1"/>
              <a:t>tbd</a:t>
            </a:r>
            <a:r>
              <a:rPr lang="en-US" sz="1600" dirty="0"/>
              <a:t>)</a:t>
            </a:r>
          </a:p>
          <a:p>
            <a:pPr marL="285750" indent="-285750">
              <a:buFont typeface="Arial" panose="020B0604020202020204" pitchFamily="34" charset="0"/>
              <a:buChar char="•"/>
            </a:pPr>
            <a:r>
              <a:rPr lang="en-US" sz="1600" dirty="0"/>
              <a:t>The two tracks to be </a:t>
            </a:r>
            <a:r>
              <a:rPr lang="en-US" sz="1600" dirty="0" err="1"/>
              <a:t>harmonised</a:t>
            </a:r>
            <a:r>
              <a:rPr lang="en-US" sz="1600" dirty="0"/>
              <a:t>!</a:t>
            </a:r>
          </a:p>
          <a:p>
            <a:endParaRPr lang="en-US" dirty="0"/>
          </a:p>
        </p:txBody>
      </p:sp>
    </p:spTree>
    <p:extLst>
      <p:ext uri="{BB962C8B-B14F-4D97-AF65-F5344CB8AC3E}">
        <p14:creationId xmlns:p14="http://schemas.microsoft.com/office/powerpoint/2010/main" val="1812824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8E792-DD79-496C-B0AC-EC4125585324}"/>
              </a:ext>
            </a:extLst>
          </p:cNvPr>
          <p:cNvSpPr>
            <a:spLocks noGrp="1"/>
          </p:cNvSpPr>
          <p:nvPr>
            <p:ph type="title"/>
          </p:nvPr>
        </p:nvSpPr>
        <p:spPr>
          <a:xfrm>
            <a:off x="575816" y="301905"/>
            <a:ext cx="8694539" cy="1096044"/>
          </a:xfrm>
        </p:spPr>
        <p:txBody>
          <a:bodyPr/>
          <a:lstStyle/>
          <a:p>
            <a:r>
              <a:rPr lang="en-US" dirty="0"/>
              <a:t>Demos of current outputs (work in progress)</a:t>
            </a:r>
          </a:p>
        </p:txBody>
      </p:sp>
      <p:sp>
        <p:nvSpPr>
          <p:cNvPr id="3" name="Content Placeholder 2">
            <a:extLst>
              <a:ext uri="{FF2B5EF4-FFF2-40B4-BE49-F238E27FC236}">
                <a16:creationId xmlns:a16="http://schemas.microsoft.com/office/drawing/2014/main" id="{5735DD81-4C13-4861-A8AA-5B88BF041893}"/>
              </a:ext>
            </a:extLst>
          </p:cNvPr>
          <p:cNvSpPr>
            <a:spLocks noGrp="1"/>
          </p:cNvSpPr>
          <p:nvPr>
            <p:ph idx="1"/>
          </p:nvPr>
        </p:nvSpPr>
        <p:spPr/>
        <p:txBody>
          <a:bodyPr/>
          <a:lstStyle/>
          <a:p>
            <a:r>
              <a:rPr lang="en-US" dirty="0"/>
              <a:t>Short demo video: </a:t>
            </a:r>
            <a:r>
              <a:rPr lang="en-US" u="sng" dirty="0">
                <a:hlinkClick r:id="rId2"/>
              </a:rPr>
              <a:t>https://vimeo.com/294312078</a:t>
            </a:r>
            <a:endParaRPr lang="en-US" u="sng" dirty="0"/>
          </a:p>
          <a:p>
            <a:r>
              <a:rPr lang="en-US" dirty="0"/>
              <a:t>Long demo (20-minutes) video, webinar style: </a:t>
            </a:r>
            <a:r>
              <a:rPr lang="en-US" u="sng" dirty="0">
                <a:hlinkClick r:id="rId3"/>
              </a:rPr>
              <a:t>https://vimeo.com/294330433</a:t>
            </a:r>
            <a:br>
              <a:rPr lang="en-US" dirty="0"/>
            </a:br>
            <a:endParaRPr lang="en-US" dirty="0"/>
          </a:p>
        </p:txBody>
      </p:sp>
      <p:sp>
        <p:nvSpPr>
          <p:cNvPr id="4" name="Date Placeholder 3">
            <a:extLst>
              <a:ext uri="{FF2B5EF4-FFF2-40B4-BE49-F238E27FC236}">
                <a16:creationId xmlns:a16="http://schemas.microsoft.com/office/drawing/2014/main" id="{44244324-FA73-4A2B-A695-8C0284765575}"/>
              </a:ext>
            </a:extLst>
          </p:cNvPr>
          <p:cNvSpPr>
            <a:spLocks noGrp="1"/>
          </p:cNvSpPr>
          <p:nvPr>
            <p:ph type="dt" sz="half" idx="10"/>
          </p:nvPr>
        </p:nvSpPr>
        <p:spPr/>
        <p:txBody>
          <a:bodyPr/>
          <a:lstStyle/>
          <a:p>
            <a:pPr>
              <a:defRPr/>
            </a:pPr>
            <a:r>
              <a:rPr lang="en-US" altLang="nl-NL"/>
              <a:t>Towards a common approach on KPIs</a:t>
            </a:r>
            <a:endParaRPr lang="nl-NL" altLang="nl-NL" dirty="0"/>
          </a:p>
        </p:txBody>
      </p:sp>
      <p:sp>
        <p:nvSpPr>
          <p:cNvPr id="5" name="Footer Placeholder 4">
            <a:extLst>
              <a:ext uri="{FF2B5EF4-FFF2-40B4-BE49-F238E27FC236}">
                <a16:creationId xmlns:a16="http://schemas.microsoft.com/office/drawing/2014/main" id="{FE334330-1886-4B8B-9B42-3958DD852E27}"/>
              </a:ext>
            </a:extLst>
          </p:cNvPr>
          <p:cNvSpPr>
            <a:spLocks noGrp="1"/>
          </p:cNvSpPr>
          <p:nvPr>
            <p:ph type="ftr" sz="quarter" idx="11"/>
          </p:nvPr>
        </p:nvSpPr>
        <p:spPr/>
        <p:txBody>
          <a:bodyPr/>
          <a:lstStyle/>
          <a:p>
            <a:pPr>
              <a:defRPr/>
            </a:pPr>
            <a:r>
              <a:rPr lang="nl-NL" altLang="nl-NL"/>
              <a:t>Fotis Karayannis</a:t>
            </a:r>
          </a:p>
        </p:txBody>
      </p:sp>
      <p:sp>
        <p:nvSpPr>
          <p:cNvPr id="6" name="Slide Number Placeholder 5">
            <a:extLst>
              <a:ext uri="{FF2B5EF4-FFF2-40B4-BE49-F238E27FC236}">
                <a16:creationId xmlns:a16="http://schemas.microsoft.com/office/drawing/2014/main" id="{791C6B86-106C-4DC3-A1CE-3023F33F92D2}"/>
              </a:ext>
            </a:extLst>
          </p:cNvPr>
          <p:cNvSpPr>
            <a:spLocks noGrp="1"/>
          </p:cNvSpPr>
          <p:nvPr>
            <p:ph type="sldNum" sz="quarter" idx="12"/>
          </p:nvPr>
        </p:nvSpPr>
        <p:spPr/>
        <p:txBody>
          <a:bodyPr/>
          <a:lstStyle/>
          <a:p>
            <a:pPr>
              <a:defRPr/>
            </a:pPr>
            <a:fld id="{CC6B2EE1-A58B-4C8A-9EFA-66A631C5631B}" type="slidenum">
              <a:rPr lang="nl-NL" altLang="nl-NL" smtClean="0"/>
              <a:pPr>
                <a:defRPr/>
              </a:pPr>
              <a:t>14</a:t>
            </a:fld>
            <a:endParaRPr lang="nl-NL" altLang="nl-NL"/>
          </a:p>
        </p:txBody>
      </p:sp>
    </p:spTree>
    <p:extLst>
      <p:ext uri="{BB962C8B-B14F-4D97-AF65-F5344CB8AC3E}">
        <p14:creationId xmlns:p14="http://schemas.microsoft.com/office/powerpoint/2010/main" val="664882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18ADE-530E-4532-A6A6-C89E8D07C25D}"/>
              </a:ext>
            </a:extLst>
          </p:cNvPr>
          <p:cNvSpPr>
            <a:spLocks noGrp="1"/>
          </p:cNvSpPr>
          <p:nvPr>
            <p:ph type="title"/>
          </p:nvPr>
        </p:nvSpPr>
        <p:spPr/>
        <p:txBody>
          <a:bodyPr/>
          <a:lstStyle/>
          <a:p>
            <a:r>
              <a:rPr lang="en-US" dirty="0"/>
              <a:t>Initial recommendations</a:t>
            </a:r>
          </a:p>
        </p:txBody>
      </p:sp>
      <p:sp>
        <p:nvSpPr>
          <p:cNvPr id="3" name="Content Placeholder 2">
            <a:extLst>
              <a:ext uri="{FF2B5EF4-FFF2-40B4-BE49-F238E27FC236}">
                <a16:creationId xmlns:a16="http://schemas.microsoft.com/office/drawing/2014/main" id="{52DDB442-EF8B-4C3A-BF82-7DFBA7B04852}"/>
              </a:ext>
            </a:extLst>
          </p:cNvPr>
          <p:cNvSpPr>
            <a:spLocks noGrp="1"/>
          </p:cNvSpPr>
          <p:nvPr>
            <p:ph idx="1"/>
          </p:nvPr>
        </p:nvSpPr>
        <p:spPr/>
        <p:txBody>
          <a:bodyPr>
            <a:normAutofit fontScale="85000" lnSpcReduction="20000"/>
          </a:bodyPr>
          <a:lstStyle/>
          <a:p>
            <a:r>
              <a:rPr lang="en-US" b="1" dirty="0"/>
              <a:t>e-Infrastructure projects </a:t>
            </a:r>
            <a:r>
              <a:rPr lang="en-US" dirty="0"/>
              <a:t>offering services should be keeping some basic information on </a:t>
            </a:r>
            <a:r>
              <a:rPr lang="en-US" b="1" dirty="0"/>
              <a:t>both policies and costs</a:t>
            </a:r>
            <a:r>
              <a:rPr lang="en-US" dirty="0"/>
              <a:t>; not only on the project itself, but also the whole e-Infrastructure (including national nodes)</a:t>
            </a:r>
          </a:p>
          <a:p>
            <a:r>
              <a:rPr lang="en-US" b="1" dirty="0"/>
              <a:t>e-Infrastructure projects </a:t>
            </a:r>
            <a:r>
              <a:rPr lang="en-US" dirty="0"/>
              <a:t>should be keeping their information/metrics/KPIs in a systematic way and be prepared to share it/them with a central entity</a:t>
            </a:r>
          </a:p>
          <a:p>
            <a:r>
              <a:rPr lang="en-US" b="1" dirty="0"/>
              <a:t>A central entity </a:t>
            </a:r>
            <a:r>
              <a:rPr lang="en-US" dirty="0"/>
              <a:t>should also keep track of current practices and developments on information / metrics /KPIs in related e-Infrastructure projects and in funders’ policies</a:t>
            </a:r>
          </a:p>
          <a:p>
            <a:r>
              <a:rPr lang="en-US" b="1" dirty="0"/>
              <a:t>e-Infrastructure initiatives </a:t>
            </a:r>
            <a:r>
              <a:rPr lang="en-US" dirty="0"/>
              <a:t>should keep track of metrics/KPIs on stakeholder’s satisfaction</a:t>
            </a:r>
          </a:p>
          <a:p>
            <a:r>
              <a:rPr lang="en-US" b="1" dirty="0"/>
              <a:t>The EC</a:t>
            </a:r>
            <a:r>
              <a:rPr lang="en-US" dirty="0"/>
              <a:t>, via appropriate support, should put into effect </a:t>
            </a:r>
            <a:r>
              <a:rPr lang="en-US" b="1" dirty="0"/>
              <a:t>a common process/structure for KPI collection/performance tracking </a:t>
            </a:r>
            <a:r>
              <a:rPr lang="en-US" dirty="0"/>
              <a:t>in RI/e-Infrastructure initiatives/projects providing services</a:t>
            </a:r>
          </a:p>
        </p:txBody>
      </p:sp>
      <p:sp>
        <p:nvSpPr>
          <p:cNvPr id="4" name="Date Placeholder 3">
            <a:extLst>
              <a:ext uri="{FF2B5EF4-FFF2-40B4-BE49-F238E27FC236}">
                <a16:creationId xmlns:a16="http://schemas.microsoft.com/office/drawing/2014/main" id="{6C407447-3D5A-44BB-99CC-8D0FD9B92799}"/>
              </a:ext>
            </a:extLst>
          </p:cNvPr>
          <p:cNvSpPr>
            <a:spLocks noGrp="1"/>
          </p:cNvSpPr>
          <p:nvPr>
            <p:ph type="dt" sz="half" idx="10"/>
          </p:nvPr>
        </p:nvSpPr>
        <p:spPr/>
        <p:txBody>
          <a:bodyPr/>
          <a:lstStyle/>
          <a:p>
            <a:pPr>
              <a:defRPr/>
            </a:pPr>
            <a:r>
              <a:rPr lang="en-US" altLang="nl-NL"/>
              <a:t>Towards a common approach on KPIs</a:t>
            </a:r>
            <a:endParaRPr lang="nl-NL" altLang="nl-NL" dirty="0"/>
          </a:p>
        </p:txBody>
      </p:sp>
      <p:sp>
        <p:nvSpPr>
          <p:cNvPr id="5" name="Footer Placeholder 4">
            <a:extLst>
              <a:ext uri="{FF2B5EF4-FFF2-40B4-BE49-F238E27FC236}">
                <a16:creationId xmlns:a16="http://schemas.microsoft.com/office/drawing/2014/main" id="{4C9D1168-D9B8-4D8E-BB3F-60BFAAA787CE}"/>
              </a:ext>
            </a:extLst>
          </p:cNvPr>
          <p:cNvSpPr>
            <a:spLocks noGrp="1"/>
          </p:cNvSpPr>
          <p:nvPr>
            <p:ph type="ftr" sz="quarter" idx="11"/>
          </p:nvPr>
        </p:nvSpPr>
        <p:spPr/>
        <p:txBody>
          <a:bodyPr/>
          <a:lstStyle/>
          <a:p>
            <a:pPr>
              <a:defRPr/>
            </a:pPr>
            <a:r>
              <a:rPr lang="nl-NL" altLang="nl-NL"/>
              <a:t>Fotis Karayannis</a:t>
            </a:r>
          </a:p>
        </p:txBody>
      </p:sp>
      <p:sp>
        <p:nvSpPr>
          <p:cNvPr id="6" name="Slide Number Placeholder 5">
            <a:extLst>
              <a:ext uri="{FF2B5EF4-FFF2-40B4-BE49-F238E27FC236}">
                <a16:creationId xmlns:a16="http://schemas.microsoft.com/office/drawing/2014/main" id="{5B932C07-22DE-4820-A83D-B0A8656C3D9D}"/>
              </a:ext>
            </a:extLst>
          </p:cNvPr>
          <p:cNvSpPr>
            <a:spLocks noGrp="1"/>
          </p:cNvSpPr>
          <p:nvPr>
            <p:ph type="sldNum" sz="quarter" idx="12"/>
          </p:nvPr>
        </p:nvSpPr>
        <p:spPr/>
        <p:txBody>
          <a:bodyPr/>
          <a:lstStyle/>
          <a:p>
            <a:pPr>
              <a:defRPr/>
            </a:pPr>
            <a:fld id="{CC6B2EE1-A58B-4C8A-9EFA-66A631C5631B}" type="slidenum">
              <a:rPr lang="nl-NL" altLang="nl-NL" smtClean="0"/>
              <a:pPr>
                <a:defRPr/>
              </a:pPr>
              <a:t>15</a:t>
            </a:fld>
            <a:endParaRPr lang="nl-NL" altLang="nl-NL"/>
          </a:p>
        </p:txBody>
      </p:sp>
    </p:spTree>
    <p:extLst>
      <p:ext uri="{BB962C8B-B14F-4D97-AF65-F5344CB8AC3E}">
        <p14:creationId xmlns:p14="http://schemas.microsoft.com/office/powerpoint/2010/main" val="449384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a:xfrm>
            <a:off x="503238" y="225425"/>
            <a:ext cx="9070975" cy="946150"/>
          </a:xfrm>
        </p:spPr>
        <p:txBody>
          <a:bodyPr tIns="29105"/>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nl-NL" altLang="nl-NL" dirty="0"/>
              <a:t>Plans for upcoming period</a:t>
            </a:r>
          </a:p>
        </p:txBody>
      </p:sp>
      <p:sp>
        <p:nvSpPr>
          <p:cNvPr id="27651" name="Rectangle 2"/>
          <p:cNvSpPr>
            <a:spLocks noGrp="1" noChangeArrowheads="1"/>
          </p:cNvSpPr>
          <p:nvPr>
            <p:ph idx="1"/>
          </p:nvPr>
        </p:nvSpPr>
        <p:spPr>
          <a:xfrm>
            <a:off x="503238" y="1327150"/>
            <a:ext cx="9070975" cy="3287713"/>
          </a:xfrm>
        </p:spPr>
        <p:txBody>
          <a:bodyPr>
            <a:normAutofit/>
          </a:bodyPr>
          <a:lstStyle/>
          <a:p>
            <a:pPr marL="450850" eaLnBrk="1">
              <a:buClr>
                <a:schemeClr val="tx1">
                  <a:lumMod val="65000"/>
                  <a:lumOff val="35000"/>
                </a:schemeClr>
              </a:buClr>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nl-NL" altLang="nl-NL" dirty="0"/>
              <a:t>Finalisation of recommended metrics/classification/recommnedations </a:t>
            </a:r>
            <a:r>
              <a:rPr lang="nl-NL" altLang="nl-NL" dirty="0">
                <a:sym typeface="Wingdings" panose="05000000000000000000" pitchFamily="2" charset="2"/>
              </a:rPr>
              <a:t> final deliverable</a:t>
            </a:r>
            <a:endParaRPr lang="nl-NL" altLang="nl-NL" dirty="0"/>
          </a:p>
          <a:p>
            <a:pPr marL="450850" eaLnBrk="1">
              <a:buClr>
                <a:schemeClr val="tx1">
                  <a:lumMod val="65000"/>
                  <a:lumOff val="35000"/>
                </a:schemeClr>
              </a:buClr>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nl-NL" altLang="nl-NL" dirty="0"/>
              <a:t>Review by selected external experts</a:t>
            </a:r>
          </a:p>
          <a:p>
            <a:pPr marL="450850" eaLnBrk="1">
              <a:buClr>
                <a:schemeClr val="tx1">
                  <a:lumMod val="65000"/>
                  <a:lumOff val="35000"/>
                </a:schemeClr>
              </a:buClr>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nl-NL" altLang="nl-NL" dirty="0"/>
              <a:t>Updated recommendations</a:t>
            </a:r>
          </a:p>
          <a:p>
            <a:pPr marL="450850" eaLnBrk="1">
              <a:buClr>
                <a:schemeClr val="tx1">
                  <a:lumMod val="65000"/>
                  <a:lumOff val="35000"/>
                </a:schemeClr>
              </a:buClr>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nl-NL" altLang="nl-NL" dirty="0"/>
              <a:t>Harmonisation in the omnigator tool</a:t>
            </a:r>
          </a:p>
          <a:p>
            <a:pPr marL="450850">
              <a:buClr>
                <a:schemeClr val="tx1">
                  <a:lumMod val="65000"/>
                  <a:lumOff val="35000"/>
                </a:schemeClr>
              </a:buCl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nl-NL" altLang="nl-NL" dirty="0"/>
              <a:t>Open consultation of proposed final deliverable </a:t>
            </a:r>
          </a:p>
          <a:p>
            <a:pPr marL="635920" lvl="1">
              <a:buClr>
                <a:schemeClr val="tx1">
                  <a:lumMod val="65000"/>
                  <a:lumOff val="35000"/>
                </a:schemeClr>
              </a:buCl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nl-NL" altLang="nl-NL" dirty="0"/>
              <a:t>please provide comments already to the first draft!</a:t>
            </a:r>
          </a:p>
          <a:p>
            <a:pPr marL="450850">
              <a:buClr>
                <a:schemeClr val="tx1">
                  <a:lumMod val="65000"/>
                  <a:lumOff val="35000"/>
                </a:schemeClr>
              </a:buCl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nl-NL" altLang="nl-NL" dirty="0"/>
              <a:t>Try to clarify how this work be taken up</a:t>
            </a:r>
          </a:p>
        </p:txBody>
      </p:sp>
      <p:sp>
        <p:nvSpPr>
          <p:cNvPr id="27652" name="Tijdelijke aanduiding voor dianummer 5"/>
          <p:cNvSpPr>
            <a:spLocks noGrp="1"/>
          </p:cNvSpPr>
          <p:nvPr>
            <p:ph type="sldNum" sz="quarter" idx="12"/>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lnSpc>
                <a:spcPct val="93000"/>
              </a:lnSpc>
              <a:spcBef>
                <a:spcPts val="1063"/>
              </a:spcBef>
              <a:buClr>
                <a:srgbClr val="000000"/>
              </a:buClr>
              <a:buSzPct val="100000"/>
              <a:buFont typeface="Times New Roman" panose="02020603050405020304" pitchFamily="18" charset="0"/>
              <a:tabLst>
                <a:tab pos="723900" algn="l"/>
                <a:tab pos="1447800" algn="l"/>
                <a:tab pos="2171700" algn="l"/>
              </a:tabLst>
              <a:defRPr sz="2400">
                <a:solidFill>
                  <a:srgbClr val="FFFFFF"/>
                </a:solidFill>
                <a:latin typeface="Arial" panose="020B0604020202020204" pitchFamily="34" charset="0"/>
                <a:ea typeface="SimSun" panose="02010600030101010101" pitchFamily="2" charset="-122"/>
              </a:defRPr>
            </a:lvl1pPr>
            <a:lvl2pPr>
              <a:lnSpc>
                <a:spcPct val="93000"/>
              </a:lnSpc>
              <a:spcBef>
                <a:spcPts val="850"/>
              </a:spcBef>
              <a:buClr>
                <a:srgbClr val="000000"/>
              </a:buClr>
              <a:buSzPct val="100000"/>
              <a:buFont typeface="Times New Roman" panose="02020603050405020304" pitchFamily="18" charset="0"/>
              <a:tabLst>
                <a:tab pos="723900" algn="l"/>
                <a:tab pos="1447800" algn="l"/>
                <a:tab pos="2171700" algn="l"/>
              </a:tabLst>
              <a:defRPr sz="2100">
                <a:solidFill>
                  <a:srgbClr val="FFFFFF"/>
                </a:solidFill>
                <a:latin typeface="Arial" panose="020B0604020202020204" pitchFamily="34" charset="0"/>
                <a:ea typeface="SimSun" panose="02010600030101010101" pitchFamily="2" charset="-122"/>
              </a:defRPr>
            </a:lvl2pPr>
            <a:lvl3pPr>
              <a:lnSpc>
                <a:spcPct val="93000"/>
              </a:lnSpc>
              <a:spcBef>
                <a:spcPts val="638"/>
              </a:spcBef>
              <a:buClr>
                <a:srgbClr val="000000"/>
              </a:buClr>
              <a:buSzPct val="100000"/>
              <a:buFont typeface="Times New Roman" panose="02020603050405020304" pitchFamily="18" charset="0"/>
              <a:tabLst>
                <a:tab pos="723900" algn="l"/>
                <a:tab pos="1447800" algn="l"/>
                <a:tab pos="2171700" algn="l"/>
              </a:tabLst>
              <a:defRPr>
                <a:solidFill>
                  <a:srgbClr val="FFFFFF"/>
                </a:solidFill>
                <a:latin typeface="Arial" panose="020B0604020202020204" pitchFamily="34" charset="0"/>
                <a:ea typeface="SimSun" panose="02010600030101010101" pitchFamily="2" charset="-122"/>
              </a:defRPr>
            </a:lvl3pPr>
            <a:lvl4pPr>
              <a:lnSpc>
                <a:spcPct val="93000"/>
              </a:lnSpc>
              <a:spcBef>
                <a:spcPts val="425"/>
              </a:spcBef>
              <a:buClr>
                <a:srgbClr val="000000"/>
              </a:buClr>
              <a:buSzPct val="100000"/>
              <a:buFont typeface="Times New Roman" panose="02020603050405020304" pitchFamily="18" charset="0"/>
              <a:tabLst>
                <a:tab pos="723900" algn="l"/>
                <a:tab pos="1447800" algn="l"/>
                <a:tab pos="2171700" algn="l"/>
              </a:tabLst>
              <a:defRPr sz="1500">
                <a:solidFill>
                  <a:srgbClr val="FFFFFF"/>
                </a:solidFill>
                <a:latin typeface="Arial" panose="020B0604020202020204" pitchFamily="34" charset="0"/>
                <a:ea typeface="SimSun" panose="02010600030101010101" pitchFamily="2" charset="-122"/>
              </a:defRPr>
            </a:lvl4pPr>
            <a:lvl5pPr>
              <a:lnSpc>
                <a:spcPct val="93000"/>
              </a:lnSpc>
              <a:spcBef>
                <a:spcPts val="213"/>
              </a:spcBef>
              <a:buClr>
                <a:srgbClr val="000000"/>
              </a:buClr>
              <a:buSzPct val="100000"/>
              <a:buFont typeface="Times New Roman" panose="02020603050405020304" pitchFamily="18" charset="0"/>
              <a:tabLst>
                <a:tab pos="723900" algn="l"/>
                <a:tab pos="1447800" algn="l"/>
                <a:tab pos="2171700" algn="l"/>
              </a:tabLst>
              <a:defRPr sz="1500">
                <a:solidFill>
                  <a:srgbClr val="FFFFFF"/>
                </a:solidFill>
                <a:latin typeface="Arial" panose="020B0604020202020204" pitchFamily="34" charset="0"/>
                <a:ea typeface="SimSun" panose="02010600030101010101" pitchFamily="2" charset="-122"/>
              </a:defRPr>
            </a:lvl5pPr>
            <a:lvl6pPr marL="2514600" indent="-228600" defTabSz="449263" eaLnBrk="0" fontAlgn="base" hangingPunct="0">
              <a:lnSpc>
                <a:spcPct val="93000"/>
              </a:lnSpc>
              <a:spcBef>
                <a:spcPts val="213"/>
              </a:spcBef>
              <a:spcAft>
                <a:spcPct val="0"/>
              </a:spcAft>
              <a:buClr>
                <a:srgbClr val="000000"/>
              </a:buClr>
              <a:buSzPct val="100000"/>
              <a:buFont typeface="Times New Roman" panose="02020603050405020304" pitchFamily="18" charset="0"/>
              <a:tabLst>
                <a:tab pos="723900" algn="l"/>
                <a:tab pos="1447800" algn="l"/>
                <a:tab pos="2171700" algn="l"/>
              </a:tabLst>
              <a:defRPr sz="1500">
                <a:solidFill>
                  <a:srgbClr val="FFFFFF"/>
                </a:solidFill>
                <a:latin typeface="Arial" panose="020B0604020202020204" pitchFamily="34" charset="0"/>
                <a:ea typeface="SimSun" panose="02010600030101010101" pitchFamily="2" charset="-122"/>
              </a:defRPr>
            </a:lvl6pPr>
            <a:lvl7pPr marL="2971800" indent="-228600" defTabSz="449263" eaLnBrk="0" fontAlgn="base" hangingPunct="0">
              <a:lnSpc>
                <a:spcPct val="93000"/>
              </a:lnSpc>
              <a:spcBef>
                <a:spcPts val="213"/>
              </a:spcBef>
              <a:spcAft>
                <a:spcPct val="0"/>
              </a:spcAft>
              <a:buClr>
                <a:srgbClr val="000000"/>
              </a:buClr>
              <a:buSzPct val="100000"/>
              <a:buFont typeface="Times New Roman" panose="02020603050405020304" pitchFamily="18" charset="0"/>
              <a:tabLst>
                <a:tab pos="723900" algn="l"/>
                <a:tab pos="1447800" algn="l"/>
                <a:tab pos="2171700" algn="l"/>
              </a:tabLst>
              <a:defRPr sz="1500">
                <a:solidFill>
                  <a:srgbClr val="FFFFFF"/>
                </a:solidFill>
                <a:latin typeface="Arial" panose="020B0604020202020204" pitchFamily="34" charset="0"/>
                <a:ea typeface="SimSun" panose="02010600030101010101" pitchFamily="2" charset="-122"/>
              </a:defRPr>
            </a:lvl7pPr>
            <a:lvl8pPr marL="3429000" indent="-228600" defTabSz="449263" eaLnBrk="0" fontAlgn="base" hangingPunct="0">
              <a:lnSpc>
                <a:spcPct val="93000"/>
              </a:lnSpc>
              <a:spcBef>
                <a:spcPts val="213"/>
              </a:spcBef>
              <a:spcAft>
                <a:spcPct val="0"/>
              </a:spcAft>
              <a:buClr>
                <a:srgbClr val="000000"/>
              </a:buClr>
              <a:buSzPct val="100000"/>
              <a:buFont typeface="Times New Roman" panose="02020603050405020304" pitchFamily="18" charset="0"/>
              <a:tabLst>
                <a:tab pos="723900" algn="l"/>
                <a:tab pos="1447800" algn="l"/>
                <a:tab pos="2171700" algn="l"/>
              </a:tabLst>
              <a:defRPr sz="1500">
                <a:solidFill>
                  <a:srgbClr val="FFFFFF"/>
                </a:solidFill>
                <a:latin typeface="Arial" panose="020B0604020202020204" pitchFamily="34" charset="0"/>
                <a:ea typeface="SimSun" panose="02010600030101010101" pitchFamily="2" charset="-122"/>
              </a:defRPr>
            </a:lvl8pPr>
            <a:lvl9pPr marL="3886200" indent="-228600" defTabSz="449263" eaLnBrk="0" fontAlgn="base" hangingPunct="0">
              <a:lnSpc>
                <a:spcPct val="93000"/>
              </a:lnSpc>
              <a:spcBef>
                <a:spcPts val="213"/>
              </a:spcBef>
              <a:spcAft>
                <a:spcPct val="0"/>
              </a:spcAft>
              <a:buClr>
                <a:srgbClr val="000000"/>
              </a:buClr>
              <a:buSzPct val="100000"/>
              <a:buFont typeface="Times New Roman" panose="02020603050405020304" pitchFamily="18" charset="0"/>
              <a:tabLst>
                <a:tab pos="723900" algn="l"/>
                <a:tab pos="1447800" algn="l"/>
                <a:tab pos="2171700" algn="l"/>
              </a:tabLst>
              <a:defRPr sz="1500">
                <a:solidFill>
                  <a:srgbClr val="FFFFFF"/>
                </a:solidFill>
                <a:latin typeface="Arial" panose="020B0604020202020204" pitchFamily="34" charset="0"/>
                <a:ea typeface="SimSun" panose="02010600030101010101" pitchFamily="2" charset="-122"/>
              </a:defRPr>
            </a:lvl9pPr>
          </a:lstStyle>
          <a:p>
            <a:pPr>
              <a:spcBef>
                <a:spcPct val="0"/>
              </a:spcBef>
            </a:pPr>
            <a:fld id="{9538F00B-BC66-40C2-9845-26F47A7FD176}" type="slidenum">
              <a:rPr lang="nl-NL" altLang="nl-NL" sz="1400" smtClean="0">
                <a:ea typeface="Arial Unicode MS" panose="020B0604020202020204" pitchFamily="34" charset="-128"/>
              </a:rPr>
              <a:pPr>
                <a:spcBef>
                  <a:spcPct val="0"/>
                </a:spcBef>
              </a:pPr>
              <a:t>16</a:t>
            </a:fld>
            <a:endParaRPr lang="nl-NL" altLang="nl-NL" sz="1400">
              <a:ea typeface="Arial Unicode MS" panose="020B0604020202020204" pitchFamily="34" charset="-128"/>
            </a:endParaRPr>
          </a:p>
        </p:txBody>
      </p:sp>
      <p:sp>
        <p:nvSpPr>
          <p:cNvPr id="2" name="Symbol zastępczy stopki 1"/>
          <p:cNvSpPr>
            <a:spLocks noGrp="1"/>
          </p:cNvSpPr>
          <p:nvPr>
            <p:ph type="ftr" sz="quarter" idx="11"/>
          </p:nvPr>
        </p:nvSpPr>
        <p:spPr/>
        <p:txBody>
          <a:bodyPr/>
          <a:lstStyle/>
          <a:p>
            <a:pPr>
              <a:defRPr/>
            </a:pPr>
            <a:r>
              <a:rPr lang="nl-NL" altLang="nl-NL"/>
              <a:t>Fotis Karayannis</a:t>
            </a:r>
          </a:p>
        </p:txBody>
      </p:sp>
      <p:sp>
        <p:nvSpPr>
          <p:cNvPr id="3" name="Symbol zastępczy daty 2"/>
          <p:cNvSpPr>
            <a:spLocks noGrp="1"/>
          </p:cNvSpPr>
          <p:nvPr>
            <p:ph type="dt" sz="half" idx="10"/>
          </p:nvPr>
        </p:nvSpPr>
        <p:spPr/>
        <p:txBody>
          <a:bodyPr/>
          <a:lstStyle/>
          <a:p>
            <a:pPr>
              <a:defRPr/>
            </a:pPr>
            <a:r>
              <a:rPr lang="en-US" altLang="nl-NL"/>
              <a:t>Towards a common approach on KPIs</a:t>
            </a:r>
            <a:endParaRPr lang="nl-NL" altLang="nl-NL"/>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Acknowledgement</a:t>
            </a:r>
          </a:p>
        </p:txBody>
      </p:sp>
      <p:sp>
        <p:nvSpPr>
          <p:cNvPr id="3" name="Inhaltsplatzhalter 2"/>
          <p:cNvSpPr>
            <a:spLocks noGrp="1"/>
          </p:cNvSpPr>
          <p:nvPr>
            <p:ph idx="1"/>
          </p:nvPr>
        </p:nvSpPr>
        <p:spPr>
          <a:xfrm>
            <a:off x="711887" y="1609407"/>
            <a:ext cx="8694539" cy="3597786"/>
          </a:xfrm>
        </p:spPr>
        <p:txBody>
          <a:bodyPr>
            <a:normAutofit fontScale="92500"/>
          </a:bodyPr>
          <a:lstStyle/>
          <a:p>
            <a:pPr marL="0" indent="0">
              <a:buNone/>
            </a:pPr>
            <a:r>
              <a:rPr lang="en-US" dirty="0"/>
              <a:t>This  project has received funding from the European Union's Horizon 2020 research and innovation programme under grant agreement No 730954</a:t>
            </a:r>
            <a:endParaRPr lang="de-DE" dirty="0"/>
          </a:p>
          <a:p>
            <a:pPr marL="0" indent="0">
              <a:buNone/>
            </a:pPr>
            <a:endParaRPr lang="de-DE" dirty="0"/>
          </a:p>
          <a:p>
            <a:pPr marL="0" indent="0">
              <a:buNone/>
            </a:pPr>
            <a:endParaRPr lang="de-DE" dirty="0"/>
          </a:p>
          <a:p>
            <a:pPr marL="0" indent="0">
              <a:buNone/>
            </a:pPr>
            <a:r>
              <a:rPr lang="de-DE" sz="3500" dirty="0"/>
              <a:t>				   Thank you</a:t>
            </a:r>
            <a:endParaRPr lang="de-DE" dirty="0"/>
          </a:p>
          <a:p>
            <a:pPr marL="0" indent="0">
              <a:buNone/>
            </a:pPr>
            <a:endParaRPr lang="de-DE" dirty="0"/>
          </a:p>
          <a:p>
            <a:pPr marL="0" indent="0">
              <a:buNone/>
            </a:pPr>
            <a:endParaRPr lang="de-DE" dirty="0"/>
          </a:p>
          <a:p>
            <a:pPr marL="0" indent="0">
              <a:buNone/>
            </a:pPr>
            <a:endParaRPr lang="de-DE" dirty="0"/>
          </a:p>
          <a:p>
            <a:pPr marL="0" indent="0" algn="ctr">
              <a:buNone/>
            </a:pPr>
            <a:r>
              <a:rPr lang="de-DE" dirty="0">
                <a:hlinkClick r:id="rId3"/>
              </a:rPr>
              <a:t>http://e-irgsp5.e-irg.eu</a:t>
            </a:r>
            <a:r>
              <a:rPr lang="de-DE" dirty="0"/>
              <a:t> </a:t>
            </a:r>
          </a:p>
          <a:p>
            <a:endParaRPr lang="de-DE" dirty="0"/>
          </a:p>
        </p:txBody>
      </p:sp>
      <p:sp>
        <p:nvSpPr>
          <p:cNvPr id="4" name="Datumsplatzhalter 3"/>
          <p:cNvSpPr>
            <a:spLocks noGrp="1"/>
          </p:cNvSpPr>
          <p:nvPr>
            <p:ph type="dt" sz="half" idx="10"/>
          </p:nvPr>
        </p:nvSpPr>
        <p:spPr/>
        <p:txBody>
          <a:bodyPr/>
          <a:lstStyle/>
          <a:p>
            <a:r>
              <a:rPr lang="en-US"/>
              <a:t>Towards a common approach on KPIs</a:t>
            </a:r>
            <a:endParaRPr lang="de-DE" dirty="0"/>
          </a:p>
        </p:txBody>
      </p:sp>
      <p:sp>
        <p:nvSpPr>
          <p:cNvPr id="5" name="Foliennummernplatzhalter 4"/>
          <p:cNvSpPr>
            <a:spLocks noGrp="1"/>
          </p:cNvSpPr>
          <p:nvPr>
            <p:ph type="sldNum" sz="quarter" idx="12"/>
          </p:nvPr>
        </p:nvSpPr>
        <p:spPr/>
        <p:txBody>
          <a:bodyPr/>
          <a:lstStyle/>
          <a:p>
            <a:fld id="{5464CA40-17AE-4372-A66E-34287E08B01D}" type="slidenum">
              <a:rPr lang="de-DE" smtClean="0"/>
              <a:t>17</a:t>
            </a:fld>
            <a:endParaRPr lang="de-DE"/>
          </a:p>
        </p:txBody>
      </p:sp>
      <p:sp>
        <p:nvSpPr>
          <p:cNvPr id="7" name="Fußzeilenplatzhalter 6"/>
          <p:cNvSpPr>
            <a:spLocks noGrp="1"/>
          </p:cNvSpPr>
          <p:nvPr>
            <p:ph type="ftr" sz="quarter" idx="11"/>
          </p:nvPr>
        </p:nvSpPr>
        <p:spPr/>
        <p:txBody>
          <a:bodyPr/>
          <a:lstStyle/>
          <a:p>
            <a:r>
              <a:rPr lang="de-DE"/>
              <a:t>Fotis Karayannis</a:t>
            </a:r>
          </a:p>
        </p:txBody>
      </p:sp>
      <p:sp>
        <p:nvSpPr>
          <p:cNvPr id="8" name="Rechteck 7"/>
          <p:cNvSpPr/>
          <p:nvPr/>
        </p:nvSpPr>
        <p:spPr>
          <a:xfrm>
            <a:off x="0" y="5098448"/>
            <a:ext cx="10080625" cy="5758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16"/>
          </a:p>
        </p:txBody>
      </p:sp>
      <p:grpSp>
        <p:nvGrpSpPr>
          <p:cNvPr id="21" name="Gruppieren 20"/>
          <p:cNvGrpSpPr/>
          <p:nvPr/>
        </p:nvGrpSpPr>
        <p:grpSpPr>
          <a:xfrm>
            <a:off x="9483962" y="1532496"/>
            <a:ext cx="348397" cy="4010807"/>
            <a:chOff x="226917" y="1428257"/>
            <a:chExt cx="421368" cy="4850866"/>
          </a:xfrm>
        </p:grpSpPr>
        <p:grpSp>
          <p:nvGrpSpPr>
            <p:cNvPr id="22" name="Gruppieren 21"/>
            <p:cNvGrpSpPr/>
            <p:nvPr/>
          </p:nvGrpSpPr>
          <p:grpSpPr>
            <a:xfrm>
              <a:off x="226917" y="1428257"/>
              <a:ext cx="421368" cy="3857252"/>
              <a:chOff x="11509634" y="1403074"/>
              <a:chExt cx="421368" cy="3857252"/>
            </a:xfrm>
          </p:grpSpPr>
          <p:sp>
            <p:nvSpPr>
              <p:cNvPr id="25" name="Rectangle 5"/>
              <p:cNvSpPr>
                <a:spLocks/>
              </p:cNvSpPr>
              <p:nvPr/>
            </p:nvSpPr>
            <p:spPr bwMode="auto">
              <a:xfrm>
                <a:off x="11509634" y="1403074"/>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116"/>
              </a:p>
            </p:txBody>
          </p:sp>
          <p:sp>
            <p:nvSpPr>
              <p:cNvPr id="26" name="Rectangle 6"/>
              <p:cNvSpPr>
                <a:spLocks/>
              </p:cNvSpPr>
              <p:nvPr/>
            </p:nvSpPr>
            <p:spPr bwMode="auto">
              <a:xfrm>
                <a:off x="11509634" y="1903380"/>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116"/>
              </a:p>
            </p:txBody>
          </p:sp>
          <p:sp>
            <p:nvSpPr>
              <p:cNvPr id="27" name="Rectangle 7"/>
              <p:cNvSpPr>
                <a:spLocks/>
              </p:cNvSpPr>
              <p:nvPr/>
            </p:nvSpPr>
            <p:spPr bwMode="auto">
              <a:xfrm>
                <a:off x="11509634" y="2400187"/>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116"/>
              </a:p>
            </p:txBody>
          </p:sp>
          <p:sp>
            <p:nvSpPr>
              <p:cNvPr id="28" name="Rectangle 8"/>
              <p:cNvSpPr>
                <a:spLocks/>
              </p:cNvSpPr>
              <p:nvPr/>
            </p:nvSpPr>
            <p:spPr bwMode="auto">
              <a:xfrm>
                <a:off x="11509634" y="2896994"/>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116"/>
              </a:p>
            </p:txBody>
          </p:sp>
          <p:sp>
            <p:nvSpPr>
              <p:cNvPr id="29" name="Rectangle 9"/>
              <p:cNvSpPr>
                <a:spLocks/>
              </p:cNvSpPr>
              <p:nvPr/>
            </p:nvSpPr>
            <p:spPr bwMode="auto">
              <a:xfrm>
                <a:off x="11509634" y="3393801"/>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116"/>
              </a:p>
            </p:txBody>
          </p:sp>
          <p:sp>
            <p:nvSpPr>
              <p:cNvPr id="30" name="Rectangle 10"/>
              <p:cNvSpPr>
                <a:spLocks/>
              </p:cNvSpPr>
              <p:nvPr/>
            </p:nvSpPr>
            <p:spPr bwMode="auto">
              <a:xfrm>
                <a:off x="11509634" y="3890608"/>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116"/>
              </a:p>
            </p:txBody>
          </p:sp>
          <p:sp>
            <p:nvSpPr>
              <p:cNvPr id="31" name="Rectangle 11"/>
              <p:cNvSpPr>
                <a:spLocks/>
              </p:cNvSpPr>
              <p:nvPr/>
            </p:nvSpPr>
            <p:spPr bwMode="auto">
              <a:xfrm>
                <a:off x="11509634" y="4387415"/>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116"/>
              </a:p>
            </p:txBody>
          </p:sp>
          <p:sp>
            <p:nvSpPr>
              <p:cNvPr id="32" name="Rectangle 12"/>
              <p:cNvSpPr>
                <a:spLocks/>
              </p:cNvSpPr>
              <p:nvPr/>
            </p:nvSpPr>
            <p:spPr bwMode="auto">
              <a:xfrm>
                <a:off x="11509634" y="4884222"/>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116"/>
              </a:p>
            </p:txBody>
          </p:sp>
        </p:grpSp>
        <p:sp>
          <p:nvSpPr>
            <p:cNvPr id="23" name="Rectangle 12"/>
            <p:cNvSpPr>
              <a:spLocks/>
            </p:cNvSpPr>
            <p:nvPr/>
          </p:nvSpPr>
          <p:spPr bwMode="auto">
            <a:xfrm>
              <a:off x="226917" y="5406212"/>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116"/>
            </a:p>
          </p:txBody>
        </p:sp>
        <p:sp>
          <p:nvSpPr>
            <p:cNvPr id="24" name="Rectangle 12"/>
            <p:cNvSpPr>
              <a:spLocks/>
            </p:cNvSpPr>
            <p:nvPr/>
          </p:nvSpPr>
          <p:spPr bwMode="auto">
            <a:xfrm>
              <a:off x="226917" y="5903019"/>
              <a:ext cx="421368" cy="376104"/>
            </a:xfrm>
            <a:prstGeom prst="rect">
              <a:avLst/>
            </a:prstGeom>
            <a:solidFill>
              <a:srgbClr val="F80011"/>
            </a:solidFill>
            <a:ln w="6350">
              <a:solidFill>
                <a:schemeClr val="tx1">
                  <a:lumMod val="50000"/>
                  <a:lumOff val="50000"/>
                </a:schemeClr>
              </a:solidFill>
              <a:miter lim="800000"/>
              <a:headEnd/>
              <a:tailEnd/>
            </a:ln>
            <a:effectLst>
              <a:outerShdw blurRad="63500" dist="25399" dir="19211666" algn="ctr" rotWithShape="0">
                <a:schemeClr val="bg2">
                  <a:alpha val="75014"/>
                </a:schemeClr>
              </a:outerShdw>
            </a:effectLst>
          </p:spPr>
          <p:txBody>
            <a:bodyPr lIns="0" tIns="0" rIns="0" bIns="0"/>
            <a:lstStyle/>
            <a:p>
              <a:endParaRPr lang="de-DE" sz="1116"/>
            </a:p>
          </p:txBody>
        </p:sp>
      </p:grpSp>
      <p:sp>
        <p:nvSpPr>
          <p:cNvPr id="9" name="Rechteck 8"/>
          <p:cNvSpPr/>
          <p:nvPr/>
        </p:nvSpPr>
        <p:spPr>
          <a:xfrm>
            <a:off x="0" y="3582809"/>
            <a:ext cx="2084237" cy="18266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16"/>
          </a:p>
        </p:txBody>
      </p:sp>
      <p:pic>
        <p:nvPicPr>
          <p:cNvPr id="6" name="Picture 1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352" y="4703079"/>
            <a:ext cx="1218076" cy="808550"/>
          </a:xfrm>
          <a:prstGeom prst="rect">
            <a:avLst/>
          </a:prstGeom>
          <a:noFill/>
          <a:ln w="12600">
            <a:solidFill>
              <a:srgbClr val="3465A4"/>
            </a:solidFill>
            <a:miter lim="800000"/>
            <a:headEnd/>
            <a:tailEnd/>
          </a:ln>
          <a:extLst>
            <a:ext uri="{909E8E84-426E-40dd-AFC4-6F175D3DCCD1}">
              <a14:hiddenFill xmlns="" xmlns:a14="http://schemas.microsoft.com/office/drawing/2010/main">
                <a:solidFill>
                  <a:srgbClr val="FFFFFF"/>
                </a:solidFill>
              </a14:hiddenFill>
            </a:ext>
          </a:extLst>
        </p:spPr>
      </p:pic>
      <p:sp>
        <p:nvSpPr>
          <p:cNvPr id="10" name="Rechteck 9"/>
          <p:cNvSpPr/>
          <p:nvPr/>
        </p:nvSpPr>
        <p:spPr>
          <a:xfrm>
            <a:off x="-248266" y="3900217"/>
            <a:ext cx="248265" cy="17702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16"/>
          </a:p>
        </p:txBody>
      </p:sp>
    </p:spTree>
    <p:extLst>
      <p:ext uri="{BB962C8B-B14F-4D97-AF65-F5344CB8AC3E}">
        <p14:creationId xmlns:p14="http://schemas.microsoft.com/office/powerpoint/2010/main" val="1025155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a:xfrm>
            <a:off x="503238" y="225425"/>
            <a:ext cx="9070975" cy="946150"/>
          </a:xfrm>
        </p:spPr>
        <p:txBody>
          <a:bodyPr tIns="29105"/>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de-DE" altLang="en-US" dirty="0"/>
              <a:t>Introduction – how this work came about?</a:t>
            </a:r>
            <a:endParaRPr lang="nl-NL" altLang="nl-NL" dirty="0"/>
          </a:p>
        </p:txBody>
      </p:sp>
      <p:sp>
        <p:nvSpPr>
          <p:cNvPr id="5123" name="Rectangle 2"/>
          <p:cNvSpPr>
            <a:spLocks noGrp="1" noChangeArrowheads="1"/>
          </p:cNvSpPr>
          <p:nvPr>
            <p:ph idx="1"/>
          </p:nvPr>
        </p:nvSpPr>
        <p:spPr>
          <a:xfrm>
            <a:off x="791840" y="1323107"/>
            <a:ext cx="9072884" cy="3456384"/>
          </a:xfrm>
        </p:spPr>
        <p:txBody>
          <a:bodyPr>
            <a:noAutofit/>
          </a:bodyPr>
          <a:lstStyle/>
          <a:p>
            <a:pPr>
              <a:buClr>
                <a:schemeClr val="tx1">
                  <a:lumMod val="65000"/>
                  <a:lumOff val="35000"/>
                </a:schemeClr>
              </a:buClr>
              <a:buFont typeface="Arial" panose="020B0604020202020204" pitchFamily="34" charset="0"/>
              <a:buChar char="•"/>
            </a:pPr>
            <a:r>
              <a:rPr lang="en-GB" altLang="en-US" sz="2000" b="1" dirty="0"/>
              <a:t>From EC call text – Policy support to e-Infrastructure programme </a:t>
            </a:r>
          </a:p>
          <a:p>
            <a:pPr lvl="1">
              <a:buClr>
                <a:schemeClr val="tx1">
                  <a:lumMod val="65000"/>
                  <a:lumOff val="35000"/>
                </a:schemeClr>
              </a:buClr>
              <a:buFont typeface="Arial" panose="020B0604020202020204" pitchFamily="34" charset="0"/>
              <a:buChar char="•"/>
            </a:pPr>
            <a:r>
              <a:rPr lang="en-US" sz="1800" i="1" dirty="0"/>
              <a:t>“…The activities should include the </a:t>
            </a:r>
            <a:r>
              <a:rPr lang="en-US" sz="1800" b="1" i="1" dirty="0">
                <a:solidFill>
                  <a:schemeClr val="accent2">
                    <a:lumMod val="75000"/>
                  </a:schemeClr>
                </a:solidFill>
              </a:rPr>
              <a:t>collection and aggregation </a:t>
            </a:r>
            <a:r>
              <a:rPr lang="en-US" sz="1800" i="1" dirty="0">
                <a:solidFill>
                  <a:schemeClr val="accent2">
                    <a:lumMod val="75000"/>
                  </a:schemeClr>
                </a:solidFill>
              </a:rPr>
              <a:t>of relevant </a:t>
            </a:r>
            <a:r>
              <a:rPr lang="en-US" sz="1800" b="1" i="1" dirty="0">
                <a:solidFill>
                  <a:schemeClr val="accent2">
                    <a:lumMod val="75000"/>
                  </a:schemeClr>
                </a:solidFill>
              </a:rPr>
              <a:t>policy information with impact on the development of EC-funded e-infrastructures</a:t>
            </a:r>
            <a:r>
              <a:rPr lang="en-US" sz="1800" i="1" dirty="0">
                <a:solidFill>
                  <a:schemeClr val="accent2">
                    <a:lumMod val="75000"/>
                  </a:schemeClr>
                </a:solidFill>
              </a:rPr>
              <a:t>, </a:t>
            </a:r>
            <a:r>
              <a:rPr lang="en-US" sz="1800" b="1" i="1" dirty="0">
                <a:solidFill>
                  <a:schemeClr val="accent2">
                    <a:lumMod val="75000"/>
                  </a:schemeClr>
                </a:solidFill>
              </a:rPr>
              <a:t>including KPIs and cost-related information</a:t>
            </a:r>
            <a:r>
              <a:rPr lang="en-US" sz="1800" i="1" dirty="0"/>
              <a:t>, in coordination with the</a:t>
            </a:r>
            <a:r>
              <a:rPr lang="en-US" sz="1800" b="1" i="1" dirty="0"/>
              <a:t> </a:t>
            </a:r>
            <a:r>
              <a:rPr lang="en-US" sz="1800" i="1" dirty="0"/>
              <a:t>funded e-infrastructure initiatives and made available in open formats for reuse.</a:t>
            </a:r>
          </a:p>
          <a:p>
            <a:pPr lvl="1">
              <a:buClr>
                <a:schemeClr val="tx1">
                  <a:lumMod val="65000"/>
                  <a:lumOff val="35000"/>
                </a:schemeClr>
              </a:buClr>
              <a:buFont typeface="Arial" panose="020B0604020202020204" pitchFamily="34" charset="0"/>
              <a:buChar char="•"/>
            </a:pPr>
            <a:r>
              <a:rPr lang="en-US" sz="1800" i="1" dirty="0"/>
              <a:t> The collected information will enable the e-IRG with the support of independent expert panels</a:t>
            </a:r>
            <a:r>
              <a:rPr lang="en-US" sz="1800" b="1" i="1" dirty="0"/>
              <a:t> </a:t>
            </a:r>
            <a:r>
              <a:rPr lang="en-US" sz="1800" b="1" i="1" dirty="0">
                <a:solidFill>
                  <a:schemeClr val="accent2">
                    <a:lumMod val="75000"/>
                  </a:schemeClr>
                </a:solidFill>
              </a:rPr>
              <a:t>to provide strategic advice on the evolution of the European e-infrastructures landscape and associated cost</a:t>
            </a:r>
            <a:r>
              <a:rPr lang="en-US" sz="1800" i="1" dirty="0"/>
              <a:t>". </a:t>
            </a:r>
          </a:p>
          <a:p>
            <a:pPr>
              <a:buClr>
                <a:schemeClr val="tx1">
                  <a:lumMod val="65000"/>
                  <a:lumOff val="35000"/>
                </a:schemeClr>
              </a:buClr>
            </a:pPr>
            <a:r>
              <a:rPr lang="en-US" altLang="en-US" sz="2000" b="1" dirty="0"/>
              <a:t>This work also related with a set of projects/studies ended ~5 years ago:   </a:t>
            </a:r>
            <a:r>
              <a:rPr lang="en-US" altLang="en-US" sz="1800" b="1" dirty="0">
                <a:solidFill>
                  <a:schemeClr val="accent2">
                    <a:lumMod val="75000"/>
                  </a:schemeClr>
                </a:solidFill>
              </a:rPr>
              <a:t>e-FISCAL, </a:t>
            </a:r>
            <a:r>
              <a:rPr lang="en-US" altLang="en-US" sz="1800" b="1" dirty="0" err="1">
                <a:solidFill>
                  <a:schemeClr val="accent2">
                    <a:lumMod val="75000"/>
                  </a:schemeClr>
                </a:solidFill>
              </a:rPr>
              <a:t>eNventory</a:t>
            </a:r>
            <a:r>
              <a:rPr lang="en-US" altLang="en-US" sz="1800" b="1" dirty="0">
                <a:solidFill>
                  <a:schemeClr val="accent2">
                    <a:lumMod val="75000"/>
                  </a:schemeClr>
                </a:solidFill>
              </a:rPr>
              <a:t>, </a:t>
            </a:r>
            <a:r>
              <a:rPr lang="en-US" altLang="en-US" sz="1800" b="1" dirty="0" err="1">
                <a:solidFill>
                  <a:schemeClr val="accent2">
                    <a:lumMod val="75000"/>
                  </a:schemeClr>
                </a:solidFill>
              </a:rPr>
              <a:t>ERINAplus</a:t>
            </a:r>
            <a:r>
              <a:rPr lang="en-US" altLang="en-US" sz="1800" b="1" dirty="0">
                <a:solidFill>
                  <a:schemeClr val="accent2">
                    <a:lumMod val="75000"/>
                  </a:schemeClr>
                </a:solidFill>
              </a:rPr>
              <a:t>, RI Impact</a:t>
            </a:r>
          </a:p>
          <a:p>
            <a:pPr>
              <a:buClr>
                <a:schemeClr val="tx1">
                  <a:lumMod val="65000"/>
                  <a:lumOff val="35000"/>
                </a:schemeClr>
              </a:buClr>
            </a:pPr>
            <a:r>
              <a:rPr lang="en-US" altLang="en-US" sz="1800" b="1" dirty="0">
                <a:solidFill>
                  <a:schemeClr val="tx1"/>
                </a:solidFill>
              </a:rPr>
              <a:t>H2020 2016-17 e-Infra calls required KPIs: “..</a:t>
            </a:r>
            <a:r>
              <a:rPr lang="en-US" sz="1800" i="1" dirty="0"/>
              <a:t>the proposals should define, collect and make available key performance indicators (KPIs) in support of operational, technical and socio-economic impact assessment"</a:t>
            </a:r>
            <a:r>
              <a:rPr lang="en-US" altLang="en-US" sz="1800" b="1" dirty="0">
                <a:solidFill>
                  <a:schemeClr val="tx1"/>
                </a:solidFill>
              </a:rPr>
              <a:t> </a:t>
            </a:r>
            <a:r>
              <a:rPr lang="en-US" altLang="en-US" sz="1600" b="1" dirty="0">
                <a:solidFill>
                  <a:schemeClr val="tx1"/>
                </a:solidFill>
                <a:hlinkClick r:id="rId3"/>
              </a:rPr>
              <a:t>https://ec.europa.eu/futurium/en/content/how-set-kpis-work</a:t>
            </a:r>
            <a:r>
              <a:rPr lang="en-US" altLang="en-US" sz="1600" b="1" dirty="0">
                <a:solidFill>
                  <a:schemeClr val="tx1"/>
                </a:solidFill>
              </a:rPr>
              <a:t> </a:t>
            </a:r>
            <a:endParaRPr lang="en-GB" altLang="en-US" sz="2000" b="1" dirty="0">
              <a:solidFill>
                <a:schemeClr val="tx1"/>
              </a:solidFill>
            </a:endParaRPr>
          </a:p>
        </p:txBody>
      </p:sp>
      <p:sp>
        <p:nvSpPr>
          <p:cNvPr id="5124" name="Tijdelijke aanduiding voor dianummer 5"/>
          <p:cNvSpPr>
            <a:spLocks noGrp="1"/>
          </p:cNvSpPr>
          <p:nvPr>
            <p:ph type="sldNum" sz="quarter" idx="12"/>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lnSpc>
                <a:spcPct val="93000"/>
              </a:lnSpc>
              <a:spcBef>
                <a:spcPts val="1063"/>
              </a:spcBef>
              <a:buClr>
                <a:srgbClr val="000000"/>
              </a:buClr>
              <a:buSzPct val="100000"/>
              <a:buFont typeface="Times New Roman" panose="02020603050405020304" pitchFamily="18" charset="0"/>
              <a:tabLst>
                <a:tab pos="723900" algn="l"/>
                <a:tab pos="1447800" algn="l"/>
                <a:tab pos="2171700" algn="l"/>
              </a:tabLst>
              <a:defRPr sz="2400">
                <a:solidFill>
                  <a:srgbClr val="FFFFFF"/>
                </a:solidFill>
                <a:latin typeface="Arial" panose="020B0604020202020204" pitchFamily="34" charset="0"/>
                <a:ea typeface="SimSun" panose="02010600030101010101" pitchFamily="2" charset="-122"/>
              </a:defRPr>
            </a:lvl1pPr>
            <a:lvl2pPr>
              <a:lnSpc>
                <a:spcPct val="93000"/>
              </a:lnSpc>
              <a:spcBef>
                <a:spcPts val="850"/>
              </a:spcBef>
              <a:buClr>
                <a:srgbClr val="000000"/>
              </a:buClr>
              <a:buSzPct val="100000"/>
              <a:buFont typeface="Times New Roman" panose="02020603050405020304" pitchFamily="18" charset="0"/>
              <a:tabLst>
                <a:tab pos="723900" algn="l"/>
                <a:tab pos="1447800" algn="l"/>
                <a:tab pos="2171700" algn="l"/>
              </a:tabLst>
              <a:defRPr sz="2100">
                <a:solidFill>
                  <a:srgbClr val="FFFFFF"/>
                </a:solidFill>
                <a:latin typeface="Arial" panose="020B0604020202020204" pitchFamily="34" charset="0"/>
                <a:ea typeface="SimSun" panose="02010600030101010101" pitchFamily="2" charset="-122"/>
              </a:defRPr>
            </a:lvl2pPr>
            <a:lvl3pPr>
              <a:lnSpc>
                <a:spcPct val="93000"/>
              </a:lnSpc>
              <a:spcBef>
                <a:spcPts val="638"/>
              </a:spcBef>
              <a:buClr>
                <a:srgbClr val="000000"/>
              </a:buClr>
              <a:buSzPct val="100000"/>
              <a:buFont typeface="Times New Roman" panose="02020603050405020304" pitchFamily="18" charset="0"/>
              <a:tabLst>
                <a:tab pos="723900" algn="l"/>
                <a:tab pos="1447800" algn="l"/>
                <a:tab pos="2171700" algn="l"/>
              </a:tabLst>
              <a:defRPr>
                <a:solidFill>
                  <a:srgbClr val="FFFFFF"/>
                </a:solidFill>
                <a:latin typeface="Arial" panose="020B0604020202020204" pitchFamily="34" charset="0"/>
                <a:ea typeface="SimSun" panose="02010600030101010101" pitchFamily="2" charset="-122"/>
              </a:defRPr>
            </a:lvl3pPr>
            <a:lvl4pPr>
              <a:lnSpc>
                <a:spcPct val="93000"/>
              </a:lnSpc>
              <a:spcBef>
                <a:spcPts val="425"/>
              </a:spcBef>
              <a:buClr>
                <a:srgbClr val="000000"/>
              </a:buClr>
              <a:buSzPct val="100000"/>
              <a:buFont typeface="Times New Roman" panose="02020603050405020304" pitchFamily="18" charset="0"/>
              <a:tabLst>
                <a:tab pos="723900" algn="l"/>
                <a:tab pos="1447800" algn="l"/>
                <a:tab pos="2171700" algn="l"/>
              </a:tabLst>
              <a:defRPr sz="1500">
                <a:solidFill>
                  <a:srgbClr val="FFFFFF"/>
                </a:solidFill>
                <a:latin typeface="Arial" panose="020B0604020202020204" pitchFamily="34" charset="0"/>
                <a:ea typeface="SimSun" panose="02010600030101010101" pitchFamily="2" charset="-122"/>
              </a:defRPr>
            </a:lvl4pPr>
            <a:lvl5pPr>
              <a:lnSpc>
                <a:spcPct val="93000"/>
              </a:lnSpc>
              <a:spcBef>
                <a:spcPts val="213"/>
              </a:spcBef>
              <a:buClr>
                <a:srgbClr val="000000"/>
              </a:buClr>
              <a:buSzPct val="100000"/>
              <a:buFont typeface="Times New Roman" panose="02020603050405020304" pitchFamily="18" charset="0"/>
              <a:tabLst>
                <a:tab pos="723900" algn="l"/>
                <a:tab pos="1447800" algn="l"/>
                <a:tab pos="2171700" algn="l"/>
              </a:tabLst>
              <a:defRPr sz="1500">
                <a:solidFill>
                  <a:srgbClr val="FFFFFF"/>
                </a:solidFill>
                <a:latin typeface="Arial" panose="020B0604020202020204" pitchFamily="34" charset="0"/>
                <a:ea typeface="SimSun" panose="02010600030101010101" pitchFamily="2" charset="-122"/>
              </a:defRPr>
            </a:lvl5pPr>
            <a:lvl6pPr marL="2514600" indent="-228600" defTabSz="449263" eaLnBrk="0" fontAlgn="base" hangingPunct="0">
              <a:lnSpc>
                <a:spcPct val="93000"/>
              </a:lnSpc>
              <a:spcBef>
                <a:spcPts val="213"/>
              </a:spcBef>
              <a:spcAft>
                <a:spcPct val="0"/>
              </a:spcAft>
              <a:buClr>
                <a:srgbClr val="000000"/>
              </a:buClr>
              <a:buSzPct val="100000"/>
              <a:buFont typeface="Times New Roman" panose="02020603050405020304" pitchFamily="18" charset="0"/>
              <a:tabLst>
                <a:tab pos="723900" algn="l"/>
                <a:tab pos="1447800" algn="l"/>
                <a:tab pos="2171700" algn="l"/>
              </a:tabLst>
              <a:defRPr sz="1500">
                <a:solidFill>
                  <a:srgbClr val="FFFFFF"/>
                </a:solidFill>
                <a:latin typeface="Arial" panose="020B0604020202020204" pitchFamily="34" charset="0"/>
                <a:ea typeface="SimSun" panose="02010600030101010101" pitchFamily="2" charset="-122"/>
              </a:defRPr>
            </a:lvl6pPr>
            <a:lvl7pPr marL="2971800" indent="-228600" defTabSz="449263" eaLnBrk="0" fontAlgn="base" hangingPunct="0">
              <a:lnSpc>
                <a:spcPct val="93000"/>
              </a:lnSpc>
              <a:spcBef>
                <a:spcPts val="213"/>
              </a:spcBef>
              <a:spcAft>
                <a:spcPct val="0"/>
              </a:spcAft>
              <a:buClr>
                <a:srgbClr val="000000"/>
              </a:buClr>
              <a:buSzPct val="100000"/>
              <a:buFont typeface="Times New Roman" panose="02020603050405020304" pitchFamily="18" charset="0"/>
              <a:tabLst>
                <a:tab pos="723900" algn="l"/>
                <a:tab pos="1447800" algn="l"/>
                <a:tab pos="2171700" algn="l"/>
              </a:tabLst>
              <a:defRPr sz="1500">
                <a:solidFill>
                  <a:srgbClr val="FFFFFF"/>
                </a:solidFill>
                <a:latin typeface="Arial" panose="020B0604020202020204" pitchFamily="34" charset="0"/>
                <a:ea typeface="SimSun" panose="02010600030101010101" pitchFamily="2" charset="-122"/>
              </a:defRPr>
            </a:lvl7pPr>
            <a:lvl8pPr marL="3429000" indent="-228600" defTabSz="449263" eaLnBrk="0" fontAlgn="base" hangingPunct="0">
              <a:lnSpc>
                <a:spcPct val="93000"/>
              </a:lnSpc>
              <a:spcBef>
                <a:spcPts val="213"/>
              </a:spcBef>
              <a:spcAft>
                <a:spcPct val="0"/>
              </a:spcAft>
              <a:buClr>
                <a:srgbClr val="000000"/>
              </a:buClr>
              <a:buSzPct val="100000"/>
              <a:buFont typeface="Times New Roman" panose="02020603050405020304" pitchFamily="18" charset="0"/>
              <a:tabLst>
                <a:tab pos="723900" algn="l"/>
                <a:tab pos="1447800" algn="l"/>
                <a:tab pos="2171700" algn="l"/>
              </a:tabLst>
              <a:defRPr sz="1500">
                <a:solidFill>
                  <a:srgbClr val="FFFFFF"/>
                </a:solidFill>
                <a:latin typeface="Arial" panose="020B0604020202020204" pitchFamily="34" charset="0"/>
                <a:ea typeface="SimSun" panose="02010600030101010101" pitchFamily="2" charset="-122"/>
              </a:defRPr>
            </a:lvl8pPr>
            <a:lvl9pPr marL="3886200" indent="-228600" defTabSz="449263" eaLnBrk="0" fontAlgn="base" hangingPunct="0">
              <a:lnSpc>
                <a:spcPct val="93000"/>
              </a:lnSpc>
              <a:spcBef>
                <a:spcPts val="213"/>
              </a:spcBef>
              <a:spcAft>
                <a:spcPct val="0"/>
              </a:spcAft>
              <a:buClr>
                <a:srgbClr val="000000"/>
              </a:buClr>
              <a:buSzPct val="100000"/>
              <a:buFont typeface="Times New Roman" panose="02020603050405020304" pitchFamily="18" charset="0"/>
              <a:tabLst>
                <a:tab pos="723900" algn="l"/>
                <a:tab pos="1447800" algn="l"/>
                <a:tab pos="2171700" algn="l"/>
              </a:tabLst>
              <a:defRPr sz="1500">
                <a:solidFill>
                  <a:srgbClr val="FFFFFF"/>
                </a:solidFill>
                <a:latin typeface="Arial" panose="020B0604020202020204" pitchFamily="34" charset="0"/>
                <a:ea typeface="SimSun" panose="02010600030101010101" pitchFamily="2" charset="-122"/>
              </a:defRPr>
            </a:lvl9pPr>
          </a:lstStyle>
          <a:p>
            <a:pPr>
              <a:spcBef>
                <a:spcPct val="0"/>
              </a:spcBef>
            </a:pPr>
            <a:fld id="{4101EC42-0E2F-47F3-B2D0-2F081A4864DE}" type="slidenum">
              <a:rPr lang="nl-NL" altLang="nl-NL" sz="1400" smtClean="0">
                <a:ea typeface="Arial Unicode MS" panose="020B0604020202020204" pitchFamily="34" charset="-128"/>
              </a:rPr>
              <a:pPr>
                <a:spcBef>
                  <a:spcPct val="0"/>
                </a:spcBef>
              </a:pPr>
              <a:t>2</a:t>
            </a:fld>
            <a:endParaRPr lang="nl-NL" altLang="nl-NL" sz="1400" dirty="0">
              <a:ea typeface="Arial Unicode MS" panose="020B0604020202020204" pitchFamily="34" charset="-128"/>
            </a:endParaRPr>
          </a:p>
        </p:txBody>
      </p:sp>
      <p:sp>
        <p:nvSpPr>
          <p:cNvPr id="2" name="Symbol zastępczy stopki 1"/>
          <p:cNvSpPr>
            <a:spLocks noGrp="1"/>
          </p:cNvSpPr>
          <p:nvPr>
            <p:ph type="ftr" sz="quarter" idx="11"/>
          </p:nvPr>
        </p:nvSpPr>
        <p:spPr/>
        <p:txBody>
          <a:bodyPr/>
          <a:lstStyle/>
          <a:p>
            <a:pPr>
              <a:defRPr/>
            </a:pPr>
            <a:r>
              <a:rPr lang="nl-NL" altLang="nl-NL"/>
              <a:t>Fotis Karayannis</a:t>
            </a:r>
          </a:p>
        </p:txBody>
      </p:sp>
      <p:sp>
        <p:nvSpPr>
          <p:cNvPr id="3" name="Symbol zastępczy daty 2"/>
          <p:cNvSpPr>
            <a:spLocks noGrp="1"/>
          </p:cNvSpPr>
          <p:nvPr>
            <p:ph type="dt" sz="half" idx="10"/>
          </p:nvPr>
        </p:nvSpPr>
        <p:spPr>
          <a:xfrm>
            <a:off x="693043" y="5255760"/>
            <a:ext cx="2979117" cy="301905"/>
          </a:xfrm>
        </p:spPr>
        <p:txBody>
          <a:bodyPr/>
          <a:lstStyle/>
          <a:p>
            <a:pPr>
              <a:defRPr/>
            </a:pPr>
            <a:r>
              <a:rPr lang="en-US" altLang="nl-NL"/>
              <a:t>Towards a common approach on KPIs</a:t>
            </a:r>
            <a:endParaRPr lang="nl-NL" altLang="nl-NL" dirty="0"/>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Grp="1" noChangeArrowheads="1"/>
          </p:cNvSpPr>
          <p:nvPr>
            <p:ph type="title"/>
          </p:nvPr>
        </p:nvSpPr>
        <p:spPr>
          <a:xfrm>
            <a:off x="503238" y="225425"/>
            <a:ext cx="9070975" cy="946150"/>
          </a:xfrm>
        </p:spPr>
        <p:txBody>
          <a:bodyPr tIns="29105"/>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nl-NL" altLang="nl-NL" dirty="0"/>
              <a:t>Definitions-Background</a:t>
            </a:r>
          </a:p>
        </p:txBody>
      </p:sp>
      <p:sp>
        <p:nvSpPr>
          <p:cNvPr id="7171" name="Rectangle 2"/>
          <p:cNvSpPr>
            <a:spLocks noGrp="1" noChangeArrowheads="1"/>
          </p:cNvSpPr>
          <p:nvPr>
            <p:ph idx="1"/>
          </p:nvPr>
        </p:nvSpPr>
        <p:spPr>
          <a:xfrm>
            <a:off x="1007864" y="1569811"/>
            <a:ext cx="8206308" cy="3287713"/>
          </a:xfrm>
        </p:spPr>
        <p:txBody>
          <a:bodyPr>
            <a:normAutofit fontScale="92500"/>
          </a:bodyPr>
          <a:lstStyle/>
          <a:p>
            <a:pPr>
              <a:buClr>
                <a:schemeClr val="tx1">
                  <a:lumMod val="65000"/>
                  <a:lumOff val="35000"/>
                </a:schemeClr>
              </a:buClr>
            </a:pPr>
            <a:r>
              <a:rPr lang="en-US" altLang="en-US" dirty="0"/>
              <a:t>Metrics / Key Performance Indicators (KPIs) are intended to </a:t>
            </a:r>
            <a:r>
              <a:rPr lang="en-US" altLang="en-US" b="1" dirty="0">
                <a:solidFill>
                  <a:schemeClr val="accent2">
                    <a:lumMod val="75000"/>
                  </a:schemeClr>
                </a:solidFill>
              </a:rPr>
              <a:t>measure the effectiveness of investments in infrastructures </a:t>
            </a:r>
            <a:r>
              <a:rPr lang="en-US" altLang="en-US" dirty="0">
                <a:solidFill>
                  <a:schemeClr val="tx1"/>
                </a:solidFill>
              </a:rPr>
              <a:t>/ compared to a set of objectives</a:t>
            </a:r>
          </a:p>
          <a:p>
            <a:pPr>
              <a:buClr>
                <a:schemeClr val="tx1">
                  <a:lumMod val="65000"/>
                  <a:lumOff val="35000"/>
                </a:schemeClr>
              </a:buClr>
            </a:pPr>
            <a:r>
              <a:rPr lang="en-US" altLang="en-US" dirty="0"/>
              <a:t>and provide </a:t>
            </a:r>
            <a:r>
              <a:rPr lang="en-US" altLang="en-US" b="1" dirty="0">
                <a:solidFill>
                  <a:schemeClr val="accent2">
                    <a:lumMod val="75000"/>
                  </a:schemeClr>
                </a:solidFill>
              </a:rPr>
              <a:t>convincing arguments for sustainable support from funders</a:t>
            </a:r>
          </a:p>
          <a:p>
            <a:pPr>
              <a:buClr>
                <a:schemeClr val="tx1">
                  <a:lumMod val="65000"/>
                  <a:lumOff val="35000"/>
                </a:schemeClr>
              </a:buClr>
            </a:pPr>
            <a:r>
              <a:rPr lang="en-US" altLang="en-US" b="1" dirty="0">
                <a:solidFill>
                  <a:schemeClr val="accent2">
                    <a:lumMod val="75000"/>
                  </a:schemeClr>
                </a:solidFill>
              </a:rPr>
              <a:t>For e-Infrastructures: evaluate services, policies, costs and overall impact</a:t>
            </a:r>
          </a:p>
          <a:p>
            <a:pPr>
              <a:buClr>
                <a:schemeClr val="tx1">
                  <a:lumMod val="65000"/>
                  <a:lumOff val="35000"/>
                </a:schemeClr>
              </a:buClr>
            </a:pPr>
            <a:r>
              <a:rPr lang="en-US" altLang="en-US" b="1" dirty="0"/>
              <a:t>e-IRGSP5</a:t>
            </a:r>
            <a:r>
              <a:rPr lang="en-US" altLang="en-US" dirty="0"/>
              <a:t> is focusing on </a:t>
            </a:r>
            <a:r>
              <a:rPr lang="en-US" altLang="en-US" b="1" dirty="0"/>
              <a:t>policy and financial </a:t>
            </a:r>
            <a:r>
              <a:rPr lang="en-US" altLang="en-US" dirty="0"/>
              <a:t>information/indicators/KPIs</a:t>
            </a:r>
          </a:p>
          <a:p>
            <a:pPr>
              <a:buClr>
                <a:schemeClr val="tx1">
                  <a:lumMod val="65000"/>
                  <a:lumOff val="35000"/>
                </a:schemeClr>
              </a:buClr>
            </a:pPr>
            <a:r>
              <a:rPr lang="en-US" altLang="en-US" b="1" dirty="0"/>
              <a:t>eInfraCentral</a:t>
            </a:r>
            <a:r>
              <a:rPr lang="en-US" altLang="en-US" dirty="0"/>
              <a:t> is focusing on </a:t>
            </a:r>
            <a:r>
              <a:rPr lang="en-US" altLang="en-US" b="1" dirty="0"/>
              <a:t>operational/service-related KPIs</a:t>
            </a:r>
          </a:p>
        </p:txBody>
      </p:sp>
      <p:sp>
        <p:nvSpPr>
          <p:cNvPr id="7172" name="Tijdelijke aanduiding voor dianummer 5"/>
          <p:cNvSpPr>
            <a:spLocks noGrp="1"/>
          </p:cNvSpPr>
          <p:nvPr>
            <p:ph type="sldNum" sz="quarter" idx="12"/>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lnSpc>
                <a:spcPct val="93000"/>
              </a:lnSpc>
              <a:spcBef>
                <a:spcPts val="1063"/>
              </a:spcBef>
              <a:buClr>
                <a:srgbClr val="000000"/>
              </a:buClr>
              <a:buSzPct val="100000"/>
              <a:buFont typeface="Times New Roman" panose="02020603050405020304" pitchFamily="18" charset="0"/>
              <a:tabLst>
                <a:tab pos="723900" algn="l"/>
                <a:tab pos="1447800" algn="l"/>
                <a:tab pos="2171700" algn="l"/>
              </a:tabLst>
              <a:defRPr sz="2400">
                <a:solidFill>
                  <a:srgbClr val="FFFFFF"/>
                </a:solidFill>
                <a:latin typeface="Arial" panose="020B0604020202020204" pitchFamily="34" charset="0"/>
                <a:ea typeface="SimSun" panose="02010600030101010101" pitchFamily="2" charset="-122"/>
              </a:defRPr>
            </a:lvl1pPr>
            <a:lvl2pPr>
              <a:lnSpc>
                <a:spcPct val="93000"/>
              </a:lnSpc>
              <a:spcBef>
                <a:spcPts val="850"/>
              </a:spcBef>
              <a:buClr>
                <a:srgbClr val="000000"/>
              </a:buClr>
              <a:buSzPct val="100000"/>
              <a:buFont typeface="Times New Roman" panose="02020603050405020304" pitchFamily="18" charset="0"/>
              <a:tabLst>
                <a:tab pos="723900" algn="l"/>
                <a:tab pos="1447800" algn="l"/>
                <a:tab pos="2171700" algn="l"/>
              </a:tabLst>
              <a:defRPr sz="2100">
                <a:solidFill>
                  <a:srgbClr val="FFFFFF"/>
                </a:solidFill>
                <a:latin typeface="Arial" panose="020B0604020202020204" pitchFamily="34" charset="0"/>
                <a:ea typeface="SimSun" panose="02010600030101010101" pitchFamily="2" charset="-122"/>
              </a:defRPr>
            </a:lvl2pPr>
            <a:lvl3pPr>
              <a:lnSpc>
                <a:spcPct val="93000"/>
              </a:lnSpc>
              <a:spcBef>
                <a:spcPts val="638"/>
              </a:spcBef>
              <a:buClr>
                <a:srgbClr val="000000"/>
              </a:buClr>
              <a:buSzPct val="100000"/>
              <a:buFont typeface="Times New Roman" panose="02020603050405020304" pitchFamily="18" charset="0"/>
              <a:tabLst>
                <a:tab pos="723900" algn="l"/>
                <a:tab pos="1447800" algn="l"/>
                <a:tab pos="2171700" algn="l"/>
              </a:tabLst>
              <a:defRPr>
                <a:solidFill>
                  <a:srgbClr val="FFFFFF"/>
                </a:solidFill>
                <a:latin typeface="Arial" panose="020B0604020202020204" pitchFamily="34" charset="0"/>
                <a:ea typeface="SimSun" panose="02010600030101010101" pitchFamily="2" charset="-122"/>
              </a:defRPr>
            </a:lvl3pPr>
            <a:lvl4pPr>
              <a:lnSpc>
                <a:spcPct val="93000"/>
              </a:lnSpc>
              <a:spcBef>
                <a:spcPts val="425"/>
              </a:spcBef>
              <a:buClr>
                <a:srgbClr val="000000"/>
              </a:buClr>
              <a:buSzPct val="100000"/>
              <a:buFont typeface="Times New Roman" panose="02020603050405020304" pitchFamily="18" charset="0"/>
              <a:tabLst>
                <a:tab pos="723900" algn="l"/>
                <a:tab pos="1447800" algn="l"/>
                <a:tab pos="2171700" algn="l"/>
              </a:tabLst>
              <a:defRPr sz="1500">
                <a:solidFill>
                  <a:srgbClr val="FFFFFF"/>
                </a:solidFill>
                <a:latin typeface="Arial" panose="020B0604020202020204" pitchFamily="34" charset="0"/>
                <a:ea typeface="SimSun" panose="02010600030101010101" pitchFamily="2" charset="-122"/>
              </a:defRPr>
            </a:lvl4pPr>
            <a:lvl5pPr>
              <a:lnSpc>
                <a:spcPct val="93000"/>
              </a:lnSpc>
              <a:spcBef>
                <a:spcPts val="213"/>
              </a:spcBef>
              <a:buClr>
                <a:srgbClr val="000000"/>
              </a:buClr>
              <a:buSzPct val="100000"/>
              <a:buFont typeface="Times New Roman" panose="02020603050405020304" pitchFamily="18" charset="0"/>
              <a:tabLst>
                <a:tab pos="723900" algn="l"/>
                <a:tab pos="1447800" algn="l"/>
                <a:tab pos="2171700" algn="l"/>
              </a:tabLst>
              <a:defRPr sz="1500">
                <a:solidFill>
                  <a:srgbClr val="FFFFFF"/>
                </a:solidFill>
                <a:latin typeface="Arial" panose="020B0604020202020204" pitchFamily="34" charset="0"/>
                <a:ea typeface="SimSun" panose="02010600030101010101" pitchFamily="2" charset="-122"/>
              </a:defRPr>
            </a:lvl5pPr>
            <a:lvl6pPr marL="2514600" indent="-228600" defTabSz="449263" eaLnBrk="0" fontAlgn="base" hangingPunct="0">
              <a:lnSpc>
                <a:spcPct val="93000"/>
              </a:lnSpc>
              <a:spcBef>
                <a:spcPts val="213"/>
              </a:spcBef>
              <a:spcAft>
                <a:spcPct val="0"/>
              </a:spcAft>
              <a:buClr>
                <a:srgbClr val="000000"/>
              </a:buClr>
              <a:buSzPct val="100000"/>
              <a:buFont typeface="Times New Roman" panose="02020603050405020304" pitchFamily="18" charset="0"/>
              <a:tabLst>
                <a:tab pos="723900" algn="l"/>
                <a:tab pos="1447800" algn="l"/>
                <a:tab pos="2171700" algn="l"/>
              </a:tabLst>
              <a:defRPr sz="1500">
                <a:solidFill>
                  <a:srgbClr val="FFFFFF"/>
                </a:solidFill>
                <a:latin typeface="Arial" panose="020B0604020202020204" pitchFamily="34" charset="0"/>
                <a:ea typeface="SimSun" panose="02010600030101010101" pitchFamily="2" charset="-122"/>
              </a:defRPr>
            </a:lvl6pPr>
            <a:lvl7pPr marL="2971800" indent="-228600" defTabSz="449263" eaLnBrk="0" fontAlgn="base" hangingPunct="0">
              <a:lnSpc>
                <a:spcPct val="93000"/>
              </a:lnSpc>
              <a:spcBef>
                <a:spcPts val="213"/>
              </a:spcBef>
              <a:spcAft>
                <a:spcPct val="0"/>
              </a:spcAft>
              <a:buClr>
                <a:srgbClr val="000000"/>
              </a:buClr>
              <a:buSzPct val="100000"/>
              <a:buFont typeface="Times New Roman" panose="02020603050405020304" pitchFamily="18" charset="0"/>
              <a:tabLst>
                <a:tab pos="723900" algn="l"/>
                <a:tab pos="1447800" algn="l"/>
                <a:tab pos="2171700" algn="l"/>
              </a:tabLst>
              <a:defRPr sz="1500">
                <a:solidFill>
                  <a:srgbClr val="FFFFFF"/>
                </a:solidFill>
                <a:latin typeface="Arial" panose="020B0604020202020204" pitchFamily="34" charset="0"/>
                <a:ea typeface="SimSun" panose="02010600030101010101" pitchFamily="2" charset="-122"/>
              </a:defRPr>
            </a:lvl7pPr>
            <a:lvl8pPr marL="3429000" indent="-228600" defTabSz="449263" eaLnBrk="0" fontAlgn="base" hangingPunct="0">
              <a:lnSpc>
                <a:spcPct val="93000"/>
              </a:lnSpc>
              <a:spcBef>
                <a:spcPts val="213"/>
              </a:spcBef>
              <a:spcAft>
                <a:spcPct val="0"/>
              </a:spcAft>
              <a:buClr>
                <a:srgbClr val="000000"/>
              </a:buClr>
              <a:buSzPct val="100000"/>
              <a:buFont typeface="Times New Roman" panose="02020603050405020304" pitchFamily="18" charset="0"/>
              <a:tabLst>
                <a:tab pos="723900" algn="l"/>
                <a:tab pos="1447800" algn="l"/>
                <a:tab pos="2171700" algn="l"/>
              </a:tabLst>
              <a:defRPr sz="1500">
                <a:solidFill>
                  <a:srgbClr val="FFFFFF"/>
                </a:solidFill>
                <a:latin typeface="Arial" panose="020B0604020202020204" pitchFamily="34" charset="0"/>
                <a:ea typeface="SimSun" panose="02010600030101010101" pitchFamily="2" charset="-122"/>
              </a:defRPr>
            </a:lvl8pPr>
            <a:lvl9pPr marL="3886200" indent="-228600" defTabSz="449263" eaLnBrk="0" fontAlgn="base" hangingPunct="0">
              <a:lnSpc>
                <a:spcPct val="93000"/>
              </a:lnSpc>
              <a:spcBef>
                <a:spcPts val="213"/>
              </a:spcBef>
              <a:spcAft>
                <a:spcPct val="0"/>
              </a:spcAft>
              <a:buClr>
                <a:srgbClr val="000000"/>
              </a:buClr>
              <a:buSzPct val="100000"/>
              <a:buFont typeface="Times New Roman" panose="02020603050405020304" pitchFamily="18" charset="0"/>
              <a:tabLst>
                <a:tab pos="723900" algn="l"/>
                <a:tab pos="1447800" algn="l"/>
                <a:tab pos="2171700" algn="l"/>
              </a:tabLst>
              <a:defRPr sz="1500">
                <a:solidFill>
                  <a:srgbClr val="FFFFFF"/>
                </a:solidFill>
                <a:latin typeface="Arial" panose="020B0604020202020204" pitchFamily="34" charset="0"/>
                <a:ea typeface="SimSun" panose="02010600030101010101" pitchFamily="2" charset="-122"/>
              </a:defRPr>
            </a:lvl9pPr>
          </a:lstStyle>
          <a:p>
            <a:pPr>
              <a:spcBef>
                <a:spcPct val="0"/>
              </a:spcBef>
            </a:pPr>
            <a:fld id="{14D79B96-8F6D-4782-87D0-70D77D09A566}" type="slidenum">
              <a:rPr lang="nl-NL" altLang="nl-NL" sz="1400" smtClean="0">
                <a:ea typeface="Arial Unicode MS" panose="020B0604020202020204" pitchFamily="34" charset="-128"/>
              </a:rPr>
              <a:pPr>
                <a:spcBef>
                  <a:spcPct val="0"/>
                </a:spcBef>
              </a:pPr>
              <a:t>3</a:t>
            </a:fld>
            <a:endParaRPr lang="nl-NL" altLang="nl-NL" sz="1400">
              <a:ea typeface="Arial Unicode MS" panose="020B0604020202020204" pitchFamily="34" charset="-128"/>
            </a:endParaRPr>
          </a:p>
        </p:txBody>
      </p:sp>
      <p:sp>
        <p:nvSpPr>
          <p:cNvPr id="2" name="Symbol zastępczy stopki 1"/>
          <p:cNvSpPr>
            <a:spLocks noGrp="1"/>
          </p:cNvSpPr>
          <p:nvPr>
            <p:ph type="ftr" sz="quarter" idx="11"/>
          </p:nvPr>
        </p:nvSpPr>
        <p:spPr/>
        <p:txBody>
          <a:bodyPr/>
          <a:lstStyle/>
          <a:p>
            <a:pPr>
              <a:defRPr/>
            </a:pPr>
            <a:r>
              <a:rPr lang="nl-NL" altLang="nl-NL"/>
              <a:t>Fotis Karayannis</a:t>
            </a:r>
          </a:p>
        </p:txBody>
      </p:sp>
      <p:sp>
        <p:nvSpPr>
          <p:cNvPr id="3" name="Symbol zastępczy daty 2"/>
          <p:cNvSpPr>
            <a:spLocks noGrp="1"/>
          </p:cNvSpPr>
          <p:nvPr>
            <p:ph type="dt" sz="half" idx="10"/>
          </p:nvPr>
        </p:nvSpPr>
        <p:spPr/>
        <p:txBody>
          <a:bodyPr/>
          <a:lstStyle/>
          <a:p>
            <a:pPr>
              <a:defRPr/>
            </a:pPr>
            <a:r>
              <a:rPr lang="en-US" altLang="nl-NL"/>
              <a:t>Towards a common approach on KPIs</a:t>
            </a:r>
            <a:endParaRPr lang="nl-NL" altLang="nl-NL"/>
          </a:p>
        </p:txBody>
      </p:sp>
      <p:pic>
        <p:nvPicPr>
          <p:cNvPr id="7" name="Obraz 3">
            <a:extLst>
              <a:ext uri="{FF2B5EF4-FFF2-40B4-BE49-F238E27FC236}">
                <a16:creationId xmlns:a16="http://schemas.microsoft.com/office/drawing/2014/main" id="{27469127-DE4A-489F-A16F-BA03D9A763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4567" y="4643858"/>
            <a:ext cx="2063429" cy="438906"/>
          </a:xfrm>
          <a:prstGeom prst="rect">
            <a:avLst/>
          </a:prstGeom>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GB" dirty="0"/>
              <a:t>Background: e-IRG framework paper on KPIs </a:t>
            </a:r>
            <a:endParaRPr lang="pl-PL" dirty="0"/>
          </a:p>
        </p:txBody>
      </p:sp>
      <p:sp>
        <p:nvSpPr>
          <p:cNvPr id="5" name="Rectangle 2"/>
          <p:cNvSpPr>
            <a:spLocks noGrp="1" noChangeArrowheads="1"/>
          </p:cNvSpPr>
          <p:nvPr>
            <p:ph idx="1"/>
          </p:nvPr>
        </p:nvSpPr>
        <p:spPr>
          <a:xfrm>
            <a:off x="503238" y="1327150"/>
            <a:ext cx="6481289" cy="3287713"/>
          </a:xfrm>
        </p:spPr>
        <p:txBody>
          <a:bodyPr>
            <a:normAutofit fontScale="92500" lnSpcReduction="10000"/>
          </a:bodyPr>
          <a:lstStyle/>
          <a:p>
            <a:pPr marL="450850" eaLnBrk="1">
              <a:buClr>
                <a:schemeClr val="tx1">
                  <a:lumMod val="65000"/>
                  <a:lumOff val="35000"/>
                </a:schemeClr>
              </a:buClr>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nl-NL" altLang="nl-NL" dirty="0"/>
              <a:t>Issued at March 9th, 2017</a:t>
            </a:r>
          </a:p>
          <a:p>
            <a:pPr marL="450850">
              <a:buClr>
                <a:schemeClr val="tx1">
                  <a:lumMod val="65000"/>
                  <a:lumOff val="35000"/>
                </a:schemeClr>
              </a:buCl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dirty="0"/>
              <a:t>Discussed topics: </a:t>
            </a:r>
          </a:p>
          <a:p>
            <a:pPr marL="635920" lvl="1">
              <a:buClr>
                <a:schemeClr val="tx1">
                  <a:lumMod val="65000"/>
                  <a:lumOff val="35000"/>
                </a:schemeClr>
              </a:buCl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b="1" dirty="0"/>
              <a:t>High-Level Goals </a:t>
            </a:r>
            <a:r>
              <a:rPr lang="en-GB" dirty="0"/>
              <a:t>of the funding/governing body and users</a:t>
            </a:r>
          </a:p>
          <a:p>
            <a:pPr marL="635920" lvl="1">
              <a:buClr>
                <a:schemeClr val="tx1">
                  <a:lumMod val="65000"/>
                  <a:lumOff val="35000"/>
                </a:schemeClr>
              </a:buCl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pl-PL" b="1" dirty="0"/>
              <a:t>Classification</a:t>
            </a:r>
            <a:r>
              <a:rPr lang="pl-PL" dirty="0"/>
              <a:t> of high-level goals</a:t>
            </a:r>
            <a:r>
              <a:rPr lang="en-US" dirty="0"/>
              <a:t> into categories</a:t>
            </a:r>
            <a:endParaRPr lang="en-GB" dirty="0"/>
          </a:p>
          <a:p>
            <a:pPr marL="635920" lvl="1">
              <a:buClr>
                <a:schemeClr val="tx1">
                  <a:lumMod val="65000"/>
                  <a:lumOff val="35000"/>
                </a:schemeClr>
              </a:buCl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b="1" dirty="0"/>
              <a:t>Categories </a:t>
            </a:r>
            <a:r>
              <a:rPr lang="en-GB" dirty="0"/>
              <a:t>(and corresponding expectations) </a:t>
            </a:r>
          </a:p>
          <a:p>
            <a:pPr marL="1206876" lvl="2">
              <a:buClr>
                <a:schemeClr val="tx1">
                  <a:lumMod val="65000"/>
                  <a:lumOff val="35000"/>
                </a:schemeClr>
              </a:buCl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dirty="0"/>
              <a:t>political </a:t>
            </a:r>
          </a:p>
          <a:p>
            <a:pPr marL="1206876" lvl="2">
              <a:buClr>
                <a:schemeClr val="tx1">
                  <a:lumMod val="65000"/>
                  <a:lumOff val="35000"/>
                </a:schemeClr>
              </a:buCl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dirty="0"/>
              <a:t>e-Infrastructure providers </a:t>
            </a:r>
          </a:p>
          <a:p>
            <a:pPr marL="1206876" lvl="2">
              <a:buClr>
                <a:schemeClr val="tx1">
                  <a:lumMod val="65000"/>
                  <a:lumOff val="35000"/>
                </a:schemeClr>
              </a:buCl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dirty="0"/>
              <a:t>scientific users </a:t>
            </a:r>
          </a:p>
          <a:p>
            <a:pPr marL="1206876" lvl="2">
              <a:buClr>
                <a:schemeClr val="tx1">
                  <a:lumMod val="65000"/>
                  <a:lumOff val="35000"/>
                </a:schemeClr>
              </a:buCl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dirty="0"/>
              <a:t>general public</a:t>
            </a:r>
            <a:r>
              <a:rPr lang="nl-NL" altLang="nl-NL" dirty="0"/>
              <a:t> </a:t>
            </a:r>
          </a:p>
          <a:p>
            <a:pPr marL="635920" lvl="1">
              <a:buClr>
                <a:schemeClr val="tx1">
                  <a:lumMod val="65000"/>
                  <a:lumOff val="35000"/>
                </a:schemeClr>
              </a:buCl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lang="nl-NL" altLang="nl-NL" dirty="0"/>
          </a:p>
          <a:p>
            <a:pPr marL="450850">
              <a:buClr>
                <a:schemeClr val="tx1">
                  <a:lumMod val="65000"/>
                  <a:lumOff val="35000"/>
                </a:schemeClr>
              </a:buCl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nl-NL" altLang="nl-NL" dirty="0"/>
              <a:t>Web page: </a:t>
            </a:r>
            <a:r>
              <a:rPr lang="nl-NL" altLang="nl-NL" dirty="0">
                <a:hlinkClick r:id="rId3"/>
              </a:rPr>
              <a:t>http://e-irg.eu/kpi</a:t>
            </a:r>
            <a:r>
              <a:rPr lang="nl-NL" altLang="nl-NL" dirty="0"/>
              <a:t> </a:t>
            </a:r>
          </a:p>
        </p:txBody>
      </p:sp>
      <p:pic>
        <p:nvPicPr>
          <p:cNvPr id="6" name="Obraz 5"/>
          <p:cNvPicPr>
            <a:picLocks noChangeAspect="1"/>
          </p:cNvPicPr>
          <p:nvPr/>
        </p:nvPicPr>
        <p:blipFill>
          <a:blip r:embed="rId4"/>
          <a:stretch>
            <a:fillRect/>
          </a:stretch>
        </p:blipFill>
        <p:spPr>
          <a:xfrm>
            <a:off x="7128544" y="1397949"/>
            <a:ext cx="2511185" cy="3384377"/>
          </a:xfrm>
          <a:prstGeom prst="rect">
            <a:avLst/>
          </a:prstGeom>
          <a:ln>
            <a:solidFill>
              <a:schemeClr val="tx1"/>
            </a:solidFill>
          </a:ln>
          <a:effectLst/>
        </p:spPr>
      </p:pic>
      <p:sp>
        <p:nvSpPr>
          <p:cNvPr id="3" name="Symbol zastępczy stopki 2"/>
          <p:cNvSpPr>
            <a:spLocks noGrp="1"/>
          </p:cNvSpPr>
          <p:nvPr>
            <p:ph type="ftr" sz="quarter" idx="11"/>
          </p:nvPr>
        </p:nvSpPr>
        <p:spPr/>
        <p:txBody>
          <a:bodyPr/>
          <a:lstStyle/>
          <a:p>
            <a:pPr>
              <a:defRPr/>
            </a:pPr>
            <a:r>
              <a:rPr lang="nl-NL" altLang="nl-NL"/>
              <a:t>Fotis Karayannis</a:t>
            </a:r>
          </a:p>
        </p:txBody>
      </p:sp>
      <p:sp>
        <p:nvSpPr>
          <p:cNvPr id="4" name="Symbol zastępczy numeru slajdu 3"/>
          <p:cNvSpPr>
            <a:spLocks noGrp="1"/>
          </p:cNvSpPr>
          <p:nvPr>
            <p:ph type="sldNum" sz="quarter" idx="12"/>
          </p:nvPr>
        </p:nvSpPr>
        <p:spPr/>
        <p:txBody>
          <a:bodyPr/>
          <a:lstStyle/>
          <a:p>
            <a:pPr>
              <a:defRPr/>
            </a:pPr>
            <a:fld id="{CC6B2EE1-A58B-4C8A-9EFA-66A631C5631B}" type="slidenum">
              <a:rPr lang="nl-NL" altLang="nl-NL" smtClean="0"/>
              <a:pPr>
                <a:defRPr/>
              </a:pPr>
              <a:t>4</a:t>
            </a:fld>
            <a:endParaRPr lang="nl-NL" altLang="nl-NL"/>
          </a:p>
        </p:txBody>
      </p:sp>
      <p:sp>
        <p:nvSpPr>
          <p:cNvPr id="7" name="Symbol zastępczy daty 6"/>
          <p:cNvSpPr>
            <a:spLocks noGrp="1"/>
          </p:cNvSpPr>
          <p:nvPr>
            <p:ph type="dt" sz="half" idx="10"/>
          </p:nvPr>
        </p:nvSpPr>
        <p:spPr/>
        <p:txBody>
          <a:bodyPr/>
          <a:lstStyle/>
          <a:p>
            <a:pPr>
              <a:defRPr/>
            </a:pPr>
            <a:r>
              <a:rPr lang="en-US" altLang="nl-NL"/>
              <a:t>Towards a common approach on KPIs</a:t>
            </a:r>
            <a:endParaRPr lang="nl-NL" altLang="nl-NL"/>
          </a:p>
        </p:txBody>
      </p:sp>
    </p:spTree>
    <p:extLst>
      <p:ext uri="{BB962C8B-B14F-4D97-AF65-F5344CB8AC3E}">
        <p14:creationId xmlns:p14="http://schemas.microsoft.com/office/powerpoint/2010/main" val="2827803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a:xfrm>
            <a:off x="503238" y="225425"/>
            <a:ext cx="9070975" cy="946150"/>
          </a:xfrm>
        </p:spPr>
        <p:txBody>
          <a:bodyPr tIns="29105"/>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altLang="en-US" dirty="0"/>
              <a:t>KPIs gaining further traction..</a:t>
            </a:r>
            <a:endParaRPr lang="nl-NL" altLang="nl-NL" dirty="0"/>
          </a:p>
        </p:txBody>
      </p:sp>
      <p:sp>
        <p:nvSpPr>
          <p:cNvPr id="13315" name="Rectangle 2"/>
          <p:cNvSpPr>
            <a:spLocks noGrp="1" noChangeArrowheads="1"/>
          </p:cNvSpPr>
          <p:nvPr>
            <p:ph idx="1"/>
          </p:nvPr>
        </p:nvSpPr>
        <p:spPr>
          <a:xfrm>
            <a:off x="503238" y="1327150"/>
            <a:ext cx="9070975" cy="3287713"/>
          </a:xfrm>
        </p:spPr>
        <p:txBody>
          <a:bodyPr>
            <a:normAutofit fontScale="77500" lnSpcReduction="20000"/>
          </a:bodyPr>
          <a:lstStyle/>
          <a:p>
            <a:pPr>
              <a:buClr>
                <a:schemeClr val="tx1">
                  <a:lumMod val="65000"/>
                  <a:lumOff val="35000"/>
                </a:schemeClr>
              </a:buClr>
            </a:pPr>
            <a:r>
              <a:rPr lang="en-US" altLang="en-US" dirty="0"/>
              <a:t>In Sep‘17, the </a:t>
            </a:r>
            <a:r>
              <a:rPr lang="en-US" altLang="en-US" b="1" dirty="0"/>
              <a:t>EC Staff Working Document (SWD) </a:t>
            </a:r>
            <a:r>
              <a:rPr lang="en-US" altLang="en-US" dirty="0"/>
              <a:t>"</a:t>
            </a:r>
            <a:r>
              <a:rPr lang="en-US" altLang="en-US" i="1" dirty="0"/>
              <a:t>Sustainable European Research Infrastructures, a Call for Action</a:t>
            </a:r>
            <a:r>
              <a:rPr lang="en-US" altLang="en-US" dirty="0"/>
              <a:t>" expressed the need to "</a:t>
            </a:r>
            <a:r>
              <a:rPr lang="en-US" altLang="en-US" b="1" i="1" dirty="0">
                <a:solidFill>
                  <a:schemeClr val="accent2">
                    <a:lumMod val="75000"/>
                  </a:schemeClr>
                </a:solidFill>
              </a:rPr>
              <a:t>assess the quality and impact of the RI and its services</a:t>
            </a:r>
            <a:r>
              <a:rPr lang="en-US" altLang="en-US" i="1" dirty="0">
                <a:solidFill>
                  <a:schemeClr val="accent2">
                    <a:lumMod val="75000"/>
                  </a:schemeClr>
                </a:solidFill>
              </a:rPr>
              <a:t>, </a:t>
            </a:r>
            <a:r>
              <a:rPr lang="en-US" altLang="en-US" b="1" i="1" dirty="0">
                <a:solidFill>
                  <a:schemeClr val="accent2">
                    <a:lumMod val="75000"/>
                  </a:schemeClr>
                </a:solidFill>
              </a:rPr>
              <a:t>by developing a set of Key Performance Indicators</a:t>
            </a:r>
            <a:r>
              <a:rPr lang="en-US" altLang="en-US" dirty="0"/>
              <a:t>“</a:t>
            </a:r>
          </a:p>
          <a:p>
            <a:r>
              <a:rPr lang="en-US" dirty="0"/>
              <a:t>In May’18, the </a:t>
            </a:r>
            <a:r>
              <a:rPr lang="en-US" b="1" dirty="0"/>
              <a:t>Competitiveness Council</a:t>
            </a:r>
            <a:r>
              <a:rPr lang="en-US" dirty="0"/>
              <a:t> adopted conclusions on </a:t>
            </a:r>
            <a:r>
              <a:rPr lang="en-US" i="1" dirty="0"/>
              <a:t>Accelerating Knowledge Circulation in the EU</a:t>
            </a:r>
            <a:r>
              <a:rPr lang="en-US" b="1" dirty="0"/>
              <a:t> </a:t>
            </a:r>
            <a:r>
              <a:rPr lang="en-US" dirty="0"/>
              <a:t>which </a:t>
            </a:r>
            <a:r>
              <a:rPr lang="en-US" i="1" dirty="0"/>
              <a:t>“invites MS and the EC within the framework of ESFRI </a:t>
            </a:r>
            <a:r>
              <a:rPr lang="en-US" b="1" i="1" dirty="0">
                <a:solidFill>
                  <a:schemeClr val="accent2">
                    <a:lumMod val="75000"/>
                  </a:schemeClr>
                </a:solidFill>
              </a:rPr>
              <a:t>to develop a common approach for monitoring of their (RIs) performance</a:t>
            </a:r>
            <a:r>
              <a:rPr lang="en-US" b="1" i="1" dirty="0"/>
              <a:t> </a:t>
            </a:r>
            <a:r>
              <a:rPr lang="en-US" i="1" dirty="0"/>
              <a:t>and invites the Pan-European Research Infrastructures, on a voluntary basis, to include it in their governance and explore options to support this through the </a:t>
            </a:r>
            <a:r>
              <a:rPr lang="en-US" b="1" i="1" dirty="0">
                <a:solidFill>
                  <a:schemeClr val="accent2">
                    <a:lumMod val="75000"/>
                  </a:schemeClr>
                </a:solidFill>
              </a:rPr>
              <a:t>use of Key Performance Indicators</a:t>
            </a:r>
            <a:r>
              <a:rPr lang="en-US" i="1" dirty="0"/>
              <a:t>”</a:t>
            </a:r>
          </a:p>
          <a:p>
            <a:r>
              <a:rPr lang="en-US" altLang="en-US" i="1" dirty="0"/>
              <a:t>In Sep’18, </a:t>
            </a:r>
            <a:r>
              <a:rPr lang="en-US" altLang="en-US" b="1" i="1" dirty="0">
                <a:solidFill>
                  <a:schemeClr val="tx1"/>
                </a:solidFill>
              </a:rPr>
              <a:t>ESFRI </a:t>
            </a:r>
            <a:r>
              <a:rPr lang="en-US" altLang="en-US" i="1" dirty="0"/>
              <a:t>has decided </a:t>
            </a:r>
            <a:r>
              <a:rPr lang="en-US" altLang="en-US" b="1" i="1" dirty="0">
                <a:solidFill>
                  <a:schemeClr val="accent2">
                    <a:lumMod val="75000"/>
                  </a:schemeClr>
                </a:solidFill>
              </a:rPr>
              <a:t>to create a WG on monitoring RIs performance </a:t>
            </a:r>
            <a:r>
              <a:rPr lang="en-US" altLang="en-US" i="1" dirty="0"/>
              <a:t>including the definition of KPIs</a:t>
            </a:r>
          </a:p>
          <a:p>
            <a:r>
              <a:rPr lang="en-US" altLang="en-US" b="1" i="1" dirty="0" err="1">
                <a:solidFill>
                  <a:schemeClr val="tx1"/>
                </a:solidFill>
              </a:rPr>
              <a:t>HorizonEurope</a:t>
            </a:r>
            <a:r>
              <a:rPr lang="en-US" altLang="en-US" b="1" i="1" dirty="0">
                <a:solidFill>
                  <a:schemeClr val="tx1"/>
                </a:solidFill>
              </a:rPr>
              <a:t> SWD </a:t>
            </a:r>
            <a:r>
              <a:rPr lang="en-US" altLang="en-US" b="1" i="1" dirty="0">
                <a:solidFill>
                  <a:schemeClr val="accent2">
                    <a:lumMod val="75000"/>
                  </a:schemeClr>
                </a:solidFill>
              </a:rPr>
              <a:t>includes new plans for KPIs and impact assessment</a:t>
            </a:r>
          </a:p>
          <a:p>
            <a:pPr lvl="1"/>
            <a:r>
              <a:rPr lang="en-US" altLang="en-US" b="1" i="1" dirty="0">
                <a:solidFill>
                  <a:schemeClr val="accent2">
                    <a:lumMod val="75000"/>
                  </a:schemeClr>
                </a:solidFill>
                <a:hlinkClick r:id="rId3"/>
              </a:rPr>
              <a:t>https://ec.europa.eu/info/publications/horizon-europe-impact-assessment-swd-2018-307_en</a:t>
            </a:r>
            <a:r>
              <a:rPr lang="en-US" altLang="en-US" b="1" i="1" dirty="0">
                <a:solidFill>
                  <a:schemeClr val="accent2">
                    <a:lumMod val="75000"/>
                  </a:schemeClr>
                </a:solidFill>
              </a:rPr>
              <a:t> </a:t>
            </a:r>
          </a:p>
          <a:p>
            <a:pPr lvl="1"/>
            <a:r>
              <a:rPr lang="en-US" altLang="en-US" b="1" i="1" dirty="0">
                <a:solidFill>
                  <a:schemeClr val="accent2">
                    <a:lumMod val="75000"/>
                  </a:schemeClr>
                </a:solidFill>
                <a:hlinkClick r:id="rId4"/>
              </a:rPr>
              <a:t>https://ec.europa.eu/info/sites/info/files/swd_2018_307_f1_impact_assesment_en_v7_p1_977548.pdf</a:t>
            </a:r>
            <a:r>
              <a:rPr lang="en-US" altLang="en-US" b="1" i="1" dirty="0">
                <a:solidFill>
                  <a:schemeClr val="accent2">
                    <a:lumMod val="75000"/>
                  </a:schemeClr>
                </a:solidFill>
              </a:rPr>
              <a:t> </a:t>
            </a:r>
          </a:p>
          <a:p>
            <a:pPr lvl="1"/>
            <a:r>
              <a:rPr lang="en-US" altLang="en-US" i="1" dirty="0">
                <a:solidFill>
                  <a:schemeClr val="tx1"/>
                </a:solidFill>
              </a:rPr>
              <a:t>(next slide)</a:t>
            </a:r>
            <a:endParaRPr lang="en-US" altLang="en-US" dirty="0">
              <a:solidFill>
                <a:schemeClr val="tx1"/>
              </a:solidFill>
            </a:endParaRPr>
          </a:p>
          <a:p>
            <a:pPr>
              <a:buClr>
                <a:schemeClr val="tx1">
                  <a:lumMod val="65000"/>
                  <a:lumOff val="35000"/>
                </a:schemeClr>
              </a:buClr>
            </a:pPr>
            <a:endParaRPr lang="en-US" altLang="en-US" dirty="0"/>
          </a:p>
        </p:txBody>
      </p:sp>
      <p:sp>
        <p:nvSpPr>
          <p:cNvPr id="13316" name="Tijdelijke aanduiding voor dianummer 5"/>
          <p:cNvSpPr>
            <a:spLocks noGrp="1"/>
          </p:cNvSpPr>
          <p:nvPr>
            <p:ph type="sldNum" sz="quarter" idx="12"/>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lnSpc>
                <a:spcPct val="93000"/>
              </a:lnSpc>
              <a:spcBef>
                <a:spcPts val="1063"/>
              </a:spcBef>
              <a:buClr>
                <a:srgbClr val="000000"/>
              </a:buClr>
              <a:buSzPct val="100000"/>
              <a:buFont typeface="Times New Roman" panose="02020603050405020304" pitchFamily="18" charset="0"/>
              <a:tabLst>
                <a:tab pos="723900" algn="l"/>
                <a:tab pos="1447800" algn="l"/>
                <a:tab pos="2171700" algn="l"/>
              </a:tabLst>
              <a:defRPr sz="2400">
                <a:solidFill>
                  <a:srgbClr val="FFFFFF"/>
                </a:solidFill>
                <a:latin typeface="Arial" panose="020B0604020202020204" pitchFamily="34" charset="0"/>
                <a:ea typeface="SimSun" panose="02010600030101010101" pitchFamily="2" charset="-122"/>
              </a:defRPr>
            </a:lvl1pPr>
            <a:lvl2pPr>
              <a:lnSpc>
                <a:spcPct val="93000"/>
              </a:lnSpc>
              <a:spcBef>
                <a:spcPts val="850"/>
              </a:spcBef>
              <a:buClr>
                <a:srgbClr val="000000"/>
              </a:buClr>
              <a:buSzPct val="100000"/>
              <a:buFont typeface="Times New Roman" panose="02020603050405020304" pitchFamily="18" charset="0"/>
              <a:tabLst>
                <a:tab pos="723900" algn="l"/>
                <a:tab pos="1447800" algn="l"/>
                <a:tab pos="2171700" algn="l"/>
              </a:tabLst>
              <a:defRPr sz="2100">
                <a:solidFill>
                  <a:srgbClr val="FFFFFF"/>
                </a:solidFill>
                <a:latin typeface="Arial" panose="020B0604020202020204" pitchFamily="34" charset="0"/>
                <a:ea typeface="SimSun" panose="02010600030101010101" pitchFamily="2" charset="-122"/>
              </a:defRPr>
            </a:lvl2pPr>
            <a:lvl3pPr>
              <a:lnSpc>
                <a:spcPct val="93000"/>
              </a:lnSpc>
              <a:spcBef>
                <a:spcPts val="638"/>
              </a:spcBef>
              <a:buClr>
                <a:srgbClr val="000000"/>
              </a:buClr>
              <a:buSzPct val="100000"/>
              <a:buFont typeface="Times New Roman" panose="02020603050405020304" pitchFamily="18" charset="0"/>
              <a:tabLst>
                <a:tab pos="723900" algn="l"/>
                <a:tab pos="1447800" algn="l"/>
                <a:tab pos="2171700" algn="l"/>
              </a:tabLst>
              <a:defRPr>
                <a:solidFill>
                  <a:srgbClr val="FFFFFF"/>
                </a:solidFill>
                <a:latin typeface="Arial" panose="020B0604020202020204" pitchFamily="34" charset="0"/>
                <a:ea typeface="SimSun" panose="02010600030101010101" pitchFamily="2" charset="-122"/>
              </a:defRPr>
            </a:lvl3pPr>
            <a:lvl4pPr>
              <a:lnSpc>
                <a:spcPct val="93000"/>
              </a:lnSpc>
              <a:spcBef>
                <a:spcPts val="425"/>
              </a:spcBef>
              <a:buClr>
                <a:srgbClr val="000000"/>
              </a:buClr>
              <a:buSzPct val="100000"/>
              <a:buFont typeface="Times New Roman" panose="02020603050405020304" pitchFamily="18" charset="0"/>
              <a:tabLst>
                <a:tab pos="723900" algn="l"/>
                <a:tab pos="1447800" algn="l"/>
                <a:tab pos="2171700" algn="l"/>
              </a:tabLst>
              <a:defRPr sz="1500">
                <a:solidFill>
                  <a:srgbClr val="FFFFFF"/>
                </a:solidFill>
                <a:latin typeface="Arial" panose="020B0604020202020204" pitchFamily="34" charset="0"/>
                <a:ea typeface="SimSun" panose="02010600030101010101" pitchFamily="2" charset="-122"/>
              </a:defRPr>
            </a:lvl4pPr>
            <a:lvl5pPr>
              <a:lnSpc>
                <a:spcPct val="93000"/>
              </a:lnSpc>
              <a:spcBef>
                <a:spcPts val="213"/>
              </a:spcBef>
              <a:buClr>
                <a:srgbClr val="000000"/>
              </a:buClr>
              <a:buSzPct val="100000"/>
              <a:buFont typeface="Times New Roman" panose="02020603050405020304" pitchFamily="18" charset="0"/>
              <a:tabLst>
                <a:tab pos="723900" algn="l"/>
                <a:tab pos="1447800" algn="l"/>
                <a:tab pos="2171700" algn="l"/>
              </a:tabLst>
              <a:defRPr sz="1500">
                <a:solidFill>
                  <a:srgbClr val="FFFFFF"/>
                </a:solidFill>
                <a:latin typeface="Arial" panose="020B0604020202020204" pitchFamily="34" charset="0"/>
                <a:ea typeface="SimSun" panose="02010600030101010101" pitchFamily="2" charset="-122"/>
              </a:defRPr>
            </a:lvl5pPr>
            <a:lvl6pPr marL="2514600" indent="-228600" defTabSz="449263" eaLnBrk="0" fontAlgn="base" hangingPunct="0">
              <a:lnSpc>
                <a:spcPct val="93000"/>
              </a:lnSpc>
              <a:spcBef>
                <a:spcPts val="213"/>
              </a:spcBef>
              <a:spcAft>
                <a:spcPct val="0"/>
              </a:spcAft>
              <a:buClr>
                <a:srgbClr val="000000"/>
              </a:buClr>
              <a:buSzPct val="100000"/>
              <a:buFont typeface="Times New Roman" panose="02020603050405020304" pitchFamily="18" charset="0"/>
              <a:tabLst>
                <a:tab pos="723900" algn="l"/>
                <a:tab pos="1447800" algn="l"/>
                <a:tab pos="2171700" algn="l"/>
              </a:tabLst>
              <a:defRPr sz="1500">
                <a:solidFill>
                  <a:srgbClr val="FFFFFF"/>
                </a:solidFill>
                <a:latin typeface="Arial" panose="020B0604020202020204" pitchFamily="34" charset="0"/>
                <a:ea typeface="SimSun" panose="02010600030101010101" pitchFamily="2" charset="-122"/>
              </a:defRPr>
            </a:lvl6pPr>
            <a:lvl7pPr marL="2971800" indent="-228600" defTabSz="449263" eaLnBrk="0" fontAlgn="base" hangingPunct="0">
              <a:lnSpc>
                <a:spcPct val="93000"/>
              </a:lnSpc>
              <a:spcBef>
                <a:spcPts val="213"/>
              </a:spcBef>
              <a:spcAft>
                <a:spcPct val="0"/>
              </a:spcAft>
              <a:buClr>
                <a:srgbClr val="000000"/>
              </a:buClr>
              <a:buSzPct val="100000"/>
              <a:buFont typeface="Times New Roman" panose="02020603050405020304" pitchFamily="18" charset="0"/>
              <a:tabLst>
                <a:tab pos="723900" algn="l"/>
                <a:tab pos="1447800" algn="l"/>
                <a:tab pos="2171700" algn="l"/>
              </a:tabLst>
              <a:defRPr sz="1500">
                <a:solidFill>
                  <a:srgbClr val="FFFFFF"/>
                </a:solidFill>
                <a:latin typeface="Arial" panose="020B0604020202020204" pitchFamily="34" charset="0"/>
                <a:ea typeface="SimSun" panose="02010600030101010101" pitchFamily="2" charset="-122"/>
              </a:defRPr>
            </a:lvl7pPr>
            <a:lvl8pPr marL="3429000" indent="-228600" defTabSz="449263" eaLnBrk="0" fontAlgn="base" hangingPunct="0">
              <a:lnSpc>
                <a:spcPct val="93000"/>
              </a:lnSpc>
              <a:spcBef>
                <a:spcPts val="213"/>
              </a:spcBef>
              <a:spcAft>
                <a:spcPct val="0"/>
              </a:spcAft>
              <a:buClr>
                <a:srgbClr val="000000"/>
              </a:buClr>
              <a:buSzPct val="100000"/>
              <a:buFont typeface="Times New Roman" panose="02020603050405020304" pitchFamily="18" charset="0"/>
              <a:tabLst>
                <a:tab pos="723900" algn="l"/>
                <a:tab pos="1447800" algn="l"/>
                <a:tab pos="2171700" algn="l"/>
              </a:tabLst>
              <a:defRPr sz="1500">
                <a:solidFill>
                  <a:srgbClr val="FFFFFF"/>
                </a:solidFill>
                <a:latin typeface="Arial" panose="020B0604020202020204" pitchFamily="34" charset="0"/>
                <a:ea typeface="SimSun" panose="02010600030101010101" pitchFamily="2" charset="-122"/>
              </a:defRPr>
            </a:lvl8pPr>
            <a:lvl9pPr marL="3886200" indent="-228600" defTabSz="449263" eaLnBrk="0" fontAlgn="base" hangingPunct="0">
              <a:lnSpc>
                <a:spcPct val="93000"/>
              </a:lnSpc>
              <a:spcBef>
                <a:spcPts val="213"/>
              </a:spcBef>
              <a:spcAft>
                <a:spcPct val="0"/>
              </a:spcAft>
              <a:buClr>
                <a:srgbClr val="000000"/>
              </a:buClr>
              <a:buSzPct val="100000"/>
              <a:buFont typeface="Times New Roman" panose="02020603050405020304" pitchFamily="18" charset="0"/>
              <a:tabLst>
                <a:tab pos="723900" algn="l"/>
                <a:tab pos="1447800" algn="l"/>
                <a:tab pos="2171700" algn="l"/>
              </a:tabLst>
              <a:defRPr sz="1500">
                <a:solidFill>
                  <a:srgbClr val="FFFFFF"/>
                </a:solidFill>
                <a:latin typeface="Arial" panose="020B0604020202020204" pitchFamily="34" charset="0"/>
                <a:ea typeface="SimSun" panose="02010600030101010101" pitchFamily="2" charset="-122"/>
              </a:defRPr>
            </a:lvl9pPr>
          </a:lstStyle>
          <a:p>
            <a:pPr>
              <a:spcBef>
                <a:spcPct val="0"/>
              </a:spcBef>
            </a:pPr>
            <a:fld id="{3A2627C9-5408-475A-B374-5CB3C9FAABAC}" type="slidenum">
              <a:rPr lang="nl-NL" altLang="nl-NL" sz="1400" smtClean="0">
                <a:ea typeface="Arial Unicode MS" panose="020B0604020202020204" pitchFamily="34" charset="-128"/>
              </a:rPr>
              <a:pPr>
                <a:spcBef>
                  <a:spcPct val="0"/>
                </a:spcBef>
              </a:pPr>
              <a:t>5</a:t>
            </a:fld>
            <a:endParaRPr lang="nl-NL" altLang="nl-NL" sz="1400">
              <a:ea typeface="Arial Unicode MS" panose="020B0604020202020204" pitchFamily="34" charset="-128"/>
            </a:endParaRPr>
          </a:p>
        </p:txBody>
      </p:sp>
      <p:sp>
        <p:nvSpPr>
          <p:cNvPr id="2" name="Symbol zastępczy stopki 1"/>
          <p:cNvSpPr>
            <a:spLocks noGrp="1"/>
          </p:cNvSpPr>
          <p:nvPr>
            <p:ph type="ftr" sz="quarter" idx="11"/>
          </p:nvPr>
        </p:nvSpPr>
        <p:spPr/>
        <p:txBody>
          <a:bodyPr/>
          <a:lstStyle/>
          <a:p>
            <a:pPr>
              <a:defRPr/>
            </a:pPr>
            <a:r>
              <a:rPr lang="nl-NL" altLang="nl-NL" dirty="0"/>
              <a:t>Fotis Karayannis</a:t>
            </a:r>
          </a:p>
        </p:txBody>
      </p:sp>
      <p:sp>
        <p:nvSpPr>
          <p:cNvPr id="3" name="Symbol zastępczy daty 2"/>
          <p:cNvSpPr>
            <a:spLocks noGrp="1"/>
          </p:cNvSpPr>
          <p:nvPr>
            <p:ph type="dt" sz="half" idx="10"/>
          </p:nvPr>
        </p:nvSpPr>
        <p:spPr/>
        <p:txBody>
          <a:bodyPr/>
          <a:lstStyle/>
          <a:p>
            <a:pPr>
              <a:defRPr/>
            </a:pPr>
            <a:r>
              <a:rPr lang="en-US" altLang="nl-NL"/>
              <a:t>Towards a common approach on KPIs</a:t>
            </a:r>
            <a:endParaRPr lang="nl-NL" altLang="nl-NL"/>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B17CC-707D-4813-A83F-CB7856CC2F9F}"/>
              </a:ext>
            </a:extLst>
          </p:cNvPr>
          <p:cNvSpPr>
            <a:spLocks noGrp="1"/>
          </p:cNvSpPr>
          <p:nvPr>
            <p:ph type="title"/>
          </p:nvPr>
        </p:nvSpPr>
        <p:spPr/>
        <p:txBody>
          <a:bodyPr/>
          <a:lstStyle/>
          <a:p>
            <a:r>
              <a:rPr lang="en-US" dirty="0" err="1"/>
              <a:t>HorizonEurope</a:t>
            </a:r>
            <a:r>
              <a:rPr lang="en-US" dirty="0"/>
              <a:t> monitoring/evaluation framework (plans)</a:t>
            </a:r>
          </a:p>
        </p:txBody>
      </p:sp>
      <p:sp>
        <p:nvSpPr>
          <p:cNvPr id="3" name="Content Placeholder 2">
            <a:extLst>
              <a:ext uri="{FF2B5EF4-FFF2-40B4-BE49-F238E27FC236}">
                <a16:creationId xmlns:a16="http://schemas.microsoft.com/office/drawing/2014/main" id="{C91ABE2A-0387-464A-B497-8CF25AEA3210}"/>
              </a:ext>
            </a:extLst>
          </p:cNvPr>
          <p:cNvSpPr>
            <a:spLocks noGrp="1"/>
          </p:cNvSpPr>
          <p:nvPr>
            <p:ph idx="1"/>
          </p:nvPr>
        </p:nvSpPr>
        <p:spPr>
          <a:xfrm>
            <a:off x="678039" y="1390596"/>
            <a:ext cx="4616457" cy="3597912"/>
          </a:xfrm>
        </p:spPr>
        <p:txBody>
          <a:bodyPr/>
          <a:lstStyle/>
          <a:p>
            <a:r>
              <a:rPr lang="en-US" dirty="0"/>
              <a:t>3 main building blocks</a:t>
            </a:r>
          </a:p>
          <a:p>
            <a:pPr lvl="1"/>
            <a:r>
              <a:rPr lang="en-US" dirty="0"/>
              <a:t>Annual monitoring of the programme performance: </a:t>
            </a:r>
          </a:p>
          <a:p>
            <a:pPr lvl="2"/>
            <a:r>
              <a:rPr lang="en-US" b="1" dirty="0"/>
              <a:t>tracking of performance indicators in the short, medium and longer-term according to key impact pathways towards Programme objectives</a:t>
            </a:r>
          </a:p>
          <a:p>
            <a:pPr lvl="1"/>
            <a:r>
              <a:rPr lang="en-US" dirty="0"/>
              <a:t>Continuous collection of programme management and implementation data </a:t>
            </a:r>
          </a:p>
          <a:p>
            <a:pPr lvl="1"/>
            <a:r>
              <a:rPr lang="en-US" dirty="0"/>
              <a:t>Two fully-fledged (meta)-evaluations of the programme at mid-term and ex-post (upon completion) </a:t>
            </a:r>
          </a:p>
        </p:txBody>
      </p:sp>
      <p:sp>
        <p:nvSpPr>
          <p:cNvPr id="4" name="Date Placeholder 3">
            <a:extLst>
              <a:ext uri="{FF2B5EF4-FFF2-40B4-BE49-F238E27FC236}">
                <a16:creationId xmlns:a16="http://schemas.microsoft.com/office/drawing/2014/main" id="{C576CACF-C3DB-40FB-9492-5B91794CA6AD}"/>
              </a:ext>
            </a:extLst>
          </p:cNvPr>
          <p:cNvSpPr>
            <a:spLocks noGrp="1"/>
          </p:cNvSpPr>
          <p:nvPr>
            <p:ph type="dt" sz="half" idx="10"/>
          </p:nvPr>
        </p:nvSpPr>
        <p:spPr/>
        <p:txBody>
          <a:bodyPr/>
          <a:lstStyle/>
          <a:p>
            <a:pPr>
              <a:defRPr/>
            </a:pPr>
            <a:r>
              <a:rPr lang="en-US" altLang="nl-NL"/>
              <a:t>Towards a common approach on KPIs</a:t>
            </a:r>
            <a:endParaRPr lang="nl-NL" altLang="nl-NL" dirty="0"/>
          </a:p>
        </p:txBody>
      </p:sp>
      <p:sp>
        <p:nvSpPr>
          <p:cNvPr id="5" name="Footer Placeholder 4">
            <a:extLst>
              <a:ext uri="{FF2B5EF4-FFF2-40B4-BE49-F238E27FC236}">
                <a16:creationId xmlns:a16="http://schemas.microsoft.com/office/drawing/2014/main" id="{2923833A-05CB-4790-BDAD-9EEB8044CC1E}"/>
              </a:ext>
            </a:extLst>
          </p:cNvPr>
          <p:cNvSpPr>
            <a:spLocks noGrp="1"/>
          </p:cNvSpPr>
          <p:nvPr>
            <p:ph type="ftr" sz="quarter" idx="11"/>
          </p:nvPr>
        </p:nvSpPr>
        <p:spPr/>
        <p:txBody>
          <a:bodyPr/>
          <a:lstStyle/>
          <a:p>
            <a:pPr>
              <a:defRPr/>
            </a:pPr>
            <a:r>
              <a:rPr lang="nl-NL" altLang="nl-NL"/>
              <a:t>Fotis Karayannis</a:t>
            </a:r>
          </a:p>
        </p:txBody>
      </p:sp>
      <p:sp>
        <p:nvSpPr>
          <p:cNvPr id="6" name="Slide Number Placeholder 5">
            <a:extLst>
              <a:ext uri="{FF2B5EF4-FFF2-40B4-BE49-F238E27FC236}">
                <a16:creationId xmlns:a16="http://schemas.microsoft.com/office/drawing/2014/main" id="{754AD973-6CCF-497C-8CAA-7D251462A885}"/>
              </a:ext>
            </a:extLst>
          </p:cNvPr>
          <p:cNvSpPr>
            <a:spLocks noGrp="1"/>
          </p:cNvSpPr>
          <p:nvPr>
            <p:ph type="sldNum" sz="quarter" idx="12"/>
          </p:nvPr>
        </p:nvSpPr>
        <p:spPr/>
        <p:txBody>
          <a:bodyPr/>
          <a:lstStyle/>
          <a:p>
            <a:pPr>
              <a:defRPr/>
            </a:pPr>
            <a:fld id="{CC6B2EE1-A58B-4C8A-9EFA-66A631C5631B}" type="slidenum">
              <a:rPr lang="nl-NL" altLang="nl-NL" smtClean="0"/>
              <a:pPr>
                <a:defRPr/>
              </a:pPr>
              <a:t>6</a:t>
            </a:fld>
            <a:endParaRPr lang="nl-NL" altLang="nl-NL"/>
          </a:p>
        </p:txBody>
      </p:sp>
      <p:pic>
        <p:nvPicPr>
          <p:cNvPr id="7" name="Picture 6">
            <a:extLst>
              <a:ext uri="{FF2B5EF4-FFF2-40B4-BE49-F238E27FC236}">
                <a16:creationId xmlns:a16="http://schemas.microsoft.com/office/drawing/2014/main" id="{DCD9A6C3-0054-4A18-B850-012717E569F1}"/>
              </a:ext>
            </a:extLst>
          </p:cNvPr>
          <p:cNvPicPr>
            <a:picLocks noChangeAspect="1"/>
          </p:cNvPicPr>
          <p:nvPr/>
        </p:nvPicPr>
        <p:blipFill>
          <a:blip r:embed="rId2"/>
          <a:stretch>
            <a:fillRect/>
          </a:stretch>
        </p:blipFill>
        <p:spPr>
          <a:xfrm>
            <a:off x="5208267" y="1536157"/>
            <a:ext cx="4872358" cy="3314143"/>
          </a:xfrm>
          <a:prstGeom prst="rect">
            <a:avLst/>
          </a:prstGeom>
        </p:spPr>
      </p:pic>
    </p:spTree>
    <p:extLst>
      <p:ext uri="{BB962C8B-B14F-4D97-AF65-F5344CB8AC3E}">
        <p14:creationId xmlns:p14="http://schemas.microsoft.com/office/powerpoint/2010/main" val="3613987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a:xfrm>
            <a:off x="503238" y="225425"/>
            <a:ext cx="9070975" cy="946150"/>
          </a:xfrm>
        </p:spPr>
        <p:txBody>
          <a:bodyPr tIns="29105"/>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altLang="en-US" dirty="0"/>
              <a:t>KPIs on policy and financial aspects?!?</a:t>
            </a:r>
            <a:endParaRPr lang="nl-NL" altLang="nl-NL" dirty="0"/>
          </a:p>
        </p:txBody>
      </p:sp>
      <p:sp>
        <p:nvSpPr>
          <p:cNvPr id="13315" name="Rectangle 2"/>
          <p:cNvSpPr>
            <a:spLocks noGrp="1" noChangeArrowheads="1"/>
          </p:cNvSpPr>
          <p:nvPr>
            <p:ph idx="1"/>
          </p:nvPr>
        </p:nvSpPr>
        <p:spPr>
          <a:xfrm>
            <a:off x="503238" y="1327150"/>
            <a:ext cx="9070975" cy="3812381"/>
          </a:xfrm>
        </p:spPr>
        <p:txBody>
          <a:bodyPr>
            <a:normAutofit fontScale="92500" lnSpcReduction="10000"/>
          </a:bodyPr>
          <a:lstStyle/>
          <a:p>
            <a:pPr>
              <a:buClr>
                <a:schemeClr val="tx1">
                  <a:lumMod val="65000"/>
                  <a:lumOff val="35000"/>
                </a:schemeClr>
              </a:buClr>
            </a:pPr>
            <a:r>
              <a:rPr lang="en-US" altLang="en-US" dirty="0"/>
              <a:t>In the policy and financial areas indicators are: </a:t>
            </a:r>
          </a:p>
          <a:p>
            <a:pPr lvl="1">
              <a:buClr>
                <a:schemeClr val="tx1">
                  <a:lumMod val="65000"/>
                  <a:lumOff val="35000"/>
                </a:schemeClr>
              </a:buClr>
            </a:pPr>
            <a:r>
              <a:rPr lang="en-US" altLang="en-US" dirty="0"/>
              <a:t>not straightforward!</a:t>
            </a:r>
          </a:p>
          <a:p>
            <a:pPr lvl="1">
              <a:buClr>
                <a:schemeClr val="tx1">
                  <a:lumMod val="65000"/>
                  <a:lumOff val="35000"/>
                </a:schemeClr>
              </a:buClr>
            </a:pPr>
            <a:r>
              <a:rPr lang="en-US" altLang="en-US" dirty="0"/>
              <a:t>hard to define!</a:t>
            </a:r>
          </a:p>
          <a:p>
            <a:pPr>
              <a:buClr>
                <a:schemeClr val="tx1">
                  <a:lumMod val="65000"/>
                  <a:lumOff val="35000"/>
                </a:schemeClr>
              </a:buClr>
            </a:pPr>
            <a:r>
              <a:rPr lang="en-US" altLang="en-US" dirty="0"/>
              <a:t>The e-IRGSP5 work deals broadly with policy and financial “information”, which may include indicators/KPIs</a:t>
            </a:r>
          </a:p>
          <a:p>
            <a:pPr>
              <a:buClr>
                <a:schemeClr val="tx1">
                  <a:lumMod val="65000"/>
                  <a:lumOff val="35000"/>
                </a:schemeClr>
              </a:buClr>
            </a:pPr>
            <a:r>
              <a:rPr lang="en-US" altLang="en-US" b="1" dirty="0"/>
              <a:t>But what is the end goal?</a:t>
            </a:r>
          </a:p>
          <a:p>
            <a:pPr lvl="1">
              <a:buClr>
                <a:schemeClr val="tx1">
                  <a:lumMod val="65000"/>
                  <a:lumOff val="35000"/>
                </a:schemeClr>
              </a:buClr>
            </a:pPr>
            <a:r>
              <a:rPr lang="en-US" altLang="en-US" b="1" dirty="0"/>
              <a:t>Policy: </a:t>
            </a:r>
            <a:r>
              <a:rPr lang="en-US" altLang="en-US" dirty="0"/>
              <a:t>Several </a:t>
            </a:r>
            <a:r>
              <a:rPr lang="en-US" altLang="en-US" b="1" dirty="0"/>
              <a:t>EU policies </a:t>
            </a:r>
            <a:r>
              <a:rPr lang="en-US" altLang="en-US" dirty="0"/>
              <a:t>need to be evaluated including impact; may shape the e-</a:t>
            </a:r>
            <a:r>
              <a:rPr lang="en-US" altLang="en-US" dirty="0" err="1"/>
              <a:t>Infras</a:t>
            </a:r>
            <a:r>
              <a:rPr lang="en-US" altLang="en-US" dirty="0"/>
              <a:t> landscape evolution</a:t>
            </a:r>
          </a:p>
          <a:p>
            <a:pPr lvl="1">
              <a:buClr>
                <a:schemeClr val="tx1">
                  <a:lumMod val="65000"/>
                  <a:lumOff val="35000"/>
                </a:schemeClr>
              </a:buClr>
            </a:pPr>
            <a:r>
              <a:rPr lang="en-US" altLang="en-US" b="1" dirty="0"/>
              <a:t>Financial: </a:t>
            </a:r>
            <a:r>
              <a:rPr lang="en-US" altLang="en-US" dirty="0"/>
              <a:t>e-Infrastructures need to be </a:t>
            </a:r>
            <a:r>
              <a:rPr lang="en-US" altLang="en-US" b="1" dirty="0"/>
              <a:t>competitive </a:t>
            </a:r>
            <a:r>
              <a:rPr lang="en-US" altLang="en-US" dirty="0"/>
              <a:t>(compared to the market services)</a:t>
            </a:r>
          </a:p>
          <a:p>
            <a:pPr>
              <a:buClr>
                <a:schemeClr val="tx1">
                  <a:lumMod val="65000"/>
                  <a:lumOff val="35000"/>
                </a:schemeClr>
              </a:buClr>
            </a:pPr>
            <a:r>
              <a:rPr lang="en-US" altLang="en-US" b="1" dirty="0"/>
              <a:t>Current work outcome is available at: </a:t>
            </a:r>
          </a:p>
          <a:p>
            <a:pPr lvl="1">
              <a:buClr>
                <a:schemeClr val="tx1">
                  <a:lumMod val="65000"/>
                  <a:lumOff val="35000"/>
                </a:schemeClr>
              </a:buClr>
            </a:pPr>
            <a:r>
              <a:rPr lang="en-US" sz="1900" u="sng" dirty="0">
                <a:hlinkClick r:id="rId3"/>
              </a:rPr>
              <a:t>http://e-irg.eu/documents/10920/340155/eIRGSP5+-+WP4+-+KPI+First+report+ver.2.6.pdf</a:t>
            </a:r>
            <a:endParaRPr lang="en-GB" sz="3500" b="1" u="sng" dirty="0"/>
          </a:p>
          <a:p>
            <a:pPr lvl="2">
              <a:buClr>
                <a:schemeClr val="tx1">
                  <a:lumMod val="65000"/>
                  <a:lumOff val="35000"/>
                </a:schemeClr>
              </a:buClr>
            </a:pPr>
            <a:r>
              <a:rPr lang="en-GB" sz="1570" b="1" u="sng" dirty="0"/>
              <a:t>Disclaimer: Work in progress - deliverable not reviewed yet</a:t>
            </a:r>
            <a:endParaRPr lang="en-US" sz="1570" u="sng" dirty="0"/>
          </a:p>
        </p:txBody>
      </p:sp>
      <p:sp>
        <p:nvSpPr>
          <p:cNvPr id="13316" name="Tijdelijke aanduiding voor dianummer 5"/>
          <p:cNvSpPr>
            <a:spLocks noGrp="1"/>
          </p:cNvSpPr>
          <p:nvPr>
            <p:ph type="sldNum" sz="quarter" idx="12"/>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lnSpc>
                <a:spcPct val="93000"/>
              </a:lnSpc>
              <a:spcBef>
                <a:spcPts val="1063"/>
              </a:spcBef>
              <a:buClr>
                <a:srgbClr val="000000"/>
              </a:buClr>
              <a:buSzPct val="100000"/>
              <a:buFont typeface="Times New Roman" panose="02020603050405020304" pitchFamily="18" charset="0"/>
              <a:tabLst>
                <a:tab pos="723900" algn="l"/>
                <a:tab pos="1447800" algn="l"/>
                <a:tab pos="2171700" algn="l"/>
              </a:tabLst>
              <a:defRPr sz="2400">
                <a:solidFill>
                  <a:srgbClr val="FFFFFF"/>
                </a:solidFill>
                <a:latin typeface="Arial" panose="020B0604020202020204" pitchFamily="34" charset="0"/>
                <a:ea typeface="SimSun" panose="02010600030101010101" pitchFamily="2" charset="-122"/>
              </a:defRPr>
            </a:lvl1pPr>
            <a:lvl2pPr>
              <a:lnSpc>
                <a:spcPct val="93000"/>
              </a:lnSpc>
              <a:spcBef>
                <a:spcPts val="850"/>
              </a:spcBef>
              <a:buClr>
                <a:srgbClr val="000000"/>
              </a:buClr>
              <a:buSzPct val="100000"/>
              <a:buFont typeface="Times New Roman" panose="02020603050405020304" pitchFamily="18" charset="0"/>
              <a:tabLst>
                <a:tab pos="723900" algn="l"/>
                <a:tab pos="1447800" algn="l"/>
                <a:tab pos="2171700" algn="l"/>
              </a:tabLst>
              <a:defRPr sz="2100">
                <a:solidFill>
                  <a:srgbClr val="FFFFFF"/>
                </a:solidFill>
                <a:latin typeface="Arial" panose="020B0604020202020204" pitchFamily="34" charset="0"/>
                <a:ea typeface="SimSun" panose="02010600030101010101" pitchFamily="2" charset="-122"/>
              </a:defRPr>
            </a:lvl2pPr>
            <a:lvl3pPr>
              <a:lnSpc>
                <a:spcPct val="93000"/>
              </a:lnSpc>
              <a:spcBef>
                <a:spcPts val="638"/>
              </a:spcBef>
              <a:buClr>
                <a:srgbClr val="000000"/>
              </a:buClr>
              <a:buSzPct val="100000"/>
              <a:buFont typeface="Times New Roman" panose="02020603050405020304" pitchFamily="18" charset="0"/>
              <a:tabLst>
                <a:tab pos="723900" algn="l"/>
                <a:tab pos="1447800" algn="l"/>
                <a:tab pos="2171700" algn="l"/>
              </a:tabLst>
              <a:defRPr>
                <a:solidFill>
                  <a:srgbClr val="FFFFFF"/>
                </a:solidFill>
                <a:latin typeface="Arial" panose="020B0604020202020204" pitchFamily="34" charset="0"/>
                <a:ea typeface="SimSun" panose="02010600030101010101" pitchFamily="2" charset="-122"/>
              </a:defRPr>
            </a:lvl3pPr>
            <a:lvl4pPr>
              <a:lnSpc>
                <a:spcPct val="93000"/>
              </a:lnSpc>
              <a:spcBef>
                <a:spcPts val="425"/>
              </a:spcBef>
              <a:buClr>
                <a:srgbClr val="000000"/>
              </a:buClr>
              <a:buSzPct val="100000"/>
              <a:buFont typeface="Times New Roman" panose="02020603050405020304" pitchFamily="18" charset="0"/>
              <a:tabLst>
                <a:tab pos="723900" algn="l"/>
                <a:tab pos="1447800" algn="l"/>
                <a:tab pos="2171700" algn="l"/>
              </a:tabLst>
              <a:defRPr sz="1500">
                <a:solidFill>
                  <a:srgbClr val="FFFFFF"/>
                </a:solidFill>
                <a:latin typeface="Arial" panose="020B0604020202020204" pitchFamily="34" charset="0"/>
                <a:ea typeface="SimSun" panose="02010600030101010101" pitchFamily="2" charset="-122"/>
              </a:defRPr>
            </a:lvl4pPr>
            <a:lvl5pPr>
              <a:lnSpc>
                <a:spcPct val="93000"/>
              </a:lnSpc>
              <a:spcBef>
                <a:spcPts val="213"/>
              </a:spcBef>
              <a:buClr>
                <a:srgbClr val="000000"/>
              </a:buClr>
              <a:buSzPct val="100000"/>
              <a:buFont typeface="Times New Roman" panose="02020603050405020304" pitchFamily="18" charset="0"/>
              <a:tabLst>
                <a:tab pos="723900" algn="l"/>
                <a:tab pos="1447800" algn="l"/>
                <a:tab pos="2171700" algn="l"/>
              </a:tabLst>
              <a:defRPr sz="1500">
                <a:solidFill>
                  <a:srgbClr val="FFFFFF"/>
                </a:solidFill>
                <a:latin typeface="Arial" panose="020B0604020202020204" pitchFamily="34" charset="0"/>
                <a:ea typeface="SimSun" panose="02010600030101010101" pitchFamily="2" charset="-122"/>
              </a:defRPr>
            </a:lvl5pPr>
            <a:lvl6pPr marL="2514600" indent="-228600" defTabSz="449263" eaLnBrk="0" fontAlgn="base" hangingPunct="0">
              <a:lnSpc>
                <a:spcPct val="93000"/>
              </a:lnSpc>
              <a:spcBef>
                <a:spcPts val="213"/>
              </a:spcBef>
              <a:spcAft>
                <a:spcPct val="0"/>
              </a:spcAft>
              <a:buClr>
                <a:srgbClr val="000000"/>
              </a:buClr>
              <a:buSzPct val="100000"/>
              <a:buFont typeface="Times New Roman" panose="02020603050405020304" pitchFamily="18" charset="0"/>
              <a:tabLst>
                <a:tab pos="723900" algn="l"/>
                <a:tab pos="1447800" algn="l"/>
                <a:tab pos="2171700" algn="l"/>
              </a:tabLst>
              <a:defRPr sz="1500">
                <a:solidFill>
                  <a:srgbClr val="FFFFFF"/>
                </a:solidFill>
                <a:latin typeface="Arial" panose="020B0604020202020204" pitchFamily="34" charset="0"/>
                <a:ea typeface="SimSun" panose="02010600030101010101" pitchFamily="2" charset="-122"/>
              </a:defRPr>
            </a:lvl6pPr>
            <a:lvl7pPr marL="2971800" indent="-228600" defTabSz="449263" eaLnBrk="0" fontAlgn="base" hangingPunct="0">
              <a:lnSpc>
                <a:spcPct val="93000"/>
              </a:lnSpc>
              <a:spcBef>
                <a:spcPts val="213"/>
              </a:spcBef>
              <a:spcAft>
                <a:spcPct val="0"/>
              </a:spcAft>
              <a:buClr>
                <a:srgbClr val="000000"/>
              </a:buClr>
              <a:buSzPct val="100000"/>
              <a:buFont typeface="Times New Roman" panose="02020603050405020304" pitchFamily="18" charset="0"/>
              <a:tabLst>
                <a:tab pos="723900" algn="l"/>
                <a:tab pos="1447800" algn="l"/>
                <a:tab pos="2171700" algn="l"/>
              </a:tabLst>
              <a:defRPr sz="1500">
                <a:solidFill>
                  <a:srgbClr val="FFFFFF"/>
                </a:solidFill>
                <a:latin typeface="Arial" panose="020B0604020202020204" pitchFamily="34" charset="0"/>
                <a:ea typeface="SimSun" panose="02010600030101010101" pitchFamily="2" charset="-122"/>
              </a:defRPr>
            </a:lvl7pPr>
            <a:lvl8pPr marL="3429000" indent="-228600" defTabSz="449263" eaLnBrk="0" fontAlgn="base" hangingPunct="0">
              <a:lnSpc>
                <a:spcPct val="93000"/>
              </a:lnSpc>
              <a:spcBef>
                <a:spcPts val="213"/>
              </a:spcBef>
              <a:spcAft>
                <a:spcPct val="0"/>
              </a:spcAft>
              <a:buClr>
                <a:srgbClr val="000000"/>
              </a:buClr>
              <a:buSzPct val="100000"/>
              <a:buFont typeface="Times New Roman" panose="02020603050405020304" pitchFamily="18" charset="0"/>
              <a:tabLst>
                <a:tab pos="723900" algn="l"/>
                <a:tab pos="1447800" algn="l"/>
                <a:tab pos="2171700" algn="l"/>
              </a:tabLst>
              <a:defRPr sz="1500">
                <a:solidFill>
                  <a:srgbClr val="FFFFFF"/>
                </a:solidFill>
                <a:latin typeface="Arial" panose="020B0604020202020204" pitchFamily="34" charset="0"/>
                <a:ea typeface="SimSun" panose="02010600030101010101" pitchFamily="2" charset="-122"/>
              </a:defRPr>
            </a:lvl8pPr>
            <a:lvl9pPr marL="3886200" indent="-228600" defTabSz="449263" eaLnBrk="0" fontAlgn="base" hangingPunct="0">
              <a:lnSpc>
                <a:spcPct val="93000"/>
              </a:lnSpc>
              <a:spcBef>
                <a:spcPts val="213"/>
              </a:spcBef>
              <a:spcAft>
                <a:spcPct val="0"/>
              </a:spcAft>
              <a:buClr>
                <a:srgbClr val="000000"/>
              </a:buClr>
              <a:buSzPct val="100000"/>
              <a:buFont typeface="Times New Roman" panose="02020603050405020304" pitchFamily="18" charset="0"/>
              <a:tabLst>
                <a:tab pos="723900" algn="l"/>
                <a:tab pos="1447800" algn="l"/>
                <a:tab pos="2171700" algn="l"/>
              </a:tabLst>
              <a:defRPr sz="1500">
                <a:solidFill>
                  <a:srgbClr val="FFFFFF"/>
                </a:solidFill>
                <a:latin typeface="Arial" panose="020B0604020202020204" pitchFamily="34" charset="0"/>
                <a:ea typeface="SimSun" panose="02010600030101010101" pitchFamily="2" charset="-122"/>
              </a:defRPr>
            </a:lvl9pPr>
          </a:lstStyle>
          <a:p>
            <a:pPr>
              <a:spcBef>
                <a:spcPct val="0"/>
              </a:spcBef>
            </a:pPr>
            <a:fld id="{3A2627C9-5408-475A-B374-5CB3C9FAABAC}" type="slidenum">
              <a:rPr lang="nl-NL" altLang="nl-NL" sz="1400" smtClean="0">
                <a:ea typeface="Arial Unicode MS" panose="020B0604020202020204" pitchFamily="34" charset="-128"/>
              </a:rPr>
              <a:pPr>
                <a:spcBef>
                  <a:spcPct val="0"/>
                </a:spcBef>
              </a:pPr>
              <a:t>7</a:t>
            </a:fld>
            <a:endParaRPr lang="nl-NL" altLang="nl-NL" sz="1400">
              <a:ea typeface="Arial Unicode MS" panose="020B0604020202020204" pitchFamily="34" charset="-128"/>
            </a:endParaRPr>
          </a:p>
        </p:txBody>
      </p:sp>
      <p:sp>
        <p:nvSpPr>
          <p:cNvPr id="2" name="Symbol zastępczy stopki 1"/>
          <p:cNvSpPr>
            <a:spLocks noGrp="1"/>
          </p:cNvSpPr>
          <p:nvPr>
            <p:ph type="ftr" sz="quarter" idx="11"/>
          </p:nvPr>
        </p:nvSpPr>
        <p:spPr/>
        <p:txBody>
          <a:bodyPr/>
          <a:lstStyle/>
          <a:p>
            <a:pPr>
              <a:defRPr/>
            </a:pPr>
            <a:r>
              <a:rPr lang="nl-NL" altLang="nl-NL"/>
              <a:t>Fotis Karayannis</a:t>
            </a:r>
          </a:p>
        </p:txBody>
      </p:sp>
      <p:sp>
        <p:nvSpPr>
          <p:cNvPr id="3" name="Symbol zastępczy daty 2"/>
          <p:cNvSpPr>
            <a:spLocks noGrp="1"/>
          </p:cNvSpPr>
          <p:nvPr>
            <p:ph type="dt" sz="half" idx="10"/>
          </p:nvPr>
        </p:nvSpPr>
        <p:spPr/>
        <p:txBody>
          <a:bodyPr/>
          <a:lstStyle/>
          <a:p>
            <a:pPr>
              <a:defRPr/>
            </a:pPr>
            <a:r>
              <a:rPr lang="en-US" altLang="nl-NL"/>
              <a:t>Towards a common approach on KPIs</a:t>
            </a:r>
            <a:endParaRPr lang="nl-NL" altLang="nl-NL"/>
          </a:p>
        </p:txBody>
      </p:sp>
      <p:pic>
        <p:nvPicPr>
          <p:cNvPr id="7" name="Obraz 3">
            <a:extLst>
              <a:ext uri="{FF2B5EF4-FFF2-40B4-BE49-F238E27FC236}">
                <a16:creationId xmlns:a16="http://schemas.microsoft.com/office/drawing/2014/main" id="{A15DAD7F-AFB9-4FB5-8EA9-2D76475D8D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7353" y="1251099"/>
            <a:ext cx="1584176" cy="950506"/>
          </a:xfrm>
          <a:prstGeom prst="rect">
            <a:avLst/>
          </a:prstGeom>
        </p:spPr>
      </p:pic>
    </p:spTree>
    <p:extLst>
      <p:ext uri="{BB962C8B-B14F-4D97-AF65-F5344CB8AC3E}">
        <p14:creationId xmlns:p14="http://schemas.microsoft.com/office/powerpoint/2010/main" val="86929028"/>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Arrow: Right 43">
            <a:extLst>
              <a:ext uri="{FF2B5EF4-FFF2-40B4-BE49-F238E27FC236}">
                <a16:creationId xmlns:a16="http://schemas.microsoft.com/office/drawing/2014/main" id="{28B3466D-AEC2-45DB-A3DE-3256A5531D57}"/>
              </a:ext>
            </a:extLst>
          </p:cNvPr>
          <p:cNvSpPr/>
          <p:nvPr/>
        </p:nvSpPr>
        <p:spPr>
          <a:xfrm rot="20976987">
            <a:off x="705825" y="3430590"/>
            <a:ext cx="5930725" cy="903023"/>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6"/>
          </a:p>
        </p:txBody>
      </p:sp>
      <p:sp>
        <p:nvSpPr>
          <p:cNvPr id="43" name="Arrow: Right 42">
            <a:extLst>
              <a:ext uri="{FF2B5EF4-FFF2-40B4-BE49-F238E27FC236}">
                <a16:creationId xmlns:a16="http://schemas.microsoft.com/office/drawing/2014/main" id="{A47E1526-785E-4080-9970-4FAD2380F622}"/>
              </a:ext>
            </a:extLst>
          </p:cNvPr>
          <p:cNvSpPr/>
          <p:nvPr/>
        </p:nvSpPr>
        <p:spPr>
          <a:xfrm rot="637224">
            <a:off x="659595" y="1530305"/>
            <a:ext cx="5977092" cy="903023"/>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6"/>
          </a:p>
        </p:txBody>
      </p:sp>
      <p:sp>
        <p:nvSpPr>
          <p:cNvPr id="4" name="Rectangle 3">
            <a:extLst>
              <a:ext uri="{FF2B5EF4-FFF2-40B4-BE49-F238E27FC236}">
                <a16:creationId xmlns:a16="http://schemas.microsoft.com/office/drawing/2014/main" id="{17BACEFD-41FB-43EF-B738-4973178CA017}"/>
              </a:ext>
            </a:extLst>
          </p:cNvPr>
          <p:cNvSpPr/>
          <p:nvPr/>
        </p:nvSpPr>
        <p:spPr>
          <a:xfrm>
            <a:off x="661054" y="1413865"/>
            <a:ext cx="1621720" cy="9135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8" b="1" dirty="0"/>
              <a:t>Select/contact representative e-Infra projects and collect existing policy and cost info/KPIs</a:t>
            </a:r>
          </a:p>
        </p:txBody>
      </p:sp>
      <p:sp>
        <p:nvSpPr>
          <p:cNvPr id="5" name="Arrow: Right 4">
            <a:extLst>
              <a:ext uri="{FF2B5EF4-FFF2-40B4-BE49-F238E27FC236}">
                <a16:creationId xmlns:a16="http://schemas.microsoft.com/office/drawing/2014/main" id="{2C5EAD39-5460-46D2-BF7F-D54E9B7FCE5D}"/>
              </a:ext>
            </a:extLst>
          </p:cNvPr>
          <p:cNvSpPr/>
          <p:nvPr/>
        </p:nvSpPr>
        <p:spPr>
          <a:xfrm>
            <a:off x="2224163" y="1732346"/>
            <a:ext cx="377751" cy="1561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6"/>
          </a:p>
        </p:txBody>
      </p:sp>
      <p:sp>
        <p:nvSpPr>
          <p:cNvPr id="9" name="Rectangle 8">
            <a:extLst>
              <a:ext uri="{FF2B5EF4-FFF2-40B4-BE49-F238E27FC236}">
                <a16:creationId xmlns:a16="http://schemas.microsoft.com/office/drawing/2014/main" id="{2BEAA91D-EDD6-49A2-BBCD-EAFCC1989ECC}"/>
              </a:ext>
            </a:extLst>
          </p:cNvPr>
          <p:cNvSpPr/>
          <p:nvPr/>
        </p:nvSpPr>
        <p:spPr>
          <a:xfrm>
            <a:off x="2608427" y="1688679"/>
            <a:ext cx="1673826" cy="738228"/>
          </a:xfrm>
          <a:prstGeom prst="rect">
            <a:avLst/>
          </a:prstGeom>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16" b="1" dirty="0"/>
              <a:t>Networking</a:t>
            </a:r>
          </a:p>
        </p:txBody>
      </p:sp>
      <p:sp>
        <p:nvSpPr>
          <p:cNvPr id="10" name="Rectangle 9">
            <a:extLst>
              <a:ext uri="{FF2B5EF4-FFF2-40B4-BE49-F238E27FC236}">
                <a16:creationId xmlns:a16="http://schemas.microsoft.com/office/drawing/2014/main" id="{5CC5A23F-1F40-4338-AB47-3059D8E15E01}"/>
              </a:ext>
            </a:extLst>
          </p:cNvPr>
          <p:cNvSpPr/>
          <p:nvPr/>
        </p:nvSpPr>
        <p:spPr>
          <a:xfrm>
            <a:off x="2614940" y="1343935"/>
            <a:ext cx="1673826" cy="738228"/>
          </a:xfrm>
          <a:prstGeom prst="rect">
            <a:avLst/>
          </a:prstGeom>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16" b="1" dirty="0"/>
              <a:t>Computing</a:t>
            </a:r>
          </a:p>
        </p:txBody>
      </p:sp>
      <p:sp>
        <p:nvSpPr>
          <p:cNvPr id="11" name="Rectangle 10">
            <a:extLst>
              <a:ext uri="{FF2B5EF4-FFF2-40B4-BE49-F238E27FC236}">
                <a16:creationId xmlns:a16="http://schemas.microsoft.com/office/drawing/2014/main" id="{4EF1EC34-B5BB-4C8A-9AB2-447A553E51CA}"/>
              </a:ext>
            </a:extLst>
          </p:cNvPr>
          <p:cNvSpPr/>
          <p:nvPr/>
        </p:nvSpPr>
        <p:spPr>
          <a:xfrm>
            <a:off x="2601914" y="999192"/>
            <a:ext cx="1673826" cy="738228"/>
          </a:xfrm>
          <a:prstGeom prst="rect">
            <a:avLst/>
          </a:prstGeom>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16" b="1" dirty="0"/>
              <a:t>Data</a:t>
            </a:r>
          </a:p>
        </p:txBody>
      </p:sp>
      <p:grpSp>
        <p:nvGrpSpPr>
          <p:cNvPr id="2" name="Group 1">
            <a:extLst>
              <a:ext uri="{FF2B5EF4-FFF2-40B4-BE49-F238E27FC236}">
                <a16:creationId xmlns:a16="http://schemas.microsoft.com/office/drawing/2014/main" id="{827EE049-198B-4E68-9827-CA8B19F057C5}"/>
              </a:ext>
            </a:extLst>
          </p:cNvPr>
          <p:cNvGrpSpPr/>
          <p:nvPr/>
        </p:nvGrpSpPr>
        <p:grpSpPr>
          <a:xfrm>
            <a:off x="4425872" y="2922081"/>
            <a:ext cx="1586981" cy="2079469"/>
            <a:chOff x="5354747" y="125565"/>
            <a:chExt cx="2163184" cy="3250903"/>
          </a:xfrm>
        </p:grpSpPr>
        <p:sp>
          <p:nvSpPr>
            <p:cNvPr id="22" name="Rectangle 21">
              <a:extLst>
                <a:ext uri="{FF2B5EF4-FFF2-40B4-BE49-F238E27FC236}">
                  <a16:creationId xmlns:a16="http://schemas.microsoft.com/office/drawing/2014/main" id="{E32F897B-59E6-4954-90A6-B762BF7F10AA}"/>
                </a:ext>
              </a:extLst>
            </p:cNvPr>
            <p:cNvSpPr/>
            <p:nvPr/>
          </p:nvSpPr>
          <p:spPr>
            <a:xfrm>
              <a:off x="5548554" y="142958"/>
              <a:ext cx="1233996" cy="1384917"/>
            </a:xfrm>
            <a:prstGeom prst="rect">
              <a:avLst/>
            </a:prstGeom>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8" b="1" dirty="0" err="1"/>
                <a:t>Geant</a:t>
              </a:r>
              <a:r>
                <a:rPr lang="en-US" sz="1158" b="1" dirty="0"/>
                <a:t> Compendium</a:t>
              </a:r>
            </a:p>
          </p:txBody>
        </p:sp>
        <p:sp>
          <p:nvSpPr>
            <p:cNvPr id="23" name="Rectangle 22">
              <a:extLst>
                <a:ext uri="{FF2B5EF4-FFF2-40B4-BE49-F238E27FC236}">
                  <a16:creationId xmlns:a16="http://schemas.microsoft.com/office/drawing/2014/main" id="{04A77F1F-612A-4333-B38F-E75AC647DE18}"/>
                </a:ext>
              </a:extLst>
            </p:cNvPr>
            <p:cNvSpPr/>
            <p:nvPr/>
          </p:nvSpPr>
          <p:spPr>
            <a:xfrm>
              <a:off x="6283935" y="125565"/>
              <a:ext cx="1233996" cy="1384917"/>
            </a:xfrm>
            <a:prstGeom prst="rect">
              <a:avLst/>
            </a:prstGeom>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8" b="1" dirty="0"/>
                <a:t>EGI </a:t>
              </a:r>
            </a:p>
            <a:p>
              <a:pPr algn="ctr"/>
              <a:r>
                <a:rPr lang="en-US" sz="1158" b="1" dirty="0"/>
                <a:t>Compendium</a:t>
              </a:r>
            </a:p>
          </p:txBody>
        </p:sp>
        <p:sp>
          <p:nvSpPr>
            <p:cNvPr id="24" name="Rectangle 23">
              <a:extLst>
                <a:ext uri="{FF2B5EF4-FFF2-40B4-BE49-F238E27FC236}">
                  <a16:creationId xmlns:a16="http://schemas.microsoft.com/office/drawing/2014/main" id="{ADEDD860-3191-45C3-9015-75F66BC7C580}"/>
                </a:ext>
              </a:extLst>
            </p:cNvPr>
            <p:cNvSpPr/>
            <p:nvPr/>
          </p:nvSpPr>
          <p:spPr>
            <a:xfrm>
              <a:off x="5433139" y="1111176"/>
              <a:ext cx="1233996" cy="1384917"/>
            </a:xfrm>
            <a:prstGeom prst="rect">
              <a:avLst/>
            </a:prstGeom>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8" b="1" dirty="0"/>
                <a:t>e-FISCAL</a:t>
              </a:r>
            </a:p>
          </p:txBody>
        </p:sp>
        <p:sp>
          <p:nvSpPr>
            <p:cNvPr id="25" name="Rectangle 24">
              <a:extLst>
                <a:ext uri="{FF2B5EF4-FFF2-40B4-BE49-F238E27FC236}">
                  <a16:creationId xmlns:a16="http://schemas.microsoft.com/office/drawing/2014/main" id="{76439308-D5C5-4CD5-B689-96C1F3B8E13B}"/>
                </a:ext>
              </a:extLst>
            </p:cNvPr>
            <p:cNvSpPr/>
            <p:nvPr/>
          </p:nvSpPr>
          <p:spPr>
            <a:xfrm>
              <a:off x="6223258" y="958787"/>
              <a:ext cx="1233996" cy="1384917"/>
            </a:xfrm>
            <a:prstGeom prst="rect">
              <a:avLst/>
            </a:prstGeom>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8" b="1" dirty="0"/>
                <a:t>Data projects</a:t>
              </a:r>
            </a:p>
          </p:txBody>
        </p:sp>
        <p:sp>
          <p:nvSpPr>
            <p:cNvPr id="26" name="Rectangle 25">
              <a:extLst>
                <a:ext uri="{FF2B5EF4-FFF2-40B4-BE49-F238E27FC236}">
                  <a16:creationId xmlns:a16="http://schemas.microsoft.com/office/drawing/2014/main" id="{C5C9C2C6-D042-4FE5-8B62-4F66B6D46833}"/>
                </a:ext>
              </a:extLst>
            </p:cNvPr>
            <p:cNvSpPr/>
            <p:nvPr/>
          </p:nvSpPr>
          <p:spPr>
            <a:xfrm>
              <a:off x="5354747" y="1991551"/>
              <a:ext cx="1233996" cy="1384917"/>
            </a:xfrm>
            <a:prstGeom prst="rect">
              <a:avLst/>
            </a:prstGeom>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8" b="1" dirty="0"/>
                <a:t>RDA/CODATA Groups</a:t>
              </a:r>
            </a:p>
          </p:txBody>
        </p:sp>
        <p:sp>
          <p:nvSpPr>
            <p:cNvPr id="27" name="Rectangle 26">
              <a:extLst>
                <a:ext uri="{FF2B5EF4-FFF2-40B4-BE49-F238E27FC236}">
                  <a16:creationId xmlns:a16="http://schemas.microsoft.com/office/drawing/2014/main" id="{ECB8FF8D-7C5B-4A6A-A3C6-C195D0A3C0D8}"/>
                </a:ext>
              </a:extLst>
            </p:cNvPr>
            <p:cNvSpPr/>
            <p:nvPr/>
          </p:nvSpPr>
          <p:spPr>
            <a:xfrm>
              <a:off x="6144866" y="1727440"/>
              <a:ext cx="1233996" cy="1384917"/>
            </a:xfrm>
            <a:prstGeom prst="rect">
              <a:avLst/>
            </a:prstGeom>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8" b="1" dirty="0"/>
                <a:t>Market research</a:t>
              </a:r>
            </a:p>
          </p:txBody>
        </p:sp>
      </p:grpSp>
      <p:sp>
        <p:nvSpPr>
          <p:cNvPr id="28" name="Arrow: Right 27">
            <a:extLst>
              <a:ext uri="{FF2B5EF4-FFF2-40B4-BE49-F238E27FC236}">
                <a16:creationId xmlns:a16="http://schemas.microsoft.com/office/drawing/2014/main" id="{E6D1DB2C-D0BF-4712-B7CE-3073AF1D3D5B}"/>
              </a:ext>
            </a:extLst>
          </p:cNvPr>
          <p:cNvSpPr/>
          <p:nvPr/>
        </p:nvSpPr>
        <p:spPr>
          <a:xfrm>
            <a:off x="4263802" y="1733288"/>
            <a:ext cx="377751" cy="1561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6"/>
          </a:p>
        </p:txBody>
      </p:sp>
      <p:sp>
        <p:nvSpPr>
          <p:cNvPr id="29" name="Rectangle 28">
            <a:extLst>
              <a:ext uri="{FF2B5EF4-FFF2-40B4-BE49-F238E27FC236}">
                <a16:creationId xmlns:a16="http://schemas.microsoft.com/office/drawing/2014/main" id="{69F9A0B7-2174-480C-AF3A-E8CC106967BC}"/>
              </a:ext>
            </a:extLst>
          </p:cNvPr>
          <p:cNvSpPr/>
          <p:nvPr/>
        </p:nvSpPr>
        <p:spPr>
          <a:xfrm>
            <a:off x="661054" y="3607851"/>
            <a:ext cx="1621720" cy="7382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8" b="1" dirty="0"/>
              <a:t>State of the art review in policy and cost information/KPIs</a:t>
            </a:r>
          </a:p>
          <a:p>
            <a:pPr algn="ctr"/>
            <a:endParaRPr lang="en-US" sz="1158" dirty="0"/>
          </a:p>
        </p:txBody>
      </p:sp>
      <p:sp>
        <p:nvSpPr>
          <p:cNvPr id="30" name="Arrow: Right 29">
            <a:extLst>
              <a:ext uri="{FF2B5EF4-FFF2-40B4-BE49-F238E27FC236}">
                <a16:creationId xmlns:a16="http://schemas.microsoft.com/office/drawing/2014/main" id="{993A54CA-E830-493A-9B8B-893BA2020DCC}"/>
              </a:ext>
            </a:extLst>
          </p:cNvPr>
          <p:cNvSpPr/>
          <p:nvPr/>
        </p:nvSpPr>
        <p:spPr>
          <a:xfrm>
            <a:off x="2224163" y="3926330"/>
            <a:ext cx="377751" cy="1561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6"/>
          </a:p>
        </p:txBody>
      </p:sp>
      <p:sp>
        <p:nvSpPr>
          <p:cNvPr id="31" name="Rectangle 30">
            <a:extLst>
              <a:ext uri="{FF2B5EF4-FFF2-40B4-BE49-F238E27FC236}">
                <a16:creationId xmlns:a16="http://schemas.microsoft.com/office/drawing/2014/main" id="{14575079-9744-4150-94DB-236062E2F6EB}"/>
              </a:ext>
            </a:extLst>
          </p:cNvPr>
          <p:cNvSpPr/>
          <p:nvPr/>
        </p:nvSpPr>
        <p:spPr>
          <a:xfrm>
            <a:off x="2608427" y="3854543"/>
            <a:ext cx="1673826" cy="738228"/>
          </a:xfrm>
          <a:prstGeom prst="rect">
            <a:avLst/>
          </a:prstGeom>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16" b="1" dirty="0"/>
              <a:t>Networking</a:t>
            </a:r>
          </a:p>
        </p:txBody>
      </p:sp>
      <p:sp>
        <p:nvSpPr>
          <p:cNvPr id="32" name="Rectangle 31">
            <a:extLst>
              <a:ext uri="{FF2B5EF4-FFF2-40B4-BE49-F238E27FC236}">
                <a16:creationId xmlns:a16="http://schemas.microsoft.com/office/drawing/2014/main" id="{0A92C29E-1084-45FB-BB48-B713D6E72863}"/>
              </a:ext>
            </a:extLst>
          </p:cNvPr>
          <p:cNvSpPr/>
          <p:nvPr/>
        </p:nvSpPr>
        <p:spPr>
          <a:xfrm>
            <a:off x="2614940" y="3509800"/>
            <a:ext cx="1673826" cy="738228"/>
          </a:xfrm>
          <a:prstGeom prst="rect">
            <a:avLst/>
          </a:prstGeom>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16" b="1" dirty="0"/>
              <a:t>Computing</a:t>
            </a:r>
          </a:p>
        </p:txBody>
      </p:sp>
      <p:sp>
        <p:nvSpPr>
          <p:cNvPr id="33" name="Rectangle 32">
            <a:extLst>
              <a:ext uri="{FF2B5EF4-FFF2-40B4-BE49-F238E27FC236}">
                <a16:creationId xmlns:a16="http://schemas.microsoft.com/office/drawing/2014/main" id="{12E811C0-5130-46BA-98E5-5FDB69C3A7FD}"/>
              </a:ext>
            </a:extLst>
          </p:cNvPr>
          <p:cNvSpPr/>
          <p:nvPr/>
        </p:nvSpPr>
        <p:spPr>
          <a:xfrm>
            <a:off x="2601914" y="3165057"/>
            <a:ext cx="1673826" cy="738228"/>
          </a:xfrm>
          <a:prstGeom prst="rect">
            <a:avLst/>
          </a:prstGeom>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16" b="1" dirty="0"/>
              <a:t>Data</a:t>
            </a:r>
          </a:p>
        </p:txBody>
      </p:sp>
      <p:grpSp>
        <p:nvGrpSpPr>
          <p:cNvPr id="3" name="Group 2">
            <a:extLst>
              <a:ext uri="{FF2B5EF4-FFF2-40B4-BE49-F238E27FC236}">
                <a16:creationId xmlns:a16="http://schemas.microsoft.com/office/drawing/2014/main" id="{40E73099-5503-4E23-A6DA-E10367E4C0E0}"/>
              </a:ext>
            </a:extLst>
          </p:cNvPr>
          <p:cNvGrpSpPr/>
          <p:nvPr/>
        </p:nvGrpSpPr>
        <p:grpSpPr>
          <a:xfrm>
            <a:off x="4464341" y="784563"/>
            <a:ext cx="1586981" cy="2179966"/>
            <a:chOff x="5370619" y="160723"/>
            <a:chExt cx="2163184" cy="3408014"/>
          </a:xfrm>
        </p:grpSpPr>
        <p:sp>
          <p:nvSpPr>
            <p:cNvPr id="34" name="Rectangle 33">
              <a:extLst>
                <a:ext uri="{FF2B5EF4-FFF2-40B4-BE49-F238E27FC236}">
                  <a16:creationId xmlns:a16="http://schemas.microsoft.com/office/drawing/2014/main" id="{430D9B0B-D741-46A1-A5E5-82152EEC9498}"/>
                </a:ext>
              </a:extLst>
            </p:cNvPr>
            <p:cNvSpPr/>
            <p:nvPr/>
          </p:nvSpPr>
          <p:spPr>
            <a:xfrm>
              <a:off x="5564426" y="335227"/>
              <a:ext cx="1233996" cy="1384917"/>
            </a:xfrm>
            <a:prstGeom prst="rect">
              <a:avLst/>
            </a:prstGeom>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8" b="1" dirty="0"/>
                <a:t>GEANT</a:t>
              </a:r>
            </a:p>
          </p:txBody>
        </p:sp>
        <p:sp>
          <p:nvSpPr>
            <p:cNvPr id="35" name="Rectangle 34">
              <a:extLst>
                <a:ext uri="{FF2B5EF4-FFF2-40B4-BE49-F238E27FC236}">
                  <a16:creationId xmlns:a16="http://schemas.microsoft.com/office/drawing/2014/main" id="{A1B106E5-8068-4F17-BD51-663387EB6A8F}"/>
                </a:ext>
              </a:extLst>
            </p:cNvPr>
            <p:cNvSpPr/>
            <p:nvPr/>
          </p:nvSpPr>
          <p:spPr>
            <a:xfrm>
              <a:off x="6299807" y="160723"/>
              <a:ext cx="1233996" cy="1384917"/>
            </a:xfrm>
            <a:prstGeom prst="rect">
              <a:avLst/>
            </a:prstGeom>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8" b="1" dirty="0"/>
                <a:t>EOSC-hub (EGI, EUDAT, </a:t>
              </a:r>
              <a:r>
                <a:rPr lang="en-US" sz="1158" b="1" dirty="0" err="1"/>
                <a:t>IndigoData</a:t>
              </a:r>
              <a:r>
                <a:rPr lang="en-US" sz="1158" b="1" dirty="0"/>
                <a:t> Cloud)</a:t>
              </a:r>
            </a:p>
          </p:txBody>
        </p:sp>
        <p:sp>
          <p:nvSpPr>
            <p:cNvPr id="36" name="Rectangle 35">
              <a:extLst>
                <a:ext uri="{FF2B5EF4-FFF2-40B4-BE49-F238E27FC236}">
                  <a16:creationId xmlns:a16="http://schemas.microsoft.com/office/drawing/2014/main" id="{F3C1431B-539F-4F6C-BB3F-A2CC88176918}"/>
                </a:ext>
              </a:extLst>
            </p:cNvPr>
            <p:cNvSpPr/>
            <p:nvPr/>
          </p:nvSpPr>
          <p:spPr>
            <a:xfrm>
              <a:off x="5449011" y="1303445"/>
              <a:ext cx="1233996" cy="1384917"/>
            </a:xfrm>
            <a:prstGeom prst="rect">
              <a:avLst/>
            </a:prstGeom>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8" b="1" dirty="0"/>
                <a:t>PRACE</a:t>
              </a:r>
            </a:p>
          </p:txBody>
        </p:sp>
        <p:sp>
          <p:nvSpPr>
            <p:cNvPr id="37" name="Rectangle 36">
              <a:extLst>
                <a:ext uri="{FF2B5EF4-FFF2-40B4-BE49-F238E27FC236}">
                  <a16:creationId xmlns:a16="http://schemas.microsoft.com/office/drawing/2014/main" id="{2C1E81A4-69D9-4105-805B-E25A1C202258}"/>
                </a:ext>
              </a:extLst>
            </p:cNvPr>
            <p:cNvSpPr/>
            <p:nvPr/>
          </p:nvSpPr>
          <p:spPr>
            <a:xfrm>
              <a:off x="6239130" y="1151056"/>
              <a:ext cx="1233996" cy="1384917"/>
            </a:xfrm>
            <a:prstGeom prst="rect">
              <a:avLst/>
            </a:prstGeom>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8" b="1" dirty="0"/>
                <a:t>OpenAIRE</a:t>
              </a:r>
            </a:p>
          </p:txBody>
        </p:sp>
        <p:sp>
          <p:nvSpPr>
            <p:cNvPr id="38" name="Rectangle 37">
              <a:extLst>
                <a:ext uri="{FF2B5EF4-FFF2-40B4-BE49-F238E27FC236}">
                  <a16:creationId xmlns:a16="http://schemas.microsoft.com/office/drawing/2014/main" id="{2079764E-DCDE-4B17-BC5D-D6A1D9683279}"/>
                </a:ext>
              </a:extLst>
            </p:cNvPr>
            <p:cNvSpPr/>
            <p:nvPr/>
          </p:nvSpPr>
          <p:spPr>
            <a:xfrm>
              <a:off x="5370619" y="2183820"/>
              <a:ext cx="1233996" cy="1384917"/>
            </a:xfrm>
            <a:prstGeom prst="rect">
              <a:avLst/>
            </a:prstGeom>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8" b="1" dirty="0"/>
                <a:t>Other</a:t>
              </a:r>
            </a:p>
          </p:txBody>
        </p:sp>
        <p:sp>
          <p:nvSpPr>
            <p:cNvPr id="39" name="Rectangle 38">
              <a:extLst>
                <a:ext uri="{FF2B5EF4-FFF2-40B4-BE49-F238E27FC236}">
                  <a16:creationId xmlns:a16="http://schemas.microsoft.com/office/drawing/2014/main" id="{C77436DC-625A-4B6F-A64C-63DFA2AB8EAC}"/>
                </a:ext>
              </a:extLst>
            </p:cNvPr>
            <p:cNvSpPr/>
            <p:nvPr/>
          </p:nvSpPr>
          <p:spPr>
            <a:xfrm>
              <a:off x="6160738" y="1919709"/>
              <a:ext cx="1233996" cy="1384917"/>
            </a:xfrm>
            <a:prstGeom prst="rect">
              <a:avLst/>
            </a:prstGeom>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8" b="1" dirty="0"/>
                <a:t>Other</a:t>
              </a:r>
            </a:p>
          </p:txBody>
        </p:sp>
      </p:grpSp>
      <p:sp>
        <p:nvSpPr>
          <p:cNvPr id="40" name="Arrow: Right 39">
            <a:extLst>
              <a:ext uri="{FF2B5EF4-FFF2-40B4-BE49-F238E27FC236}">
                <a16:creationId xmlns:a16="http://schemas.microsoft.com/office/drawing/2014/main" id="{4175E4A9-8AC3-4840-82C7-030FA1C131B6}"/>
              </a:ext>
            </a:extLst>
          </p:cNvPr>
          <p:cNvSpPr/>
          <p:nvPr/>
        </p:nvSpPr>
        <p:spPr>
          <a:xfrm>
            <a:off x="4263802" y="3927273"/>
            <a:ext cx="377751" cy="1561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6"/>
          </a:p>
        </p:txBody>
      </p:sp>
      <p:sp>
        <p:nvSpPr>
          <p:cNvPr id="42" name="TextBox 41">
            <a:extLst>
              <a:ext uri="{FF2B5EF4-FFF2-40B4-BE49-F238E27FC236}">
                <a16:creationId xmlns:a16="http://schemas.microsoft.com/office/drawing/2014/main" id="{ADB5E402-C0E6-4E7C-8247-F58C3072C877}"/>
              </a:ext>
            </a:extLst>
          </p:cNvPr>
          <p:cNvSpPr txBox="1"/>
          <p:nvPr/>
        </p:nvSpPr>
        <p:spPr>
          <a:xfrm>
            <a:off x="-72256" y="2480320"/>
            <a:ext cx="3662502" cy="633379"/>
          </a:xfrm>
          <a:prstGeom prst="rect">
            <a:avLst/>
          </a:prstGeom>
          <a:noFill/>
        </p:spPr>
        <p:txBody>
          <a:bodyPr wrap="square" rtlCol="0">
            <a:spAutoFit/>
          </a:bodyPr>
          <a:lstStyle/>
          <a:p>
            <a:pPr algn="ctr"/>
            <a:r>
              <a:rPr lang="en-US" sz="1200" b="1" dirty="0"/>
              <a:t>1. Collect information from projects - Agile approach</a:t>
            </a:r>
            <a:r>
              <a:rPr lang="en-US" sz="1158" b="1" dirty="0"/>
              <a:t> </a:t>
            </a:r>
          </a:p>
          <a:p>
            <a:pPr algn="ctr"/>
            <a:r>
              <a:rPr lang="en-US" sz="1158" dirty="0"/>
              <a:t>Select representative, responsive  projects which have KPIs </a:t>
            </a:r>
          </a:p>
        </p:txBody>
      </p:sp>
      <p:sp>
        <p:nvSpPr>
          <p:cNvPr id="45" name="Rectangle 44">
            <a:extLst>
              <a:ext uri="{FF2B5EF4-FFF2-40B4-BE49-F238E27FC236}">
                <a16:creationId xmlns:a16="http://schemas.microsoft.com/office/drawing/2014/main" id="{EECDDEB3-BD1E-4CF4-8426-D335D1A61F7D}"/>
              </a:ext>
            </a:extLst>
          </p:cNvPr>
          <p:cNvSpPr/>
          <p:nvPr/>
        </p:nvSpPr>
        <p:spPr>
          <a:xfrm>
            <a:off x="6254209" y="1561292"/>
            <a:ext cx="1539217" cy="2296557"/>
          </a:xfrm>
          <a:prstGeom prst="rect">
            <a:avLst/>
          </a:prstGeom>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16" b="1" dirty="0" err="1"/>
              <a:t>Omnigator</a:t>
            </a:r>
            <a:r>
              <a:rPr lang="en-US" sz="1116" b="1" dirty="0"/>
              <a:t> </a:t>
            </a:r>
          </a:p>
          <a:p>
            <a:pPr algn="ctr"/>
            <a:r>
              <a:rPr lang="en-US" sz="1116" b="1" dirty="0">
                <a:hlinkClick r:id="rId3"/>
              </a:rPr>
              <a:t>http://kpi.e-irg.eu</a:t>
            </a:r>
            <a:r>
              <a:rPr lang="en-US" sz="1116" b="1" dirty="0"/>
              <a:t> </a:t>
            </a:r>
          </a:p>
        </p:txBody>
      </p:sp>
      <p:sp>
        <p:nvSpPr>
          <p:cNvPr id="46" name="Rectangle 45">
            <a:extLst>
              <a:ext uri="{FF2B5EF4-FFF2-40B4-BE49-F238E27FC236}">
                <a16:creationId xmlns:a16="http://schemas.microsoft.com/office/drawing/2014/main" id="{FDB7D9E9-83D7-49EC-8264-DE9A3F7E4749}"/>
              </a:ext>
            </a:extLst>
          </p:cNvPr>
          <p:cNvSpPr/>
          <p:nvPr/>
        </p:nvSpPr>
        <p:spPr>
          <a:xfrm>
            <a:off x="6445633" y="3080495"/>
            <a:ext cx="684001" cy="657663"/>
          </a:xfrm>
          <a:prstGeom prst="rect">
            <a:avLst/>
          </a:prstGeom>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8" b="1" dirty="0"/>
              <a:t>Existing</a:t>
            </a:r>
            <a:endParaRPr lang="en-US" sz="1116" b="1" dirty="0"/>
          </a:p>
        </p:txBody>
      </p:sp>
      <p:sp>
        <p:nvSpPr>
          <p:cNvPr id="47" name="Rectangle 46">
            <a:extLst>
              <a:ext uri="{FF2B5EF4-FFF2-40B4-BE49-F238E27FC236}">
                <a16:creationId xmlns:a16="http://schemas.microsoft.com/office/drawing/2014/main" id="{3DBFA41B-79FD-40FE-8AB0-491F2D135348}"/>
              </a:ext>
            </a:extLst>
          </p:cNvPr>
          <p:cNvSpPr/>
          <p:nvPr/>
        </p:nvSpPr>
        <p:spPr>
          <a:xfrm>
            <a:off x="6948216" y="2831579"/>
            <a:ext cx="684001" cy="657663"/>
          </a:xfrm>
          <a:prstGeom prst="rect">
            <a:avLst/>
          </a:prstGeom>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8" b="1" dirty="0"/>
              <a:t>From </a:t>
            </a:r>
            <a:r>
              <a:rPr lang="en-US" sz="1158" b="1" dirty="0" err="1"/>
              <a:t>SoA</a:t>
            </a:r>
            <a:r>
              <a:rPr lang="en-US" sz="1158" b="1" dirty="0"/>
              <a:t> review</a:t>
            </a:r>
            <a:endParaRPr lang="en-US" sz="1116" b="1" dirty="0"/>
          </a:p>
        </p:txBody>
      </p:sp>
      <p:sp>
        <p:nvSpPr>
          <p:cNvPr id="50" name="TextBox 49">
            <a:extLst>
              <a:ext uri="{FF2B5EF4-FFF2-40B4-BE49-F238E27FC236}">
                <a16:creationId xmlns:a16="http://schemas.microsoft.com/office/drawing/2014/main" id="{F103D644-B09D-4164-B7B0-F6CE111DBF8F}"/>
              </a:ext>
            </a:extLst>
          </p:cNvPr>
          <p:cNvSpPr txBox="1"/>
          <p:nvPr/>
        </p:nvSpPr>
        <p:spPr>
          <a:xfrm>
            <a:off x="6126274" y="3966365"/>
            <a:ext cx="1578274" cy="484994"/>
          </a:xfrm>
          <a:prstGeom prst="rect">
            <a:avLst/>
          </a:prstGeom>
          <a:noFill/>
        </p:spPr>
        <p:txBody>
          <a:bodyPr wrap="square" rtlCol="0">
            <a:spAutoFit/>
          </a:bodyPr>
          <a:lstStyle/>
          <a:p>
            <a:pPr algn="ctr"/>
            <a:r>
              <a:rPr lang="en-US" sz="1158" b="1" dirty="0"/>
              <a:t>3. </a:t>
            </a:r>
            <a:r>
              <a:rPr lang="en-US" sz="1158" b="1" dirty="0" err="1"/>
              <a:t>Analyse</a:t>
            </a:r>
            <a:r>
              <a:rPr lang="en-US" sz="1158" b="1" dirty="0"/>
              <a:t> and present</a:t>
            </a:r>
          </a:p>
          <a:p>
            <a:pPr algn="ctr"/>
            <a:r>
              <a:rPr lang="en-US" sz="1158" b="1" dirty="0"/>
              <a:t>(compare 1 and 2) – Community consultation</a:t>
            </a:r>
          </a:p>
        </p:txBody>
      </p:sp>
      <p:sp>
        <p:nvSpPr>
          <p:cNvPr id="51" name="TextBox 50">
            <a:extLst>
              <a:ext uri="{FF2B5EF4-FFF2-40B4-BE49-F238E27FC236}">
                <a16:creationId xmlns:a16="http://schemas.microsoft.com/office/drawing/2014/main" id="{614C64F7-584B-49E2-9E5E-4AD2FED61C43}"/>
              </a:ext>
            </a:extLst>
          </p:cNvPr>
          <p:cNvSpPr txBox="1"/>
          <p:nvPr/>
        </p:nvSpPr>
        <p:spPr>
          <a:xfrm>
            <a:off x="770675" y="4641847"/>
            <a:ext cx="3662502" cy="455189"/>
          </a:xfrm>
          <a:prstGeom prst="rect">
            <a:avLst/>
          </a:prstGeom>
          <a:noFill/>
        </p:spPr>
        <p:txBody>
          <a:bodyPr wrap="square" rtlCol="0">
            <a:spAutoFit/>
          </a:bodyPr>
          <a:lstStyle/>
          <a:p>
            <a:pPr algn="ctr"/>
            <a:r>
              <a:rPr lang="en-US" sz="1200" b="1" dirty="0"/>
              <a:t>2. Review state-of-the-art – Agile approach</a:t>
            </a:r>
          </a:p>
          <a:p>
            <a:pPr algn="ctr"/>
            <a:r>
              <a:rPr lang="en-US" sz="1158" dirty="0"/>
              <a:t>e-Infrastructures and market</a:t>
            </a:r>
          </a:p>
        </p:txBody>
      </p:sp>
      <p:sp>
        <p:nvSpPr>
          <p:cNvPr id="52" name="Rectangle 51">
            <a:extLst>
              <a:ext uri="{FF2B5EF4-FFF2-40B4-BE49-F238E27FC236}">
                <a16:creationId xmlns:a16="http://schemas.microsoft.com/office/drawing/2014/main" id="{C618AC5B-4029-4239-A619-A0109F8FEF9B}"/>
              </a:ext>
            </a:extLst>
          </p:cNvPr>
          <p:cNvSpPr/>
          <p:nvPr/>
        </p:nvSpPr>
        <p:spPr>
          <a:xfrm>
            <a:off x="7924909" y="2252877"/>
            <a:ext cx="1394579" cy="11647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8" b="1" dirty="0" err="1"/>
              <a:t>Harmonise</a:t>
            </a:r>
            <a:r>
              <a:rPr lang="en-US" sz="1158" b="1" dirty="0"/>
              <a:t>, </a:t>
            </a:r>
            <a:r>
              <a:rPr lang="en-US" sz="1158" b="1" dirty="0" err="1"/>
              <a:t>generalise</a:t>
            </a:r>
            <a:r>
              <a:rPr lang="en-US" sz="1158" b="1" dirty="0"/>
              <a:t>, aggregate  - </a:t>
            </a:r>
          </a:p>
          <a:p>
            <a:pPr algn="ctr"/>
            <a:r>
              <a:rPr lang="en-US" sz="1158" b="1" dirty="0"/>
              <a:t>Recommendations for policy, cost info &amp; KPIs</a:t>
            </a:r>
          </a:p>
        </p:txBody>
      </p:sp>
      <p:sp>
        <p:nvSpPr>
          <p:cNvPr id="53" name="TextBox 52">
            <a:extLst>
              <a:ext uri="{FF2B5EF4-FFF2-40B4-BE49-F238E27FC236}">
                <a16:creationId xmlns:a16="http://schemas.microsoft.com/office/drawing/2014/main" id="{A0D1D1D1-1A82-49B5-AB8B-95ADD4918CE2}"/>
              </a:ext>
            </a:extLst>
          </p:cNvPr>
          <p:cNvSpPr txBox="1"/>
          <p:nvPr/>
        </p:nvSpPr>
        <p:spPr>
          <a:xfrm>
            <a:off x="7644059" y="3966365"/>
            <a:ext cx="1578274" cy="760701"/>
          </a:xfrm>
          <a:prstGeom prst="rect">
            <a:avLst/>
          </a:prstGeom>
          <a:noFill/>
        </p:spPr>
        <p:txBody>
          <a:bodyPr wrap="square" rtlCol="0">
            <a:spAutoFit/>
          </a:bodyPr>
          <a:lstStyle/>
          <a:p>
            <a:pPr algn="ctr"/>
            <a:r>
              <a:rPr lang="en-US" sz="1158" b="1" dirty="0"/>
              <a:t>4. Make proposal – Recommendations </a:t>
            </a:r>
          </a:p>
          <a:p>
            <a:pPr algn="ctr"/>
            <a:r>
              <a:rPr lang="en-US" sz="1158" b="1" dirty="0"/>
              <a:t>(with possible examples/values)</a:t>
            </a:r>
          </a:p>
          <a:p>
            <a:pPr algn="ctr"/>
            <a:endParaRPr lang="en-US" sz="1158" b="1" dirty="0"/>
          </a:p>
        </p:txBody>
      </p:sp>
      <p:sp>
        <p:nvSpPr>
          <p:cNvPr id="54" name="Arrow: Right 53">
            <a:extLst>
              <a:ext uri="{FF2B5EF4-FFF2-40B4-BE49-F238E27FC236}">
                <a16:creationId xmlns:a16="http://schemas.microsoft.com/office/drawing/2014/main" id="{6E44CD15-672C-481F-87A3-358FBB3ED693}"/>
              </a:ext>
            </a:extLst>
          </p:cNvPr>
          <p:cNvSpPr/>
          <p:nvPr/>
        </p:nvSpPr>
        <p:spPr>
          <a:xfrm>
            <a:off x="7547158" y="2699240"/>
            <a:ext cx="377751" cy="1561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6"/>
          </a:p>
        </p:txBody>
      </p:sp>
      <p:sp>
        <p:nvSpPr>
          <p:cNvPr id="58" name="Arrow: Curved Left 57">
            <a:extLst>
              <a:ext uri="{FF2B5EF4-FFF2-40B4-BE49-F238E27FC236}">
                <a16:creationId xmlns:a16="http://schemas.microsoft.com/office/drawing/2014/main" id="{19DDAC4D-22EE-4CD2-A83B-A7FBF17249F2}"/>
              </a:ext>
            </a:extLst>
          </p:cNvPr>
          <p:cNvSpPr/>
          <p:nvPr/>
        </p:nvSpPr>
        <p:spPr>
          <a:xfrm rot="4625266">
            <a:off x="5605190" y="4493856"/>
            <a:ext cx="467923" cy="122918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6">
              <a:solidFill>
                <a:schemeClr val="tx1"/>
              </a:solidFill>
            </a:endParaRPr>
          </a:p>
        </p:txBody>
      </p:sp>
      <p:sp>
        <p:nvSpPr>
          <p:cNvPr id="48" name="Rectangle 47">
            <a:extLst>
              <a:ext uri="{FF2B5EF4-FFF2-40B4-BE49-F238E27FC236}">
                <a16:creationId xmlns:a16="http://schemas.microsoft.com/office/drawing/2014/main" id="{741DC1AF-1EF4-4948-BDF6-BE11EDE52077}"/>
              </a:ext>
            </a:extLst>
          </p:cNvPr>
          <p:cNvSpPr/>
          <p:nvPr/>
        </p:nvSpPr>
        <p:spPr>
          <a:xfrm>
            <a:off x="2577470" y="644362"/>
            <a:ext cx="1673826" cy="738228"/>
          </a:xfrm>
          <a:prstGeom prst="rect">
            <a:avLst/>
          </a:prstGeom>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16" b="1" dirty="0"/>
              <a:t>Other tools/services</a:t>
            </a:r>
          </a:p>
        </p:txBody>
      </p:sp>
      <p:sp>
        <p:nvSpPr>
          <p:cNvPr id="49" name="Rectangle 48">
            <a:extLst>
              <a:ext uri="{FF2B5EF4-FFF2-40B4-BE49-F238E27FC236}">
                <a16:creationId xmlns:a16="http://schemas.microsoft.com/office/drawing/2014/main" id="{CB9FC386-A0D3-40FB-9DF2-19A9BC0F70D9}"/>
              </a:ext>
            </a:extLst>
          </p:cNvPr>
          <p:cNvSpPr/>
          <p:nvPr/>
        </p:nvSpPr>
        <p:spPr>
          <a:xfrm>
            <a:off x="2598433" y="2795103"/>
            <a:ext cx="1673826" cy="738228"/>
          </a:xfrm>
          <a:prstGeom prst="rect">
            <a:avLst/>
          </a:prstGeom>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16" b="1" dirty="0"/>
              <a:t>Other tools/services</a:t>
            </a:r>
          </a:p>
        </p:txBody>
      </p:sp>
      <p:sp>
        <p:nvSpPr>
          <p:cNvPr id="55" name="Rectangle 1">
            <a:extLst>
              <a:ext uri="{FF2B5EF4-FFF2-40B4-BE49-F238E27FC236}">
                <a16:creationId xmlns:a16="http://schemas.microsoft.com/office/drawing/2014/main" id="{5E03FB16-37AF-4E06-924B-A6A5E52BEB45}"/>
              </a:ext>
            </a:extLst>
          </p:cNvPr>
          <p:cNvSpPr>
            <a:spLocks noGrp="1" noChangeArrowheads="1"/>
          </p:cNvSpPr>
          <p:nvPr>
            <p:ph type="title"/>
          </p:nvPr>
        </p:nvSpPr>
        <p:spPr>
          <a:xfrm>
            <a:off x="503238" y="225425"/>
            <a:ext cx="9070975" cy="946150"/>
          </a:xfrm>
        </p:spPr>
        <p:txBody>
          <a:bodyPr tIns="29105"/>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altLang="en-US" dirty="0"/>
              <a:t>Methodology</a:t>
            </a:r>
            <a:endParaRPr lang="nl-NL" altLang="nl-NL" dirty="0"/>
          </a:p>
        </p:txBody>
      </p:sp>
      <p:sp>
        <p:nvSpPr>
          <p:cNvPr id="7" name="Date Placeholder 6">
            <a:extLst>
              <a:ext uri="{FF2B5EF4-FFF2-40B4-BE49-F238E27FC236}">
                <a16:creationId xmlns:a16="http://schemas.microsoft.com/office/drawing/2014/main" id="{FC439EB4-4D17-4BD3-BE7A-7DC678323488}"/>
              </a:ext>
            </a:extLst>
          </p:cNvPr>
          <p:cNvSpPr>
            <a:spLocks noGrp="1"/>
          </p:cNvSpPr>
          <p:nvPr>
            <p:ph type="dt" sz="half" idx="10"/>
          </p:nvPr>
        </p:nvSpPr>
        <p:spPr/>
        <p:txBody>
          <a:bodyPr/>
          <a:lstStyle/>
          <a:p>
            <a:pPr>
              <a:defRPr/>
            </a:pPr>
            <a:r>
              <a:rPr lang="en-US" altLang="nl-NL"/>
              <a:t>Towards a common approach on KPIs</a:t>
            </a:r>
            <a:endParaRPr lang="nl-NL" altLang="nl-NL" dirty="0"/>
          </a:p>
        </p:txBody>
      </p:sp>
      <p:sp>
        <p:nvSpPr>
          <p:cNvPr id="8" name="Footer Placeholder 7">
            <a:extLst>
              <a:ext uri="{FF2B5EF4-FFF2-40B4-BE49-F238E27FC236}">
                <a16:creationId xmlns:a16="http://schemas.microsoft.com/office/drawing/2014/main" id="{1EB4A37E-0881-4D53-88A5-6479BE50F640}"/>
              </a:ext>
            </a:extLst>
          </p:cNvPr>
          <p:cNvSpPr>
            <a:spLocks noGrp="1"/>
          </p:cNvSpPr>
          <p:nvPr>
            <p:ph type="ftr" sz="quarter" idx="11"/>
          </p:nvPr>
        </p:nvSpPr>
        <p:spPr/>
        <p:txBody>
          <a:bodyPr/>
          <a:lstStyle/>
          <a:p>
            <a:pPr>
              <a:defRPr/>
            </a:pPr>
            <a:r>
              <a:rPr lang="nl-NL" altLang="nl-NL"/>
              <a:t>Fotis Karayannis</a:t>
            </a:r>
          </a:p>
        </p:txBody>
      </p:sp>
      <p:sp>
        <p:nvSpPr>
          <p:cNvPr id="12" name="Slide Number Placeholder 11">
            <a:extLst>
              <a:ext uri="{FF2B5EF4-FFF2-40B4-BE49-F238E27FC236}">
                <a16:creationId xmlns:a16="http://schemas.microsoft.com/office/drawing/2014/main" id="{75B68882-6157-4224-B122-3AD38CCE9931}"/>
              </a:ext>
            </a:extLst>
          </p:cNvPr>
          <p:cNvSpPr>
            <a:spLocks noGrp="1"/>
          </p:cNvSpPr>
          <p:nvPr>
            <p:ph type="sldNum" sz="quarter" idx="12"/>
          </p:nvPr>
        </p:nvSpPr>
        <p:spPr/>
        <p:txBody>
          <a:bodyPr/>
          <a:lstStyle/>
          <a:p>
            <a:pPr>
              <a:defRPr/>
            </a:pPr>
            <a:fld id="{CC6B2EE1-A58B-4C8A-9EFA-66A631C5631B}" type="slidenum">
              <a:rPr lang="nl-NL" altLang="nl-NL" smtClean="0"/>
              <a:pPr>
                <a:defRPr/>
              </a:pPr>
              <a:t>8</a:t>
            </a:fld>
            <a:endParaRPr lang="nl-NL" altLang="nl-NL"/>
          </a:p>
        </p:txBody>
      </p:sp>
    </p:spTree>
    <p:extLst>
      <p:ext uri="{BB962C8B-B14F-4D97-AF65-F5344CB8AC3E}">
        <p14:creationId xmlns:p14="http://schemas.microsoft.com/office/powerpoint/2010/main" val="394416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additive="base">
                                        <p:cTn id="39" dur="500" fill="hold"/>
                                        <p:tgtEl>
                                          <p:spTgt spid="42"/>
                                        </p:tgtEl>
                                        <p:attrNameLst>
                                          <p:attrName>ppt_x</p:attrName>
                                        </p:attrNameLst>
                                      </p:cBhvr>
                                      <p:tavLst>
                                        <p:tav tm="0">
                                          <p:val>
                                            <p:strVal val="#ppt_x"/>
                                          </p:val>
                                        </p:tav>
                                        <p:tav tm="100000">
                                          <p:val>
                                            <p:strVal val="#ppt_x"/>
                                          </p:val>
                                        </p:tav>
                                      </p:tavLst>
                                    </p:anim>
                                    <p:anim calcmode="lin" valueType="num">
                                      <p:cBhvr additive="base">
                                        <p:cTn id="40" dur="500" fill="hold"/>
                                        <p:tgtEl>
                                          <p:spTgt spid="4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500" fill="hold"/>
                                        <p:tgtEl>
                                          <p:spTgt spid="48"/>
                                        </p:tgtEl>
                                        <p:attrNameLst>
                                          <p:attrName>ppt_x</p:attrName>
                                        </p:attrNameLst>
                                      </p:cBhvr>
                                      <p:tavLst>
                                        <p:tav tm="0">
                                          <p:val>
                                            <p:strVal val="#ppt_x"/>
                                          </p:val>
                                        </p:tav>
                                        <p:tav tm="100000">
                                          <p:val>
                                            <p:strVal val="#ppt_x"/>
                                          </p:val>
                                        </p:tav>
                                      </p:tavLst>
                                    </p:anim>
                                    <p:anim calcmode="lin" valueType="num">
                                      <p:cBhvr additive="base">
                                        <p:cTn id="44"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4"/>
                                        </p:tgtEl>
                                        <p:attrNameLst>
                                          <p:attrName>style.visibility</p:attrName>
                                        </p:attrNameLst>
                                      </p:cBhvr>
                                      <p:to>
                                        <p:strVal val="visible"/>
                                      </p:to>
                                    </p:set>
                                    <p:anim calcmode="lin" valueType="num">
                                      <p:cBhvr additive="base">
                                        <p:cTn id="49" dur="500" fill="hold"/>
                                        <p:tgtEl>
                                          <p:spTgt spid="44"/>
                                        </p:tgtEl>
                                        <p:attrNameLst>
                                          <p:attrName>ppt_x</p:attrName>
                                        </p:attrNameLst>
                                      </p:cBhvr>
                                      <p:tavLst>
                                        <p:tav tm="0">
                                          <p:val>
                                            <p:strVal val="#ppt_x"/>
                                          </p:val>
                                        </p:tav>
                                        <p:tav tm="100000">
                                          <p:val>
                                            <p:strVal val="#ppt_x"/>
                                          </p:val>
                                        </p:tav>
                                      </p:tavLst>
                                    </p:anim>
                                    <p:anim calcmode="lin" valueType="num">
                                      <p:cBhvr additive="base">
                                        <p:cTn id="50" dur="500" fill="hold"/>
                                        <p:tgtEl>
                                          <p:spTgt spid="44"/>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500" fill="hold"/>
                                        <p:tgtEl>
                                          <p:spTgt spid="2"/>
                                        </p:tgtEl>
                                        <p:attrNameLst>
                                          <p:attrName>ppt_x</p:attrName>
                                        </p:attrNameLst>
                                      </p:cBhvr>
                                      <p:tavLst>
                                        <p:tav tm="0">
                                          <p:val>
                                            <p:strVal val="#ppt_x"/>
                                          </p:val>
                                        </p:tav>
                                        <p:tav tm="100000">
                                          <p:val>
                                            <p:strVal val="#ppt_x"/>
                                          </p:val>
                                        </p:tav>
                                      </p:tavLst>
                                    </p:anim>
                                    <p:anim calcmode="lin" valueType="num">
                                      <p:cBhvr additive="base">
                                        <p:cTn id="54" dur="500" fill="hold"/>
                                        <p:tgtEl>
                                          <p:spTgt spid="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ppt_x"/>
                                          </p:val>
                                        </p:tav>
                                        <p:tav tm="100000">
                                          <p:val>
                                            <p:strVal val="#ppt_x"/>
                                          </p:val>
                                        </p:tav>
                                      </p:tavLst>
                                    </p:anim>
                                    <p:anim calcmode="lin" valueType="num">
                                      <p:cBhvr additive="base">
                                        <p:cTn id="58" dur="500" fill="hold"/>
                                        <p:tgtEl>
                                          <p:spTgt spid="29"/>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additive="base">
                                        <p:cTn id="61" dur="500" fill="hold"/>
                                        <p:tgtEl>
                                          <p:spTgt spid="30"/>
                                        </p:tgtEl>
                                        <p:attrNameLst>
                                          <p:attrName>ppt_x</p:attrName>
                                        </p:attrNameLst>
                                      </p:cBhvr>
                                      <p:tavLst>
                                        <p:tav tm="0">
                                          <p:val>
                                            <p:strVal val="#ppt_x"/>
                                          </p:val>
                                        </p:tav>
                                        <p:tav tm="100000">
                                          <p:val>
                                            <p:strVal val="#ppt_x"/>
                                          </p:val>
                                        </p:tav>
                                      </p:tavLst>
                                    </p:anim>
                                    <p:anim calcmode="lin" valueType="num">
                                      <p:cBhvr additive="base">
                                        <p:cTn id="62" dur="500" fill="hold"/>
                                        <p:tgtEl>
                                          <p:spTgt spid="30"/>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additive="base">
                                        <p:cTn id="65" dur="500" fill="hold"/>
                                        <p:tgtEl>
                                          <p:spTgt spid="31"/>
                                        </p:tgtEl>
                                        <p:attrNameLst>
                                          <p:attrName>ppt_x</p:attrName>
                                        </p:attrNameLst>
                                      </p:cBhvr>
                                      <p:tavLst>
                                        <p:tav tm="0">
                                          <p:val>
                                            <p:strVal val="#ppt_x"/>
                                          </p:val>
                                        </p:tav>
                                        <p:tav tm="100000">
                                          <p:val>
                                            <p:strVal val="#ppt_x"/>
                                          </p:val>
                                        </p:tav>
                                      </p:tavLst>
                                    </p:anim>
                                    <p:anim calcmode="lin" valueType="num">
                                      <p:cBhvr additive="base">
                                        <p:cTn id="66" dur="500" fill="hold"/>
                                        <p:tgtEl>
                                          <p:spTgt spid="31"/>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cBhvr additive="base">
                                        <p:cTn id="69" dur="500" fill="hold"/>
                                        <p:tgtEl>
                                          <p:spTgt spid="32"/>
                                        </p:tgtEl>
                                        <p:attrNameLst>
                                          <p:attrName>ppt_x</p:attrName>
                                        </p:attrNameLst>
                                      </p:cBhvr>
                                      <p:tavLst>
                                        <p:tav tm="0">
                                          <p:val>
                                            <p:strVal val="#ppt_x"/>
                                          </p:val>
                                        </p:tav>
                                        <p:tav tm="100000">
                                          <p:val>
                                            <p:strVal val="#ppt_x"/>
                                          </p:val>
                                        </p:tav>
                                      </p:tavLst>
                                    </p:anim>
                                    <p:anim calcmode="lin" valueType="num">
                                      <p:cBhvr additive="base">
                                        <p:cTn id="70" dur="500" fill="hold"/>
                                        <p:tgtEl>
                                          <p:spTgt spid="32"/>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anim calcmode="lin" valueType="num">
                                      <p:cBhvr additive="base">
                                        <p:cTn id="73" dur="500" fill="hold"/>
                                        <p:tgtEl>
                                          <p:spTgt spid="33"/>
                                        </p:tgtEl>
                                        <p:attrNameLst>
                                          <p:attrName>ppt_x</p:attrName>
                                        </p:attrNameLst>
                                      </p:cBhvr>
                                      <p:tavLst>
                                        <p:tav tm="0">
                                          <p:val>
                                            <p:strVal val="#ppt_x"/>
                                          </p:val>
                                        </p:tav>
                                        <p:tav tm="100000">
                                          <p:val>
                                            <p:strVal val="#ppt_x"/>
                                          </p:val>
                                        </p:tav>
                                      </p:tavLst>
                                    </p:anim>
                                    <p:anim calcmode="lin" valueType="num">
                                      <p:cBhvr additive="base">
                                        <p:cTn id="74" dur="500" fill="hold"/>
                                        <p:tgtEl>
                                          <p:spTgt spid="33"/>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40"/>
                                        </p:tgtEl>
                                        <p:attrNameLst>
                                          <p:attrName>style.visibility</p:attrName>
                                        </p:attrNameLst>
                                      </p:cBhvr>
                                      <p:to>
                                        <p:strVal val="visible"/>
                                      </p:to>
                                    </p:set>
                                    <p:anim calcmode="lin" valueType="num">
                                      <p:cBhvr additive="base">
                                        <p:cTn id="77" dur="500" fill="hold"/>
                                        <p:tgtEl>
                                          <p:spTgt spid="40"/>
                                        </p:tgtEl>
                                        <p:attrNameLst>
                                          <p:attrName>ppt_x</p:attrName>
                                        </p:attrNameLst>
                                      </p:cBhvr>
                                      <p:tavLst>
                                        <p:tav tm="0">
                                          <p:val>
                                            <p:strVal val="#ppt_x"/>
                                          </p:val>
                                        </p:tav>
                                        <p:tav tm="100000">
                                          <p:val>
                                            <p:strVal val="#ppt_x"/>
                                          </p:val>
                                        </p:tav>
                                      </p:tavLst>
                                    </p:anim>
                                    <p:anim calcmode="lin" valueType="num">
                                      <p:cBhvr additive="base">
                                        <p:cTn id="78" dur="500" fill="hold"/>
                                        <p:tgtEl>
                                          <p:spTgt spid="40"/>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51"/>
                                        </p:tgtEl>
                                        <p:attrNameLst>
                                          <p:attrName>style.visibility</p:attrName>
                                        </p:attrNameLst>
                                      </p:cBhvr>
                                      <p:to>
                                        <p:strVal val="visible"/>
                                      </p:to>
                                    </p:set>
                                    <p:anim calcmode="lin" valueType="num">
                                      <p:cBhvr additive="base">
                                        <p:cTn id="81" dur="500" fill="hold"/>
                                        <p:tgtEl>
                                          <p:spTgt spid="51"/>
                                        </p:tgtEl>
                                        <p:attrNameLst>
                                          <p:attrName>ppt_x</p:attrName>
                                        </p:attrNameLst>
                                      </p:cBhvr>
                                      <p:tavLst>
                                        <p:tav tm="0">
                                          <p:val>
                                            <p:strVal val="#ppt_x"/>
                                          </p:val>
                                        </p:tav>
                                        <p:tav tm="100000">
                                          <p:val>
                                            <p:strVal val="#ppt_x"/>
                                          </p:val>
                                        </p:tav>
                                      </p:tavLst>
                                    </p:anim>
                                    <p:anim calcmode="lin" valueType="num">
                                      <p:cBhvr additive="base">
                                        <p:cTn id="82" dur="500" fill="hold"/>
                                        <p:tgtEl>
                                          <p:spTgt spid="51"/>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49"/>
                                        </p:tgtEl>
                                        <p:attrNameLst>
                                          <p:attrName>style.visibility</p:attrName>
                                        </p:attrNameLst>
                                      </p:cBhvr>
                                      <p:to>
                                        <p:strVal val="visible"/>
                                      </p:to>
                                    </p:set>
                                    <p:anim calcmode="lin" valueType="num">
                                      <p:cBhvr additive="base">
                                        <p:cTn id="85" dur="500" fill="hold"/>
                                        <p:tgtEl>
                                          <p:spTgt spid="49"/>
                                        </p:tgtEl>
                                        <p:attrNameLst>
                                          <p:attrName>ppt_x</p:attrName>
                                        </p:attrNameLst>
                                      </p:cBhvr>
                                      <p:tavLst>
                                        <p:tav tm="0">
                                          <p:val>
                                            <p:strVal val="#ppt_x"/>
                                          </p:val>
                                        </p:tav>
                                        <p:tav tm="100000">
                                          <p:val>
                                            <p:strVal val="#ppt_x"/>
                                          </p:val>
                                        </p:tav>
                                      </p:tavLst>
                                    </p:anim>
                                    <p:anim calcmode="lin" valueType="num">
                                      <p:cBhvr additive="base">
                                        <p:cTn id="8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45"/>
                                        </p:tgtEl>
                                        <p:attrNameLst>
                                          <p:attrName>style.visibility</p:attrName>
                                        </p:attrNameLst>
                                      </p:cBhvr>
                                      <p:to>
                                        <p:strVal val="visible"/>
                                      </p:to>
                                    </p:set>
                                    <p:anim calcmode="lin" valueType="num">
                                      <p:cBhvr additive="base">
                                        <p:cTn id="91" dur="500" fill="hold"/>
                                        <p:tgtEl>
                                          <p:spTgt spid="45"/>
                                        </p:tgtEl>
                                        <p:attrNameLst>
                                          <p:attrName>ppt_x</p:attrName>
                                        </p:attrNameLst>
                                      </p:cBhvr>
                                      <p:tavLst>
                                        <p:tav tm="0">
                                          <p:val>
                                            <p:strVal val="#ppt_x"/>
                                          </p:val>
                                        </p:tav>
                                        <p:tav tm="100000">
                                          <p:val>
                                            <p:strVal val="#ppt_x"/>
                                          </p:val>
                                        </p:tav>
                                      </p:tavLst>
                                    </p:anim>
                                    <p:anim calcmode="lin" valueType="num">
                                      <p:cBhvr additive="base">
                                        <p:cTn id="92" dur="500" fill="hold"/>
                                        <p:tgtEl>
                                          <p:spTgt spid="45"/>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 calcmode="lin" valueType="num">
                                      <p:cBhvr additive="base">
                                        <p:cTn id="95" dur="500" fill="hold"/>
                                        <p:tgtEl>
                                          <p:spTgt spid="47"/>
                                        </p:tgtEl>
                                        <p:attrNameLst>
                                          <p:attrName>ppt_x</p:attrName>
                                        </p:attrNameLst>
                                      </p:cBhvr>
                                      <p:tavLst>
                                        <p:tav tm="0">
                                          <p:val>
                                            <p:strVal val="#ppt_x"/>
                                          </p:val>
                                        </p:tav>
                                        <p:tav tm="100000">
                                          <p:val>
                                            <p:strVal val="#ppt_x"/>
                                          </p:val>
                                        </p:tav>
                                      </p:tavLst>
                                    </p:anim>
                                    <p:anim calcmode="lin" valueType="num">
                                      <p:cBhvr additive="base">
                                        <p:cTn id="96" dur="500" fill="hold"/>
                                        <p:tgtEl>
                                          <p:spTgt spid="47"/>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46"/>
                                        </p:tgtEl>
                                        <p:attrNameLst>
                                          <p:attrName>style.visibility</p:attrName>
                                        </p:attrNameLst>
                                      </p:cBhvr>
                                      <p:to>
                                        <p:strVal val="visible"/>
                                      </p:to>
                                    </p:set>
                                    <p:anim calcmode="lin" valueType="num">
                                      <p:cBhvr additive="base">
                                        <p:cTn id="99" dur="500" fill="hold"/>
                                        <p:tgtEl>
                                          <p:spTgt spid="46"/>
                                        </p:tgtEl>
                                        <p:attrNameLst>
                                          <p:attrName>ppt_x</p:attrName>
                                        </p:attrNameLst>
                                      </p:cBhvr>
                                      <p:tavLst>
                                        <p:tav tm="0">
                                          <p:val>
                                            <p:strVal val="#ppt_x"/>
                                          </p:val>
                                        </p:tav>
                                        <p:tav tm="100000">
                                          <p:val>
                                            <p:strVal val="#ppt_x"/>
                                          </p:val>
                                        </p:tav>
                                      </p:tavLst>
                                    </p:anim>
                                    <p:anim calcmode="lin" valueType="num">
                                      <p:cBhvr additive="base">
                                        <p:cTn id="100" dur="500" fill="hold"/>
                                        <p:tgtEl>
                                          <p:spTgt spid="46"/>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50"/>
                                        </p:tgtEl>
                                        <p:attrNameLst>
                                          <p:attrName>style.visibility</p:attrName>
                                        </p:attrNameLst>
                                      </p:cBhvr>
                                      <p:to>
                                        <p:strVal val="visible"/>
                                      </p:to>
                                    </p:set>
                                    <p:anim calcmode="lin" valueType="num">
                                      <p:cBhvr additive="base">
                                        <p:cTn id="103" dur="500" fill="hold"/>
                                        <p:tgtEl>
                                          <p:spTgt spid="50"/>
                                        </p:tgtEl>
                                        <p:attrNameLst>
                                          <p:attrName>ppt_x</p:attrName>
                                        </p:attrNameLst>
                                      </p:cBhvr>
                                      <p:tavLst>
                                        <p:tav tm="0">
                                          <p:val>
                                            <p:strVal val="#ppt_x"/>
                                          </p:val>
                                        </p:tav>
                                        <p:tav tm="100000">
                                          <p:val>
                                            <p:strVal val="#ppt_x"/>
                                          </p:val>
                                        </p:tav>
                                      </p:tavLst>
                                    </p:anim>
                                    <p:anim calcmode="lin" valueType="num">
                                      <p:cBhvr additive="base">
                                        <p:cTn id="104" dur="500" fill="hold"/>
                                        <p:tgtEl>
                                          <p:spTgt spid="50"/>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58"/>
                                        </p:tgtEl>
                                        <p:attrNameLst>
                                          <p:attrName>style.visibility</p:attrName>
                                        </p:attrNameLst>
                                      </p:cBhvr>
                                      <p:to>
                                        <p:strVal val="visible"/>
                                      </p:to>
                                    </p:set>
                                    <p:anim calcmode="lin" valueType="num">
                                      <p:cBhvr additive="base">
                                        <p:cTn id="107" dur="500" fill="hold"/>
                                        <p:tgtEl>
                                          <p:spTgt spid="58"/>
                                        </p:tgtEl>
                                        <p:attrNameLst>
                                          <p:attrName>ppt_x</p:attrName>
                                        </p:attrNameLst>
                                      </p:cBhvr>
                                      <p:tavLst>
                                        <p:tav tm="0">
                                          <p:val>
                                            <p:strVal val="#ppt_x"/>
                                          </p:val>
                                        </p:tav>
                                        <p:tav tm="100000">
                                          <p:val>
                                            <p:strVal val="#ppt_x"/>
                                          </p:val>
                                        </p:tav>
                                      </p:tavLst>
                                    </p:anim>
                                    <p:anim calcmode="lin" valueType="num">
                                      <p:cBhvr additive="base">
                                        <p:cTn id="10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54"/>
                                        </p:tgtEl>
                                        <p:attrNameLst>
                                          <p:attrName>style.visibility</p:attrName>
                                        </p:attrNameLst>
                                      </p:cBhvr>
                                      <p:to>
                                        <p:strVal val="visible"/>
                                      </p:to>
                                    </p:set>
                                    <p:anim calcmode="lin" valueType="num">
                                      <p:cBhvr additive="base">
                                        <p:cTn id="113" dur="500" fill="hold"/>
                                        <p:tgtEl>
                                          <p:spTgt spid="54"/>
                                        </p:tgtEl>
                                        <p:attrNameLst>
                                          <p:attrName>ppt_x</p:attrName>
                                        </p:attrNameLst>
                                      </p:cBhvr>
                                      <p:tavLst>
                                        <p:tav tm="0">
                                          <p:val>
                                            <p:strVal val="#ppt_x"/>
                                          </p:val>
                                        </p:tav>
                                        <p:tav tm="100000">
                                          <p:val>
                                            <p:strVal val="#ppt_x"/>
                                          </p:val>
                                        </p:tav>
                                      </p:tavLst>
                                    </p:anim>
                                    <p:anim calcmode="lin" valueType="num">
                                      <p:cBhvr additive="base">
                                        <p:cTn id="114" dur="500" fill="hold"/>
                                        <p:tgtEl>
                                          <p:spTgt spid="54"/>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52"/>
                                        </p:tgtEl>
                                        <p:attrNameLst>
                                          <p:attrName>style.visibility</p:attrName>
                                        </p:attrNameLst>
                                      </p:cBhvr>
                                      <p:to>
                                        <p:strVal val="visible"/>
                                      </p:to>
                                    </p:set>
                                    <p:anim calcmode="lin" valueType="num">
                                      <p:cBhvr additive="base">
                                        <p:cTn id="117" dur="500" fill="hold"/>
                                        <p:tgtEl>
                                          <p:spTgt spid="52"/>
                                        </p:tgtEl>
                                        <p:attrNameLst>
                                          <p:attrName>ppt_x</p:attrName>
                                        </p:attrNameLst>
                                      </p:cBhvr>
                                      <p:tavLst>
                                        <p:tav tm="0">
                                          <p:val>
                                            <p:strVal val="#ppt_x"/>
                                          </p:val>
                                        </p:tav>
                                        <p:tav tm="100000">
                                          <p:val>
                                            <p:strVal val="#ppt_x"/>
                                          </p:val>
                                        </p:tav>
                                      </p:tavLst>
                                    </p:anim>
                                    <p:anim calcmode="lin" valueType="num">
                                      <p:cBhvr additive="base">
                                        <p:cTn id="118" dur="500" fill="hold"/>
                                        <p:tgtEl>
                                          <p:spTgt spid="52"/>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53"/>
                                        </p:tgtEl>
                                        <p:attrNameLst>
                                          <p:attrName>style.visibility</p:attrName>
                                        </p:attrNameLst>
                                      </p:cBhvr>
                                      <p:to>
                                        <p:strVal val="visible"/>
                                      </p:to>
                                    </p:set>
                                    <p:anim calcmode="lin" valueType="num">
                                      <p:cBhvr additive="base">
                                        <p:cTn id="121" dur="500" fill="hold"/>
                                        <p:tgtEl>
                                          <p:spTgt spid="53"/>
                                        </p:tgtEl>
                                        <p:attrNameLst>
                                          <p:attrName>ppt_x</p:attrName>
                                        </p:attrNameLst>
                                      </p:cBhvr>
                                      <p:tavLst>
                                        <p:tav tm="0">
                                          <p:val>
                                            <p:strVal val="#ppt_x"/>
                                          </p:val>
                                        </p:tav>
                                        <p:tav tm="100000">
                                          <p:val>
                                            <p:strVal val="#ppt_x"/>
                                          </p:val>
                                        </p:tav>
                                      </p:tavLst>
                                    </p:anim>
                                    <p:anim calcmode="lin" valueType="num">
                                      <p:cBhvr additive="base">
                                        <p:cTn id="12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3" grpId="0" animBg="1"/>
      <p:bldP spid="4" grpId="0" animBg="1"/>
      <p:bldP spid="5" grpId="0" animBg="1"/>
      <p:bldP spid="9" grpId="0" animBg="1"/>
      <p:bldP spid="10" grpId="0" animBg="1"/>
      <p:bldP spid="11" grpId="0" animBg="1"/>
      <p:bldP spid="28" grpId="0" animBg="1"/>
      <p:bldP spid="29" grpId="0" animBg="1"/>
      <p:bldP spid="30" grpId="0" animBg="1"/>
      <p:bldP spid="31" grpId="0" animBg="1"/>
      <p:bldP spid="32" grpId="0" animBg="1"/>
      <p:bldP spid="33" grpId="0" animBg="1"/>
      <p:bldP spid="40" grpId="0" animBg="1"/>
      <p:bldP spid="42" grpId="0"/>
      <p:bldP spid="45" grpId="0" animBg="1"/>
      <p:bldP spid="46" grpId="0" animBg="1"/>
      <p:bldP spid="47" grpId="0" animBg="1"/>
      <p:bldP spid="50" grpId="0"/>
      <p:bldP spid="51" grpId="0"/>
      <p:bldP spid="52" grpId="0" animBg="1"/>
      <p:bldP spid="53" grpId="0"/>
      <p:bldP spid="54" grpId="0" animBg="1"/>
      <p:bldP spid="58" grpId="0" animBg="1"/>
      <p:bldP spid="48" grpId="0" animBg="1"/>
      <p:bldP spid="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22237" y="301905"/>
            <a:ext cx="8694539" cy="1096044"/>
          </a:xfrm>
        </p:spPr>
        <p:txBody>
          <a:bodyPr/>
          <a:lstStyle/>
          <a:p>
            <a:r>
              <a:rPr lang="en-GB" dirty="0"/>
              <a:t>Track 1- KPI collection from projects</a:t>
            </a:r>
            <a:endParaRPr lang="pl-PL" dirty="0"/>
          </a:p>
        </p:txBody>
      </p:sp>
      <p:graphicFrame>
        <p:nvGraphicFramePr>
          <p:cNvPr id="4" name="Tabela 3"/>
          <p:cNvGraphicFramePr>
            <a:graphicFrameLocks noGrp="1"/>
          </p:cNvGraphicFramePr>
          <p:nvPr>
            <p:extLst>
              <p:ext uri="{D42A27DB-BD31-4B8C-83A1-F6EECF244321}">
                <p14:modId xmlns:p14="http://schemas.microsoft.com/office/powerpoint/2010/main" val="184261345"/>
              </p:ext>
            </p:extLst>
          </p:nvPr>
        </p:nvGraphicFramePr>
        <p:xfrm>
          <a:off x="4464248" y="1912617"/>
          <a:ext cx="5495925" cy="2773045"/>
        </p:xfrm>
        <a:graphic>
          <a:graphicData uri="http://schemas.openxmlformats.org/drawingml/2006/table">
            <a:tbl>
              <a:tblPr firstRow="1" firstCol="1" bandRow="1">
                <a:tableStyleId>{5C22544A-7EE6-4342-B048-85BDC9FD1C3A}</a:tableStyleId>
              </a:tblPr>
              <a:tblGrid>
                <a:gridCol w="436880">
                  <a:extLst>
                    <a:ext uri="{9D8B030D-6E8A-4147-A177-3AD203B41FA5}">
                      <a16:colId xmlns:a16="http://schemas.microsoft.com/office/drawing/2014/main" val="3987589657"/>
                    </a:ext>
                  </a:extLst>
                </a:gridCol>
                <a:gridCol w="2296795">
                  <a:extLst>
                    <a:ext uri="{9D8B030D-6E8A-4147-A177-3AD203B41FA5}">
                      <a16:colId xmlns:a16="http://schemas.microsoft.com/office/drawing/2014/main" val="2664965415"/>
                    </a:ext>
                  </a:extLst>
                </a:gridCol>
                <a:gridCol w="429895">
                  <a:extLst>
                    <a:ext uri="{9D8B030D-6E8A-4147-A177-3AD203B41FA5}">
                      <a16:colId xmlns:a16="http://schemas.microsoft.com/office/drawing/2014/main" val="3509619100"/>
                    </a:ext>
                  </a:extLst>
                </a:gridCol>
                <a:gridCol w="2332355">
                  <a:extLst>
                    <a:ext uri="{9D8B030D-6E8A-4147-A177-3AD203B41FA5}">
                      <a16:colId xmlns:a16="http://schemas.microsoft.com/office/drawing/2014/main" val="2408196802"/>
                    </a:ext>
                  </a:extLst>
                </a:gridCol>
              </a:tblGrid>
              <a:tr h="252095">
                <a:tc>
                  <a:txBody>
                    <a:bodyPr/>
                    <a:lstStyle/>
                    <a:p>
                      <a:pPr marL="342900" lvl="0" indent="-342900" algn="l">
                        <a:lnSpc>
                          <a:spcPct val="115000"/>
                        </a:lnSpc>
                        <a:spcAft>
                          <a:spcPts val="1000"/>
                        </a:spcAft>
                        <a:buFont typeface="+mj-lt"/>
                        <a:buAutoNum type="arabicPeriod"/>
                      </a:pPr>
                      <a:endParaRPr lang="en-GB" sz="1100" kern="150" dirty="0">
                        <a:effectLst/>
                        <a:latin typeface="Arial" panose="020B0604020202020204" pitchFamily="34" charset="0"/>
                        <a:ea typeface="Calibri" panose="020F0502020204030204" pitchFamily="34" charset="0"/>
                        <a:cs typeface="Mangal"/>
                      </a:endParaRPr>
                    </a:p>
                  </a:txBody>
                  <a:tcPr marL="68580" marR="68580" marT="0" marB="0" anchor="ctr"/>
                </a:tc>
                <a:tc>
                  <a:txBody>
                    <a:bodyPr/>
                    <a:lstStyle/>
                    <a:p>
                      <a:pPr algn="l">
                        <a:lnSpc>
                          <a:spcPct val="107000"/>
                        </a:lnSpc>
                        <a:spcAft>
                          <a:spcPts val="800"/>
                        </a:spcAft>
                      </a:pPr>
                      <a:r>
                        <a:rPr lang="en-GB" sz="1200" kern="150" dirty="0">
                          <a:effectLst/>
                          <a:latin typeface="Calibri" panose="020F0502020204030204" pitchFamily="34" charset="0"/>
                          <a:ea typeface="Calibri" panose="020F0502020204030204" pitchFamily="34" charset="0"/>
                          <a:cs typeface="Times New Roman" panose="02020603050405020304" pitchFamily="18" charset="0"/>
                        </a:rPr>
                        <a:t>Project name</a:t>
                      </a:r>
                    </a:p>
                  </a:txBody>
                  <a:tcPr marL="68580" marR="68580" marT="0" marB="0" anchor="ctr"/>
                </a:tc>
                <a:tc>
                  <a:txBody>
                    <a:bodyPr/>
                    <a:lstStyle/>
                    <a:p>
                      <a:pPr marL="342900" lvl="0" indent="-342900" algn="l">
                        <a:lnSpc>
                          <a:spcPct val="115000"/>
                        </a:lnSpc>
                        <a:spcAft>
                          <a:spcPts val="1000"/>
                        </a:spcAft>
                        <a:buFont typeface="+mj-lt"/>
                        <a:buAutoNum type="arabicPeriod"/>
                      </a:pPr>
                      <a:endParaRPr lang="en-GB" sz="1100" kern="150">
                        <a:effectLst/>
                        <a:latin typeface="Arial" panose="020B0604020202020204" pitchFamily="34" charset="0"/>
                        <a:ea typeface="Calibri" panose="020F0502020204030204" pitchFamily="34" charset="0"/>
                        <a:cs typeface="Mangal"/>
                      </a:endParaRPr>
                    </a:p>
                  </a:txBody>
                  <a:tcPr marL="68580" marR="68580" marT="0" marB="0" anchor="ctr"/>
                </a:tc>
                <a:tc>
                  <a:txBody>
                    <a:bodyPr/>
                    <a:lstStyle/>
                    <a:p>
                      <a:pPr algn="l">
                        <a:lnSpc>
                          <a:spcPct val="107000"/>
                        </a:lnSpc>
                        <a:spcAft>
                          <a:spcPts val="800"/>
                        </a:spcAft>
                      </a:pPr>
                      <a:r>
                        <a:rPr lang="en-GB" sz="1200" kern="150" dirty="0">
                          <a:effectLst/>
                          <a:latin typeface="Calibri" panose="020F0502020204030204" pitchFamily="34" charset="0"/>
                          <a:ea typeface="Calibri" panose="020F0502020204030204" pitchFamily="34" charset="0"/>
                          <a:cs typeface="Times New Roman" panose="02020603050405020304" pitchFamily="18" charset="0"/>
                        </a:rPr>
                        <a:t>Project name</a:t>
                      </a:r>
                    </a:p>
                  </a:txBody>
                  <a:tcPr marL="68580" marR="68580" marT="0" marB="0" anchor="ctr"/>
                </a:tc>
                <a:extLst>
                  <a:ext uri="{0D108BD9-81ED-4DB2-BD59-A6C34878D82A}">
                    <a16:rowId xmlns:a16="http://schemas.microsoft.com/office/drawing/2014/main" val="2470896016"/>
                  </a:ext>
                </a:extLst>
              </a:tr>
              <a:tr h="252095">
                <a:tc>
                  <a:txBody>
                    <a:bodyPr/>
                    <a:lstStyle/>
                    <a:p>
                      <a:pPr marL="0" lvl="0" indent="0" algn="l">
                        <a:lnSpc>
                          <a:spcPct val="115000"/>
                        </a:lnSpc>
                        <a:spcAft>
                          <a:spcPts val="1000"/>
                        </a:spcAft>
                        <a:buFont typeface="+mj-lt"/>
                        <a:buNone/>
                      </a:pPr>
                      <a:r>
                        <a:rPr lang="en-GB" sz="1100" kern="150" dirty="0">
                          <a:solidFill>
                            <a:schemeClr val="bg1"/>
                          </a:solidFill>
                          <a:effectLst/>
                          <a:latin typeface="Arial" panose="020B0604020202020204" pitchFamily="34" charset="0"/>
                          <a:ea typeface="Calibri" panose="020F0502020204030204" pitchFamily="34" charset="0"/>
                          <a:cs typeface="Mangal"/>
                        </a:rPr>
                        <a:t>1</a:t>
                      </a:r>
                    </a:p>
                  </a:txBody>
                  <a:tcPr marL="68580" marR="68580" marT="0" marB="0" anchor="ctr"/>
                </a:tc>
                <a:tc>
                  <a:txBody>
                    <a:bodyPr/>
                    <a:lstStyle/>
                    <a:p>
                      <a:pPr algn="l">
                        <a:lnSpc>
                          <a:spcPct val="107000"/>
                        </a:lnSpc>
                        <a:spcAft>
                          <a:spcPts val="800"/>
                        </a:spcAft>
                      </a:pPr>
                      <a:r>
                        <a:rPr lang="en-GB" sz="1200" kern="150" dirty="0">
                          <a:effectLst/>
                          <a:latin typeface="Calibri" panose="020F0502020204030204" pitchFamily="34" charset="0"/>
                          <a:ea typeface="Calibri" panose="020F0502020204030204" pitchFamily="34" charset="0"/>
                          <a:cs typeface="Times New Roman" panose="02020603050405020304" pitchFamily="18" charset="0"/>
                        </a:rPr>
                        <a:t>AARC</a:t>
                      </a:r>
                    </a:p>
                  </a:txBody>
                  <a:tcPr marL="68580" marR="68580" marT="0" marB="0" anchor="ctr"/>
                </a:tc>
                <a:tc>
                  <a:txBody>
                    <a:bodyPr/>
                    <a:lstStyle/>
                    <a:p>
                      <a:pPr marL="0" lvl="0" indent="0" algn="l">
                        <a:lnSpc>
                          <a:spcPct val="115000"/>
                        </a:lnSpc>
                        <a:spcAft>
                          <a:spcPts val="1000"/>
                        </a:spcAft>
                        <a:buFont typeface="+mj-lt"/>
                        <a:buNone/>
                      </a:pPr>
                      <a:r>
                        <a:rPr lang="en-GB" sz="1100" b="1" kern="150" dirty="0">
                          <a:solidFill>
                            <a:schemeClr val="bg1"/>
                          </a:solidFill>
                          <a:effectLst/>
                          <a:latin typeface="Arial" panose="020B0604020202020204" pitchFamily="34" charset="0"/>
                          <a:ea typeface="Calibri" panose="020F0502020204030204" pitchFamily="34" charset="0"/>
                          <a:cs typeface="Mangal"/>
                        </a:rPr>
                        <a:t>11</a:t>
                      </a:r>
                    </a:p>
                  </a:txBody>
                  <a:tcPr marL="68580" marR="68580" marT="0" marB="0" anchor="ctr">
                    <a:solidFill>
                      <a:schemeClr val="accent1"/>
                    </a:solidFill>
                  </a:tcPr>
                </a:tc>
                <a:tc>
                  <a:txBody>
                    <a:bodyPr/>
                    <a:lstStyle/>
                    <a:p>
                      <a:pPr algn="l">
                        <a:lnSpc>
                          <a:spcPct val="107000"/>
                        </a:lnSpc>
                        <a:spcAft>
                          <a:spcPts val="800"/>
                        </a:spcAft>
                      </a:pPr>
                      <a:r>
                        <a:rPr lang="en-GB" sz="1200" kern="150" dirty="0">
                          <a:effectLst/>
                          <a:latin typeface="Calibri" panose="020F0502020204030204" pitchFamily="34" charset="0"/>
                          <a:ea typeface="Calibri" panose="020F0502020204030204" pitchFamily="34" charset="0"/>
                          <a:cs typeface="Times New Roman" panose="02020603050405020304" pitchFamily="18" charset="0"/>
                        </a:rPr>
                        <a:t>READ</a:t>
                      </a:r>
                    </a:p>
                  </a:txBody>
                  <a:tcPr marL="68580" marR="68580" marT="0" marB="0" anchor="ctr"/>
                </a:tc>
                <a:extLst>
                  <a:ext uri="{0D108BD9-81ED-4DB2-BD59-A6C34878D82A}">
                    <a16:rowId xmlns:a16="http://schemas.microsoft.com/office/drawing/2014/main" val="908564859"/>
                  </a:ext>
                </a:extLst>
              </a:tr>
              <a:tr h="252095">
                <a:tc>
                  <a:txBody>
                    <a:bodyPr/>
                    <a:lstStyle/>
                    <a:p>
                      <a:pPr marL="0" lvl="0" indent="0" algn="l">
                        <a:lnSpc>
                          <a:spcPct val="115000"/>
                        </a:lnSpc>
                        <a:spcAft>
                          <a:spcPts val="1000"/>
                        </a:spcAft>
                        <a:buFont typeface="+mj-lt"/>
                        <a:buNone/>
                      </a:pPr>
                      <a:r>
                        <a:rPr lang="en-GB" sz="1100" kern="150" dirty="0">
                          <a:effectLst/>
                          <a:latin typeface="Arial" panose="020B0604020202020204" pitchFamily="34" charset="0"/>
                          <a:ea typeface="Calibri" panose="020F0502020204030204" pitchFamily="34" charset="0"/>
                          <a:cs typeface="Mangal"/>
                        </a:rPr>
                        <a:t>2</a:t>
                      </a:r>
                    </a:p>
                  </a:txBody>
                  <a:tcPr marL="68580" marR="68580" marT="0" marB="0" anchor="ctr"/>
                </a:tc>
                <a:tc>
                  <a:txBody>
                    <a:bodyPr/>
                    <a:lstStyle/>
                    <a:p>
                      <a:pPr algn="l">
                        <a:lnSpc>
                          <a:spcPct val="107000"/>
                        </a:lnSpc>
                        <a:spcAft>
                          <a:spcPts val="800"/>
                        </a:spcAft>
                      </a:pPr>
                      <a:r>
                        <a:rPr lang="en-GB" sz="1200" kern="150" dirty="0" err="1">
                          <a:effectLst/>
                        </a:rPr>
                        <a:t>BlueBRIDGE</a:t>
                      </a:r>
                      <a:endParaRPr lang="en-GB" sz="1200" kern="1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lvl="0" indent="0" algn="l">
                        <a:lnSpc>
                          <a:spcPct val="115000"/>
                        </a:lnSpc>
                        <a:spcAft>
                          <a:spcPts val="1000"/>
                        </a:spcAft>
                        <a:buFont typeface="+mj-lt"/>
                        <a:buNone/>
                      </a:pPr>
                      <a:r>
                        <a:rPr lang="en-GB" sz="1100" b="1" kern="150" dirty="0">
                          <a:solidFill>
                            <a:schemeClr val="bg1"/>
                          </a:solidFill>
                          <a:effectLst/>
                        </a:rPr>
                        <a:t>12 </a:t>
                      </a:r>
                      <a:endParaRPr lang="en-GB" sz="1100" b="1" kern="150" dirty="0">
                        <a:solidFill>
                          <a:schemeClr val="bg1"/>
                        </a:solidFill>
                        <a:effectLst/>
                        <a:latin typeface="Arial" panose="020B0604020202020204" pitchFamily="34" charset="0"/>
                        <a:ea typeface="Calibri" panose="020F0502020204030204" pitchFamily="34" charset="0"/>
                        <a:cs typeface="Mangal"/>
                      </a:endParaRPr>
                    </a:p>
                  </a:txBody>
                  <a:tcPr marL="68580" marR="68580" marT="0" marB="0" anchor="ctr">
                    <a:solidFill>
                      <a:schemeClr val="accent1"/>
                    </a:solidFill>
                  </a:tcPr>
                </a:tc>
                <a:tc>
                  <a:txBody>
                    <a:bodyPr/>
                    <a:lstStyle/>
                    <a:p>
                      <a:pPr algn="l">
                        <a:lnSpc>
                          <a:spcPct val="107000"/>
                        </a:lnSpc>
                        <a:spcAft>
                          <a:spcPts val="800"/>
                        </a:spcAft>
                      </a:pPr>
                      <a:r>
                        <a:rPr lang="en-GB" sz="1200" kern="150">
                          <a:effectLst/>
                        </a:rPr>
                        <a:t>SESAMENet</a:t>
                      </a:r>
                      <a:endParaRPr lang="en-GB" sz="1200" kern="1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4748897"/>
                  </a:ext>
                </a:extLst>
              </a:tr>
              <a:tr h="252095">
                <a:tc>
                  <a:txBody>
                    <a:bodyPr/>
                    <a:lstStyle/>
                    <a:p>
                      <a:pPr marL="0" lvl="0" indent="0" algn="l">
                        <a:lnSpc>
                          <a:spcPct val="115000"/>
                        </a:lnSpc>
                        <a:spcAft>
                          <a:spcPts val="1000"/>
                        </a:spcAft>
                        <a:buFont typeface="+mj-lt"/>
                        <a:buNone/>
                      </a:pPr>
                      <a:r>
                        <a:rPr lang="en-GB" sz="1100" kern="150" dirty="0">
                          <a:effectLst/>
                          <a:latin typeface="Arial" panose="020B0604020202020204" pitchFamily="34" charset="0"/>
                          <a:ea typeface="Calibri" panose="020F0502020204030204" pitchFamily="34" charset="0"/>
                          <a:cs typeface="Mangal"/>
                        </a:rPr>
                        <a:t>3</a:t>
                      </a:r>
                    </a:p>
                  </a:txBody>
                  <a:tcPr marL="68580" marR="68580" marT="0" marB="0" anchor="ctr"/>
                </a:tc>
                <a:tc>
                  <a:txBody>
                    <a:bodyPr/>
                    <a:lstStyle/>
                    <a:p>
                      <a:pPr algn="l">
                        <a:lnSpc>
                          <a:spcPct val="107000"/>
                        </a:lnSpc>
                        <a:spcAft>
                          <a:spcPts val="800"/>
                        </a:spcAft>
                      </a:pPr>
                      <a:r>
                        <a:rPr lang="en-GB" sz="1200" kern="150" dirty="0">
                          <a:effectLst/>
                        </a:rPr>
                        <a:t>EarthServer2</a:t>
                      </a:r>
                      <a:endParaRPr lang="en-GB" sz="1200" kern="1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lvl="0" indent="0" algn="l">
                        <a:lnSpc>
                          <a:spcPct val="115000"/>
                        </a:lnSpc>
                        <a:spcAft>
                          <a:spcPts val="1000"/>
                        </a:spcAft>
                        <a:buFont typeface="+mj-lt"/>
                        <a:buNone/>
                      </a:pPr>
                      <a:r>
                        <a:rPr lang="en-GB" sz="1100" b="1" kern="150" dirty="0">
                          <a:solidFill>
                            <a:schemeClr val="bg1"/>
                          </a:solidFill>
                          <a:effectLst/>
                        </a:rPr>
                        <a:t>13 </a:t>
                      </a:r>
                      <a:endParaRPr lang="en-GB" sz="1100" b="1" kern="150" dirty="0">
                        <a:solidFill>
                          <a:schemeClr val="bg1"/>
                        </a:solidFill>
                        <a:effectLst/>
                        <a:latin typeface="Arial" panose="020B0604020202020204" pitchFamily="34" charset="0"/>
                        <a:ea typeface="Calibri" panose="020F0502020204030204" pitchFamily="34" charset="0"/>
                        <a:cs typeface="Mangal"/>
                      </a:endParaRPr>
                    </a:p>
                  </a:txBody>
                  <a:tcPr marL="68580" marR="68580" marT="0" marB="0" anchor="ctr">
                    <a:solidFill>
                      <a:schemeClr val="accent1"/>
                    </a:solidFill>
                  </a:tcPr>
                </a:tc>
                <a:tc>
                  <a:txBody>
                    <a:bodyPr/>
                    <a:lstStyle/>
                    <a:p>
                      <a:pPr algn="l">
                        <a:lnSpc>
                          <a:spcPct val="107000"/>
                        </a:lnSpc>
                        <a:spcAft>
                          <a:spcPts val="800"/>
                        </a:spcAft>
                      </a:pPr>
                      <a:r>
                        <a:rPr lang="en-GB" sz="1200" kern="150">
                          <a:effectLst/>
                        </a:rPr>
                        <a:t>IndigoDataCloud</a:t>
                      </a:r>
                      <a:endParaRPr lang="en-GB" sz="1200" kern="1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52320664"/>
                  </a:ext>
                </a:extLst>
              </a:tr>
              <a:tr h="252095">
                <a:tc>
                  <a:txBody>
                    <a:bodyPr/>
                    <a:lstStyle/>
                    <a:p>
                      <a:pPr marL="0" lvl="0" indent="0" algn="l">
                        <a:lnSpc>
                          <a:spcPct val="115000"/>
                        </a:lnSpc>
                        <a:spcAft>
                          <a:spcPts val="1000"/>
                        </a:spcAft>
                        <a:buFont typeface="+mj-lt"/>
                        <a:buNone/>
                      </a:pPr>
                      <a:r>
                        <a:rPr lang="en-GB" sz="1100" kern="150" dirty="0">
                          <a:effectLst/>
                          <a:latin typeface="Arial" panose="020B0604020202020204" pitchFamily="34" charset="0"/>
                          <a:ea typeface="Calibri" panose="020F0502020204030204" pitchFamily="34" charset="0"/>
                          <a:cs typeface="Mangal"/>
                        </a:rPr>
                        <a:t>4</a:t>
                      </a:r>
                    </a:p>
                  </a:txBody>
                  <a:tcPr marL="68580" marR="68580" marT="0" marB="0" anchor="ctr"/>
                </a:tc>
                <a:tc>
                  <a:txBody>
                    <a:bodyPr/>
                    <a:lstStyle/>
                    <a:p>
                      <a:pPr algn="l">
                        <a:lnSpc>
                          <a:spcPct val="107000"/>
                        </a:lnSpc>
                        <a:spcAft>
                          <a:spcPts val="800"/>
                        </a:spcAft>
                      </a:pPr>
                      <a:r>
                        <a:rPr lang="en-GB" sz="1200" kern="150">
                          <a:effectLst/>
                        </a:rPr>
                        <a:t>EDISON</a:t>
                      </a:r>
                      <a:endParaRPr lang="en-GB" sz="1200" kern="1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lvl="0" indent="0" algn="l">
                        <a:lnSpc>
                          <a:spcPct val="115000"/>
                        </a:lnSpc>
                        <a:spcAft>
                          <a:spcPts val="1000"/>
                        </a:spcAft>
                        <a:buFont typeface="+mj-lt"/>
                        <a:buNone/>
                      </a:pPr>
                      <a:r>
                        <a:rPr lang="en-GB" sz="1100" b="1" kern="150" dirty="0">
                          <a:solidFill>
                            <a:schemeClr val="bg1"/>
                          </a:solidFill>
                          <a:effectLst/>
                        </a:rPr>
                        <a:t>14 </a:t>
                      </a:r>
                      <a:endParaRPr lang="en-GB" sz="1100" b="1" kern="150" dirty="0">
                        <a:solidFill>
                          <a:schemeClr val="bg1"/>
                        </a:solidFill>
                        <a:effectLst/>
                        <a:latin typeface="Arial" panose="020B0604020202020204" pitchFamily="34" charset="0"/>
                        <a:ea typeface="Calibri" panose="020F0502020204030204" pitchFamily="34" charset="0"/>
                        <a:cs typeface="Mangal"/>
                      </a:endParaRPr>
                    </a:p>
                  </a:txBody>
                  <a:tcPr marL="68580" marR="68580" marT="0" marB="0" anchor="ctr">
                    <a:solidFill>
                      <a:schemeClr val="accent1"/>
                    </a:solidFill>
                  </a:tcPr>
                </a:tc>
                <a:tc>
                  <a:txBody>
                    <a:bodyPr/>
                    <a:lstStyle/>
                    <a:p>
                      <a:pPr algn="l">
                        <a:lnSpc>
                          <a:spcPct val="107000"/>
                        </a:lnSpc>
                        <a:spcAft>
                          <a:spcPts val="800"/>
                        </a:spcAft>
                      </a:pPr>
                      <a:r>
                        <a:rPr lang="en-GB" sz="1200" kern="150">
                          <a:effectLst/>
                        </a:rPr>
                        <a:t>LEARN</a:t>
                      </a:r>
                      <a:endParaRPr lang="en-GB" sz="1200" kern="1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52698258"/>
                  </a:ext>
                </a:extLst>
              </a:tr>
              <a:tr h="252095">
                <a:tc>
                  <a:txBody>
                    <a:bodyPr/>
                    <a:lstStyle/>
                    <a:p>
                      <a:pPr marL="0" lvl="0" indent="0" algn="l">
                        <a:lnSpc>
                          <a:spcPct val="115000"/>
                        </a:lnSpc>
                        <a:spcAft>
                          <a:spcPts val="1000"/>
                        </a:spcAft>
                        <a:buFont typeface="+mj-lt"/>
                        <a:buNone/>
                      </a:pPr>
                      <a:r>
                        <a:rPr lang="en-GB" sz="1100" kern="150" dirty="0">
                          <a:effectLst/>
                          <a:latin typeface="Arial" panose="020B0604020202020204" pitchFamily="34" charset="0"/>
                          <a:ea typeface="Calibri" panose="020F0502020204030204" pitchFamily="34" charset="0"/>
                          <a:cs typeface="Mangal"/>
                        </a:rPr>
                        <a:t>5</a:t>
                      </a:r>
                    </a:p>
                  </a:txBody>
                  <a:tcPr marL="68580" marR="68580" marT="0" marB="0" anchor="ctr"/>
                </a:tc>
                <a:tc>
                  <a:txBody>
                    <a:bodyPr/>
                    <a:lstStyle/>
                    <a:p>
                      <a:pPr algn="l">
                        <a:lnSpc>
                          <a:spcPct val="107000"/>
                        </a:lnSpc>
                        <a:spcAft>
                          <a:spcPts val="800"/>
                        </a:spcAft>
                      </a:pPr>
                      <a:r>
                        <a:rPr lang="en-GB" sz="1200" kern="150" dirty="0">
                          <a:effectLst/>
                        </a:rPr>
                        <a:t>EGI ENGAGE</a:t>
                      </a:r>
                      <a:endParaRPr lang="en-GB" sz="1200" kern="1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lvl="0" indent="0" algn="l">
                        <a:lnSpc>
                          <a:spcPct val="115000"/>
                        </a:lnSpc>
                        <a:spcAft>
                          <a:spcPts val="1000"/>
                        </a:spcAft>
                        <a:buFont typeface="+mj-lt"/>
                        <a:buNone/>
                      </a:pPr>
                      <a:r>
                        <a:rPr lang="en-GB" sz="1100" b="1" kern="150" dirty="0">
                          <a:solidFill>
                            <a:schemeClr val="bg1"/>
                          </a:solidFill>
                          <a:effectLst/>
                        </a:rPr>
                        <a:t>15 </a:t>
                      </a:r>
                      <a:endParaRPr lang="en-GB" sz="1100" b="1" kern="150" dirty="0">
                        <a:solidFill>
                          <a:schemeClr val="bg1"/>
                        </a:solidFill>
                        <a:effectLst/>
                        <a:latin typeface="Arial" panose="020B0604020202020204" pitchFamily="34" charset="0"/>
                        <a:ea typeface="Calibri" panose="020F0502020204030204" pitchFamily="34" charset="0"/>
                        <a:cs typeface="Mangal"/>
                      </a:endParaRPr>
                    </a:p>
                  </a:txBody>
                  <a:tcPr marL="68580" marR="68580" marT="0" marB="0" anchor="ctr">
                    <a:solidFill>
                      <a:schemeClr val="accent1"/>
                    </a:solidFill>
                  </a:tcPr>
                </a:tc>
                <a:tc>
                  <a:txBody>
                    <a:bodyPr/>
                    <a:lstStyle/>
                    <a:p>
                      <a:pPr algn="l">
                        <a:lnSpc>
                          <a:spcPct val="107000"/>
                        </a:lnSpc>
                        <a:spcAft>
                          <a:spcPts val="800"/>
                        </a:spcAft>
                      </a:pPr>
                      <a:r>
                        <a:rPr lang="en-GB" sz="1200" kern="150">
                          <a:effectLst/>
                        </a:rPr>
                        <a:t>MuG</a:t>
                      </a:r>
                      <a:endParaRPr lang="en-GB" sz="1200" kern="1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65597018"/>
                  </a:ext>
                </a:extLst>
              </a:tr>
              <a:tr h="252095">
                <a:tc>
                  <a:txBody>
                    <a:bodyPr/>
                    <a:lstStyle/>
                    <a:p>
                      <a:pPr marL="0" lvl="0" indent="0" algn="l">
                        <a:lnSpc>
                          <a:spcPct val="115000"/>
                        </a:lnSpc>
                        <a:spcAft>
                          <a:spcPts val="1000"/>
                        </a:spcAft>
                        <a:buFont typeface="+mj-lt"/>
                        <a:buNone/>
                      </a:pPr>
                      <a:r>
                        <a:rPr lang="en-GB" sz="1100" kern="150" dirty="0">
                          <a:effectLst/>
                          <a:latin typeface="Arial" panose="020B0604020202020204" pitchFamily="34" charset="0"/>
                          <a:ea typeface="Calibri" panose="020F0502020204030204" pitchFamily="34" charset="0"/>
                          <a:cs typeface="Mangal"/>
                        </a:rPr>
                        <a:t>6</a:t>
                      </a:r>
                    </a:p>
                  </a:txBody>
                  <a:tcPr marL="68580" marR="68580" marT="0" marB="0" anchor="ctr"/>
                </a:tc>
                <a:tc>
                  <a:txBody>
                    <a:bodyPr/>
                    <a:lstStyle/>
                    <a:p>
                      <a:pPr algn="l">
                        <a:lnSpc>
                          <a:spcPct val="107000"/>
                        </a:lnSpc>
                        <a:spcAft>
                          <a:spcPts val="800"/>
                        </a:spcAft>
                      </a:pPr>
                      <a:r>
                        <a:rPr lang="en-GB" sz="1200" kern="150">
                          <a:effectLst/>
                        </a:rPr>
                        <a:t>EUDAT2020</a:t>
                      </a:r>
                      <a:endParaRPr lang="en-GB" sz="1200" kern="1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lvl="0" indent="0" algn="l">
                        <a:lnSpc>
                          <a:spcPct val="115000"/>
                        </a:lnSpc>
                        <a:spcAft>
                          <a:spcPts val="1000"/>
                        </a:spcAft>
                        <a:buFont typeface="+mj-lt"/>
                        <a:buNone/>
                      </a:pPr>
                      <a:r>
                        <a:rPr lang="en-GB" sz="1100" b="1" kern="150" dirty="0">
                          <a:solidFill>
                            <a:schemeClr val="bg1"/>
                          </a:solidFill>
                          <a:effectLst/>
                        </a:rPr>
                        <a:t>16 </a:t>
                      </a:r>
                      <a:endParaRPr lang="en-GB" sz="1100" b="1" kern="150" dirty="0">
                        <a:solidFill>
                          <a:schemeClr val="bg1"/>
                        </a:solidFill>
                        <a:effectLst/>
                        <a:latin typeface="Arial" panose="020B0604020202020204" pitchFamily="34" charset="0"/>
                        <a:ea typeface="Calibri" panose="020F0502020204030204" pitchFamily="34" charset="0"/>
                        <a:cs typeface="Mangal"/>
                      </a:endParaRPr>
                    </a:p>
                  </a:txBody>
                  <a:tcPr marL="68580" marR="68580" marT="0" marB="0" anchor="ctr">
                    <a:solidFill>
                      <a:schemeClr val="accent1"/>
                    </a:solidFill>
                  </a:tcPr>
                </a:tc>
                <a:tc>
                  <a:txBody>
                    <a:bodyPr/>
                    <a:lstStyle/>
                    <a:p>
                      <a:pPr algn="l">
                        <a:lnSpc>
                          <a:spcPct val="107000"/>
                        </a:lnSpc>
                        <a:spcAft>
                          <a:spcPts val="800"/>
                        </a:spcAft>
                      </a:pPr>
                      <a:r>
                        <a:rPr lang="en-GB" sz="1200" kern="150">
                          <a:effectLst/>
                        </a:rPr>
                        <a:t>OpenAIRE</a:t>
                      </a:r>
                      <a:endParaRPr lang="en-GB" sz="1200" kern="1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94195139"/>
                  </a:ext>
                </a:extLst>
              </a:tr>
              <a:tr h="252095">
                <a:tc>
                  <a:txBody>
                    <a:bodyPr/>
                    <a:lstStyle/>
                    <a:p>
                      <a:pPr marL="0" lvl="0" indent="0" algn="l">
                        <a:lnSpc>
                          <a:spcPct val="115000"/>
                        </a:lnSpc>
                        <a:spcAft>
                          <a:spcPts val="1000"/>
                        </a:spcAft>
                        <a:buFont typeface="+mj-lt"/>
                        <a:buNone/>
                      </a:pPr>
                      <a:r>
                        <a:rPr lang="en-GB" sz="1100" kern="150" dirty="0">
                          <a:effectLst/>
                          <a:latin typeface="Arial" panose="020B0604020202020204" pitchFamily="34" charset="0"/>
                          <a:ea typeface="Calibri" panose="020F0502020204030204" pitchFamily="34" charset="0"/>
                          <a:cs typeface="Mangal"/>
                        </a:rPr>
                        <a:t>7</a:t>
                      </a:r>
                    </a:p>
                  </a:txBody>
                  <a:tcPr marL="68580" marR="68580" marT="0" marB="0" anchor="ctr"/>
                </a:tc>
                <a:tc>
                  <a:txBody>
                    <a:bodyPr/>
                    <a:lstStyle/>
                    <a:p>
                      <a:pPr algn="l">
                        <a:lnSpc>
                          <a:spcPct val="107000"/>
                        </a:lnSpc>
                        <a:spcAft>
                          <a:spcPts val="800"/>
                        </a:spcAft>
                      </a:pPr>
                      <a:r>
                        <a:rPr lang="en-GB" sz="1200" kern="150">
                          <a:effectLst/>
                        </a:rPr>
                        <a:t>EVER-EST</a:t>
                      </a:r>
                      <a:endParaRPr lang="en-GB" sz="1200" kern="1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lvl="0" indent="0" algn="l">
                        <a:lnSpc>
                          <a:spcPct val="115000"/>
                        </a:lnSpc>
                        <a:spcAft>
                          <a:spcPts val="1000"/>
                        </a:spcAft>
                        <a:buFont typeface="+mj-lt"/>
                        <a:buNone/>
                      </a:pPr>
                      <a:r>
                        <a:rPr lang="en-GB" sz="1100" b="1" kern="150" dirty="0">
                          <a:solidFill>
                            <a:schemeClr val="bg1"/>
                          </a:solidFill>
                          <a:effectLst/>
                        </a:rPr>
                        <a:t>17 </a:t>
                      </a:r>
                      <a:endParaRPr lang="en-GB" sz="1100" b="1" kern="150" dirty="0">
                        <a:solidFill>
                          <a:schemeClr val="bg1"/>
                        </a:solidFill>
                        <a:effectLst/>
                        <a:latin typeface="Arial" panose="020B0604020202020204" pitchFamily="34" charset="0"/>
                        <a:ea typeface="Calibri" panose="020F0502020204030204" pitchFamily="34" charset="0"/>
                        <a:cs typeface="Mangal"/>
                      </a:endParaRPr>
                    </a:p>
                  </a:txBody>
                  <a:tcPr marL="68580" marR="68580" marT="0" marB="0" anchor="ctr">
                    <a:solidFill>
                      <a:schemeClr val="accent1"/>
                    </a:solidFill>
                  </a:tcPr>
                </a:tc>
                <a:tc>
                  <a:txBody>
                    <a:bodyPr/>
                    <a:lstStyle/>
                    <a:p>
                      <a:pPr algn="l">
                        <a:lnSpc>
                          <a:spcPct val="107000"/>
                        </a:lnSpc>
                        <a:spcAft>
                          <a:spcPts val="800"/>
                        </a:spcAft>
                      </a:pPr>
                      <a:r>
                        <a:rPr lang="en-GB" sz="1200" kern="150">
                          <a:effectLst/>
                        </a:rPr>
                        <a:t>OpenDreamKit</a:t>
                      </a:r>
                      <a:endParaRPr lang="en-GB" sz="1200" kern="1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17666629"/>
                  </a:ext>
                </a:extLst>
              </a:tr>
              <a:tr h="252095">
                <a:tc>
                  <a:txBody>
                    <a:bodyPr/>
                    <a:lstStyle/>
                    <a:p>
                      <a:pPr marL="0" lvl="0" indent="0" algn="l">
                        <a:lnSpc>
                          <a:spcPct val="115000"/>
                        </a:lnSpc>
                        <a:spcAft>
                          <a:spcPts val="1000"/>
                        </a:spcAft>
                        <a:buFont typeface="+mj-lt"/>
                        <a:buNone/>
                      </a:pPr>
                      <a:r>
                        <a:rPr lang="en-GB" sz="1100" kern="150" dirty="0">
                          <a:effectLst/>
                          <a:latin typeface="Arial" panose="020B0604020202020204" pitchFamily="34" charset="0"/>
                          <a:ea typeface="Calibri" panose="020F0502020204030204" pitchFamily="34" charset="0"/>
                          <a:cs typeface="Mangal"/>
                        </a:rPr>
                        <a:t>8</a:t>
                      </a:r>
                    </a:p>
                  </a:txBody>
                  <a:tcPr marL="68580" marR="68580" marT="0" marB="0" anchor="ctr"/>
                </a:tc>
                <a:tc>
                  <a:txBody>
                    <a:bodyPr/>
                    <a:lstStyle/>
                    <a:p>
                      <a:pPr algn="l">
                        <a:lnSpc>
                          <a:spcPct val="107000"/>
                        </a:lnSpc>
                        <a:spcAft>
                          <a:spcPts val="800"/>
                        </a:spcAft>
                      </a:pPr>
                      <a:r>
                        <a:rPr lang="en-GB" sz="1200" kern="150">
                          <a:effectLst/>
                        </a:rPr>
                        <a:t>GEANT</a:t>
                      </a:r>
                      <a:endParaRPr lang="en-GB" sz="1200" kern="1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lvl="0" indent="0" algn="l">
                        <a:lnSpc>
                          <a:spcPct val="115000"/>
                        </a:lnSpc>
                        <a:spcAft>
                          <a:spcPts val="1000"/>
                        </a:spcAft>
                        <a:buFont typeface="+mj-lt"/>
                        <a:buNone/>
                      </a:pPr>
                      <a:r>
                        <a:rPr lang="en-GB" sz="1100" b="1" kern="150" dirty="0">
                          <a:solidFill>
                            <a:schemeClr val="bg1"/>
                          </a:solidFill>
                          <a:effectLst/>
                        </a:rPr>
                        <a:t>18 </a:t>
                      </a:r>
                      <a:endParaRPr lang="en-GB" sz="1100" b="1" kern="150" dirty="0">
                        <a:solidFill>
                          <a:schemeClr val="bg1"/>
                        </a:solidFill>
                        <a:effectLst/>
                        <a:latin typeface="Arial" panose="020B0604020202020204" pitchFamily="34" charset="0"/>
                        <a:ea typeface="Calibri" panose="020F0502020204030204" pitchFamily="34" charset="0"/>
                        <a:cs typeface="Mangal"/>
                      </a:endParaRPr>
                    </a:p>
                  </a:txBody>
                  <a:tcPr marL="68580" marR="68580" marT="0" marB="0" anchor="ctr">
                    <a:solidFill>
                      <a:schemeClr val="accent1"/>
                    </a:solidFill>
                  </a:tcPr>
                </a:tc>
                <a:tc>
                  <a:txBody>
                    <a:bodyPr/>
                    <a:lstStyle/>
                    <a:p>
                      <a:pPr algn="l">
                        <a:lnSpc>
                          <a:spcPct val="107000"/>
                        </a:lnSpc>
                        <a:spcAft>
                          <a:spcPts val="800"/>
                        </a:spcAft>
                      </a:pPr>
                      <a:r>
                        <a:rPr lang="en-GB" sz="1200" kern="150">
                          <a:effectLst/>
                        </a:rPr>
                        <a:t>OpenMinTed</a:t>
                      </a:r>
                      <a:endParaRPr lang="en-GB" sz="1200" kern="1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27168252"/>
                  </a:ext>
                </a:extLst>
              </a:tr>
              <a:tr h="252095">
                <a:tc>
                  <a:txBody>
                    <a:bodyPr/>
                    <a:lstStyle/>
                    <a:p>
                      <a:pPr marL="0" lvl="0" indent="0" algn="l">
                        <a:lnSpc>
                          <a:spcPct val="115000"/>
                        </a:lnSpc>
                        <a:spcAft>
                          <a:spcPts val="1000"/>
                        </a:spcAft>
                        <a:buFont typeface="+mj-lt"/>
                        <a:buNone/>
                      </a:pPr>
                      <a:r>
                        <a:rPr lang="en-GB" sz="1100" kern="150" dirty="0">
                          <a:effectLst/>
                          <a:latin typeface="Arial" panose="020B0604020202020204" pitchFamily="34" charset="0"/>
                          <a:ea typeface="Calibri" panose="020F0502020204030204" pitchFamily="34" charset="0"/>
                          <a:cs typeface="Mangal"/>
                        </a:rPr>
                        <a:t>9</a:t>
                      </a:r>
                    </a:p>
                  </a:txBody>
                  <a:tcPr marL="68580" marR="68580" marT="0" marB="0" anchor="ctr"/>
                </a:tc>
                <a:tc>
                  <a:txBody>
                    <a:bodyPr/>
                    <a:lstStyle/>
                    <a:p>
                      <a:pPr algn="l">
                        <a:lnSpc>
                          <a:spcPct val="107000"/>
                        </a:lnSpc>
                        <a:spcAft>
                          <a:spcPts val="800"/>
                        </a:spcAft>
                      </a:pPr>
                      <a:r>
                        <a:rPr lang="en-GB" sz="1200" kern="150">
                          <a:effectLst/>
                        </a:rPr>
                        <a:t>PRACE</a:t>
                      </a:r>
                      <a:endParaRPr lang="en-GB" sz="1200" kern="1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lvl="0" indent="0" algn="l">
                        <a:lnSpc>
                          <a:spcPct val="115000"/>
                        </a:lnSpc>
                        <a:spcAft>
                          <a:spcPts val="1000"/>
                        </a:spcAft>
                        <a:buFont typeface="+mj-lt"/>
                        <a:buNone/>
                      </a:pPr>
                      <a:r>
                        <a:rPr lang="en-GB" sz="1100" b="1" kern="150" dirty="0">
                          <a:solidFill>
                            <a:schemeClr val="bg1"/>
                          </a:solidFill>
                          <a:effectLst/>
                        </a:rPr>
                        <a:t>19 </a:t>
                      </a:r>
                      <a:endParaRPr lang="en-GB" sz="1100" b="1" kern="150" dirty="0">
                        <a:solidFill>
                          <a:schemeClr val="bg1"/>
                        </a:solidFill>
                        <a:effectLst/>
                        <a:latin typeface="Arial" panose="020B0604020202020204" pitchFamily="34" charset="0"/>
                        <a:ea typeface="Calibri" panose="020F0502020204030204" pitchFamily="34" charset="0"/>
                        <a:cs typeface="Mangal"/>
                      </a:endParaRPr>
                    </a:p>
                  </a:txBody>
                  <a:tcPr marL="68580" marR="68580" marT="0" marB="0" anchor="ctr">
                    <a:solidFill>
                      <a:schemeClr val="accent1"/>
                    </a:solidFill>
                  </a:tcPr>
                </a:tc>
                <a:tc>
                  <a:txBody>
                    <a:bodyPr/>
                    <a:lstStyle/>
                    <a:p>
                      <a:pPr algn="l">
                        <a:lnSpc>
                          <a:spcPct val="107000"/>
                        </a:lnSpc>
                        <a:spcAft>
                          <a:spcPts val="800"/>
                        </a:spcAft>
                      </a:pPr>
                      <a:r>
                        <a:rPr lang="en-GB" sz="1200" kern="150">
                          <a:effectLst/>
                        </a:rPr>
                        <a:t>Phenomenal</a:t>
                      </a:r>
                      <a:endParaRPr lang="en-GB" sz="1200" kern="1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94193536"/>
                  </a:ext>
                </a:extLst>
              </a:tr>
              <a:tr h="252095">
                <a:tc>
                  <a:txBody>
                    <a:bodyPr/>
                    <a:lstStyle/>
                    <a:p>
                      <a:pPr marL="0" lvl="0" indent="0" algn="l">
                        <a:lnSpc>
                          <a:spcPct val="115000"/>
                        </a:lnSpc>
                        <a:spcAft>
                          <a:spcPts val="1000"/>
                        </a:spcAft>
                        <a:buFont typeface="+mj-lt"/>
                        <a:buNone/>
                      </a:pPr>
                      <a:r>
                        <a:rPr lang="en-GB" sz="1100" kern="150" dirty="0">
                          <a:effectLst/>
                          <a:latin typeface="Arial" panose="020B0604020202020204" pitchFamily="34" charset="0"/>
                          <a:ea typeface="Calibri" panose="020F0502020204030204" pitchFamily="34" charset="0"/>
                          <a:cs typeface="Mangal"/>
                        </a:rPr>
                        <a:t>10</a:t>
                      </a:r>
                    </a:p>
                  </a:txBody>
                  <a:tcPr marL="68580" marR="68580" marT="0" marB="0" anchor="ctr"/>
                </a:tc>
                <a:tc>
                  <a:txBody>
                    <a:bodyPr/>
                    <a:lstStyle/>
                    <a:p>
                      <a:pPr algn="l">
                        <a:lnSpc>
                          <a:spcPct val="107000"/>
                        </a:lnSpc>
                        <a:spcAft>
                          <a:spcPts val="800"/>
                        </a:spcAft>
                      </a:pPr>
                      <a:r>
                        <a:rPr lang="en-GB" sz="1200" kern="150" dirty="0">
                          <a:effectLst/>
                        </a:rPr>
                        <a:t>RDA EU3</a:t>
                      </a:r>
                      <a:endParaRPr lang="en-GB" sz="1200" kern="1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lvl="0" indent="0" algn="l">
                        <a:lnSpc>
                          <a:spcPct val="115000"/>
                        </a:lnSpc>
                        <a:spcAft>
                          <a:spcPts val="1000"/>
                        </a:spcAft>
                        <a:buFont typeface="+mj-lt"/>
                        <a:buNone/>
                      </a:pPr>
                      <a:r>
                        <a:rPr lang="en-GB" sz="1100" b="1" kern="150" dirty="0">
                          <a:solidFill>
                            <a:schemeClr val="bg1"/>
                          </a:solidFill>
                          <a:effectLst/>
                        </a:rPr>
                        <a:t>20 </a:t>
                      </a:r>
                      <a:endParaRPr lang="en-GB" sz="1100" b="1" kern="150" dirty="0">
                        <a:solidFill>
                          <a:schemeClr val="bg1"/>
                        </a:solidFill>
                        <a:effectLst/>
                        <a:latin typeface="Arial" panose="020B0604020202020204" pitchFamily="34" charset="0"/>
                        <a:ea typeface="Calibri" panose="020F0502020204030204" pitchFamily="34" charset="0"/>
                        <a:cs typeface="Mangal"/>
                      </a:endParaRPr>
                    </a:p>
                  </a:txBody>
                  <a:tcPr marL="68580" marR="68580" marT="0" marB="0" anchor="ctr">
                    <a:solidFill>
                      <a:schemeClr val="accent1"/>
                    </a:solidFill>
                  </a:tcPr>
                </a:tc>
                <a:tc>
                  <a:txBody>
                    <a:bodyPr/>
                    <a:lstStyle/>
                    <a:p>
                      <a:pPr algn="l">
                        <a:lnSpc>
                          <a:spcPct val="107000"/>
                        </a:lnSpc>
                        <a:spcAft>
                          <a:spcPts val="800"/>
                        </a:spcAft>
                      </a:pPr>
                      <a:r>
                        <a:rPr lang="en-GB" sz="1200" kern="150" dirty="0">
                          <a:effectLst/>
                        </a:rPr>
                        <a:t>VI-SEEM</a:t>
                      </a:r>
                      <a:endParaRPr lang="en-GB" sz="1200" kern="1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24968920"/>
                  </a:ext>
                </a:extLst>
              </a:tr>
            </a:tbl>
          </a:graphicData>
        </a:graphic>
      </p:graphicFrame>
      <p:sp>
        <p:nvSpPr>
          <p:cNvPr id="5" name="Rectangle 2"/>
          <p:cNvSpPr>
            <a:spLocks noGrp="1" noChangeArrowheads="1"/>
          </p:cNvSpPr>
          <p:nvPr>
            <p:ph idx="1"/>
          </p:nvPr>
        </p:nvSpPr>
        <p:spPr>
          <a:xfrm>
            <a:off x="215776" y="1397949"/>
            <a:ext cx="4104456" cy="3287713"/>
          </a:xfrm>
        </p:spPr>
        <p:txBody>
          <a:bodyPr>
            <a:normAutofit/>
          </a:bodyPr>
          <a:lstStyle/>
          <a:p>
            <a:pPr marL="450850">
              <a:buClr>
                <a:schemeClr val="tx1">
                  <a:lumMod val="65000"/>
                  <a:lumOff val="35000"/>
                </a:schemeClr>
              </a:buCl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nl-NL" altLang="nl-NL" dirty="0"/>
              <a:t>20 e-Infra projects contacted</a:t>
            </a:r>
          </a:p>
          <a:p>
            <a:pPr marL="450850" eaLnBrk="1">
              <a:buClr>
                <a:schemeClr val="tx1">
                  <a:lumMod val="65000"/>
                  <a:lumOff val="35000"/>
                </a:schemeClr>
              </a:buClr>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nl-NL" altLang="nl-NL" dirty="0"/>
              <a:t>Contact persons determined</a:t>
            </a:r>
          </a:p>
          <a:p>
            <a:pPr marL="450850" eaLnBrk="1">
              <a:buClr>
                <a:schemeClr val="tx1">
                  <a:lumMod val="65000"/>
                  <a:lumOff val="35000"/>
                </a:schemeClr>
              </a:buClr>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nl-NL" altLang="nl-NL" dirty="0"/>
              <a:t>Collected a number of inputs (not from all!)</a:t>
            </a:r>
          </a:p>
          <a:p>
            <a:pPr marL="450850" eaLnBrk="1">
              <a:buClr>
                <a:schemeClr val="tx1">
                  <a:lumMod val="65000"/>
                  <a:lumOff val="35000"/>
                </a:schemeClr>
              </a:buClr>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lang="nl-NL" altLang="nl-NL" dirty="0"/>
          </a:p>
          <a:p>
            <a:pPr marL="450850" eaLnBrk="1">
              <a:buClr>
                <a:schemeClr val="tx1">
                  <a:lumMod val="65000"/>
                  <a:lumOff val="35000"/>
                </a:schemeClr>
              </a:buClr>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nl-NL" altLang="nl-NL" dirty="0"/>
              <a:t>Set of new projects also contacted</a:t>
            </a:r>
          </a:p>
          <a:p>
            <a:pPr marL="635920" lvl="1">
              <a:buClr>
                <a:schemeClr val="tx1">
                  <a:lumMod val="65000"/>
                  <a:lumOff val="35000"/>
                </a:schemeClr>
              </a:buClr>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nl-NL" altLang="nl-NL" dirty="0"/>
              <a:t>EOSCPilot, EOSC-Hub</a:t>
            </a:r>
            <a:endParaRPr lang="nl-NL" altLang="nl-NL" dirty="0">
              <a:solidFill>
                <a:srgbClr val="FF0000"/>
              </a:solidFill>
            </a:endParaRPr>
          </a:p>
          <a:p>
            <a:pPr marL="450850">
              <a:buClr>
                <a:schemeClr val="tx1">
                  <a:lumMod val="65000"/>
                  <a:lumOff val="35000"/>
                </a:schemeClr>
              </a:buCl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lang="nl-NL" altLang="nl-NL" dirty="0"/>
          </a:p>
        </p:txBody>
      </p:sp>
      <p:sp>
        <p:nvSpPr>
          <p:cNvPr id="3" name="Symbol zastępczy stopki 2"/>
          <p:cNvSpPr>
            <a:spLocks noGrp="1"/>
          </p:cNvSpPr>
          <p:nvPr>
            <p:ph type="ftr" sz="quarter" idx="11"/>
          </p:nvPr>
        </p:nvSpPr>
        <p:spPr/>
        <p:txBody>
          <a:bodyPr/>
          <a:lstStyle/>
          <a:p>
            <a:pPr>
              <a:defRPr/>
            </a:pPr>
            <a:r>
              <a:rPr lang="nl-NL" altLang="nl-NL"/>
              <a:t>Fotis Karayannis</a:t>
            </a:r>
          </a:p>
        </p:txBody>
      </p:sp>
      <p:sp>
        <p:nvSpPr>
          <p:cNvPr id="6" name="Symbol zastępczy numeru slajdu 5"/>
          <p:cNvSpPr>
            <a:spLocks noGrp="1"/>
          </p:cNvSpPr>
          <p:nvPr>
            <p:ph type="sldNum" sz="quarter" idx="12"/>
          </p:nvPr>
        </p:nvSpPr>
        <p:spPr/>
        <p:txBody>
          <a:bodyPr/>
          <a:lstStyle/>
          <a:p>
            <a:pPr>
              <a:defRPr/>
            </a:pPr>
            <a:fld id="{CC6B2EE1-A58B-4C8A-9EFA-66A631C5631B}" type="slidenum">
              <a:rPr lang="nl-NL" altLang="nl-NL" smtClean="0"/>
              <a:pPr>
                <a:defRPr/>
              </a:pPr>
              <a:t>9</a:t>
            </a:fld>
            <a:endParaRPr lang="nl-NL" altLang="nl-NL"/>
          </a:p>
        </p:txBody>
      </p:sp>
      <p:sp>
        <p:nvSpPr>
          <p:cNvPr id="7" name="Symbol zastępczy daty 6"/>
          <p:cNvSpPr>
            <a:spLocks noGrp="1"/>
          </p:cNvSpPr>
          <p:nvPr>
            <p:ph type="dt" sz="half" idx="10"/>
          </p:nvPr>
        </p:nvSpPr>
        <p:spPr/>
        <p:txBody>
          <a:bodyPr/>
          <a:lstStyle/>
          <a:p>
            <a:pPr>
              <a:defRPr/>
            </a:pPr>
            <a:r>
              <a:rPr lang="en-US" altLang="nl-NL"/>
              <a:t>Towards a common approach on KPIs</a:t>
            </a:r>
            <a:endParaRPr lang="nl-NL" altLang="nl-NL"/>
          </a:p>
        </p:txBody>
      </p:sp>
      <p:sp>
        <p:nvSpPr>
          <p:cNvPr id="8" name="Rectangle 7">
            <a:extLst>
              <a:ext uri="{FF2B5EF4-FFF2-40B4-BE49-F238E27FC236}">
                <a16:creationId xmlns:a16="http://schemas.microsoft.com/office/drawing/2014/main" id="{BBB9F28B-1DE1-4516-9622-7365B0F645B0}"/>
              </a:ext>
            </a:extLst>
          </p:cNvPr>
          <p:cNvSpPr/>
          <p:nvPr/>
        </p:nvSpPr>
        <p:spPr>
          <a:xfrm>
            <a:off x="4371001" y="1397949"/>
            <a:ext cx="3888432" cy="400110"/>
          </a:xfrm>
          <a:prstGeom prst="rect">
            <a:avLst/>
          </a:prstGeom>
        </p:spPr>
        <p:txBody>
          <a:bodyPr wrap="square">
            <a:spAutoFit/>
          </a:bodyPr>
          <a:lstStyle/>
          <a:p>
            <a:r>
              <a:rPr lang="en-US" sz="2000" b="1" dirty="0">
                <a:hlinkClick r:id="rId2"/>
              </a:rPr>
              <a:t>http://e-irg.eu/kpi-collection</a:t>
            </a:r>
            <a:r>
              <a:rPr lang="en-US" sz="1800" dirty="0"/>
              <a:t> </a:t>
            </a:r>
            <a:endParaRPr lang="en-US" dirty="0"/>
          </a:p>
        </p:txBody>
      </p:sp>
    </p:spTree>
    <p:extLst>
      <p:ext uri="{BB962C8B-B14F-4D97-AF65-F5344CB8AC3E}">
        <p14:creationId xmlns:p14="http://schemas.microsoft.com/office/powerpoint/2010/main" val="3517503083"/>
      </p:ext>
    </p:extLst>
  </p:cSld>
  <p:clrMapOvr>
    <a:masterClrMapping/>
  </p:clrMapOvr>
</p:sld>
</file>

<file path=ppt/theme/theme1.xml><?xml version="1.0" encoding="utf-8"?>
<a:theme xmlns:a="http://schemas.openxmlformats.org/drawingml/2006/main" name="Pakiet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e-IRGSP5 mid-term review 1_Introduction</Template>
  <TotalTime>11876</TotalTime>
  <Words>1603</Words>
  <Application>Microsoft Office PowerPoint</Application>
  <PresentationFormat>Custom</PresentationFormat>
  <Paragraphs>257</Paragraphs>
  <Slides>17</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SimSun</vt:lpstr>
      <vt:lpstr>Arial</vt:lpstr>
      <vt:lpstr>Arial Unicode MS</vt:lpstr>
      <vt:lpstr>Calibri</vt:lpstr>
      <vt:lpstr>Calibri Light</vt:lpstr>
      <vt:lpstr>Mangal</vt:lpstr>
      <vt:lpstr>Times New Roman</vt:lpstr>
      <vt:lpstr>Wingdings</vt:lpstr>
      <vt:lpstr>Pakiet Office</vt:lpstr>
      <vt:lpstr> Towards a common approach  on KPIs from e-Infrastructures</vt:lpstr>
      <vt:lpstr>Introduction – how this work came about?</vt:lpstr>
      <vt:lpstr>Definitions-Background</vt:lpstr>
      <vt:lpstr>Background: e-IRG framework paper on KPIs </vt:lpstr>
      <vt:lpstr>KPIs gaining further traction..</vt:lpstr>
      <vt:lpstr>HorizonEurope monitoring/evaluation framework (plans)</vt:lpstr>
      <vt:lpstr>KPIs on policy and financial aspects?!?</vt:lpstr>
      <vt:lpstr>Methodology</vt:lpstr>
      <vt:lpstr>Track 1- KPI collection from projects</vt:lpstr>
      <vt:lpstr>Track 2- Desk research - State of the art</vt:lpstr>
      <vt:lpstr>Ontology definition scheme</vt:lpstr>
      <vt:lpstr>Orchestration - Omnigator</vt:lpstr>
      <vt:lpstr>Metric standard metadata</vt:lpstr>
      <vt:lpstr>Demos of current outputs (work in progress)</vt:lpstr>
      <vt:lpstr>Initial recommendations</vt:lpstr>
      <vt:lpstr>Plans for upcoming period</vt:lpstr>
      <vt:lpstr>Acknowledgement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e-IRGSP5 Project kick-off Barcelona, December 2016</dc:title>
  <dc:creator>Fotis Karayannis</dc:creator>
  <cp:lastModifiedBy>Fotis Karayannis</cp:lastModifiedBy>
  <cp:revision>120</cp:revision>
  <cp:lastPrinted>1601-01-01T00:00:00Z</cp:lastPrinted>
  <dcterms:created xsi:type="dcterms:W3CDTF">2016-12-05T15:52:00Z</dcterms:created>
  <dcterms:modified xsi:type="dcterms:W3CDTF">2018-10-10T21:33:30Z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b-fokara@microsoft.com</vt:lpwstr>
  </property>
  <property fmtid="{D5CDD505-2E9C-101B-9397-08002B2CF9AE}" pid="5" name="MSIP_Label_f42aa342-8706-4288-bd11-ebb85995028c_SetDate">
    <vt:lpwstr>2018-10-08T21:04:03.1117961Z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