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9"/>
  </p:notesMasterIdLst>
  <p:sldIdLst>
    <p:sldId id="256" r:id="rId2"/>
    <p:sldId id="257" r:id="rId3"/>
    <p:sldId id="262" r:id="rId4"/>
    <p:sldId id="273" r:id="rId5"/>
    <p:sldId id="266" r:id="rId6"/>
    <p:sldId id="270" r:id="rId7"/>
    <p:sldId id="25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30C8"/>
    <a:srgbClr val="1C3046"/>
    <a:srgbClr val="B5892D"/>
    <a:srgbClr val="75A5D8"/>
    <a:srgbClr val="E2E4EA"/>
    <a:srgbClr val="1D2F45"/>
    <a:srgbClr val="75A4D9"/>
    <a:srgbClr val="1670C9"/>
    <a:srgbClr val="2D4E77"/>
    <a:srgbClr val="575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1"/>
    <p:restoredTop sz="86472" autoAdjust="0"/>
  </p:normalViewPr>
  <p:slideViewPr>
    <p:cSldViewPr>
      <p:cViewPr>
        <p:scale>
          <a:sx n="70" d="100"/>
          <a:sy n="70" d="100"/>
        </p:scale>
        <p:origin x="1554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57" d="100"/>
          <a:sy n="157" d="100"/>
        </p:scale>
        <p:origin x="42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16906-B6A1-4E52-BE69-9D249F819B11}" type="datetimeFigureOut">
              <a:rPr lang="it-IT" smtClean="0"/>
              <a:t>09/10/2018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48A20-7C99-4A4D-BF06-6E8ADEA4D03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4966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_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C28C7CE7-02F6-9C4E-B49C-A3F54D237E10}"/>
              </a:ext>
            </a:extLst>
          </p:cNvPr>
          <p:cNvSpPr txBox="1"/>
          <p:nvPr userDrawn="1"/>
        </p:nvSpPr>
        <p:spPr>
          <a:xfrm>
            <a:off x="1858186" y="5161114"/>
            <a:ext cx="1552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eosc-hub.eu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4E82C1C-60FB-2F41-A35A-E9EB596745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29" y="5021749"/>
            <a:ext cx="589524" cy="57895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C95AC5E-022A-794A-B33A-6292101788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23" y="5413598"/>
            <a:ext cx="644783" cy="63322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88D622C-A836-684D-8BDB-40E405A1B5A9}"/>
              </a:ext>
            </a:extLst>
          </p:cNvPr>
          <p:cNvSpPr txBox="1"/>
          <p:nvPr userDrawn="1"/>
        </p:nvSpPr>
        <p:spPr>
          <a:xfrm>
            <a:off x="1794880" y="5557093"/>
            <a:ext cx="1624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@</a:t>
            </a:r>
            <a:r>
              <a:rPr lang="en-GB" sz="2000" dirty="0" err="1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EOSC_eu</a:t>
            </a:r>
            <a:endParaRPr lang="en-GB" sz="2000" dirty="0">
              <a:solidFill>
                <a:srgbClr val="1C3046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12" name="Rettangolo 11"/>
          <p:cNvSpPr/>
          <p:nvPr userDrawn="1"/>
        </p:nvSpPr>
        <p:spPr>
          <a:xfrm>
            <a:off x="755578" y="6381329"/>
            <a:ext cx="8280920" cy="21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25" noProof="0" dirty="0"/>
              <a:t>EOSC-hub receives funding from the European Union’s Horizon 2020 research and innovation programme under grant agreement No. 777536.</a:t>
            </a:r>
          </a:p>
        </p:txBody>
      </p:sp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4" y="6381328"/>
            <a:ext cx="422176" cy="282000"/>
          </a:xfrm>
          <a:prstGeom prst="rect">
            <a:avLst/>
          </a:prstGeom>
        </p:spPr>
      </p:pic>
      <p:cxnSp>
        <p:nvCxnSpPr>
          <p:cNvPr id="14" name="Connettore 1 13"/>
          <p:cNvCxnSpPr>
            <a:cxnSpLocks/>
          </p:cNvCxnSpPr>
          <p:nvPr userDrawn="1"/>
        </p:nvCxnSpPr>
        <p:spPr>
          <a:xfrm>
            <a:off x="1403648" y="4941168"/>
            <a:ext cx="1872208" cy="0"/>
          </a:xfrm>
          <a:prstGeom prst="line">
            <a:avLst/>
          </a:prstGeom>
          <a:ln>
            <a:solidFill>
              <a:srgbClr val="1C30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80" y="1247533"/>
            <a:ext cx="4916162" cy="1224125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51C4A5-F0D1-DC40-9A0A-0C461967962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402928" y="3572463"/>
            <a:ext cx="6121400" cy="7207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i="1">
                <a:solidFill>
                  <a:srgbClr val="B5892D"/>
                </a:solidFill>
              </a:defRPr>
            </a:lvl1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here</a:t>
            </a:r>
            <a:r>
              <a:rPr lang="it-IT" dirty="0"/>
              <a:t> to </a:t>
            </a:r>
            <a:r>
              <a:rPr lang="it-IT" dirty="0" err="1"/>
              <a:t>add</a:t>
            </a:r>
            <a:r>
              <a:rPr lang="it-IT" dirty="0"/>
              <a:t> sub-</a:t>
            </a:r>
            <a:r>
              <a:rPr lang="it-IT" dirty="0" err="1"/>
              <a:t>title</a:t>
            </a:r>
            <a:endParaRPr lang="en-GB" dirty="0"/>
          </a:p>
        </p:txBody>
      </p:sp>
      <p:sp>
        <p:nvSpPr>
          <p:cNvPr id="19" name="Segnaposto contenuto 18">
            <a:extLst>
              <a:ext uri="{FF2B5EF4-FFF2-40B4-BE49-F238E27FC236}">
                <a16:creationId xmlns:a16="http://schemas.microsoft.com/office/drawing/2014/main" id="{0E77F5B3-574B-5F42-A9A9-B514FF8E4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403350" y="2852738"/>
            <a:ext cx="6192838" cy="5762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1C3046"/>
                </a:solidFill>
              </a:defRPr>
            </a:lvl1pPr>
          </a:lstStyle>
          <a:p>
            <a:pPr lvl="0"/>
            <a:r>
              <a:rPr lang="it-IT" b="1" dirty="0">
                <a:solidFill>
                  <a:srgbClr val="1C3046"/>
                </a:solidFill>
              </a:rPr>
              <a:t>Click </a:t>
            </a:r>
            <a:r>
              <a:rPr lang="it-IT" b="1" dirty="0" err="1">
                <a:solidFill>
                  <a:srgbClr val="1C3046"/>
                </a:solidFill>
              </a:rPr>
              <a:t>here</a:t>
            </a:r>
            <a:r>
              <a:rPr lang="it-IT" b="1" dirty="0">
                <a:solidFill>
                  <a:srgbClr val="1C3046"/>
                </a:solidFill>
              </a:rPr>
              <a:t> to </a:t>
            </a:r>
            <a:r>
              <a:rPr lang="it-IT" b="1" dirty="0" err="1">
                <a:solidFill>
                  <a:srgbClr val="1C3046"/>
                </a:solidFill>
              </a:rPr>
              <a:t>add</a:t>
            </a:r>
            <a:r>
              <a:rPr lang="it-IT" b="1" dirty="0">
                <a:solidFill>
                  <a:srgbClr val="1C3046"/>
                </a:solidFill>
              </a:rPr>
              <a:t> </a:t>
            </a:r>
            <a:r>
              <a:rPr lang="it-IT" b="1" dirty="0" err="1">
                <a:solidFill>
                  <a:srgbClr val="1C3046"/>
                </a:solidFill>
              </a:rPr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5011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B77B2A9D-5C2F-4A5C-83AC-2A23BED55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0" y="1268764"/>
            <a:ext cx="8640960" cy="4855007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ttangolo 21">
            <a:extLst>
              <a:ext uri="{FF2B5EF4-FFF2-40B4-BE49-F238E27FC236}">
                <a16:creationId xmlns:a16="http://schemas.microsoft.com/office/drawing/2014/main" id="{833973A6-C1BB-1043-8DAC-B993CBB6D983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5035836" y="-3"/>
            <a:ext cx="1303646" cy="56608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7878656" y="-2404"/>
            <a:ext cx="1142863" cy="45719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6381465" y="0"/>
            <a:ext cx="1601457" cy="51318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3"/>
            <a:ext cx="643613" cy="51321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01731E7-CB9A-4E4D-834D-37ACDE4D9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sp>
        <p:nvSpPr>
          <p:cNvPr id="15" name="Segnaposto testo 3">
            <a:extLst>
              <a:ext uri="{FF2B5EF4-FFF2-40B4-BE49-F238E27FC236}">
                <a16:creationId xmlns:a16="http://schemas.microsoft.com/office/drawing/2014/main" id="{CB6AB942-1F6F-D740-9623-04930E39D5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1677" y="260489"/>
            <a:ext cx="5980803" cy="8640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1C3046"/>
                </a:solidFill>
              </a:defRPr>
            </a:lvl1pPr>
          </a:lstStyle>
          <a:p>
            <a:pPr lvl="0"/>
            <a:r>
              <a:rPr lang="en-GB" noProof="0" dirty="0"/>
              <a:t>Click here to 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363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2" name="Rettangolo 21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4" name="Rettangolo 23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5" name="Rettangolo 24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cxnSp>
        <p:nvCxnSpPr>
          <p:cNvPr id="38" name="Connettore 1 37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Immagine 33">
            <a:extLst>
              <a:ext uri="{FF2B5EF4-FFF2-40B4-BE49-F238E27FC236}">
                <a16:creationId xmlns:a16="http://schemas.microsoft.com/office/drawing/2014/main" id="{E748C170-E3A2-4036-BB02-1958ADA9CF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2230377E-78D8-44FD-B341-8F4ED9188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2" name="Rettangolo 41">
            <a:extLst>
              <a:ext uri="{FF2B5EF4-FFF2-40B4-BE49-F238E27FC236}">
                <a16:creationId xmlns:a16="http://schemas.microsoft.com/office/drawing/2014/main" id="{72ADA07B-AD55-4EFA-9DCD-327EED436DB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Slide Number Placeholder 5">
            <a:extLst>
              <a:ext uri="{FF2B5EF4-FFF2-40B4-BE49-F238E27FC236}">
                <a16:creationId xmlns:a16="http://schemas.microsoft.com/office/drawing/2014/main" id="{8908929C-8E44-1A4A-A572-D417C01C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A1CF1935-6208-F949-8DA8-22C8D0B59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43" name="Footer Placeholder 4">
            <a:extLst>
              <a:ext uri="{FF2B5EF4-FFF2-40B4-BE49-F238E27FC236}">
                <a16:creationId xmlns:a16="http://schemas.microsoft.com/office/drawing/2014/main" id="{01410308-86A1-CE4F-8695-F61533B91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832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3F6A26B-5B89-2345-84B7-67F14B7446D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51520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lang="en-GB" sz="26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lang="en-GB" sz="24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9C6E97-D6ED-C742-B3BF-F3C7F85504A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44009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657350" marR="0" indent="-45720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here</a:t>
            </a:r>
            <a:r>
              <a:rPr lang="it-IT" dirty="0"/>
              <a:t> to </a:t>
            </a:r>
            <a:r>
              <a:rPr lang="it-IT" dirty="0" err="1"/>
              <a:t>add</a:t>
            </a:r>
            <a:r>
              <a:rPr lang="it-IT" dirty="0"/>
              <a:t> text</a:t>
            </a:r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 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4" name="Rettangolo 33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5" name="Rettangolo 34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Rettangolo 35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7" name="Rettangolo 36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cxnSp>
        <p:nvCxnSpPr>
          <p:cNvPr id="41" name="Connettore 1 40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Immagine 37">
            <a:extLst>
              <a:ext uri="{FF2B5EF4-FFF2-40B4-BE49-F238E27FC236}">
                <a16:creationId xmlns:a16="http://schemas.microsoft.com/office/drawing/2014/main" id="{6E92571F-B9E2-4515-A851-FD195B1690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44" name="Immagine 43">
            <a:extLst>
              <a:ext uri="{FF2B5EF4-FFF2-40B4-BE49-F238E27FC236}">
                <a16:creationId xmlns:a16="http://schemas.microsoft.com/office/drawing/2014/main" id="{928418AB-C8AD-472B-89A7-2D6A16B3D9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6" name="Rettangolo 45">
            <a:extLst>
              <a:ext uri="{FF2B5EF4-FFF2-40B4-BE49-F238E27FC236}">
                <a16:creationId xmlns:a16="http://schemas.microsoft.com/office/drawing/2014/main" id="{123C6A7A-0C9A-4D82-B852-DF92CC423C4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00EFEDC4-EF62-9343-9EE9-EB34B88BB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2" name="Date Placeholder 3">
            <a:extLst>
              <a:ext uri="{FF2B5EF4-FFF2-40B4-BE49-F238E27FC236}">
                <a16:creationId xmlns:a16="http://schemas.microsoft.com/office/drawing/2014/main" id="{8BDDDF39-2847-5C45-8C28-79E66DD097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43" name="Footer Placeholder 4">
            <a:extLst>
              <a:ext uri="{FF2B5EF4-FFF2-40B4-BE49-F238E27FC236}">
                <a16:creationId xmlns:a16="http://schemas.microsoft.com/office/drawing/2014/main" id="{E515CF22-948A-774C-8025-06D4D9860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  <p:sp>
        <p:nvSpPr>
          <p:cNvPr id="40" name="Segnaposto testo 3">
            <a:extLst>
              <a:ext uri="{FF2B5EF4-FFF2-40B4-BE49-F238E27FC236}">
                <a16:creationId xmlns:a16="http://schemas.microsoft.com/office/drawing/2014/main" id="{26E22B5B-74B7-984A-B35C-01F845E6DC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1677" y="260489"/>
            <a:ext cx="5980803" cy="8640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1C3046"/>
                </a:solidFill>
              </a:defRPr>
            </a:lvl1pPr>
          </a:lstStyle>
          <a:p>
            <a:pPr lvl="0"/>
            <a:r>
              <a:rPr lang="en-GB" noProof="0" dirty="0"/>
              <a:t>Click here to 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702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Text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1252496-1750-864D-B854-CEE0315DE69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 rot="5400000">
            <a:off x="2123727" y="-603447"/>
            <a:ext cx="4896546" cy="8640960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657350" marR="0" indent="-45720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r>
              <a:rPr lang="en-GB" noProof="0" dirty="0"/>
              <a:t> </a:t>
            </a:r>
          </a:p>
          <a:p>
            <a:pPr lvl="4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</p:txBody>
      </p:sp>
      <p:cxnSp>
        <p:nvCxnSpPr>
          <p:cNvPr id="40" name="Connettore 1 39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Immagine 31">
            <a:extLst>
              <a:ext uri="{FF2B5EF4-FFF2-40B4-BE49-F238E27FC236}">
                <a16:creationId xmlns:a16="http://schemas.microsoft.com/office/drawing/2014/main" id="{FA6B2CD8-FEE8-4B8F-B1F0-EA8D83797B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:a16="http://schemas.microsoft.com/office/drawing/2014/main" id="{0EBFEB97-F397-4880-BA39-E13E87E319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5" name="Rettangolo 44">
            <a:extLst>
              <a:ext uri="{FF2B5EF4-FFF2-40B4-BE49-F238E27FC236}">
                <a16:creationId xmlns:a16="http://schemas.microsoft.com/office/drawing/2014/main" id="{D9796DA9-E1E4-4FB4-8943-01C592107B8A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8331AB2-FA10-F049-BA93-704EC2A5F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89817EDF-DE74-3540-B1AD-C331BAC215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0BE6B5B4-AF6A-764F-AC9F-BFC02551E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  <p:sp>
        <p:nvSpPr>
          <p:cNvPr id="15" name="Segnaposto testo 3">
            <a:extLst>
              <a:ext uri="{FF2B5EF4-FFF2-40B4-BE49-F238E27FC236}">
                <a16:creationId xmlns:a16="http://schemas.microsoft.com/office/drawing/2014/main" id="{2D92F18E-5415-984E-8376-0329B157E5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1677" y="260489"/>
            <a:ext cx="5980803" cy="8640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1C3046"/>
                </a:solidFill>
              </a:defRPr>
            </a:lvl1pPr>
          </a:lstStyle>
          <a:p>
            <a:pPr lvl="0"/>
            <a:r>
              <a:rPr lang="en-GB" noProof="0" dirty="0"/>
              <a:t>Click here to 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4920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mediate Slide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41E515-DD63-3D42-B42C-9035172A73D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3568" y="2849622"/>
            <a:ext cx="7759774" cy="23173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6408EAB-6398-5543-8CB0-5155F921C6F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83568" y="2162303"/>
            <a:ext cx="5883079" cy="5564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r>
              <a:rPr lang="en-GB" b="0" dirty="0">
                <a:solidFill>
                  <a:schemeClr val="accent5">
                    <a:lumMod val="75000"/>
                  </a:schemeClr>
                </a:solidFill>
              </a:rPr>
              <a:t>Click here to add subtitle</a:t>
            </a:r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B48407DB-BA49-C94D-ADD2-877CBDD6C6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833419"/>
            <a:ext cx="9144000" cy="56665"/>
          </a:xfrm>
          <a:prstGeom prst="rect">
            <a:avLst/>
          </a:prstGeom>
        </p:spPr>
      </p:pic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6CFA5BBC-FB79-3941-902F-8F674A72F7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3568" y="1484784"/>
            <a:ext cx="5980803" cy="5858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1C3046"/>
                </a:solidFill>
              </a:defRPr>
            </a:lvl1pPr>
          </a:lstStyle>
          <a:p>
            <a:pPr lvl="0"/>
            <a:r>
              <a:rPr lang="en-GB" noProof="0" dirty="0"/>
              <a:t>Click here to add title</a:t>
            </a:r>
            <a:endParaRPr lang="en-GB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F32A041-669E-4668-AFFC-D799D71AE9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45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ised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89775736-39B8-4946-BA4E-2E26123BEAA4}"/>
              </a:ext>
            </a:extLst>
          </p:cNvPr>
          <p:cNvSpPr txBox="1"/>
          <p:nvPr userDrawn="1"/>
        </p:nvSpPr>
        <p:spPr>
          <a:xfrm>
            <a:off x="3131840" y="5919963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eosc-hub.eu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E9FBBCD-1A09-854C-AD37-ABFC23BF72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5838387"/>
            <a:ext cx="589524" cy="57895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B059FA9-527F-3047-9752-90211709898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8" y="5803404"/>
            <a:ext cx="644783" cy="633228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04016F19-9C1F-4B4E-A65D-FC565E20B416}"/>
              </a:ext>
            </a:extLst>
          </p:cNvPr>
          <p:cNvSpPr txBox="1"/>
          <p:nvPr userDrawn="1"/>
        </p:nvSpPr>
        <p:spPr>
          <a:xfrm>
            <a:off x="5004049" y="589282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@</a:t>
            </a:r>
            <a:r>
              <a:rPr lang="en-GB" sz="2000" dirty="0" err="1">
                <a:solidFill>
                  <a:srgbClr val="1D2F45"/>
                </a:solidFill>
                <a:ea typeface="Source Sans Pro" charset="0"/>
                <a:cs typeface="Source Sans Pro" charset="0"/>
              </a:rPr>
              <a:t>EOSC_eu</a:t>
            </a:r>
            <a:endParaRPr lang="en-GB" sz="2000" dirty="0">
              <a:solidFill>
                <a:srgbClr val="1D2F45"/>
              </a:solidFill>
              <a:ea typeface="Source Sans Pro" charset="0"/>
              <a:cs typeface="Source Sans Pro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907" y="3358840"/>
            <a:ext cx="1784961" cy="2231201"/>
          </a:xfrm>
          <a:prstGeom prst="rect">
            <a:avLst/>
          </a:prstGeom>
        </p:spPr>
      </p:pic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97C3FAB3-381B-274E-9A7E-CD86B4B697B3}"/>
              </a:ext>
            </a:extLst>
          </p:cNvPr>
          <p:cNvCxnSpPr/>
          <p:nvPr userDrawn="1"/>
        </p:nvCxnSpPr>
        <p:spPr>
          <a:xfrm>
            <a:off x="671555" y="2929632"/>
            <a:ext cx="2112235" cy="0"/>
          </a:xfrm>
          <a:prstGeom prst="line">
            <a:avLst/>
          </a:prstGeom>
          <a:ln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olo 22">
            <a:extLst>
              <a:ext uri="{FF2B5EF4-FFF2-40B4-BE49-F238E27FC236}">
                <a16:creationId xmlns:a16="http://schemas.microsoft.com/office/drawing/2014/main" id="{91A4CF75-7F87-534F-870F-ED5701E571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702" y="1772817"/>
            <a:ext cx="2894178" cy="10081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it-IT" b="1" dirty="0" err="1">
                <a:solidFill>
                  <a:srgbClr val="1C3046"/>
                </a:solidFill>
              </a:rPr>
              <a:t>Thank</a:t>
            </a:r>
            <a:r>
              <a:rPr lang="it-IT" b="1" dirty="0">
                <a:solidFill>
                  <a:srgbClr val="1C3046"/>
                </a:solidFill>
              </a:rPr>
              <a:t> </a:t>
            </a:r>
            <a:r>
              <a:rPr lang="it-IT" b="1" dirty="0" err="1">
                <a:solidFill>
                  <a:srgbClr val="1C3046"/>
                </a:solidFill>
              </a:rPr>
              <a:t>you</a:t>
            </a:r>
            <a:r>
              <a:rPr lang="it-IT" b="1" dirty="0">
                <a:solidFill>
                  <a:srgbClr val="1C3046"/>
                </a:solidFill>
              </a:rPr>
              <a:t> for </a:t>
            </a:r>
            <a:r>
              <a:rPr lang="it-IT" b="1" dirty="0" err="1">
                <a:solidFill>
                  <a:srgbClr val="1C3046"/>
                </a:solidFill>
              </a:rPr>
              <a:t>your</a:t>
            </a:r>
            <a:r>
              <a:rPr lang="it-IT" b="1" dirty="0">
                <a:solidFill>
                  <a:srgbClr val="1C3046"/>
                </a:solidFill>
              </a:rPr>
              <a:t> </a:t>
            </a:r>
            <a:r>
              <a:rPr lang="it-IT" b="1" dirty="0" err="1">
                <a:solidFill>
                  <a:srgbClr val="1C3046"/>
                </a:solidFill>
              </a:rPr>
              <a:t>attention</a:t>
            </a:r>
            <a:r>
              <a:rPr lang="it-IT" b="1" dirty="0">
                <a:solidFill>
                  <a:srgbClr val="1C3046"/>
                </a:solidFill>
              </a:rPr>
              <a:t>!</a:t>
            </a:r>
            <a:endParaRPr lang="en-GB" dirty="0"/>
          </a:p>
        </p:txBody>
      </p:sp>
      <p:sp>
        <p:nvSpPr>
          <p:cNvPr id="33" name="Segnaposto contenuto 32">
            <a:extLst>
              <a:ext uri="{FF2B5EF4-FFF2-40B4-BE49-F238E27FC236}">
                <a16:creationId xmlns:a16="http://schemas.microsoft.com/office/drawing/2014/main" id="{EFF3BDC9-F42A-914E-9BE9-F145917FEA3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508104" y="1773238"/>
            <a:ext cx="3385071" cy="1585912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>
              <a:buFontTx/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marL="0" indent="0">
              <a:buNone/>
            </a:pPr>
            <a:r>
              <a:rPr lang="en-GB" sz="1800" b="1" dirty="0">
                <a:solidFill>
                  <a:srgbClr val="1C3046"/>
                </a:solidFill>
              </a:rPr>
              <a:t>Contact</a:t>
            </a:r>
          </a:p>
          <a:p>
            <a:pPr marL="0" indent="0">
              <a:buNone/>
            </a:pPr>
            <a:r>
              <a:rPr lang="en-GB" sz="1800" dirty="0">
                <a:solidFill>
                  <a:srgbClr val="1C3046"/>
                </a:solidFill>
              </a:rPr>
              <a:t>Lorem ipsum </a:t>
            </a:r>
            <a:r>
              <a:rPr lang="en-GB" sz="1800" dirty="0" err="1">
                <a:solidFill>
                  <a:srgbClr val="1C3046"/>
                </a:solidFill>
              </a:rPr>
              <a:t>dolor</a:t>
            </a:r>
            <a:r>
              <a:rPr lang="en-GB" sz="1800" dirty="0">
                <a:solidFill>
                  <a:srgbClr val="1C3046"/>
                </a:solidFill>
              </a:rPr>
              <a:t> sit </a:t>
            </a:r>
            <a:r>
              <a:rPr lang="en-GB" sz="1800" dirty="0" err="1">
                <a:solidFill>
                  <a:srgbClr val="1C3046"/>
                </a:solidFill>
              </a:rPr>
              <a:t>amet</a:t>
            </a:r>
            <a:r>
              <a:rPr lang="en-GB" sz="1800" dirty="0">
                <a:solidFill>
                  <a:srgbClr val="1C3046"/>
                </a:solidFill>
              </a:rPr>
              <a:t>, </a:t>
            </a:r>
            <a:r>
              <a:rPr lang="en-GB" sz="1800" dirty="0" err="1">
                <a:solidFill>
                  <a:srgbClr val="1C3046"/>
                </a:solidFill>
              </a:rPr>
              <a:t>consectetur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adipisicing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elit</a:t>
            </a:r>
            <a:r>
              <a:rPr lang="en-GB" sz="1800" dirty="0">
                <a:solidFill>
                  <a:srgbClr val="1C3046"/>
                </a:solidFill>
              </a:rPr>
              <a:t>, </a:t>
            </a:r>
            <a:r>
              <a:rPr lang="en-GB" sz="1800" dirty="0" err="1">
                <a:solidFill>
                  <a:srgbClr val="1C3046"/>
                </a:solidFill>
              </a:rPr>
              <a:t>sed</a:t>
            </a:r>
            <a:r>
              <a:rPr lang="en-GB" sz="1800" dirty="0">
                <a:solidFill>
                  <a:srgbClr val="1C3046"/>
                </a:solidFill>
              </a:rPr>
              <a:t> do </a:t>
            </a:r>
            <a:r>
              <a:rPr lang="en-GB" sz="1800" dirty="0" err="1">
                <a:solidFill>
                  <a:srgbClr val="1C3046"/>
                </a:solidFill>
              </a:rPr>
              <a:t>eiusmod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tempor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incididunt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ut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labore</a:t>
            </a:r>
            <a:r>
              <a:rPr lang="en-GB" sz="1800" dirty="0">
                <a:solidFill>
                  <a:srgbClr val="1C3046"/>
                </a:solidFill>
              </a:rPr>
              <a:t> et </a:t>
            </a:r>
            <a:r>
              <a:rPr lang="en-GB" sz="1800" dirty="0" err="1">
                <a:solidFill>
                  <a:srgbClr val="1C3046"/>
                </a:solidFill>
              </a:rPr>
              <a:t>dolore</a:t>
            </a:r>
            <a:r>
              <a:rPr lang="en-GB" sz="1800" dirty="0">
                <a:solidFill>
                  <a:srgbClr val="1C3046"/>
                </a:solidFill>
              </a:rPr>
              <a:t> magna</a:t>
            </a:r>
          </a:p>
        </p:txBody>
      </p:sp>
      <p:sp>
        <p:nvSpPr>
          <p:cNvPr id="34" name="Segnaposto contenuto 32">
            <a:extLst>
              <a:ext uri="{FF2B5EF4-FFF2-40B4-BE49-F238E27FC236}">
                <a16:creationId xmlns:a16="http://schemas.microsoft.com/office/drawing/2014/main" id="{7E962D83-1102-414B-ACBE-1C6C8F8FE54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47105" y="3163634"/>
            <a:ext cx="2484735" cy="409382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it-IT" sz="1800" i="1" dirty="0" err="1"/>
              <a:t>Questions</a:t>
            </a:r>
            <a:r>
              <a:rPr lang="it-IT" sz="1800" i="1" dirty="0"/>
              <a:t>?</a:t>
            </a:r>
          </a:p>
          <a:p>
            <a:pPr marL="0" indent="0">
              <a:buNone/>
            </a:pPr>
            <a:endParaRPr lang="it-IT" sz="1800" i="1" dirty="0"/>
          </a:p>
        </p:txBody>
      </p:sp>
    </p:spTree>
    <p:extLst>
      <p:ext uri="{BB962C8B-B14F-4D97-AF65-F5344CB8AC3E}">
        <p14:creationId xmlns:p14="http://schemas.microsoft.com/office/powerpoint/2010/main" val="1079941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B77B2A9D-5C2F-4A5C-83AC-2A23BED55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0" y="1268764"/>
            <a:ext cx="8640960" cy="4855007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83B5ABD0-EC19-4A83-89AE-D84C2568D126}" type="datetime1">
              <a:rPr lang="en-GB" smtClean="0"/>
              <a:pPr/>
              <a:t>09/10/2018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ttangolo 21">
            <a:extLst>
              <a:ext uri="{FF2B5EF4-FFF2-40B4-BE49-F238E27FC236}">
                <a16:creationId xmlns:a16="http://schemas.microsoft.com/office/drawing/2014/main" id="{833973A6-C1BB-1043-8DAC-B993CBB6D983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itolo 1">
            <a:extLst>
              <a:ext uri="{FF2B5EF4-FFF2-40B4-BE49-F238E27FC236}">
                <a16:creationId xmlns:a16="http://schemas.microsoft.com/office/drawing/2014/main" id="{8EE9D5C5-08C8-6140-AB11-2D51ABF792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5035836" y="-3"/>
            <a:ext cx="1303646" cy="56608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7878656" y="-2404"/>
            <a:ext cx="1142863" cy="45719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6381465" y="0"/>
            <a:ext cx="1601457" cy="51318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3"/>
            <a:ext cx="643613" cy="51321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01731E7-CB9A-4E4D-834D-37ACDE4D9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3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E31386F-E162-934A-8D1F-9D95C069A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864FEF-6066-9447-AB93-1A0F90C44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10/9/2018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2C92904-4608-474D-BBAB-CD0DAE59CC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1319845F-1E54-2745-8B1A-D63A20E6193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1A085F82-CD25-8A4D-8A2C-FFC5CB539BB8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8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4" r:id="rId3"/>
    <p:sldLayoutId id="2147483709" r:id="rId4"/>
    <p:sldLayoutId id="2147483710" r:id="rId5"/>
    <p:sldLayoutId id="2147483712" r:id="rId6"/>
    <p:sldLayoutId id="2147483711" r:id="rId7"/>
    <p:sldLayoutId id="2147483713" r:id="rId8"/>
  </p:sldLayoutIdLst>
  <p:hf hdr="0" ftr="0"/>
  <p:txStyles>
    <p:titleStyle>
      <a:lvl1pPr algn="l" defTabSz="342900" rtl="0" eaLnBrk="1" latinLnBrk="0" hangingPunct="1">
        <a:spcBef>
          <a:spcPct val="0"/>
        </a:spcBef>
        <a:buNone/>
        <a:defRPr sz="3200" b="1" kern="1200">
          <a:solidFill>
            <a:srgbClr val="1C3046"/>
          </a:solidFill>
          <a:latin typeface="+mn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wenmr.e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>
            <a:extLst>
              <a:ext uri="{FF2B5EF4-FFF2-40B4-BE49-F238E27FC236}">
                <a16:creationId xmlns:a16="http://schemas.microsoft.com/office/drawing/2014/main" id="{95546774-C6AD-1E4D-90C4-6DE511E551C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02928" y="3572463"/>
            <a:ext cx="6121400" cy="1296697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Alexandre </a:t>
            </a:r>
            <a:r>
              <a:rPr lang="en-GB" dirty="0" err="1"/>
              <a:t>Bonvin</a:t>
            </a:r>
            <a:r>
              <a:rPr lang="en-GB" dirty="0"/>
              <a:t>, Mikael </a:t>
            </a:r>
            <a:r>
              <a:rPr lang="en-GB" dirty="0" err="1"/>
              <a:t>Trellet</a:t>
            </a:r>
            <a:r>
              <a:rPr lang="en-GB" dirty="0"/>
              <a:t> (UU)</a:t>
            </a:r>
          </a:p>
          <a:p>
            <a:r>
              <a:rPr lang="en-GB" dirty="0"/>
              <a:t>Marco </a:t>
            </a:r>
            <a:r>
              <a:rPr lang="en-GB" dirty="0" err="1"/>
              <a:t>Verlato</a:t>
            </a:r>
            <a:r>
              <a:rPr lang="en-GB" dirty="0"/>
              <a:t>, Paolo </a:t>
            </a:r>
            <a:r>
              <a:rPr lang="en-GB" dirty="0" err="1"/>
              <a:t>Andreetto</a:t>
            </a:r>
            <a:r>
              <a:rPr lang="en-GB" dirty="0"/>
              <a:t>, Sergio </a:t>
            </a:r>
            <a:r>
              <a:rPr lang="en-GB" dirty="0" err="1"/>
              <a:t>Traldi</a:t>
            </a:r>
            <a:r>
              <a:rPr lang="en-GB" dirty="0"/>
              <a:t> (INFN)</a:t>
            </a:r>
          </a:p>
          <a:p>
            <a:r>
              <a:rPr lang="en-GB" dirty="0" smtClean="0"/>
              <a:t>Andrea </a:t>
            </a:r>
            <a:r>
              <a:rPr lang="en-GB" dirty="0" err="1"/>
              <a:t>Giachetti</a:t>
            </a:r>
            <a:r>
              <a:rPr lang="en-GB" dirty="0"/>
              <a:t> (CIRMMP</a:t>
            </a:r>
            <a:r>
              <a:rPr lang="en-GB" dirty="0" smtClean="0"/>
              <a:t>)</a:t>
            </a:r>
          </a:p>
          <a:p>
            <a:r>
              <a:rPr lang="en-GB" b="1" dirty="0" smtClean="0"/>
              <a:t>ANTONIO ROSATO (CIRMMP) rosato@cerm.unifi.it</a:t>
            </a:r>
            <a:endParaRPr lang="en-GB" b="1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8C573EE-843B-E046-8572-EB8AD67C71C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03350" y="2852738"/>
            <a:ext cx="6192838" cy="576262"/>
          </a:xfrm>
        </p:spPr>
        <p:txBody>
          <a:bodyPr>
            <a:normAutofit lnSpcReduction="10000"/>
          </a:bodyPr>
          <a:lstStyle/>
          <a:p>
            <a:r>
              <a:rPr lang="en-US" b="1" dirty="0" err="1"/>
              <a:t>WeNMR</a:t>
            </a:r>
            <a:r>
              <a:rPr lang="en-US" b="1" dirty="0"/>
              <a:t> activities in the EOSC-Hub </a:t>
            </a:r>
          </a:p>
        </p:txBody>
      </p:sp>
    </p:spTree>
    <p:extLst>
      <p:ext uri="{BB962C8B-B14F-4D97-AF65-F5344CB8AC3E}">
        <p14:creationId xmlns:p14="http://schemas.microsoft.com/office/powerpoint/2010/main" val="9827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725BE552-70BA-4F9C-8732-B3C54DA3A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956AD9C-C81E-4755-9F1E-ABC1C0498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215051"/>
          </a:xfrm>
        </p:spPr>
        <p:txBody>
          <a:bodyPr>
            <a:normAutofit/>
          </a:bodyPr>
          <a:lstStyle/>
          <a:p>
            <a:endParaRPr lang="en-GB" i="1" dirty="0">
              <a:solidFill>
                <a:schemeClr val="tx1"/>
              </a:solidFill>
            </a:endParaRPr>
          </a:p>
          <a:p>
            <a:r>
              <a:rPr lang="en-GB" i="1" dirty="0">
                <a:solidFill>
                  <a:schemeClr val="tx1"/>
                </a:solidFill>
              </a:rPr>
              <a:t>The </a:t>
            </a:r>
            <a:r>
              <a:rPr lang="en-GB" i="1" dirty="0" err="1">
                <a:solidFill>
                  <a:schemeClr val="tx1"/>
                </a:solidFill>
              </a:rPr>
              <a:t>WeNMR</a:t>
            </a:r>
            <a:r>
              <a:rPr lang="en-GB" i="1" dirty="0">
                <a:solidFill>
                  <a:schemeClr val="tx1"/>
                </a:solidFill>
              </a:rPr>
              <a:t> </a:t>
            </a:r>
            <a:r>
              <a:rPr lang="en-GB" i="1" dirty="0" smtClean="0">
                <a:solidFill>
                  <a:schemeClr val="tx1"/>
                </a:solidFill>
              </a:rPr>
              <a:t>services provide </a:t>
            </a:r>
            <a:r>
              <a:rPr lang="en-GB" b="1" i="1" dirty="0">
                <a:solidFill>
                  <a:schemeClr val="tx1"/>
                </a:solidFill>
              </a:rPr>
              <a:t>user-friendly access </a:t>
            </a:r>
            <a:r>
              <a:rPr lang="en-GB" i="1" dirty="0">
                <a:solidFill>
                  <a:schemeClr val="tx1"/>
                </a:solidFill>
              </a:rPr>
              <a:t>to major structural biology software </a:t>
            </a:r>
            <a:r>
              <a:rPr lang="en-GB" b="1" i="1" dirty="0">
                <a:solidFill>
                  <a:schemeClr val="tx1"/>
                </a:solidFill>
              </a:rPr>
              <a:t>through web portals </a:t>
            </a:r>
            <a:r>
              <a:rPr lang="en-GB" i="1" dirty="0">
                <a:solidFill>
                  <a:schemeClr val="tx1"/>
                </a:solidFill>
              </a:rPr>
              <a:t>powered by High-Throughput Compute capabilities provided by the EGI Federation and enhanced with software components developed by the INDIGO </a:t>
            </a:r>
            <a:r>
              <a:rPr lang="en-GB" i="1" dirty="0" err="1">
                <a:solidFill>
                  <a:schemeClr val="tx1"/>
                </a:solidFill>
              </a:rPr>
              <a:t>DataCloud</a:t>
            </a:r>
            <a:r>
              <a:rPr lang="en-GB" i="1" dirty="0">
                <a:solidFill>
                  <a:schemeClr val="tx1"/>
                </a:solidFill>
              </a:rPr>
              <a:t> </a:t>
            </a:r>
            <a:r>
              <a:rPr lang="en-GB" i="1" dirty="0" smtClean="0">
                <a:solidFill>
                  <a:schemeClr val="tx1"/>
                </a:solidFill>
              </a:rPr>
              <a:t>project.</a:t>
            </a:r>
            <a:endParaRPr lang="en-GB" i="1" dirty="0">
              <a:solidFill>
                <a:schemeClr val="tx1"/>
              </a:solidFill>
            </a:endParaRPr>
          </a:p>
          <a:p>
            <a:endParaRPr lang="en-GB" i="1" dirty="0">
              <a:solidFill>
                <a:schemeClr val="tx1"/>
              </a:solidFill>
            </a:endParaRPr>
          </a:p>
          <a:p>
            <a:pPr marL="257175" lvl="1" indent="-257175">
              <a:buSzPct val="100000"/>
              <a:buBlip>
                <a:blip r:embed="rId2"/>
              </a:buBlip>
            </a:pPr>
            <a:r>
              <a:rPr lang="en-US" b="1" i="1" dirty="0"/>
              <a:t>The </a:t>
            </a:r>
            <a:r>
              <a:rPr lang="en-US" b="1" i="1" dirty="0" err="1"/>
              <a:t>WeNMR</a:t>
            </a:r>
            <a:r>
              <a:rPr lang="en-US" b="1" i="1" dirty="0"/>
              <a:t> platforms are freely available </a:t>
            </a:r>
            <a:r>
              <a:rPr lang="en-US" b="1" i="1" dirty="0" smtClean="0"/>
              <a:t>online</a:t>
            </a:r>
            <a:endParaRPr lang="en-GB" b="1" i="1" dirty="0">
              <a:solidFill>
                <a:schemeClr val="tx1"/>
              </a:solidFill>
            </a:endParaRP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E835059-47AC-4E0A-80DD-CB28365206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What </a:t>
            </a:r>
            <a:r>
              <a:rPr lang="en-GB" dirty="0" err="1" smtClean="0"/>
              <a:t>WeNMR</a:t>
            </a:r>
            <a:r>
              <a:rPr lang="en-GB" dirty="0" smtClean="0"/>
              <a:t> is about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03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E8C8E7-7B53-47FB-89A6-9EE29E65B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68203-0DF3-4525-9CAB-0B0B1BF93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base"/>
            <a:r>
              <a:rPr lang="en-US" i="1" dirty="0"/>
              <a:t>The </a:t>
            </a:r>
            <a:r>
              <a:rPr lang="en-US" b="1" i="1" dirty="0" err="1"/>
              <a:t>WeNMR</a:t>
            </a:r>
            <a:r>
              <a:rPr lang="en-US" b="1" i="1" dirty="0"/>
              <a:t> </a:t>
            </a:r>
            <a:r>
              <a:rPr lang="en-US" b="1" i="1" dirty="0" smtClean="0"/>
              <a:t>services</a:t>
            </a:r>
            <a:r>
              <a:rPr lang="en-US" i="1" dirty="0" smtClean="0"/>
              <a:t> encompass </a:t>
            </a:r>
            <a:r>
              <a:rPr lang="en-US" b="1" i="1" dirty="0" smtClean="0"/>
              <a:t>seven </a:t>
            </a:r>
            <a:r>
              <a:rPr lang="en-US" b="1" i="1" dirty="0"/>
              <a:t>individual platforms </a:t>
            </a:r>
            <a:r>
              <a:rPr lang="en-US" i="1" dirty="0"/>
              <a:t>in production:</a:t>
            </a:r>
          </a:p>
          <a:p>
            <a:pPr lvl="1" fontAlgn="base"/>
            <a:r>
              <a:rPr lang="en-US" b="1" i="1" dirty="0" smtClean="0"/>
              <a:t>DISVIS</a:t>
            </a:r>
            <a:r>
              <a:rPr lang="en-US" i="1" dirty="0"/>
              <a:t> to </a:t>
            </a:r>
            <a:r>
              <a:rPr lang="en-US" i="1" dirty="0" err="1"/>
              <a:t>visualise</a:t>
            </a:r>
            <a:r>
              <a:rPr lang="en-US" i="1" dirty="0"/>
              <a:t> and quantify the accessible interaction space in macromolecular complexes</a:t>
            </a:r>
          </a:p>
          <a:p>
            <a:pPr lvl="1" fontAlgn="base"/>
            <a:r>
              <a:rPr lang="en-US" b="1" i="1" dirty="0"/>
              <a:t>POWERFIT</a:t>
            </a:r>
            <a:r>
              <a:rPr lang="en-US" i="1" dirty="0"/>
              <a:t> for rigid body fitting of atomic structures into cryo-EM density maps</a:t>
            </a:r>
          </a:p>
          <a:p>
            <a:pPr lvl="1" fontAlgn="base"/>
            <a:r>
              <a:rPr lang="en-US" b="1" i="1" dirty="0"/>
              <a:t>HADDOCK</a:t>
            </a:r>
            <a:r>
              <a:rPr lang="en-US" i="1" dirty="0"/>
              <a:t> to model complexes of proteins and other biomolecules</a:t>
            </a:r>
          </a:p>
          <a:p>
            <a:pPr lvl="1" fontAlgn="base"/>
            <a:r>
              <a:rPr lang="en-US" b="1" i="1" dirty="0"/>
              <a:t>AMBER</a:t>
            </a:r>
            <a:r>
              <a:rPr lang="en-US" i="1" dirty="0"/>
              <a:t> web portal for Nuclear Magnetic Resonance (NMR) structures</a:t>
            </a:r>
          </a:p>
          <a:p>
            <a:pPr lvl="1" fontAlgn="base"/>
            <a:r>
              <a:rPr lang="en-US" b="1" i="1" dirty="0"/>
              <a:t>CS-ROSETTA</a:t>
            </a:r>
            <a:r>
              <a:rPr lang="en-US" i="1" dirty="0"/>
              <a:t> to model the 3D structure of proteins</a:t>
            </a:r>
          </a:p>
          <a:p>
            <a:pPr lvl="1" fontAlgn="base"/>
            <a:r>
              <a:rPr lang="en-US" b="1" i="1" dirty="0"/>
              <a:t>FANTEN</a:t>
            </a:r>
            <a:r>
              <a:rPr lang="en-US" i="1" dirty="0"/>
              <a:t> for aligning nucleic acid and protein domains against NMR </a:t>
            </a:r>
            <a:r>
              <a:rPr lang="en-US" i="1" dirty="0" smtClean="0"/>
              <a:t>data</a:t>
            </a:r>
          </a:p>
          <a:p>
            <a:pPr lvl="1" fontAlgn="base"/>
            <a:r>
              <a:rPr lang="en-US" b="1" i="1" dirty="0">
                <a:solidFill>
                  <a:schemeClr val="tx1"/>
                </a:solidFill>
              </a:rPr>
              <a:t>SPOTON</a:t>
            </a:r>
            <a:r>
              <a:rPr lang="en-US" i="1" dirty="0">
                <a:solidFill>
                  <a:schemeClr val="tx1"/>
                </a:solidFill>
              </a:rPr>
              <a:t> to identify and classify interfacial residues as Hot-Spots (HS) in protein-protein complexes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4691C8-3B44-48BF-9B50-9728A86A95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99793" y="260489"/>
            <a:ext cx="6192688" cy="864081"/>
          </a:xfrm>
        </p:spPr>
        <p:txBody>
          <a:bodyPr>
            <a:normAutofit/>
          </a:bodyPr>
          <a:lstStyle/>
          <a:p>
            <a:r>
              <a:rPr lang="en-US" dirty="0" smtClean="0"/>
              <a:t>Services in detail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1520" y="5939105"/>
            <a:ext cx="7798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https://marketplace.eosc-hub.eu/46-wenmr-suite-for-structural-biology</a:t>
            </a:r>
          </a:p>
        </p:txBody>
      </p:sp>
    </p:spTree>
    <p:extLst>
      <p:ext uri="{BB962C8B-B14F-4D97-AF65-F5344CB8AC3E}">
        <p14:creationId xmlns:p14="http://schemas.microsoft.com/office/powerpoint/2010/main" val="1287834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185B1F-FB1B-5E49-9DAB-4B47993214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13700"/>
            <a:ext cx="3896392" cy="2459516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1268764"/>
            <a:ext cx="8640960" cy="4855007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Virtual Access mechanism:</a:t>
            </a:r>
          </a:p>
          <a:p>
            <a:pPr lvl="1"/>
            <a:r>
              <a:rPr lang="en-GB" dirty="0"/>
              <a:t>Integrated with EGI </a:t>
            </a:r>
            <a:r>
              <a:rPr lang="en-GB" dirty="0" err="1"/>
              <a:t>CheckIn</a:t>
            </a:r>
            <a:endParaRPr lang="en-GB" dirty="0"/>
          </a:p>
          <a:p>
            <a:pPr lvl="1"/>
            <a:r>
              <a:rPr lang="en-GB" dirty="0" smtClean="0"/>
              <a:t>Operational </a:t>
            </a:r>
            <a:r>
              <a:rPr lang="en-GB" sz="2400" b="1" dirty="0">
                <a:solidFill>
                  <a:srgbClr val="00B050"/>
                </a:solidFill>
              </a:rPr>
              <a:t>since January 1st, 2018 </a:t>
            </a:r>
            <a:r>
              <a:rPr lang="en-GB" dirty="0" smtClean="0"/>
              <a:t>(building up upon previous VRE project)</a:t>
            </a:r>
            <a:endParaRPr lang="en-GB" dirty="0"/>
          </a:p>
          <a:p>
            <a:pPr lvl="2"/>
            <a:r>
              <a:rPr lang="en-GB" b="1" dirty="0">
                <a:solidFill>
                  <a:srgbClr val="00B050"/>
                </a:solidFill>
              </a:rPr>
              <a:t># new users 2273</a:t>
            </a:r>
            <a:r>
              <a:rPr lang="en-GB" dirty="0"/>
              <a:t> </a:t>
            </a:r>
            <a:endParaRPr lang="en-GB" dirty="0" smtClean="0"/>
          </a:p>
          <a:p>
            <a:pPr lvl="2"/>
            <a:r>
              <a:rPr lang="en-GB" b="1" dirty="0" smtClean="0">
                <a:solidFill>
                  <a:srgbClr val="00B050"/>
                </a:solidFill>
              </a:rPr>
              <a:t># runs submitted 36170</a:t>
            </a:r>
            <a:endParaRPr lang="en-GB" dirty="0" smtClean="0"/>
          </a:p>
          <a:p>
            <a:pPr lvl="2"/>
            <a:r>
              <a:rPr lang="en-GB" b="1" dirty="0">
                <a:solidFill>
                  <a:srgbClr val="00B050"/>
                </a:solidFill>
              </a:rPr>
              <a:t># </a:t>
            </a:r>
            <a:r>
              <a:rPr lang="en-GB" b="1" dirty="0">
                <a:solidFill>
                  <a:srgbClr val="00B050"/>
                </a:solidFill>
              </a:rPr>
              <a:t>HTC jobs </a:t>
            </a:r>
            <a:r>
              <a:rPr lang="en-GB" b="1" dirty="0">
                <a:solidFill>
                  <a:srgbClr val="00B050"/>
                </a:solidFill>
              </a:rPr>
              <a:t>5M </a:t>
            </a:r>
            <a:endParaRPr lang="en-GB" b="1" dirty="0">
              <a:solidFill>
                <a:srgbClr val="00B050"/>
              </a:solidFill>
            </a:endParaRPr>
          </a:p>
          <a:p>
            <a:pPr lvl="2"/>
            <a:r>
              <a:rPr lang="en-GB" b="1" dirty="0" smtClean="0">
                <a:solidFill>
                  <a:srgbClr val="00B050"/>
                </a:solidFill>
              </a:rPr>
              <a:t># HS06 </a:t>
            </a:r>
            <a:r>
              <a:rPr lang="en-GB" b="1" dirty="0">
                <a:solidFill>
                  <a:srgbClr val="00B050"/>
                </a:solidFill>
              </a:rPr>
              <a:t>CPU hours </a:t>
            </a:r>
            <a:r>
              <a:rPr lang="en-GB" b="1" dirty="0" smtClean="0">
                <a:solidFill>
                  <a:srgbClr val="00B050"/>
                </a:solidFill>
              </a:rPr>
              <a:t>15.7M</a:t>
            </a:r>
            <a:endParaRPr lang="en-GB" dirty="0"/>
          </a:p>
          <a:p>
            <a:pPr lvl="2"/>
            <a:r>
              <a:rPr lang="en-GB" b="1" dirty="0">
                <a:solidFill>
                  <a:srgbClr val="DC30C8"/>
                </a:solidFill>
              </a:rPr>
              <a:t>&gt;180 citations of portal-related papers</a:t>
            </a:r>
          </a:p>
          <a:p>
            <a:pPr marL="685800" lvl="2" indent="0">
              <a:buNone/>
            </a:pPr>
            <a:endParaRPr lang="en-GB" dirty="0"/>
          </a:p>
          <a:p>
            <a:pPr lvl="1"/>
            <a:r>
              <a:rPr lang="en-GB" b="1" dirty="0"/>
              <a:t>Worldwide community</a:t>
            </a:r>
            <a:r>
              <a:rPr lang="en-GB" dirty="0"/>
              <a:t> (&gt;12000 users from 96 countries)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2911086" y="210848"/>
            <a:ext cx="5756582" cy="505729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Use of </a:t>
            </a:r>
            <a:r>
              <a:rPr lang="es-ES" dirty="0" err="1" smtClean="0"/>
              <a:t>Resources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78467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E8C8E7-7B53-47FB-89A6-9EE29E65B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68203-0DF3-4525-9CAB-0B0B1BF93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1"/>
                </a:solidFill>
              </a:rPr>
              <a:t>End users access the services via user-friendly web portals, submitting their data and </a:t>
            </a:r>
            <a:r>
              <a:rPr lang="en-US" i="1" dirty="0" smtClean="0">
                <a:solidFill>
                  <a:schemeClr val="tx1"/>
                </a:solidFill>
              </a:rPr>
              <a:t>downloading results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4691C8-3B44-48BF-9B50-9728A86A95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99793" y="260489"/>
            <a:ext cx="6192688" cy="864081"/>
          </a:xfrm>
        </p:spPr>
        <p:txBody>
          <a:bodyPr>
            <a:normAutofit/>
          </a:bodyPr>
          <a:lstStyle/>
          <a:p>
            <a:r>
              <a:rPr lang="en-US" dirty="0"/>
              <a:t>Service access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2540" t="6074" r="21980"/>
          <a:stretch/>
        </p:blipFill>
        <p:spPr>
          <a:xfrm>
            <a:off x="179514" y="2408667"/>
            <a:ext cx="4752528" cy="3900653"/>
          </a:xfrm>
          <a:prstGeom prst="rect">
            <a:avLst/>
          </a:prstGeom>
        </p:spPr>
      </p:pic>
      <p:sp>
        <p:nvSpPr>
          <p:cNvPr id="8" name="Line Callout 1 7"/>
          <p:cNvSpPr/>
          <p:nvPr/>
        </p:nvSpPr>
        <p:spPr>
          <a:xfrm>
            <a:off x="3851921" y="4766499"/>
            <a:ext cx="1080120" cy="648072"/>
          </a:xfrm>
          <a:prstGeom prst="borderCallout1">
            <a:avLst>
              <a:gd name="adj1" fmla="val 45625"/>
              <a:gd name="adj2" fmla="val -270"/>
              <a:gd name="adj3" fmla="val 206564"/>
              <a:gd name="adj4" fmla="val -2946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INDIGO AAI</a:t>
            </a:r>
            <a:endParaRPr lang="it-IT" dirty="0"/>
          </a:p>
        </p:txBody>
      </p:sp>
      <p:sp>
        <p:nvSpPr>
          <p:cNvPr id="10" name="Line Callout 1 9"/>
          <p:cNvSpPr/>
          <p:nvPr/>
        </p:nvSpPr>
        <p:spPr>
          <a:xfrm>
            <a:off x="5112061" y="5419455"/>
            <a:ext cx="1116123" cy="648072"/>
          </a:xfrm>
          <a:prstGeom prst="borderCallout1">
            <a:avLst>
              <a:gd name="adj1" fmla="val 45625"/>
              <a:gd name="adj2" fmla="val -270"/>
              <a:gd name="adj3" fmla="val 101750"/>
              <a:gd name="adj4" fmla="val -5284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INSTRUCT AAI</a:t>
            </a:r>
            <a:endParaRPr lang="it-IT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" t="73792" r="4523"/>
          <a:stretch/>
        </p:blipFill>
        <p:spPr>
          <a:xfrm>
            <a:off x="5004048" y="2655867"/>
            <a:ext cx="3960440" cy="15256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5058416" y="4356393"/>
            <a:ext cx="4054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1600" dirty="0" smtClean="0"/>
              <a:t>From a 2018 Nature Comm. article of one user</a:t>
            </a:r>
          </a:p>
          <a:p>
            <a:pPr algn="r"/>
            <a:r>
              <a:rPr lang="it-IT" sz="1600" dirty="0"/>
              <a:t>Doi: </a:t>
            </a:r>
            <a:r>
              <a:rPr lang="it-IT" sz="1600" dirty="0" smtClean="0"/>
              <a:t>10.1038/s41467-018-04431-1</a:t>
            </a:r>
            <a:endParaRPr lang="it-IT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6228187" y="5281826"/>
            <a:ext cx="26642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7030A0"/>
                </a:solidFill>
              </a:rPr>
              <a:t>The INSTRUCT AAI is available via the </a:t>
            </a:r>
            <a:r>
              <a:rPr lang="it-IT" b="1" dirty="0" smtClean="0">
                <a:solidFill>
                  <a:srgbClr val="7030A0"/>
                </a:solidFill>
              </a:rPr>
              <a:t>West-Life VRE</a:t>
            </a:r>
            <a:r>
              <a:rPr lang="it-IT" dirty="0" smtClean="0">
                <a:solidFill>
                  <a:srgbClr val="7030A0"/>
                </a:solidFill>
              </a:rPr>
              <a:t> for Structural Biology</a:t>
            </a:r>
            <a:endParaRPr lang="it-IT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003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Documentation, tutorials, support mechanisms can be found on: </a:t>
            </a:r>
            <a:r>
              <a:rPr lang="en-GB" dirty="0">
                <a:hlinkClick r:id="rId2"/>
              </a:rPr>
              <a:t>http://www.wenmr.eu</a:t>
            </a:r>
            <a:r>
              <a:rPr lang="en-GB" dirty="0"/>
              <a:t> </a:t>
            </a:r>
            <a:endParaRPr lang="en-GB" sz="3600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ED21-2E67-4EDC-8CB9-57E138672477}" type="datetime1">
              <a:rPr lang="en-US" smtClean="0"/>
              <a:t>10/9/2018</a:t>
            </a:fld>
            <a:endParaRPr lang="en-US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Documentation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97B461-A0E6-C94F-8735-56B5B5025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560" y="2390789"/>
            <a:ext cx="6758880" cy="3636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1625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5A2D21-3F0E-4C82-995D-91B73D523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6AF74F5-B822-494B-A042-C9131B52B0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25091B-3E5C-4AEB-B557-CDD0740FE56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40019"/>
      </p:ext>
    </p:extLst>
  </p:cSld>
  <p:clrMapOvr>
    <a:masterClrMapping/>
  </p:clrMapOvr>
</p:sld>
</file>

<file path=ppt/theme/theme1.xml><?xml version="1.0" encoding="utf-8"?>
<a:theme xmlns:a="http://schemas.openxmlformats.org/drawingml/2006/main" name="slide_base">
  <a:themeElements>
    <a:clrScheme name="Eudat-Color">
      <a:dk1>
        <a:srgbClr val="515151"/>
      </a:dk1>
      <a:lt1>
        <a:sysClr val="window" lastClr="FFFFFF"/>
      </a:lt1>
      <a:dk2>
        <a:srgbClr val="1F497D"/>
      </a:dk2>
      <a:lt2>
        <a:srgbClr val="EEECE1"/>
      </a:lt2>
      <a:accent1>
        <a:srgbClr val="1B216E"/>
      </a:accent1>
      <a:accent2>
        <a:srgbClr val="B01813"/>
      </a:accent2>
      <a:accent3>
        <a:srgbClr val="DF3A10"/>
      </a:accent3>
      <a:accent4>
        <a:srgbClr val="F39605"/>
      </a:accent4>
      <a:accent5>
        <a:srgbClr val="FBBE09"/>
      </a:accent5>
      <a:accent6>
        <a:srgbClr val="FFF3E6"/>
      </a:accent6>
      <a:hlink>
        <a:srgbClr val="B11913"/>
      </a:hlink>
      <a:folHlink>
        <a:srgbClr val="DF3B13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8" id="{4751AB5D-640C-3342-BFAA-5DB4E45F457D}" vid="{E170F76C-6CC7-B945-846A-6208DD64BB9B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EOSC-hub_ppt-2</Template>
  <TotalTime>642</TotalTime>
  <Words>224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Source Sans Pro</vt:lpstr>
      <vt:lpstr>Wingdings</vt:lpstr>
      <vt:lpstr>slide_base</vt:lpstr>
      <vt:lpstr>PowerPoint Presentation</vt:lpstr>
      <vt:lpstr>PowerPoint Presentation</vt:lpstr>
      <vt:lpstr>PowerPoint Presentation</vt:lpstr>
      <vt:lpstr>Use of Resources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Caterina Piagentini</dc:creator>
  <cp:lastModifiedBy>Antonio</cp:lastModifiedBy>
  <cp:revision>130</cp:revision>
  <dcterms:created xsi:type="dcterms:W3CDTF">2018-01-30T10:37:03Z</dcterms:created>
  <dcterms:modified xsi:type="dcterms:W3CDTF">2018-10-09T09:27:17Z</dcterms:modified>
</cp:coreProperties>
</file>