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7"/>
  </p:notesMasterIdLst>
  <p:handoutMasterIdLst>
    <p:handoutMasterId r:id="rId8"/>
  </p:handoutMasterIdLst>
  <p:sldIdLst>
    <p:sldId id="274" r:id="rId2"/>
    <p:sldId id="290" r:id="rId3"/>
    <p:sldId id="289" r:id="rId4"/>
    <p:sldId id="288" r:id="rId5"/>
    <p:sldId id="29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392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87D2E5-4C32-2D43-96D7-B6662D4A0696}" type="doc">
      <dgm:prSet loTypeId="urn:microsoft.com/office/officeart/2005/8/layout/process1" loCatId="process" qsTypeId="urn:microsoft.com/office/officeart/2005/8/quickstyle/simple1" qsCatId="simple" csTypeId="urn:microsoft.com/office/officeart/2005/8/colors/accent1_3" csCatId="accent1" phldr="1"/>
      <dgm:spPr/>
    </dgm:pt>
    <dgm:pt modelId="{85D584A6-8EF9-6845-A7D3-D103D536CCED}">
      <dgm:prSet phldrT="[Text]"/>
      <dgm:spPr/>
      <dgm:t>
        <a:bodyPr/>
        <a:lstStyle/>
        <a:p>
          <a:r>
            <a:rPr lang="en-US" dirty="0"/>
            <a:t>Current demand of </a:t>
          </a:r>
          <a:r>
            <a:rPr lang="en-GB" dirty="0"/>
            <a:t>digital services for research</a:t>
          </a:r>
          <a:endParaRPr lang="en-US" dirty="0"/>
        </a:p>
      </dgm:t>
    </dgm:pt>
    <dgm:pt modelId="{8D03EEF9-DAFE-8141-A7FE-4E4EF6734A65}" type="parTrans" cxnId="{4292FECB-9881-9247-A778-63DFA1ADE757}">
      <dgm:prSet/>
      <dgm:spPr/>
      <dgm:t>
        <a:bodyPr/>
        <a:lstStyle/>
        <a:p>
          <a:endParaRPr lang="en-US"/>
        </a:p>
      </dgm:t>
    </dgm:pt>
    <dgm:pt modelId="{1E975DA1-A833-1043-B002-8F2AA3002E38}" type="sibTrans" cxnId="{4292FECB-9881-9247-A778-63DFA1ADE757}">
      <dgm:prSet/>
      <dgm:spPr/>
      <dgm:t>
        <a:bodyPr/>
        <a:lstStyle/>
        <a:p>
          <a:endParaRPr lang="en-US"/>
        </a:p>
      </dgm:t>
    </dgm:pt>
    <dgm:pt modelId="{3265A85D-E691-3148-931B-41812676FAD9}">
      <dgm:prSet phldrT="[Text]"/>
      <dgm:spPr/>
      <dgm:t>
        <a:bodyPr/>
        <a:lstStyle/>
        <a:p>
          <a:r>
            <a:rPr lang="en-US" dirty="0"/>
            <a:t>Current and preferred delivery models</a:t>
          </a:r>
        </a:p>
      </dgm:t>
    </dgm:pt>
    <dgm:pt modelId="{3D8D6B62-C7A4-EF47-898D-5C8A0C942FBD}" type="parTrans" cxnId="{F20808DE-BE6D-A746-8696-4D80251FC6A5}">
      <dgm:prSet/>
      <dgm:spPr/>
      <dgm:t>
        <a:bodyPr/>
        <a:lstStyle/>
        <a:p>
          <a:endParaRPr lang="en-US"/>
        </a:p>
      </dgm:t>
    </dgm:pt>
    <dgm:pt modelId="{AAE7C0A4-FD45-9F45-B02E-E4D640B59D6D}" type="sibTrans" cxnId="{F20808DE-BE6D-A746-8696-4D80251FC6A5}">
      <dgm:prSet/>
      <dgm:spPr/>
      <dgm:t>
        <a:bodyPr/>
        <a:lstStyle/>
        <a:p>
          <a:endParaRPr lang="en-US"/>
        </a:p>
      </dgm:t>
    </dgm:pt>
    <dgm:pt modelId="{9B2CD069-842F-B44D-9C83-4E2830018BED}">
      <dgm:prSet phldrT="[Text]"/>
      <dgm:spPr/>
      <dgm:t>
        <a:bodyPr/>
        <a:lstStyle/>
        <a:p>
          <a:r>
            <a:rPr lang="en-US" dirty="0"/>
            <a:t>Funding streams and procurement constraints</a:t>
          </a:r>
        </a:p>
      </dgm:t>
    </dgm:pt>
    <dgm:pt modelId="{0EB6AA1A-040E-BF47-BF38-47CFEF0BE4A0}" type="parTrans" cxnId="{F6DBC64D-4D4E-DC41-8840-695CDEEA333E}">
      <dgm:prSet/>
      <dgm:spPr/>
      <dgm:t>
        <a:bodyPr/>
        <a:lstStyle/>
        <a:p>
          <a:endParaRPr lang="en-US"/>
        </a:p>
      </dgm:t>
    </dgm:pt>
    <dgm:pt modelId="{35DCCFFE-51BB-5C44-951D-11AA47A9F509}" type="sibTrans" cxnId="{F6DBC64D-4D4E-DC41-8840-695CDEEA333E}">
      <dgm:prSet/>
      <dgm:spPr/>
      <dgm:t>
        <a:bodyPr/>
        <a:lstStyle/>
        <a:p>
          <a:endParaRPr lang="en-US"/>
        </a:p>
      </dgm:t>
    </dgm:pt>
    <dgm:pt modelId="{A1AFF9FA-DF1A-314E-8506-A8BCC8C7C755}">
      <dgm:prSet phldrT="[Text]"/>
      <dgm:spPr/>
      <dgm:t>
        <a:bodyPr/>
        <a:lstStyle/>
        <a:p>
          <a:r>
            <a:rPr lang="en-US" dirty="0"/>
            <a:t>Challenges and opportunities</a:t>
          </a:r>
        </a:p>
      </dgm:t>
    </dgm:pt>
    <dgm:pt modelId="{E8CA731F-849E-7E48-898E-C281607B067F}" type="parTrans" cxnId="{47E75522-FB13-A54A-BAA0-76092E63B33C}">
      <dgm:prSet/>
      <dgm:spPr/>
      <dgm:t>
        <a:bodyPr/>
        <a:lstStyle/>
        <a:p>
          <a:endParaRPr lang="en-US"/>
        </a:p>
      </dgm:t>
    </dgm:pt>
    <dgm:pt modelId="{CE010167-5B4C-4F4E-8A45-02E22AED4702}" type="sibTrans" cxnId="{47E75522-FB13-A54A-BAA0-76092E63B33C}">
      <dgm:prSet/>
      <dgm:spPr/>
      <dgm:t>
        <a:bodyPr/>
        <a:lstStyle/>
        <a:p>
          <a:endParaRPr lang="en-US"/>
        </a:p>
      </dgm:t>
    </dgm:pt>
    <dgm:pt modelId="{ED4B5E10-88C2-C54F-AD30-2E2800C34187}" type="pres">
      <dgm:prSet presAssocID="{D887D2E5-4C32-2D43-96D7-B6662D4A0696}" presName="Name0" presStyleCnt="0">
        <dgm:presLayoutVars>
          <dgm:dir/>
          <dgm:resizeHandles val="exact"/>
        </dgm:presLayoutVars>
      </dgm:prSet>
      <dgm:spPr/>
    </dgm:pt>
    <dgm:pt modelId="{CA4A8A9F-A327-E345-B060-3624B3CD53BD}" type="pres">
      <dgm:prSet presAssocID="{85D584A6-8EF9-6845-A7D3-D103D536CCED}" presName="node" presStyleLbl="node1" presStyleIdx="0" presStyleCnt="4">
        <dgm:presLayoutVars>
          <dgm:bulletEnabled val="1"/>
        </dgm:presLayoutVars>
      </dgm:prSet>
      <dgm:spPr/>
    </dgm:pt>
    <dgm:pt modelId="{AE365912-7BB4-7440-B780-C616A76A4431}" type="pres">
      <dgm:prSet presAssocID="{1E975DA1-A833-1043-B002-8F2AA3002E38}" presName="sibTrans" presStyleLbl="sibTrans2D1" presStyleIdx="0" presStyleCnt="3"/>
      <dgm:spPr/>
    </dgm:pt>
    <dgm:pt modelId="{1FC90467-0627-0A4C-81BF-D5C7A0786CE3}" type="pres">
      <dgm:prSet presAssocID="{1E975DA1-A833-1043-B002-8F2AA3002E38}" presName="connectorText" presStyleLbl="sibTrans2D1" presStyleIdx="0" presStyleCnt="3"/>
      <dgm:spPr/>
    </dgm:pt>
    <dgm:pt modelId="{96AE47E6-FA57-5F4A-ADDE-5A065FD55344}" type="pres">
      <dgm:prSet presAssocID="{3265A85D-E691-3148-931B-41812676FAD9}" presName="node" presStyleLbl="node1" presStyleIdx="1" presStyleCnt="4">
        <dgm:presLayoutVars>
          <dgm:bulletEnabled val="1"/>
        </dgm:presLayoutVars>
      </dgm:prSet>
      <dgm:spPr/>
    </dgm:pt>
    <dgm:pt modelId="{87B403F4-69F0-2644-ADCB-9D2D2C70F0F2}" type="pres">
      <dgm:prSet presAssocID="{AAE7C0A4-FD45-9F45-B02E-E4D640B59D6D}" presName="sibTrans" presStyleLbl="sibTrans2D1" presStyleIdx="1" presStyleCnt="3"/>
      <dgm:spPr/>
    </dgm:pt>
    <dgm:pt modelId="{BBBD33CD-A62C-6045-9628-3CC52C646AFD}" type="pres">
      <dgm:prSet presAssocID="{AAE7C0A4-FD45-9F45-B02E-E4D640B59D6D}" presName="connectorText" presStyleLbl="sibTrans2D1" presStyleIdx="1" presStyleCnt="3"/>
      <dgm:spPr/>
    </dgm:pt>
    <dgm:pt modelId="{D6A60E64-9419-C343-8621-9A063794D52D}" type="pres">
      <dgm:prSet presAssocID="{9B2CD069-842F-B44D-9C83-4E2830018BED}" presName="node" presStyleLbl="node1" presStyleIdx="2" presStyleCnt="4">
        <dgm:presLayoutVars>
          <dgm:bulletEnabled val="1"/>
        </dgm:presLayoutVars>
      </dgm:prSet>
      <dgm:spPr/>
    </dgm:pt>
    <dgm:pt modelId="{F5F8BD11-06E8-3D45-ABAA-35839510DFED}" type="pres">
      <dgm:prSet presAssocID="{35DCCFFE-51BB-5C44-951D-11AA47A9F509}" presName="sibTrans" presStyleLbl="sibTrans2D1" presStyleIdx="2" presStyleCnt="3"/>
      <dgm:spPr/>
    </dgm:pt>
    <dgm:pt modelId="{5E241A71-D8B1-B84D-8D3F-9D1DE00A5D41}" type="pres">
      <dgm:prSet presAssocID="{35DCCFFE-51BB-5C44-951D-11AA47A9F509}" presName="connectorText" presStyleLbl="sibTrans2D1" presStyleIdx="2" presStyleCnt="3"/>
      <dgm:spPr/>
    </dgm:pt>
    <dgm:pt modelId="{A2A33994-53F7-D446-A7E0-F3961F5444F0}" type="pres">
      <dgm:prSet presAssocID="{A1AFF9FA-DF1A-314E-8506-A8BCC8C7C755}" presName="node" presStyleLbl="node1" presStyleIdx="3" presStyleCnt="4">
        <dgm:presLayoutVars>
          <dgm:bulletEnabled val="1"/>
        </dgm:presLayoutVars>
      </dgm:prSet>
      <dgm:spPr/>
    </dgm:pt>
  </dgm:ptLst>
  <dgm:cxnLst>
    <dgm:cxn modelId="{635E9B14-8133-C84E-ACB8-ABA65AD431B4}" type="presOf" srcId="{35DCCFFE-51BB-5C44-951D-11AA47A9F509}" destId="{5E241A71-D8B1-B84D-8D3F-9D1DE00A5D41}" srcOrd="1" destOrd="0" presId="urn:microsoft.com/office/officeart/2005/8/layout/process1"/>
    <dgm:cxn modelId="{47E75522-FB13-A54A-BAA0-76092E63B33C}" srcId="{D887D2E5-4C32-2D43-96D7-B6662D4A0696}" destId="{A1AFF9FA-DF1A-314E-8506-A8BCC8C7C755}" srcOrd="3" destOrd="0" parTransId="{E8CA731F-849E-7E48-898E-C281607B067F}" sibTransId="{CE010167-5B4C-4F4E-8A45-02E22AED4702}"/>
    <dgm:cxn modelId="{AB913726-E66A-BB45-ADF8-0874345120AB}" type="presOf" srcId="{3265A85D-E691-3148-931B-41812676FAD9}" destId="{96AE47E6-FA57-5F4A-ADDE-5A065FD55344}" srcOrd="0" destOrd="0" presId="urn:microsoft.com/office/officeart/2005/8/layout/process1"/>
    <dgm:cxn modelId="{CA1E4533-4C48-B444-8BD4-F397A0D61602}" type="presOf" srcId="{AAE7C0A4-FD45-9F45-B02E-E4D640B59D6D}" destId="{87B403F4-69F0-2644-ADCB-9D2D2C70F0F2}" srcOrd="0" destOrd="0" presId="urn:microsoft.com/office/officeart/2005/8/layout/process1"/>
    <dgm:cxn modelId="{F6DBC64D-4D4E-DC41-8840-695CDEEA333E}" srcId="{D887D2E5-4C32-2D43-96D7-B6662D4A0696}" destId="{9B2CD069-842F-B44D-9C83-4E2830018BED}" srcOrd="2" destOrd="0" parTransId="{0EB6AA1A-040E-BF47-BF38-47CFEF0BE4A0}" sibTransId="{35DCCFFE-51BB-5C44-951D-11AA47A9F509}"/>
    <dgm:cxn modelId="{0B2E8550-69B0-904D-8645-9482DFE09BBE}" type="presOf" srcId="{9B2CD069-842F-B44D-9C83-4E2830018BED}" destId="{D6A60E64-9419-C343-8621-9A063794D52D}" srcOrd="0" destOrd="0" presId="urn:microsoft.com/office/officeart/2005/8/layout/process1"/>
    <dgm:cxn modelId="{D54C9A55-0354-9348-BB75-FAD5D40FA7F4}" type="presOf" srcId="{1E975DA1-A833-1043-B002-8F2AA3002E38}" destId="{AE365912-7BB4-7440-B780-C616A76A4431}" srcOrd="0" destOrd="0" presId="urn:microsoft.com/office/officeart/2005/8/layout/process1"/>
    <dgm:cxn modelId="{CABBBD64-AD11-EE4F-9706-0262EDA5F2E8}" type="presOf" srcId="{35DCCFFE-51BB-5C44-951D-11AA47A9F509}" destId="{F5F8BD11-06E8-3D45-ABAA-35839510DFED}" srcOrd="0" destOrd="0" presId="urn:microsoft.com/office/officeart/2005/8/layout/process1"/>
    <dgm:cxn modelId="{C1BF29AF-FA14-9C4B-A1A2-F4D10B2C26F4}" type="presOf" srcId="{1E975DA1-A833-1043-B002-8F2AA3002E38}" destId="{1FC90467-0627-0A4C-81BF-D5C7A0786CE3}" srcOrd="1" destOrd="0" presId="urn:microsoft.com/office/officeart/2005/8/layout/process1"/>
    <dgm:cxn modelId="{BFD598B7-B962-FA42-9AFD-B7BF57C97B81}" type="presOf" srcId="{85D584A6-8EF9-6845-A7D3-D103D536CCED}" destId="{CA4A8A9F-A327-E345-B060-3624B3CD53BD}" srcOrd="0" destOrd="0" presId="urn:microsoft.com/office/officeart/2005/8/layout/process1"/>
    <dgm:cxn modelId="{B34F05BA-4649-034F-982B-9CFFA006F0C4}" type="presOf" srcId="{D887D2E5-4C32-2D43-96D7-B6662D4A0696}" destId="{ED4B5E10-88C2-C54F-AD30-2E2800C34187}" srcOrd="0" destOrd="0" presId="urn:microsoft.com/office/officeart/2005/8/layout/process1"/>
    <dgm:cxn modelId="{1A4206C4-D673-F344-9E64-3C511D56A03E}" type="presOf" srcId="{A1AFF9FA-DF1A-314E-8506-A8BCC8C7C755}" destId="{A2A33994-53F7-D446-A7E0-F3961F5444F0}" srcOrd="0" destOrd="0" presId="urn:microsoft.com/office/officeart/2005/8/layout/process1"/>
    <dgm:cxn modelId="{4292FECB-9881-9247-A778-63DFA1ADE757}" srcId="{D887D2E5-4C32-2D43-96D7-B6662D4A0696}" destId="{85D584A6-8EF9-6845-A7D3-D103D536CCED}" srcOrd="0" destOrd="0" parTransId="{8D03EEF9-DAFE-8141-A7FE-4E4EF6734A65}" sibTransId="{1E975DA1-A833-1043-B002-8F2AA3002E38}"/>
    <dgm:cxn modelId="{F20808DE-BE6D-A746-8696-4D80251FC6A5}" srcId="{D887D2E5-4C32-2D43-96D7-B6662D4A0696}" destId="{3265A85D-E691-3148-931B-41812676FAD9}" srcOrd="1" destOrd="0" parTransId="{3D8D6B62-C7A4-EF47-898D-5C8A0C942FBD}" sibTransId="{AAE7C0A4-FD45-9F45-B02E-E4D640B59D6D}"/>
    <dgm:cxn modelId="{8F7FC0FF-D653-4547-A328-3257654E7A1D}" type="presOf" srcId="{AAE7C0A4-FD45-9F45-B02E-E4D640B59D6D}" destId="{BBBD33CD-A62C-6045-9628-3CC52C646AFD}" srcOrd="1" destOrd="0" presId="urn:microsoft.com/office/officeart/2005/8/layout/process1"/>
    <dgm:cxn modelId="{C0D7836C-0B03-6D40-A003-AEFECB2C4865}" type="presParOf" srcId="{ED4B5E10-88C2-C54F-AD30-2E2800C34187}" destId="{CA4A8A9F-A327-E345-B060-3624B3CD53BD}" srcOrd="0" destOrd="0" presId="urn:microsoft.com/office/officeart/2005/8/layout/process1"/>
    <dgm:cxn modelId="{D44F1464-1AB8-664E-BF50-A32C62BDC3CB}" type="presParOf" srcId="{ED4B5E10-88C2-C54F-AD30-2E2800C34187}" destId="{AE365912-7BB4-7440-B780-C616A76A4431}" srcOrd="1" destOrd="0" presId="urn:microsoft.com/office/officeart/2005/8/layout/process1"/>
    <dgm:cxn modelId="{0B9ED361-F40A-BF49-8DD3-E961D2E4390D}" type="presParOf" srcId="{AE365912-7BB4-7440-B780-C616A76A4431}" destId="{1FC90467-0627-0A4C-81BF-D5C7A0786CE3}" srcOrd="0" destOrd="0" presId="urn:microsoft.com/office/officeart/2005/8/layout/process1"/>
    <dgm:cxn modelId="{DFDC57EB-FF02-D54B-BC2B-2AFC860EBBB9}" type="presParOf" srcId="{ED4B5E10-88C2-C54F-AD30-2E2800C34187}" destId="{96AE47E6-FA57-5F4A-ADDE-5A065FD55344}" srcOrd="2" destOrd="0" presId="urn:microsoft.com/office/officeart/2005/8/layout/process1"/>
    <dgm:cxn modelId="{92E57BAD-427F-9F41-A0E2-C87316DEF536}" type="presParOf" srcId="{ED4B5E10-88C2-C54F-AD30-2E2800C34187}" destId="{87B403F4-69F0-2644-ADCB-9D2D2C70F0F2}" srcOrd="3" destOrd="0" presId="urn:microsoft.com/office/officeart/2005/8/layout/process1"/>
    <dgm:cxn modelId="{1F509E45-CEE6-4D40-B5FC-4291D68D166C}" type="presParOf" srcId="{87B403F4-69F0-2644-ADCB-9D2D2C70F0F2}" destId="{BBBD33CD-A62C-6045-9628-3CC52C646AFD}" srcOrd="0" destOrd="0" presId="urn:microsoft.com/office/officeart/2005/8/layout/process1"/>
    <dgm:cxn modelId="{B1CF9A16-648F-E944-9701-B1F4F6EEFCDE}" type="presParOf" srcId="{ED4B5E10-88C2-C54F-AD30-2E2800C34187}" destId="{D6A60E64-9419-C343-8621-9A063794D52D}" srcOrd="4" destOrd="0" presId="urn:microsoft.com/office/officeart/2005/8/layout/process1"/>
    <dgm:cxn modelId="{211F331E-66E8-7E42-A3E2-D6256BC00052}" type="presParOf" srcId="{ED4B5E10-88C2-C54F-AD30-2E2800C34187}" destId="{F5F8BD11-06E8-3D45-ABAA-35839510DFED}" srcOrd="5" destOrd="0" presId="urn:microsoft.com/office/officeart/2005/8/layout/process1"/>
    <dgm:cxn modelId="{2B15682F-4F72-894F-8360-D6D6888580C1}" type="presParOf" srcId="{F5F8BD11-06E8-3D45-ABAA-35839510DFED}" destId="{5E241A71-D8B1-B84D-8D3F-9D1DE00A5D41}" srcOrd="0" destOrd="0" presId="urn:microsoft.com/office/officeart/2005/8/layout/process1"/>
    <dgm:cxn modelId="{92B5318A-6FBE-1F4F-BF4C-C9211CABF75F}" type="presParOf" srcId="{ED4B5E10-88C2-C54F-AD30-2E2800C34187}" destId="{A2A33994-53F7-D446-A7E0-F3961F5444F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ADACE5-0FAA-D74F-8F18-1F5879931966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FD45E6-6FB6-9F43-8DE1-1C91BB0B1E16}">
      <dgm:prSet phldrT="[Text]"/>
      <dgm:spPr/>
      <dgm:t>
        <a:bodyPr/>
        <a:lstStyle/>
        <a:p>
          <a:r>
            <a:rPr lang="en-US" dirty="0"/>
            <a:t>Do you buy/acquire digital services for research?</a:t>
          </a:r>
        </a:p>
      </dgm:t>
    </dgm:pt>
    <dgm:pt modelId="{0659E7C6-F96C-964C-93D0-1F5B7AE4DD4A}" type="parTrans" cxnId="{EBB8A401-77BB-EE4A-B0B8-FA0113A2ECE9}">
      <dgm:prSet/>
      <dgm:spPr/>
      <dgm:t>
        <a:bodyPr/>
        <a:lstStyle/>
        <a:p>
          <a:endParaRPr lang="en-US"/>
        </a:p>
      </dgm:t>
    </dgm:pt>
    <dgm:pt modelId="{3B1A3A25-AB22-A344-9409-9566CF9F46D5}" type="sibTrans" cxnId="{EBB8A401-77BB-EE4A-B0B8-FA0113A2ECE9}">
      <dgm:prSet/>
      <dgm:spPr/>
      <dgm:t>
        <a:bodyPr/>
        <a:lstStyle/>
        <a:p>
          <a:endParaRPr lang="en-US"/>
        </a:p>
      </dgm:t>
    </dgm:pt>
    <dgm:pt modelId="{13F343BA-D0AE-C841-AEB7-1D87449FD382}">
      <dgm:prSet phldrT="[Text]"/>
      <dgm:spPr/>
      <dgm:t>
        <a:bodyPr/>
        <a:lstStyle/>
        <a:p>
          <a:r>
            <a:rPr lang="en-US" dirty="0"/>
            <a:t>Participate</a:t>
          </a:r>
        </a:p>
      </dgm:t>
    </dgm:pt>
    <dgm:pt modelId="{7C349941-EECB-DE42-9372-E3B52B122A96}" type="parTrans" cxnId="{80D59099-13BD-AB47-9C38-4DDA7C1455E3}">
      <dgm:prSet/>
      <dgm:spPr/>
      <dgm:t>
        <a:bodyPr/>
        <a:lstStyle/>
        <a:p>
          <a:endParaRPr lang="en-US"/>
        </a:p>
      </dgm:t>
    </dgm:pt>
    <dgm:pt modelId="{801AA148-8E45-1D43-A70D-5637A8AB5FD0}" type="sibTrans" cxnId="{80D59099-13BD-AB47-9C38-4DDA7C1455E3}">
      <dgm:prSet/>
      <dgm:spPr/>
      <dgm:t>
        <a:bodyPr/>
        <a:lstStyle/>
        <a:p>
          <a:endParaRPr lang="en-US"/>
        </a:p>
      </dgm:t>
    </dgm:pt>
    <dgm:pt modelId="{B782BB39-3196-7549-98A3-5CE6CB2E63CD}">
      <dgm:prSet phldrT="[Text]"/>
      <dgm:spPr/>
      <dgm:t>
        <a:bodyPr/>
        <a:lstStyle/>
        <a:p>
          <a:r>
            <a:rPr lang="en-US" dirty="0"/>
            <a:t>Receive</a:t>
          </a:r>
        </a:p>
      </dgm:t>
    </dgm:pt>
    <dgm:pt modelId="{6D3CAB57-0D94-2842-8999-B5FD2173E503}" type="parTrans" cxnId="{2BAED607-BB86-E540-8CF9-C480178F28B6}">
      <dgm:prSet/>
      <dgm:spPr/>
      <dgm:t>
        <a:bodyPr/>
        <a:lstStyle/>
        <a:p>
          <a:endParaRPr lang="en-US"/>
        </a:p>
      </dgm:t>
    </dgm:pt>
    <dgm:pt modelId="{9D0ADCEC-63E8-0E48-A5B3-D72618731AE6}" type="sibTrans" cxnId="{2BAED607-BB86-E540-8CF9-C480178F28B6}">
      <dgm:prSet/>
      <dgm:spPr/>
      <dgm:t>
        <a:bodyPr/>
        <a:lstStyle/>
        <a:p>
          <a:endParaRPr lang="en-US"/>
        </a:p>
      </dgm:t>
    </dgm:pt>
    <dgm:pt modelId="{1407F7FD-DD44-EC4C-9BC1-1BD6338717FA}">
      <dgm:prSet phldrT="[Text]"/>
      <dgm:spPr/>
      <dgm:t>
        <a:bodyPr/>
        <a:lstStyle/>
        <a:p>
          <a:r>
            <a:rPr lang="en-US" dirty="0"/>
            <a:t>A European study that can shape the future EOSC taking into account your needs</a:t>
          </a:r>
        </a:p>
      </dgm:t>
    </dgm:pt>
    <dgm:pt modelId="{D662E44F-33AD-CF4F-A677-72179D8274A1}" type="parTrans" cxnId="{815F165C-23FE-9F4F-A4D3-DDEE3C64CA2E}">
      <dgm:prSet/>
      <dgm:spPr/>
      <dgm:t>
        <a:bodyPr/>
        <a:lstStyle/>
        <a:p>
          <a:endParaRPr lang="en-US"/>
        </a:p>
      </dgm:t>
    </dgm:pt>
    <dgm:pt modelId="{4C2C8843-EC18-E54C-B15B-77F32A40E200}" type="sibTrans" cxnId="{815F165C-23FE-9F4F-A4D3-DDEE3C64CA2E}">
      <dgm:prSet/>
      <dgm:spPr/>
      <dgm:t>
        <a:bodyPr/>
        <a:lstStyle/>
        <a:p>
          <a:endParaRPr lang="en-US"/>
        </a:p>
      </dgm:t>
    </dgm:pt>
    <dgm:pt modelId="{E5C5A12F-EC1B-304F-8C54-9425EAD20B98}">
      <dgm:prSet phldrT="[Text]"/>
      <dgm:spPr/>
      <dgm:t>
        <a:bodyPr/>
        <a:lstStyle/>
        <a:p>
          <a:r>
            <a:rPr lang="en-GB" dirty="0"/>
            <a:t>Contribute to shaping business models and procurement frameworks useful in the context of the EOSC</a:t>
          </a:r>
          <a:endParaRPr lang="en-US" dirty="0"/>
        </a:p>
      </dgm:t>
    </dgm:pt>
    <dgm:pt modelId="{21E14467-47CD-CE46-B826-F6B1954299CC}" type="parTrans" cxnId="{35CD3ECD-7B4E-7C4A-A6D8-12283EB7DA6C}">
      <dgm:prSet/>
      <dgm:spPr/>
      <dgm:t>
        <a:bodyPr/>
        <a:lstStyle/>
        <a:p>
          <a:endParaRPr lang="en-US"/>
        </a:p>
      </dgm:t>
    </dgm:pt>
    <dgm:pt modelId="{A60E9B07-BBC1-3E4D-8468-798486B04775}" type="sibTrans" cxnId="{35CD3ECD-7B4E-7C4A-A6D8-12283EB7DA6C}">
      <dgm:prSet/>
      <dgm:spPr/>
      <dgm:t>
        <a:bodyPr/>
        <a:lstStyle/>
        <a:p>
          <a:endParaRPr lang="en-US"/>
        </a:p>
      </dgm:t>
    </dgm:pt>
    <dgm:pt modelId="{54204C24-74C8-2640-A313-D21B3ADF1E61}">
      <dgm:prSet phldrT="[Text]"/>
      <dgm:spPr/>
      <dgm:t>
        <a:bodyPr/>
        <a:lstStyle/>
        <a:p>
          <a:r>
            <a:rPr lang="en-US" dirty="0"/>
            <a:t>Book an interview for our market research</a:t>
          </a:r>
        </a:p>
      </dgm:t>
    </dgm:pt>
    <dgm:pt modelId="{AE5FA218-779B-EA46-8C04-93627B5C4DC6}" type="parTrans" cxnId="{5D9ED9E3-9FCC-F641-87B9-F5034B82EE66}">
      <dgm:prSet/>
      <dgm:spPr/>
      <dgm:t>
        <a:bodyPr/>
        <a:lstStyle/>
        <a:p>
          <a:endParaRPr lang="en-US"/>
        </a:p>
      </dgm:t>
    </dgm:pt>
    <dgm:pt modelId="{A1CFF1BC-B9BE-8946-99B1-E2BD2BB23F33}" type="sibTrans" cxnId="{5D9ED9E3-9FCC-F641-87B9-F5034B82EE66}">
      <dgm:prSet/>
      <dgm:spPr/>
      <dgm:t>
        <a:bodyPr/>
        <a:lstStyle/>
        <a:p>
          <a:endParaRPr lang="en-US"/>
        </a:p>
      </dgm:t>
    </dgm:pt>
    <dgm:pt modelId="{3385871C-E557-D24B-BC46-C6BB2948C536}">
      <dgm:prSet phldrT="[Text]"/>
      <dgm:spPr/>
      <dgm:t>
        <a:bodyPr/>
        <a:lstStyle/>
        <a:p>
          <a:r>
            <a:rPr lang="en-GB" noProof="0" dirty="0"/>
            <a:t>Recognise</a:t>
          </a:r>
          <a:r>
            <a:rPr lang="en-US" dirty="0"/>
            <a:t> </a:t>
          </a:r>
        </a:p>
      </dgm:t>
    </dgm:pt>
    <dgm:pt modelId="{72372006-C4A4-D84A-B570-A8C0000B362E}" type="parTrans" cxnId="{E938643C-7B2C-A749-85BF-78D9A2491FEE}">
      <dgm:prSet/>
      <dgm:spPr/>
      <dgm:t>
        <a:bodyPr/>
        <a:lstStyle/>
        <a:p>
          <a:endParaRPr lang="en-US"/>
        </a:p>
      </dgm:t>
    </dgm:pt>
    <dgm:pt modelId="{A460144D-7747-1940-A249-3E5969912A0C}" type="sibTrans" cxnId="{E938643C-7B2C-A749-85BF-78D9A2491FEE}">
      <dgm:prSet/>
      <dgm:spPr/>
      <dgm:t>
        <a:bodyPr/>
        <a:lstStyle/>
        <a:p>
          <a:endParaRPr lang="en-US"/>
        </a:p>
      </dgm:t>
    </dgm:pt>
    <dgm:pt modelId="{27F219A0-A3BA-FA4B-A612-725B09273738}" type="pres">
      <dgm:prSet presAssocID="{57ADACE5-0FAA-D74F-8F18-1F5879931966}" presName="rootnode" presStyleCnt="0">
        <dgm:presLayoutVars>
          <dgm:chMax/>
          <dgm:chPref/>
          <dgm:dir/>
          <dgm:animLvl val="lvl"/>
        </dgm:presLayoutVars>
      </dgm:prSet>
      <dgm:spPr/>
    </dgm:pt>
    <dgm:pt modelId="{2BFE64BA-EA47-0C40-B8B1-CF32B7F5A588}" type="pres">
      <dgm:prSet presAssocID="{3385871C-E557-D24B-BC46-C6BB2948C536}" presName="composite" presStyleCnt="0"/>
      <dgm:spPr/>
    </dgm:pt>
    <dgm:pt modelId="{0D72622F-26B3-F248-8DD5-707849B0A619}" type="pres">
      <dgm:prSet presAssocID="{3385871C-E557-D24B-BC46-C6BB2948C536}" presName="bentUpArrow1" presStyleLbl="alignImgPlace1" presStyleIdx="0" presStyleCnt="2"/>
      <dgm:spPr/>
    </dgm:pt>
    <dgm:pt modelId="{D1AAC14C-78B9-B247-ADC6-EB48968A60E6}" type="pres">
      <dgm:prSet presAssocID="{3385871C-E557-D24B-BC46-C6BB2948C536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E2D16BB0-D84F-F94E-89E3-224EBB3E2163}" type="pres">
      <dgm:prSet presAssocID="{3385871C-E557-D24B-BC46-C6BB2948C536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7696AC16-2167-244D-94E2-ECBFBCC07E74}" type="pres">
      <dgm:prSet presAssocID="{A460144D-7747-1940-A249-3E5969912A0C}" presName="sibTrans" presStyleCnt="0"/>
      <dgm:spPr/>
    </dgm:pt>
    <dgm:pt modelId="{C62716EE-4034-C742-93BA-70DACF347408}" type="pres">
      <dgm:prSet presAssocID="{13F343BA-D0AE-C841-AEB7-1D87449FD382}" presName="composite" presStyleCnt="0"/>
      <dgm:spPr/>
    </dgm:pt>
    <dgm:pt modelId="{D47A4758-AFEF-4348-B142-CFAB26A0FE47}" type="pres">
      <dgm:prSet presAssocID="{13F343BA-D0AE-C841-AEB7-1D87449FD382}" presName="bentUpArrow1" presStyleLbl="alignImgPlace1" presStyleIdx="1" presStyleCnt="2"/>
      <dgm:spPr/>
    </dgm:pt>
    <dgm:pt modelId="{8FBBAA50-0312-7743-84C2-1D26E40DAF1A}" type="pres">
      <dgm:prSet presAssocID="{13F343BA-D0AE-C841-AEB7-1D87449FD38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80912E4B-7CD9-EB47-AA93-B23719FA2137}" type="pres">
      <dgm:prSet presAssocID="{13F343BA-D0AE-C841-AEB7-1D87449FD38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46895C4-785E-E94E-9A78-2E0D7D9FF363}" type="pres">
      <dgm:prSet presAssocID="{801AA148-8E45-1D43-A70D-5637A8AB5FD0}" presName="sibTrans" presStyleCnt="0"/>
      <dgm:spPr/>
    </dgm:pt>
    <dgm:pt modelId="{B1F0C719-1F31-0143-BFAF-D03BBDD53E74}" type="pres">
      <dgm:prSet presAssocID="{B782BB39-3196-7549-98A3-5CE6CB2E63CD}" presName="composite" presStyleCnt="0"/>
      <dgm:spPr/>
    </dgm:pt>
    <dgm:pt modelId="{015278AD-008A-1547-83EA-A012D74FF2B9}" type="pres">
      <dgm:prSet presAssocID="{B782BB39-3196-7549-98A3-5CE6CB2E63CD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B44E4D81-2560-F443-8F17-AA5F37D3EA0A}" type="pres">
      <dgm:prSet presAssocID="{B782BB39-3196-7549-98A3-5CE6CB2E63CD}" presName="FinalChildText" presStyleLbl="revTx" presStyleIdx="2" presStyleCnt="3" custScaleX="219000" custScaleY="123536" custLinFactNeighborX="66685" custLinFactNeighborY="2988">
        <dgm:presLayoutVars>
          <dgm:chMax val="0"/>
          <dgm:chPref val="0"/>
          <dgm:bulletEnabled val="1"/>
        </dgm:presLayoutVars>
      </dgm:prSet>
      <dgm:spPr/>
    </dgm:pt>
  </dgm:ptLst>
  <dgm:cxnLst>
    <dgm:cxn modelId="{EBB8A401-77BB-EE4A-B0B8-FA0113A2ECE9}" srcId="{3385871C-E557-D24B-BC46-C6BB2948C536}" destId="{3DFD45E6-6FB6-9F43-8DE1-1C91BB0B1E16}" srcOrd="0" destOrd="0" parTransId="{0659E7C6-F96C-964C-93D0-1F5B7AE4DD4A}" sibTransId="{3B1A3A25-AB22-A344-9409-9566CF9F46D5}"/>
    <dgm:cxn modelId="{2BAED607-BB86-E540-8CF9-C480178F28B6}" srcId="{57ADACE5-0FAA-D74F-8F18-1F5879931966}" destId="{B782BB39-3196-7549-98A3-5CE6CB2E63CD}" srcOrd="2" destOrd="0" parTransId="{6D3CAB57-0D94-2842-8999-B5FD2173E503}" sibTransId="{9D0ADCEC-63E8-0E48-A5B3-D72618731AE6}"/>
    <dgm:cxn modelId="{129DF934-86F0-6047-9DF8-FBF3EC75C54B}" type="presOf" srcId="{E5C5A12F-EC1B-304F-8C54-9425EAD20B98}" destId="{B44E4D81-2560-F443-8F17-AA5F37D3EA0A}" srcOrd="0" destOrd="1" presId="urn:microsoft.com/office/officeart/2005/8/layout/StepDownProcess"/>
    <dgm:cxn modelId="{E938643C-7B2C-A749-85BF-78D9A2491FEE}" srcId="{57ADACE5-0FAA-D74F-8F18-1F5879931966}" destId="{3385871C-E557-D24B-BC46-C6BB2948C536}" srcOrd="0" destOrd="0" parTransId="{72372006-C4A4-D84A-B570-A8C0000B362E}" sibTransId="{A460144D-7747-1940-A249-3E5969912A0C}"/>
    <dgm:cxn modelId="{DD329C46-A2AA-6541-9B4A-DC80F170B95C}" type="presOf" srcId="{B782BB39-3196-7549-98A3-5CE6CB2E63CD}" destId="{015278AD-008A-1547-83EA-A012D74FF2B9}" srcOrd="0" destOrd="0" presId="urn:microsoft.com/office/officeart/2005/8/layout/StepDownProcess"/>
    <dgm:cxn modelId="{5A3E4453-6EBC-AA44-83AC-EF5A46D7A11D}" type="presOf" srcId="{57ADACE5-0FAA-D74F-8F18-1F5879931966}" destId="{27F219A0-A3BA-FA4B-A612-725B09273738}" srcOrd="0" destOrd="0" presId="urn:microsoft.com/office/officeart/2005/8/layout/StepDownProcess"/>
    <dgm:cxn modelId="{815F165C-23FE-9F4F-A4D3-DDEE3C64CA2E}" srcId="{B782BB39-3196-7549-98A3-5CE6CB2E63CD}" destId="{1407F7FD-DD44-EC4C-9BC1-1BD6338717FA}" srcOrd="0" destOrd="0" parTransId="{D662E44F-33AD-CF4F-A677-72179D8274A1}" sibTransId="{4C2C8843-EC18-E54C-B15B-77F32A40E200}"/>
    <dgm:cxn modelId="{C772AE80-87A8-A54A-BAEA-F0F4AFD30A72}" type="presOf" srcId="{54204C24-74C8-2640-A313-D21B3ADF1E61}" destId="{80912E4B-7CD9-EB47-AA93-B23719FA2137}" srcOrd="0" destOrd="0" presId="urn:microsoft.com/office/officeart/2005/8/layout/StepDownProcess"/>
    <dgm:cxn modelId="{66987A85-BBE8-5843-9B30-21257E4FF4F1}" type="presOf" srcId="{3385871C-E557-D24B-BC46-C6BB2948C536}" destId="{D1AAC14C-78B9-B247-ADC6-EB48968A60E6}" srcOrd="0" destOrd="0" presId="urn:microsoft.com/office/officeart/2005/8/layout/StepDownProcess"/>
    <dgm:cxn modelId="{80D59099-13BD-AB47-9C38-4DDA7C1455E3}" srcId="{57ADACE5-0FAA-D74F-8F18-1F5879931966}" destId="{13F343BA-D0AE-C841-AEB7-1D87449FD382}" srcOrd="1" destOrd="0" parTransId="{7C349941-EECB-DE42-9372-E3B52B122A96}" sibTransId="{801AA148-8E45-1D43-A70D-5637A8AB5FD0}"/>
    <dgm:cxn modelId="{7AD938BC-9072-CB4C-BDEB-10EFFD2A5914}" type="presOf" srcId="{3DFD45E6-6FB6-9F43-8DE1-1C91BB0B1E16}" destId="{E2D16BB0-D84F-F94E-89E3-224EBB3E2163}" srcOrd="0" destOrd="0" presId="urn:microsoft.com/office/officeart/2005/8/layout/StepDownProcess"/>
    <dgm:cxn modelId="{35CD3ECD-7B4E-7C4A-A6D8-12283EB7DA6C}" srcId="{B782BB39-3196-7549-98A3-5CE6CB2E63CD}" destId="{E5C5A12F-EC1B-304F-8C54-9425EAD20B98}" srcOrd="1" destOrd="0" parTransId="{21E14467-47CD-CE46-B826-F6B1954299CC}" sibTransId="{A60E9B07-BBC1-3E4D-8468-798486B04775}"/>
    <dgm:cxn modelId="{5D9ED9E3-9FCC-F641-87B9-F5034B82EE66}" srcId="{13F343BA-D0AE-C841-AEB7-1D87449FD382}" destId="{54204C24-74C8-2640-A313-D21B3ADF1E61}" srcOrd="0" destOrd="0" parTransId="{AE5FA218-779B-EA46-8C04-93627B5C4DC6}" sibTransId="{A1CFF1BC-B9BE-8946-99B1-E2BD2BB23F33}"/>
    <dgm:cxn modelId="{5CF2ABE4-AC08-854F-BF68-EE016887CA57}" type="presOf" srcId="{13F343BA-D0AE-C841-AEB7-1D87449FD382}" destId="{8FBBAA50-0312-7743-84C2-1D26E40DAF1A}" srcOrd="0" destOrd="0" presId="urn:microsoft.com/office/officeart/2005/8/layout/StepDownProcess"/>
    <dgm:cxn modelId="{8BCF8DFE-1C98-EC43-9C0F-0A84E444B27A}" type="presOf" srcId="{1407F7FD-DD44-EC4C-9BC1-1BD6338717FA}" destId="{B44E4D81-2560-F443-8F17-AA5F37D3EA0A}" srcOrd="0" destOrd="0" presId="urn:microsoft.com/office/officeart/2005/8/layout/StepDownProcess"/>
    <dgm:cxn modelId="{8430CA04-D1CB-2643-A4ED-75175E98AA86}" type="presParOf" srcId="{27F219A0-A3BA-FA4B-A612-725B09273738}" destId="{2BFE64BA-EA47-0C40-B8B1-CF32B7F5A588}" srcOrd="0" destOrd="0" presId="urn:microsoft.com/office/officeart/2005/8/layout/StepDownProcess"/>
    <dgm:cxn modelId="{4AA5E67E-FC77-2E4F-92AB-9B7527CD528B}" type="presParOf" srcId="{2BFE64BA-EA47-0C40-B8B1-CF32B7F5A588}" destId="{0D72622F-26B3-F248-8DD5-707849B0A619}" srcOrd="0" destOrd="0" presId="urn:microsoft.com/office/officeart/2005/8/layout/StepDownProcess"/>
    <dgm:cxn modelId="{9C10C09C-8726-2640-B75E-ED8D5EDC4EF1}" type="presParOf" srcId="{2BFE64BA-EA47-0C40-B8B1-CF32B7F5A588}" destId="{D1AAC14C-78B9-B247-ADC6-EB48968A60E6}" srcOrd="1" destOrd="0" presId="urn:microsoft.com/office/officeart/2005/8/layout/StepDownProcess"/>
    <dgm:cxn modelId="{CFB63560-7906-C543-BCF0-C559E8B460FC}" type="presParOf" srcId="{2BFE64BA-EA47-0C40-B8B1-CF32B7F5A588}" destId="{E2D16BB0-D84F-F94E-89E3-224EBB3E2163}" srcOrd="2" destOrd="0" presId="urn:microsoft.com/office/officeart/2005/8/layout/StepDownProcess"/>
    <dgm:cxn modelId="{8570A021-49DA-FC47-96BA-94FC77C1FFF3}" type="presParOf" srcId="{27F219A0-A3BA-FA4B-A612-725B09273738}" destId="{7696AC16-2167-244D-94E2-ECBFBCC07E74}" srcOrd="1" destOrd="0" presId="urn:microsoft.com/office/officeart/2005/8/layout/StepDownProcess"/>
    <dgm:cxn modelId="{781F7977-C891-1B47-82D8-9FFA34AFF319}" type="presParOf" srcId="{27F219A0-A3BA-FA4B-A612-725B09273738}" destId="{C62716EE-4034-C742-93BA-70DACF347408}" srcOrd="2" destOrd="0" presId="urn:microsoft.com/office/officeart/2005/8/layout/StepDownProcess"/>
    <dgm:cxn modelId="{FA911507-CD19-664A-B2BE-3EB94E9C5E31}" type="presParOf" srcId="{C62716EE-4034-C742-93BA-70DACF347408}" destId="{D47A4758-AFEF-4348-B142-CFAB26A0FE47}" srcOrd="0" destOrd="0" presId="urn:microsoft.com/office/officeart/2005/8/layout/StepDownProcess"/>
    <dgm:cxn modelId="{BC3982F1-684A-FE43-9414-AF01BCECEB9A}" type="presParOf" srcId="{C62716EE-4034-C742-93BA-70DACF347408}" destId="{8FBBAA50-0312-7743-84C2-1D26E40DAF1A}" srcOrd="1" destOrd="0" presId="urn:microsoft.com/office/officeart/2005/8/layout/StepDownProcess"/>
    <dgm:cxn modelId="{34C186FB-AD15-124D-979C-B740C678F0D4}" type="presParOf" srcId="{C62716EE-4034-C742-93BA-70DACF347408}" destId="{80912E4B-7CD9-EB47-AA93-B23719FA2137}" srcOrd="2" destOrd="0" presId="urn:microsoft.com/office/officeart/2005/8/layout/StepDownProcess"/>
    <dgm:cxn modelId="{5CE089A3-F4AD-184B-AA79-A9BC537817A8}" type="presParOf" srcId="{27F219A0-A3BA-FA4B-A612-725B09273738}" destId="{646895C4-785E-E94E-9A78-2E0D7D9FF363}" srcOrd="3" destOrd="0" presId="urn:microsoft.com/office/officeart/2005/8/layout/StepDownProcess"/>
    <dgm:cxn modelId="{8743846F-523A-EC44-9567-94185FFA1FEB}" type="presParOf" srcId="{27F219A0-A3BA-FA4B-A612-725B09273738}" destId="{B1F0C719-1F31-0143-BFAF-D03BBDD53E74}" srcOrd="4" destOrd="0" presId="urn:microsoft.com/office/officeart/2005/8/layout/StepDownProcess"/>
    <dgm:cxn modelId="{8D468C3B-90F1-674B-9803-5EF71234646C}" type="presParOf" srcId="{B1F0C719-1F31-0143-BFAF-D03BBDD53E74}" destId="{015278AD-008A-1547-83EA-A012D74FF2B9}" srcOrd="0" destOrd="0" presId="urn:microsoft.com/office/officeart/2005/8/layout/StepDownProcess"/>
    <dgm:cxn modelId="{4A9BEC6C-6F65-114E-AE72-62D17402AFF9}" type="presParOf" srcId="{B1F0C719-1F31-0143-BFAF-D03BBDD53E74}" destId="{B44E4D81-2560-F443-8F17-AA5F37D3EA0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A8A9F-A327-E345-B060-3624B3CD53BD}">
      <dsp:nvSpPr>
        <dsp:cNvPr id="0" name=""/>
        <dsp:cNvSpPr/>
      </dsp:nvSpPr>
      <dsp:spPr>
        <a:xfrm>
          <a:off x="4366" y="630187"/>
          <a:ext cx="1909301" cy="114558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Current demand of </a:t>
          </a:r>
          <a:r>
            <a:rPr lang="en-GB" sz="1800" kern="1200" dirty="0"/>
            <a:t>digital services for research</a:t>
          </a:r>
          <a:endParaRPr lang="en-US" sz="1800" kern="1200" dirty="0"/>
        </a:p>
      </dsp:txBody>
      <dsp:txXfrm>
        <a:off x="37919" y="663740"/>
        <a:ext cx="1842195" cy="1078475"/>
      </dsp:txXfrm>
    </dsp:sp>
    <dsp:sp modelId="{AE365912-7BB4-7440-B780-C616A76A4431}">
      <dsp:nvSpPr>
        <dsp:cNvPr id="0" name=""/>
        <dsp:cNvSpPr/>
      </dsp:nvSpPr>
      <dsp:spPr>
        <a:xfrm>
          <a:off x="2104599" y="966224"/>
          <a:ext cx="404772" cy="473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104599" y="1060925"/>
        <a:ext cx="283340" cy="284104"/>
      </dsp:txXfrm>
    </dsp:sp>
    <dsp:sp modelId="{96AE47E6-FA57-5F4A-ADDE-5A065FD55344}">
      <dsp:nvSpPr>
        <dsp:cNvPr id="0" name=""/>
        <dsp:cNvSpPr/>
      </dsp:nvSpPr>
      <dsp:spPr>
        <a:xfrm>
          <a:off x="2677389" y="630187"/>
          <a:ext cx="1909301" cy="114558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48478"/>
            <a:satOff val="-16924"/>
            <a:lumOff val="130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Current and preferred delivery models</a:t>
          </a:r>
        </a:p>
      </dsp:txBody>
      <dsp:txXfrm>
        <a:off x="2710942" y="663740"/>
        <a:ext cx="1842195" cy="1078475"/>
      </dsp:txXfrm>
    </dsp:sp>
    <dsp:sp modelId="{87B403F4-69F0-2644-ADCB-9D2D2C70F0F2}">
      <dsp:nvSpPr>
        <dsp:cNvPr id="0" name=""/>
        <dsp:cNvSpPr/>
      </dsp:nvSpPr>
      <dsp:spPr>
        <a:xfrm>
          <a:off x="4777621" y="966224"/>
          <a:ext cx="404772" cy="473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72892"/>
            <a:satOff val="-25057"/>
            <a:lumOff val="188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777621" y="1060925"/>
        <a:ext cx="283340" cy="284104"/>
      </dsp:txXfrm>
    </dsp:sp>
    <dsp:sp modelId="{D6A60E64-9419-C343-8621-9A063794D52D}">
      <dsp:nvSpPr>
        <dsp:cNvPr id="0" name=""/>
        <dsp:cNvSpPr/>
      </dsp:nvSpPr>
      <dsp:spPr>
        <a:xfrm>
          <a:off x="5350412" y="630187"/>
          <a:ext cx="1909301" cy="114558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96956"/>
            <a:satOff val="-33848"/>
            <a:lumOff val="260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Funding streams and procurement constraints</a:t>
          </a:r>
        </a:p>
      </dsp:txBody>
      <dsp:txXfrm>
        <a:off x="5383965" y="663740"/>
        <a:ext cx="1842195" cy="1078475"/>
      </dsp:txXfrm>
    </dsp:sp>
    <dsp:sp modelId="{F5F8BD11-06E8-3D45-ABAA-35839510DFED}">
      <dsp:nvSpPr>
        <dsp:cNvPr id="0" name=""/>
        <dsp:cNvSpPr/>
      </dsp:nvSpPr>
      <dsp:spPr>
        <a:xfrm>
          <a:off x="7450644" y="966224"/>
          <a:ext cx="404772" cy="473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145785"/>
            <a:satOff val="-50114"/>
            <a:lumOff val="376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7450644" y="1060925"/>
        <a:ext cx="283340" cy="284104"/>
      </dsp:txXfrm>
    </dsp:sp>
    <dsp:sp modelId="{A2A33994-53F7-D446-A7E0-F3961F5444F0}">
      <dsp:nvSpPr>
        <dsp:cNvPr id="0" name=""/>
        <dsp:cNvSpPr/>
      </dsp:nvSpPr>
      <dsp:spPr>
        <a:xfrm>
          <a:off x="8023435" y="630187"/>
          <a:ext cx="1909301" cy="1145581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145434"/>
            <a:satOff val="-50772"/>
            <a:lumOff val="391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Challenges and opportunities</a:t>
          </a:r>
        </a:p>
      </dsp:txBody>
      <dsp:txXfrm>
        <a:off x="8056988" y="663740"/>
        <a:ext cx="1842195" cy="10784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72622F-26B3-F248-8DD5-707849B0A619}">
      <dsp:nvSpPr>
        <dsp:cNvPr id="0" name=""/>
        <dsp:cNvSpPr/>
      </dsp:nvSpPr>
      <dsp:spPr>
        <a:xfrm rot="5400000">
          <a:off x="1665434" y="1418357"/>
          <a:ext cx="1254414" cy="14281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AC14C-78B9-B247-ADC6-EB48968A60E6}">
      <dsp:nvSpPr>
        <dsp:cNvPr id="0" name=""/>
        <dsp:cNvSpPr/>
      </dsp:nvSpPr>
      <dsp:spPr>
        <a:xfrm>
          <a:off x="1333090" y="27813"/>
          <a:ext cx="2111695" cy="147811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noProof="0" dirty="0"/>
            <a:t>Recognise</a:t>
          </a:r>
          <a:r>
            <a:rPr lang="en-US" sz="3100" kern="1200" dirty="0"/>
            <a:t> </a:t>
          </a:r>
        </a:p>
      </dsp:txBody>
      <dsp:txXfrm>
        <a:off x="1405259" y="99982"/>
        <a:ext cx="1967357" cy="1333780"/>
      </dsp:txXfrm>
    </dsp:sp>
    <dsp:sp modelId="{E2D16BB0-D84F-F94E-89E3-224EBB3E2163}">
      <dsp:nvSpPr>
        <dsp:cNvPr id="0" name=""/>
        <dsp:cNvSpPr/>
      </dsp:nvSpPr>
      <dsp:spPr>
        <a:xfrm>
          <a:off x="3444786" y="168785"/>
          <a:ext cx="1535846" cy="1194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Do you buy/acquire digital services for research?</a:t>
          </a:r>
        </a:p>
      </dsp:txBody>
      <dsp:txXfrm>
        <a:off x="3444786" y="168785"/>
        <a:ext cx="1535846" cy="1194680"/>
      </dsp:txXfrm>
    </dsp:sp>
    <dsp:sp modelId="{D47A4758-AFEF-4348-B142-CFAB26A0FE47}">
      <dsp:nvSpPr>
        <dsp:cNvPr id="0" name=""/>
        <dsp:cNvSpPr/>
      </dsp:nvSpPr>
      <dsp:spPr>
        <a:xfrm rot="5400000">
          <a:off x="3416254" y="3078771"/>
          <a:ext cx="1254414" cy="142810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50000"/>
            <a:hueOff val="166566"/>
            <a:satOff val="28265"/>
            <a:lumOff val="141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BBAA50-0312-7743-84C2-1D26E40DAF1A}">
      <dsp:nvSpPr>
        <dsp:cNvPr id="0" name=""/>
        <dsp:cNvSpPr/>
      </dsp:nvSpPr>
      <dsp:spPr>
        <a:xfrm>
          <a:off x="3083910" y="1688228"/>
          <a:ext cx="2111695" cy="1478118"/>
        </a:xfrm>
        <a:prstGeom prst="roundRect">
          <a:avLst>
            <a:gd name="adj" fmla="val 16670"/>
          </a:avLst>
        </a:prstGeom>
        <a:solidFill>
          <a:schemeClr val="accent2">
            <a:hueOff val="307941"/>
            <a:satOff val="3049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Participate</a:t>
          </a:r>
        </a:p>
      </dsp:txBody>
      <dsp:txXfrm>
        <a:off x="3156079" y="1760397"/>
        <a:ext cx="1967357" cy="1333780"/>
      </dsp:txXfrm>
    </dsp:sp>
    <dsp:sp modelId="{80912E4B-7CD9-EB47-AA93-B23719FA2137}">
      <dsp:nvSpPr>
        <dsp:cNvPr id="0" name=""/>
        <dsp:cNvSpPr/>
      </dsp:nvSpPr>
      <dsp:spPr>
        <a:xfrm>
          <a:off x="5195606" y="1829200"/>
          <a:ext cx="1535846" cy="1194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Book an interview for our market research</a:t>
          </a:r>
        </a:p>
      </dsp:txBody>
      <dsp:txXfrm>
        <a:off x="5195606" y="1829200"/>
        <a:ext cx="1535846" cy="1194680"/>
      </dsp:txXfrm>
    </dsp:sp>
    <dsp:sp modelId="{015278AD-008A-1547-83EA-A012D74FF2B9}">
      <dsp:nvSpPr>
        <dsp:cNvPr id="0" name=""/>
        <dsp:cNvSpPr/>
      </dsp:nvSpPr>
      <dsp:spPr>
        <a:xfrm>
          <a:off x="4834730" y="3348643"/>
          <a:ext cx="2111695" cy="1478118"/>
        </a:xfrm>
        <a:prstGeom prst="roundRect">
          <a:avLst>
            <a:gd name="adj" fmla="val 16670"/>
          </a:avLst>
        </a:prstGeom>
        <a:solidFill>
          <a:schemeClr val="accent2">
            <a:hueOff val="615881"/>
            <a:satOff val="6097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Receive</a:t>
          </a:r>
        </a:p>
      </dsp:txBody>
      <dsp:txXfrm>
        <a:off x="4906899" y="3420812"/>
        <a:ext cx="1967357" cy="1333780"/>
      </dsp:txXfrm>
    </dsp:sp>
    <dsp:sp modelId="{B44E4D81-2560-F443-8F17-AA5F37D3EA0A}">
      <dsp:nvSpPr>
        <dsp:cNvPr id="0" name=""/>
        <dsp:cNvSpPr/>
      </dsp:nvSpPr>
      <dsp:spPr>
        <a:xfrm>
          <a:off x="7056777" y="3378714"/>
          <a:ext cx="3363503" cy="1475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 European study that can shape the future EOSC taking into account your needs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Contribute to shaping business models and procurement frameworks useful in the context of the EOSC</a:t>
          </a:r>
          <a:endParaRPr lang="en-US" sz="1500" kern="1200" dirty="0"/>
        </a:p>
      </dsp:txBody>
      <dsp:txXfrm>
        <a:off x="7056777" y="3378714"/>
        <a:ext cx="3363503" cy="1475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10/10/18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DI4R 2018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DI4R 2018</a:t>
            </a:r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DI4R 2018</a:t>
            </a:r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ec.europa.eu/eusurvey/runner/EOSCpilotProcurementPolicy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ergio.andreozzi@egi.e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407368" y="2924944"/>
            <a:ext cx="11521280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r>
              <a:rPr lang="en-GB" sz="3600" dirty="0">
                <a:solidFill>
                  <a:srgbClr val="1C3046"/>
                </a:solidFill>
                <a:latin typeface="+mn-lt"/>
              </a:rPr>
              <a:t>Demand-side market research and business model analysis: Call to action</a:t>
            </a:r>
          </a:p>
          <a:p>
            <a:pPr algn="l"/>
            <a:endParaRPr lang="en-GB" sz="3600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71464" y="407707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Sergio </a:t>
            </a:r>
            <a:r>
              <a:rPr lang="en-GB" b="0" dirty="0" err="1">
                <a:solidFill>
                  <a:srgbClr val="B5892D"/>
                </a:solidFill>
                <a:latin typeface="+mn-lt"/>
              </a:rPr>
              <a:t>Andreozzi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, EGI Foundation &amp; EOSC-hub WP12 leader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>
                <a:solidFill>
                  <a:srgbClr val="1C3046"/>
                </a:solidFill>
              </a:rPr>
              <a:t>: Public</a:t>
            </a:r>
            <a:endParaRPr lang="en-GB" sz="1600" dirty="0">
              <a:solidFill>
                <a:srgbClr val="1C3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915E728-A5C4-E442-9F5F-CA5654EF5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98724-714B-2A48-A525-FDADD2D8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A482599-A1FA-1D4B-AF07-138B35855AC2}"/>
              </a:ext>
            </a:extLst>
          </p:cNvPr>
          <p:cNvSpPr/>
          <p:nvPr/>
        </p:nvSpPr>
        <p:spPr>
          <a:xfrm>
            <a:off x="5655976" y="1428898"/>
            <a:ext cx="4970902" cy="2435542"/>
          </a:xfrm>
          <a:prstGeom prst="roundRect">
            <a:avLst/>
          </a:prstGeom>
          <a:noFill/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0AF8CB-DAE1-8B4F-BC74-FC79B04BED12}"/>
              </a:ext>
            </a:extLst>
          </p:cNvPr>
          <p:cNvSpPr txBox="1"/>
          <p:nvPr/>
        </p:nvSpPr>
        <p:spPr>
          <a:xfrm>
            <a:off x="5936546" y="1628800"/>
            <a:ext cx="447993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buClr>
                <a:srgbClr val="000000"/>
              </a:buClr>
            </a:pPr>
            <a:r>
              <a:rPr lang="en-US" sz="2000" dirty="0">
                <a:solidFill>
                  <a:schemeClr val="dk1"/>
                </a:solidFill>
              </a:rPr>
              <a:t>A European contact point </a:t>
            </a:r>
          </a:p>
          <a:p>
            <a:pPr lvl="0" algn="ctr">
              <a:buClr>
                <a:srgbClr val="000000"/>
              </a:buClr>
            </a:pPr>
            <a:r>
              <a:rPr lang="en-US" sz="2000" dirty="0">
                <a:solidFill>
                  <a:schemeClr val="dk1"/>
                </a:solidFill>
              </a:rPr>
              <a:t>to discover, access, use and reuse </a:t>
            </a:r>
          </a:p>
          <a:p>
            <a:pPr lvl="0" algn="ctr">
              <a:buClr>
                <a:srgbClr val="000000"/>
              </a:buClr>
            </a:pPr>
            <a:r>
              <a:rPr lang="en-US" sz="2000" dirty="0">
                <a:solidFill>
                  <a:schemeClr val="dk1"/>
                </a:solidFill>
              </a:rPr>
              <a:t>resources for advanced data-driven research</a:t>
            </a:r>
          </a:p>
          <a:p>
            <a:pPr lvl="0" algn="ctr">
              <a:buClr>
                <a:srgbClr val="000000"/>
              </a:buClr>
            </a:pPr>
            <a:endParaRPr lang="en-US" sz="2000" b="1" dirty="0">
              <a:solidFill>
                <a:schemeClr val="dk1"/>
              </a:solidFill>
            </a:endParaRPr>
          </a:p>
          <a:p>
            <a:pPr algn="ctr">
              <a:buClr>
                <a:srgbClr val="000000"/>
              </a:buClr>
            </a:pPr>
            <a:r>
              <a:rPr lang="en-US" sz="2000" dirty="0">
                <a:solidFill>
                  <a:srgbClr val="3C3C3C"/>
                </a:solidFill>
                <a:ea typeface="Calibri"/>
                <a:cs typeface="Calibri"/>
                <a:sym typeface="Calibri"/>
              </a:rPr>
              <a:t>Open to service providers and end-users</a:t>
            </a:r>
            <a:endParaRPr lang="en-US" sz="2000" dirty="0"/>
          </a:p>
          <a:p>
            <a:pPr lvl="0" algn="ctr">
              <a:buClr>
                <a:srgbClr val="000000"/>
              </a:buClr>
            </a:pPr>
            <a:endParaRPr lang="en-US" sz="2800" b="1" dirty="0"/>
          </a:p>
        </p:txBody>
      </p:sp>
      <p:pic>
        <p:nvPicPr>
          <p:cNvPr id="8" name="Shape 193">
            <a:extLst>
              <a:ext uri="{FF2B5EF4-FFF2-40B4-BE49-F238E27FC236}">
                <a16:creationId xmlns:a16="http://schemas.microsoft.com/office/drawing/2014/main" id="{68A3617F-4DA4-354A-B567-81AF985366DF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 b="24185"/>
          <a:stretch/>
        </p:blipFill>
        <p:spPr>
          <a:xfrm>
            <a:off x="730736" y="1123430"/>
            <a:ext cx="3616491" cy="30471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67F5AC4-95A7-4345-B09E-D6AF4C184FEC}"/>
              </a:ext>
            </a:extLst>
          </p:cNvPr>
          <p:cNvSpPr/>
          <p:nvPr/>
        </p:nvSpPr>
        <p:spPr>
          <a:xfrm>
            <a:off x="923311" y="1597968"/>
            <a:ext cx="28856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Research </a:t>
            </a:r>
          </a:p>
          <a:p>
            <a:pPr lvl="0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 Enabling </a:t>
            </a:r>
          </a:p>
          <a:p>
            <a:pPr lvl="0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Services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DCEF77-9A16-EB4E-9190-01B2B4D3EE58}"/>
              </a:ext>
            </a:extLst>
          </p:cNvPr>
          <p:cNvSpPr txBox="1"/>
          <p:nvPr/>
        </p:nvSpPr>
        <p:spPr>
          <a:xfrm>
            <a:off x="2039485" y="2041640"/>
            <a:ext cx="9989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The </a:t>
            </a:r>
          </a:p>
          <a:p>
            <a:pPr lvl="0"/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Hub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46C8E9-7700-1248-B842-6BA19BECA9A0}"/>
              </a:ext>
            </a:extLst>
          </p:cNvPr>
          <p:cNvSpPr/>
          <p:nvPr/>
        </p:nvSpPr>
        <p:spPr>
          <a:xfrm>
            <a:off x="2999656" y="2595726"/>
            <a:ext cx="197671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        Access</a:t>
            </a:r>
            <a:r>
              <a:rPr lang="en-US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lvl="0"/>
            <a:r>
              <a:rPr lang="en-US" sz="2000" b="1" dirty="0">
                <a:solidFill>
                  <a:schemeClr val="bg1"/>
                </a:solidFill>
                <a:latin typeface="Calibri" panose="020F0502020204030204" pitchFamily="34" charset="0"/>
              </a:rPr>
              <a:t>  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Enabling </a:t>
            </a:r>
          </a:p>
          <a:p>
            <a:pPr lvl="0"/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</a:rPr>
              <a:t>Services</a:t>
            </a:r>
            <a:endParaRPr lang="en-US" sz="20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7523FDCE-26C8-1846-B3CC-0AE61D122837}"/>
              </a:ext>
            </a:extLst>
          </p:cNvPr>
          <p:cNvSpPr/>
          <p:nvPr/>
        </p:nvSpPr>
        <p:spPr>
          <a:xfrm>
            <a:off x="4572000" y="2318488"/>
            <a:ext cx="557915" cy="554475"/>
          </a:xfrm>
          <a:prstGeom prst="rightArrow">
            <a:avLst/>
          </a:prstGeom>
          <a:solidFill>
            <a:schemeClr val="accent4"/>
          </a:solidFill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8CF51-B954-C94E-91CB-DCE805098EA7}"/>
              </a:ext>
            </a:extLst>
          </p:cNvPr>
          <p:cNvSpPr txBox="1"/>
          <p:nvPr/>
        </p:nvSpPr>
        <p:spPr>
          <a:xfrm>
            <a:off x="876315" y="4650870"/>
            <a:ext cx="104544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How should procurement functions and business models evolve in the EOSC to facilitate the sourcing of services?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How can the EOSC hub better support the overall ecosystem in the sourcing process?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3E91C39C-3E6F-FD47-9D0F-F9546B74E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DI4R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10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6A2C2B-CF68-484B-BEB8-ED2FF980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89842D6-EC5C-9B4D-B658-CFBD104F46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5026860"/>
              </p:ext>
            </p:extLst>
          </p:nvPr>
        </p:nvGraphicFramePr>
        <p:xfrm>
          <a:off x="1127448" y="3245094"/>
          <a:ext cx="9937104" cy="24059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A9981-3AAB-5E49-8D68-76359364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79251EE-43F9-CF47-AB5F-8AD085639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086" y="44625"/>
            <a:ext cx="5756582" cy="505729"/>
          </a:xfrm>
        </p:spPr>
        <p:txBody>
          <a:bodyPr>
            <a:normAutofit fontScale="90000"/>
          </a:bodyPr>
          <a:lstStyle/>
          <a:p>
            <a:r>
              <a:rPr lang="en-US" dirty="0"/>
              <a:t>Demand-side market research:</a:t>
            </a:r>
            <a:br>
              <a:rPr lang="en-US" dirty="0"/>
            </a:br>
            <a:r>
              <a:rPr lang="en-US" dirty="0"/>
              <a:t>Who and what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04DBB1-6C4B-2D4E-9034-73D808668EAA}"/>
              </a:ext>
            </a:extLst>
          </p:cNvPr>
          <p:cNvSpPr txBox="1"/>
          <p:nvPr/>
        </p:nvSpPr>
        <p:spPr>
          <a:xfrm>
            <a:off x="767408" y="1489284"/>
            <a:ext cx="10729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Target audience: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Organisations that need to acquire/procure digital services in order to serve research communities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EDAC0E2-2EA3-9F4F-9DE9-5AE3F5B43F12}"/>
              </a:ext>
            </a:extLst>
          </p:cNvPr>
          <p:cNvSpPr txBox="1"/>
          <p:nvPr/>
        </p:nvSpPr>
        <p:spPr>
          <a:xfrm>
            <a:off x="1744847" y="2310154"/>
            <a:ext cx="389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Large </a:t>
            </a:r>
            <a:r>
              <a:rPr lang="en-US" b="1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organised</a:t>
            </a:r>
            <a:r>
              <a:rPr lang="en-US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 research communities (e.g. EIROs, big labs, ESFRIs)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E41888-5A27-D244-A4B0-EC0B2D61FE15}"/>
              </a:ext>
            </a:extLst>
          </p:cNvPr>
          <p:cNvSpPr txBox="1"/>
          <p:nvPr/>
        </p:nvSpPr>
        <p:spPr>
          <a:xfrm>
            <a:off x="6183018" y="2310153"/>
            <a:ext cx="44144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Organisations</a:t>
            </a:r>
            <a:r>
              <a:rPr lang="en-US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 serving small research groups </a:t>
            </a:r>
            <a:br>
              <a:rPr lang="en-US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</a:br>
            <a:r>
              <a:rPr lang="en-US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(e.g. Universities, research </a:t>
            </a:r>
            <a:r>
              <a:rPr lang="en-US" b="1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centres</a:t>
            </a:r>
            <a:r>
              <a:rPr lang="en-US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2B259A-3E3E-4A4D-AB56-8C19B8170961}"/>
              </a:ext>
            </a:extLst>
          </p:cNvPr>
          <p:cNvSpPr txBox="1"/>
          <p:nvPr/>
        </p:nvSpPr>
        <p:spPr>
          <a:xfrm>
            <a:off x="4440487" y="3028819"/>
            <a:ext cx="82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NRENs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120E969-4C5D-B044-A1AF-78573BA55FDA}"/>
              </a:ext>
            </a:extLst>
          </p:cNvPr>
          <p:cNvSpPr txBox="1"/>
          <p:nvPr/>
        </p:nvSpPr>
        <p:spPr>
          <a:xfrm>
            <a:off x="5767545" y="3028359"/>
            <a:ext cx="1619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b="1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H2020 projects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40F67-66D8-3343-AC93-2D3FBE46A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DI4R 2018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3EB718-2758-274F-846A-03C3C45D7ED8}"/>
              </a:ext>
            </a:extLst>
          </p:cNvPr>
          <p:cNvSpPr txBox="1"/>
          <p:nvPr/>
        </p:nvSpPr>
        <p:spPr>
          <a:xfrm>
            <a:off x="551384" y="5369857"/>
            <a:ext cx="108011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Note: this study build on the results of previous and current projects </a:t>
            </a:r>
          </a:p>
          <a:p>
            <a:pPr algn="ctr"/>
            <a:r>
              <a:rPr lang="en-US" dirty="0" err="1">
                <a:solidFill>
                  <a:srgbClr val="FF0000"/>
                </a:solidFill>
                <a:hlinkClick r:id="rId7"/>
              </a:rPr>
              <a:t>EOSCpilot</a:t>
            </a:r>
            <a:r>
              <a:rPr lang="en-US" dirty="0">
                <a:solidFill>
                  <a:srgbClr val="FF0000"/>
                </a:solidFill>
                <a:hlinkClick r:id="rId7"/>
              </a:rPr>
              <a:t> is currently running an online survey</a:t>
            </a:r>
            <a:r>
              <a:rPr lang="en-US" dirty="0">
                <a:solidFill>
                  <a:srgbClr val="FF0000"/>
                </a:solidFill>
              </a:rPr>
              <a:t> with the main purpose to validate policy recommendations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This work aims to take the next step and move from policy recommendations to preliminary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75452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0D5C15-6FBD-3A43-9F00-1F15C58C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BF15F-81F2-B24A-ADCF-D802D8A4C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40772"/>
            <a:ext cx="11449272" cy="5112564"/>
          </a:xfrm>
        </p:spPr>
        <p:txBody>
          <a:bodyPr>
            <a:normAutofit fontScale="92500"/>
          </a:bodyPr>
          <a:lstStyle/>
          <a:p>
            <a:r>
              <a:rPr lang="en-GB" sz="2600" dirty="0"/>
              <a:t>Why</a:t>
            </a:r>
            <a:endParaRPr lang="en-GB" sz="2400" dirty="0"/>
          </a:p>
          <a:p>
            <a:pPr marL="800100" lvl="1" indent="-457200">
              <a:buFont typeface="+mj-lt"/>
              <a:buAutoNum type="arabicPeriod"/>
            </a:pPr>
            <a:r>
              <a:rPr lang="en-GB" sz="2200" dirty="0"/>
              <a:t>Make your voice heard and needs known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GB" sz="2200" dirty="0"/>
              <a:t>Help us shaping business models and procurement frameworks useful in the context of the EOSC </a:t>
            </a:r>
          </a:p>
          <a:p>
            <a:pPr lvl="1"/>
            <a:endParaRPr lang="en-GB" sz="2400" dirty="0"/>
          </a:p>
          <a:p>
            <a:r>
              <a:rPr lang="en-GB" sz="2600" dirty="0"/>
              <a:t>How</a:t>
            </a:r>
            <a:endParaRPr lang="en-GB" sz="2400" dirty="0"/>
          </a:p>
          <a:p>
            <a:pPr lvl="1"/>
            <a:r>
              <a:rPr lang="en-GB" sz="2200" dirty="0"/>
              <a:t>Express your interest to: </a:t>
            </a:r>
            <a:r>
              <a:rPr lang="en-GB" sz="2200" dirty="0">
                <a:hlinkClick r:id="rId2"/>
              </a:rPr>
              <a:t>sergio.andreozzi@egi.eu</a:t>
            </a:r>
            <a:endParaRPr lang="en-GB" sz="2200" dirty="0"/>
          </a:p>
          <a:p>
            <a:pPr lvl="1"/>
            <a:r>
              <a:rPr lang="en-GB" sz="2200" dirty="0"/>
              <a:t>Format: guided interview for 1-1,5 hours</a:t>
            </a:r>
          </a:p>
          <a:p>
            <a:pPr lvl="1">
              <a:buFontTx/>
              <a:buChar char="-"/>
            </a:pPr>
            <a:r>
              <a:rPr lang="en-GB" sz="2200" dirty="0"/>
              <a:t>Final results will be published in April 2019</a:t>
            </a:r>
          </a:p>
          <a:p>
            <a:pPr lvl="2">
              <a:buFontTx/>
              <a:buChar char="-"/>
            </a:pPr>
            <a:r>
              <a:rPr lang="en-GB" sz="2000" dirty="0"/>
              <a:t>Public report + session at EOSC-hub Week</a:t>
            </a:r>
          </a:p>
          <a:p>
            <a:pPr lvl="2">
              <a:buFontTx/>
              <a:buChar char="-"/>
            </a:pPr>
            <a:endParaRPr lang="en-GB" sz="2000" dirty="0"/>
          </a:p>
          <a:p>
            <a:r>
              <a:rPr lang="en-GB" sz="2600" dirty="0"/>
              <a:t>When</a:t>
            </a:r>
            <a:endParaRPr lang="en-GB" sz="2400" dirty="0"/>
          </a:p>
          <a:p>
            <a:pPr lvl="1"/>
            <a:r>
              <a:rPr lang="en-GB" sz="2200" dirty="0"/>
              <a:t>Interviews will be conducted between 15 October and 21 December 2018</a:t>
            </a:r>
          </a:p>
          <a:p>
            <a:pPr lvl="1"/>
            <a:r>
              <a:rPr lang="en-GB" sz="2200" dirty="0"/>
              <a:t>Interviewing organisations: CERN, EGI Foundation, FZJ, GEANT and </a:t>
            </a:r>
            <a:r>
              <a:rPr lang="en-GB" sz="2200" dirty="0" err="1"/>
              <a:t>SURFsara</a:t>
            </a:r>
            <a:endParaRPr lang="en-GB" sz="2200" dirty="0"/>
          </a:p>
          <a:p>
            <a:pPr marL="342900" lvl="1" indent="0">
              <a:buNone/>
            </a:pPr>
            <a:endParaRPr lang="en-GB" sz="2200" dirty="0"/>
          </a:p>
          <a:p>
            <a:pPr>
              <a:buFontTx/>
              <a:buChar char="-"/>
            </a:pPr>
            <a:endParaRPr lang="en-GB" sz="2400" dirty="0"/>
          </a:p>
          <a:p>
            <a:pPr marL="342900" lvl="1" indent="0">
              <a:buNone/>
            </a:pPr>
            <a:endParaRPr lang="en-GB" sz="2400" dirty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19AD1-7C8A-5140-9280-86C0DF7BE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616FAE7-6157-FC4C-8DE0-BC82D0CEA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086" y="44625"/>
            <a:ext cx="5756582" cy="505729"/>
          </a:xfrm>
        </p:spPr>
        <p:txBody>
          <a:bodyPr>
            <a:normAutofit fontScale="90000"/>
          </a:bodyPr>
          <a:lstStyle/>
          <a:p>
            <a:r>
              <a:rPr lang="en-US" dirty="0"/>
              <a:t>Demand-side market research: </a:t>
            </a:r>
            <a:br>
              <a:rPr lang="en-US" dirty="0"/>
            </a:br>
            <a:r>
              <a:rPr lang="en-US" dirty="0"/>
              <a:t>Why/how/when participate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5EAA90-271B-FC45-A62C-C65CD5D2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DI4R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A70F2C8-5ACA-7F46-9A30-B02C2642B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AD91276-1ABA-3241-ACB5-448D62CDE8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913798"/>
              </p:ext>
            </p:extLst>
          </p:nvPr>
        </p:nvGraphicFramePr>
        <p:xfrm>
          <a:off x="623392" y="1268414"/>
          <a:ext cx="10729192" cy="485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5ADEE-D780-8841-AC2E-2BFA1203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10/10/2018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A161207-5519-4846-95E1-5E432BE15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 message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15CBC5-C15F-CC41-9E54-5865BA4D1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DI4R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28707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slide_base</Template>
  <TotalTime>19</TotalTime>
  <Words>340</Words>
  <Application>Microsoft Macintosh PowerPoint</Application>
  <PresentationFormat>Widescreen</PresentationFormat>
  <Paragraphs>69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Source Sans Pro</vt:lpstr>
      <vt:lpstr>Wingdings</vt:lpstr>
      <vt:lpstr>slide_base</vt:lpstr>
      <vt:lpstr>PowerPoint Presentation</vt:lpstr>
      <vt:lpstr>PowerPoint Presentation</vt:lpstr>
      <vt:lpstr>Demand-side market research: Who and what</vt:lpstr>
      <vt:lpstr>Demand-side market research:  Why/how/when participate</vt:lpstr>
      <vt:lpstr>Final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Sergio Andreozzi</dc:creator>
  <cp:lastModifiedBy>Sergio Andreozzi</cp:lastModifiedBy>
  <cp:revision>5</cp:revision>
  <dcterms:created xsi:type="dcterms:W3CDTF">2018-10-09T22:35:37Z</dcterms:created>
  <dcterms:modified xsi:type="dcterms:W3CDTF">2018-10-10T08:40:11Z</dcterms:modified>
</cp:coreProperties>
</file>