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6617" r:id="rId1"/>
  </p:sldMasterIdLst>
  <p:notesMasterIdLst>
    <p:notesMasterId r:id="rId28"/>
  </p:notesMasterIdLst>
  <p:sldIdLst>
    <p:sldId id="523" r:id="rId2"/>
    <p:sldId id="431" r:id="rId3"/>
    <p:sldId id="619" r:id="rId4"/>
    <p:sldId id="432" r:id="rId5"/>
    <p:sldId id="620" r:id="rId6"/>
    <p:sldId id="614" r:id="rId7"/>
    <p:sldId id="594" r:id="rId8"/>
    <p:sldId id="608" r:id="rId9"/>
    <p:sldId id="609" r:id="rId10"/>
    <p:sldId id="613" r:id="rId11"/>
    <p:sldId id="618" r:id="rId12"/>
    <p:sldId id="588" r:id="rId13"/>
    <p:sldId id="529" r:id="rId14"/>
    <p:sldId id="531" r:id="rId15"/>
    <p:sldId id="533" r:id="rId16"/>
    <p:sldId id="610" r:id="rId17"/>
    <p:sldId id="611" r:id="rId18"/>
    <p:sldId id="604" r:id="rId19"/>
    <p:sldId id="615" r:id="rId20"/>
    <p:sldId id="493" r:id="rId21"/>
    <p:sldId id="616" r:id="rId22"/>
    <p:sldId id="257" r:id="rId23"/>
    <p:sldId id="260" r:id="rId24"/>
    <p:sldId id="258" r:id="rId25"/>
    <p:sldId id="617" r:id="rId26"/>
    <p:sldId id="262" r:id="rId27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0F2"/>
    <a:srgbClr val="B19A91"/>
    <a:srgbClr val="FF9E78"/>
    <a:srgbClr val="F99000"/>
    <a:srgbClr val="FFA800"/>
    <a:srgbClr val="C9B9B3"/>
    <a:srgbClr val="FFBBA2"/>
    <a:srgbClr val="566D77"/>
    <a:srgbClr val="EE763F"/>
    <a:srgbClr val="8769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5"/>
    <p:restoredTop sz="78555"/>
  </p:normalViewPr>
  <p:slideViewPr>
    <p:cSldViewPr snapToGrid="0" snapToObjects="1" showGuides="1">
      <p:cViewPr varScale="1">
        <p:scale>
          <a:sx n="120" d="100"/>
          <a:sy n="120" d="100"/>
        </p:scale>
        <p:origin x="376" y="184"/>
      </p:cViewPr>
      <p:guideLst>
        <p:guide orient="horz" pos="2183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1" d="100"/>
          <a:sy n="131" d="100"/>
        </p:scale>
        <p:origin x="400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4C6C5-AC1C-6A48-8FDB-C068B0079158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47712-47FF-3845-9B26-5232731B4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3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47712-47FF-3845-9B26-5232731B454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986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47712-47FF-3845-9B26-5232731B454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329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7712-47FF-3845-9B26-5232731B454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114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47712-47FF-3845-9B26-5232731B454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057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47712-47FF-3845-9B26-5232731B454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725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f827538fe_1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f827538fe_1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818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f827538f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f827538f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782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f827538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f827538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64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f827538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f827538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8578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f827538f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f827538f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35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 i="1" dirty="0">
                <a:latin typeface="Corbel"/>
                <a:ea typeface="Corbel"/>
                <a:cs typeface="Corbel"/>
                <a:sym typeface="Corbel"/>
              </a:rPr>
              <a:t>ELIXIR is a unique undertaking that consolidates Europe’s core bioinformatics resources, services, and national centres into a single, coherent platform.</a:t>
            </a:r>
            <a:endParaRPr sz="1200" dirty="0">
              <a:latin typeface="Corbel"/>
              <a:ea typeface="Corbel"/>
              <a:cs typeface="Corbel"/>
              <a:sym typeface="Corbel"/>
            </a:endParaRP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 i="1" dirty="0">
              <a:latin typeface="Corbel"/>
              <a:ea typeface="Corbel"/>
              <a:cs typeface="Corbel"/>
              <a:sym typeface="Corbel"/>
            </a:endParaRP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 i="1" dirty="0">
                <a:latin typeface="Corbel"/>
                <a:ea typeface="Corbel"/>
                <a:cs typeface="Corbel"/>
                <a:sym typeface="Corbel"/>
              </a:rPr>
              <a:t>ELIXIR support international collaboration, decision making and secures long-term sustainability.</a:t>
            </a:r>
            <a:endParaRPr sz="1200" dirty="0">
              <a:latin typeface="Corbel"/>
              <a:ea typeface="Corbel"/>
              <a:cs typeface="Corbel"/>
              <a:sym typeface="Corbel"/>
            </a:endParaRP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lang="en-GB" sz="1200" i="1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18068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1572D449-9318-794A-8E9B-2C9CF84498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B1BCAB5D-4A9C-374E-AA38-5553CF110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i="1" dirty="0"/>
              <a:t>First part of build:</a:t>
            </a:r>
          </a:p>
          <a:p>
            <a:pPr>
              <a:spcBef>
                <a:spcPct val="0"/>
              </a:spcBef>
            </a:pP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ELIXIR is distributed and key part of our remit is to connect and strengthen national infrastructures. The key mechanism for this is our platforms – connect and develop services</a:t>
            </a:r>
          </a:p>
          <a:p>
            <a:pPr>
              <a:spcBef>
                <a:spcPct val="0"/>
              </a:spcBef>
            </a:pP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We also begin to run stable services for the whole community – foundation infrastructure services – AAI key example but many more are possible.</a:t>
            </a:r>
          </a:p>
          <a:p>
            <a:pPr>
              <a:spcBef>
                <a:spcPct val="0"/>
              </a:spcBef>
            </a:pP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Harmonisation; this is where the platforms begin to recommend the architecture for data management, cloud deployments etc – </a:t>
            </a:r>
            <a:r>
              <a:rPr lang="en-GB" altLang="en-US" dirty="0" err="1"/>
              <a:t>Deopistion</a:t>
            </a:r>
            <a:r>
              <a:rPr lang="en-GB" altLang="en-US" dirty="0"/>
              <a:t> data bases are the prototype, work ongoing in multiple platforms</a:t>
            </a:r>
          </a:p>
          <a:p>
            <a:pPr>
              <a:spcBef>
                <a:spcPct val="0"/>
              </a:spcBef>
            </a:pP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Connecting – drive alignment between platforms: strategic investments in key areas + community led implementation studies that focus on the need of an individual </a:t>
            </a:r>
            <a:r>
              <a:rPr lang="en-GB" altLang="en-US" dirty="0" err="1"/>
              <a:t>communiey</a:t>
            </a:r>
            <a:endParaRPr lang="en-GB" altLang="en-US" dirty="0"/>
          </a:p>
          <a:p>
            <a:pPr>
              <a:spcBef>
                <a:spcPct val="0"/>
              </a:spcBef>
            </a:pP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i="1" dirty="0"/>
              <a:t>Second part of the build:</a:t>
            </a:r>
          </a:p>
          <a:p>
            <a:pPr>
              <a:spcBef>
                <a:spcPct val="0"/>
              </a:spcBef>
            </a:pP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ELIXIR Communities : Experts in our nodes + users in the wider community =&gt; drive the standards and services needed for a specific life-science field; establish DM practice for this field; look after </a:t>
            </a:r>
            <a:r>
              <a:rPr lang="en-GB" altLang="en-US" dirty="0" err="1"/>
              <a:t>strateig</a:t>
            </a:r>
            <a:r>
              <a:rPr lang="en-GB" altLang="en-US" dirty="0"/>
              <a:t> infrastructure investments for the field (human data is the forerunner here, others are definitely thinkable)</a:t>
            </a:r>
          </a:p>
          <a:p>
            <a:pPr>
              <a:spcBef>
                <a:spcPct val="0"/>
              </a:spcBef>
            </a:pPr>
            <a:endParaRPr lang="en-GB" altLang="en-US" dirty="0"/>
          </a:p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56C4C901-7338-7A49-8633-62B7987B5D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BF93AA-FBA1-264F-BAD5-D2BA800A6292}" type="slidenum">
              <a:rPr lang="en-GB" altLang="en-US" sz="1200"/>
              <a:pPr/>
              <a:t>3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301792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f72c243b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3f72c243b3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 to do this as a community, including the users 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rgbClr val="F47D20"/>
                </a:solidFill>
                <a:latin typeface="Corbel"/>
                <a:ea typeface="Corbel"/>
                <a:cs typeface="Corbel"/>
                <a:sym typeface="Corbel"/>
              </a:rPr>
              <a:t>Simplify the way people search for and request access to potentially identifiable data in international and national genomic data resources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f72c243b3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11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7712-47FF-3845-9B26-5232731B454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736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47712-47FF-3845-9B26-5232731B454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167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47712-47FF-3845-9B26-5232731B454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68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47712-47FF-3845-9B26-5232731B454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896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47712-47FF-3845-9B26-5232731B454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94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2.emf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ELIX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elixir_helix_200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6988"/>
            <a:ext cx="12192000" cy="568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440084" y="6237289"/>
            <a:ext cx="390313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sz="2400" i="1" dirty="0" err="1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www.elixir-europe.org</a:t>
            </a:r>
            <a:endParaRPr lang="en-US" sz="2400" i="1" dirty="0">
              <a:solidFill>
                <a:srgbClr val="003F41"/>
              </a:solidFill>
              <a:latin typeface="Corbel" pitchFamily="34" charset="0"/>
              <a:ea typeface="Geneva" charset="-128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1424" y="3356993"/>
            <a:ext cx="10363200" cy="864096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rgbClr val="003F4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03712" y="4293097"/>
            <a:ext cx="7755467" cy="899583"/>
          </a:xfrm>
        </p:spPr>
        <p:txBody>
          <a:bodyPr>
            <a:normAutofit/>
          </a:bodyPr>
          <a:lstStyle>
            <a:lvl1pPr marL="0" indent="0" algn="r">
              <a:buNone/>
              <a:defRPr lang="en-US" sz="2800" i="1"/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768075" y="5229201"/>
            <a:ext cx="4512733" cy="360040"/>
          </a:xfrm>
        </p:spPr>
        <p:txBody>
          <a:bodyPr/>
          <a:lstStyle>
            <a:lvl1pPr marL="0" indent="0" algn="r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903979" y="5661248"/>
            <a:ext cx="5376597" cy="360040"/>
          </a:xfr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8" descr="elixir_1_RZ_mac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36" y="4884234"/>
            <a:ext cx="2427817" cy="178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7440084" y="6237289"/>
            <a:ext cx="390313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sz="2400" i="1" dirty="0" err="1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www.elixir-europe.org</a:t>
            </a:r>
            <a:endParaRPr lang="en-US" sz="2400" i="1" dirty="0">
              <a:solidFill>
                <a:srgbClr val="003F41"/>
              </a:solidFill>
              <a:latin typeface="Corbel" pitchFamily="34" charset="0"/>
              <a:ea typeface="Geneva" charset="-128"/>
              <a:cs typeface="+mn-cs"/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15600" y="16094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317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911424" y="3645025"/>
            <a:ext cx="10363200" cy="1225021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tx2">
                    <a:lumMod val="50000"/>
                  </a:schemeClr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8" descr="elixir_1_RZ_mac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36" y="4884234"/>
            <a:ext cx="2427817" cy="178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elixir_helix_200_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6988"/>
            <a:ext cx="12192000" cy="568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EXCELE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35034" y="6092826"/>
            <a:ext cx="6398684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sz="2400" i="1" dirty="0" err="1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www.elixir-europe.org</a:t>
            </a:r>
            <a:r>
              <a:rPr lang="en-US" sz="2400" i="1" dirty="0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/</a:t>
            </a:r>
            <a:r>
              <a:rPr lang="en-US" sz="2400" i="1" dirty="0" err="1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excelerate</a:t>
            </a:r>
            <a:endParaRPr lang="en-US" sz="2400" i="1" dirty="0">
              <a:solidFill>
                <a:srgbClr val="003F41"/>
              </a:solidFill>
              <a:latin typeface="Corbel" pitchFamily="34" charset="0"/>
              <a:ea typeface="Geneva" charset="-128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4917688"/>
            <a:ext cx="1619251" cy="10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31800" y="6092825"/>
            <a:ext cx="4800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rgbClr val="7F7F7F"/>
                </a:solidFill>
              </a:rPr>
              <a:t>ELIXIR-EXCELERATE is funded by the European Commission within the Research Infrastructures programme of Horizon 2020, grant agreement number 676559.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1424" y="3356993"/>
            <a:ext cx="10363200" cy="864096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rgbClr val="003F4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5135034" y="6092826"/>
            <a:ext cx="6398684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sz="2400" i="1" dirty="0" err="1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www.elixir-europe.org</a:t>
            </a:r>
            <a:r>
              <a:rPr lang="en-US" sz="2400" i="1" dirty="0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/</a:t>
            </a:r>
            <a:r>
              <a:rPr lang="en-US" sz="2400" i="1" dirty="0" err="1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excelerate</a:t>
            </a:r>
            <a:endParaRPr lang="en-US" sz="2400" i="1" dirty="0">
              <a:solidFill>
                <a:srgbClr val="003F41"/>
              </a:solidFill>
              <a:latin typeface="Corbel" pitchFamily="34" charset="0"/>
              <a:ea typeface="Geneva" charset="-128"/>
              <a:cs typeface="+mn-cs"/>
            </a:endParaRPr>
          </a:p>
        </p:txBody>
      </p:sp>
      <p:pic>
        <p:nvPicPr>
          <p:cNvPr id="11" name="Picture 5" descr="Excelerate_whitebackgroun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617" y="4932925"/>
            <a:ext cx="2616200" cy="99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/>
          <p:cNvSpPr>
            <a:spLocks noChangeArrowheads="1"/>
          </p:cNvSpPr>
          <p:nvPr userDrawn="1"/>
        </p:nvSpPr>
        <p:spPr bwMode="auto">
          <a:xfrm>
            <a:off x="431800" y="6092825"/>
            <a:ext cx="4800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rgbClr val="7F7F7F"/>
                </a:solidFill>
              </a:rPr>
              <a:t>ELIXIR-EXCELERATE is funded by the European Commission within the Research Infrastructures programme of Horizon 2020, grant agreement number 676559.</a:t>
            </a:r>
          </a:p>
        </p:txBody>
      </p:sp>
      <p:pic>
        <p:nvPicPr>
          <p:cNvPr id="14" name="Picture 10" descr="elixir_helix_200_2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6988"/>
            <a:ext cx="12192000" cy="568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LIXIR-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700" y="6081487"/>
            <a:ext cx="660400" cy="55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440084" y="5445126"/>
            <a:ext cx="390313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sz="2400" i="1" dirty="0" err="1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www.elixir-europe.org</a:t>
            </a:r>
            <a:endParaRPr lang="en-US" sz="2400" i="1" dirty="0">
              <a:solidFill>
                <a:srgbClr val="003F41"/>
              </a:solidFill>
              <a:latin typeface="Corbel" pitchFamily="34" charset="0"/>
              <a:ea typeface="Geneva" charset="-128"/>
              <a:cs typeface="+mn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85390" y="6174470"/>
            <a:ext cx="361526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@</a:t>
            </a:r>
            <a:r>
              <a:rPr lang="en-US" sz="2000" i="1" dirty="0" err="1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ELIXIREurope</a:t>
            </a:r>
            <a:endParaRPr lang="en-US" sz="2000" i="1" dirty="0">
              <a:solidFill>
                <a:srgbClr val="003F41"/>
              </a:solidFill>
              <a:latin typeface="Corbel" pitchFamily="34" charset="0"/>
              <a:ea typeface="Geneva" charset="-128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333" y="6237289"/>
            <a:ext cx="552451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75085" y="6237288"/>
            <a:ext cx="4116916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/company/elixir-</a:t>
            </a:r>
            <a:r>
              <a:rPr lang="en-US" sz="2000" i="1" dirty="0" err="1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europe</a:t>
            </a:r>
            <a:endParaRPr lang="en-US" sz="2000" i="1" dirty="0">
              <a:solidFill>
                <a:srgbClr val="003F41"/>
              </a:solidFill>
              <a:latin typeface="Corbel" pitchFamily="34" charset="0"/>
              <a:ea typeface="Geneva" charset="-128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911424" y="3645025"/>
            <a:ext cx="10363200" cy="1225021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tx2">
                    <a:lumMod val="50000"/>
                  </a:schemeClr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768075" y="4869160"/>
            <a:ext cx="4512733" cy="360040"/>
          </a:xfr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Box 14"/>
          <p:cNvSpPr txBox="1">
            <a:spLocks noChangeArrowheads="1"/>
          </p:cNvSpPr>
          <p:nvPr userDrawn="1"/>
        </p:nvSpPr>
        <p:spPr bwMode="auto">
          <a:xfrm>
            <a:off x="7440084" y="5445126"/>
            <a:ext cx="390313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sz="2400" i="1" dirty="0" err="1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www.elixir-europe.org</a:t>
            </a:r>
            <a:endParaRPr lang="en-US" sz="2400" i="1" dirty="0">
              <a:solidFill>
                <a:srgbClr val="003F41"/>
              </a:solidFill>
              <a:latin typeface="Corbel" pitchFamily="34" charset="0"/>
              <a:ea typeface="Geneva" charset="-128"/>
              <a:cs typeface="+mn-cs"/>
            </a:endParaRPr>
          </a:p>
        </p:txBody>
      </p:sp>
      <p:pic>
        <p:nvPicPr>
          <p:cNvPr id="18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333" y="6167521"/>
            <a:ext cx="552451" cy="48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8075085" y="6237288"/>
            <a:ext cx="4116916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/company/elixir-</a:t>
            </a:r>
            <a:r>
              <a:rPr lang="en-US" sz="2000" i="1" dirty="0" err="1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europe</a:t>
            </a:r>
            <a:endParaRPr lang="en-US" sz="2000" i="1" dirty="0">
              <a:solidFill>
                <a:srgbClr val="003F41"/>
              </a:solidFill>
              <a:latin typeface="Corbel" pitchFamily="34" charset="0"/>
              <a:ea typeface="Geneva" charset="-128"/>
              <a:cs typeface="+mn-cs"/>
            </a:endParaRPr>
          </a:p>
        </p:txBody>
      </p:sp>
      <p:pic>
        <p:nvPicPr>
          <p:cNvPr id="20" name="Picture 8" descr="elixir_1_RZ_mac.eps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36" y="4884234"/>
            <a:ext cx="2427817" cy="178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elixir_helix_200_2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6988"/>
            <a:ext cx="12192000" cy="568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ELIXIR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3484" y="5646057"/>
            <a:ext cx="1320800" cy="10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332656"/>
            <a:ext cx="10871200" cy="6480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/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CELERATE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11200" y="1525589"/>
            <a:ext cx="108712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369" y="6003815"/>
            <a:ext cx="852062" cy="56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Excelerate_whitebackgroun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9131" y="5968394"/>
            <a:ext cx="1655658" cy="63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332656"/>
            <a:ext cx="1087120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219200"/>
            <a:ext cx="53340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219200"/>
            <a:ext cx="53340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pic>
        <p:nvPicPr>
          <p:cNvPr id="6" name="Picture 5" descr="ELIXIR_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3484" y="5646057"/>
            <a:ext cx="1320800" cy="10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332656"/>
            <a:ext cx="1087120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4" name="Picture 3" descr="ELIXIR_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3484" y="5646057"/>
            <a:ext cx="1320800" cy="10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66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667" y="333375"/>
            <a:ext cx="10871200" cy="50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525589"/>
            <a:ext cx="10871200" cy="43513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First level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339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18" r:id="rId1"/>
    <p:sldLayoutId id="2147486619" r:id="rId2"/>
    <p:sldLayoutId id="2147486620" r:id="rId3"/>
    <p:sldLayoutId id="2147486621" r:id="rId4"/>
    <p:sldLayoutId id="2147486622" r:id="rId5"/>
    <p:sldLayoutId id="2147486623" r:id="rId6"/>
    <p:sldLayoutId id="2147486624" r:id="rId7"/>
    <p:sldLayoutId id="2147486625" r:id="rId8"/>
    <p:sldLayoutId id="2147486626" r:id="rId9"/>
    <p:sldLayoutId id="2147486627" r:id="rId10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charset="0"/>
          <a:cs typeface="Geneva" pitchFamily="-11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charset="0"/>
          <a:cs typeface="Geneva" pitchFamily="-11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charset="0"/>
          <a:cs typeface="Geneva" pitchFamily="-11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charset="0"/>
          <a:cs typeface="Geneva" pitchFamily="-11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Char char="•"/>
        <a:defRPr sz="2400">
          <a:solidFill>
            <a:schemeClr val="tx1"/>
          </a:solidFill>
          <a:latin typeface="Corbel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.emf"/><Relationship Id="rId3" Type="http://schemas.openxmlformats.org/officeDocument/2006/relationships/image" Target="../media/image61.png"/><Relationship Id="rId7" Type="http://schemas.openxmlformats.org/officeDocument/2006/relationships/image" Target="../media/image64.tiff"/><Relationship Id="rId12" Type="http://schemas.openxmlformats.org/officeDocument/2006/relationships/image" Target="../media/image5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tiff"/><Relationship Id="rId11" Type="http://schemas.openxmlformats.org/officeDocument/2006/relationships/image" Target="../media/image66.tiff"/><Relationship Id="rId5" Type="http://schemas.openxmlformats.org/officeDocument/2006/relationships/image" Target="../media/image16.tiff"/><Relationship Id="rId10" Type="http://schemas.openxmlformats.org/officeDocument/2006/relationships/image" Target="../media/image52.png"/><Relationship Id="rId4" Type="http://schemas.openxmlformats.org/officeDocument/2006/relationships/image" Target="../media/image62.tiff"/><Relationship Id="rId9" Type="http://schemas.openxmlformats.org/officeDocument/2006/relationships/image" Target="../media/image5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hyperlink" Target="https://dsds-service.ebi.ac.uk/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60.tiff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193.167.189.73:7777/ga4gh/wes/v1/ui/" TargetMode="External"/><Relationship Id="rId11" Type="http://schemas.openxmlformats.org/officeDocument/2006/relationships/hyperlink" Target="http://cloud-90-147-75-83.cloud.ba.infn.it:8080/" TargetMode="External"/><Relationship Id="rId5" Type="http://schemas.openxmlformats.org/officeDocument/2006/relationships/image" Target="../media/image75.png"/><Relationship Id="rId10" Type="http://schemas.openxmlformats.org/officeDocument/2006/relationships/hyperlink" Target="https://tes-dev.tsi.ebi.ac.uk/swagger-ui.html" TargetMode="External"/><Relationship Id="rId4" Type="http://schemas.openxmlformats.org/officeDocument/2006/relationships/hyperlink" Target="http://api.biocontainers.pro/swagger-ui.html#/Tools" TargetMode="External"/><Relationship Id="rId9" Type="http://schemas.openxmlformats.org/officeDocument/2006/relationships/hyperlink" Target="https://tesk.c01.k8s-popup.csc.fi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tiff"/><Relationship Id="rId18" Type="http://schemas.openxmlformats.org/officeDocument/2006/relationships/image" Target="../media/image90.tiff"/><Relationship Id="rId26" Type="http://schemas.openxmlformats.org/officeDocument/2006/relationships/image" Target="../media/image98.tiff"/><Relationship Id="rId21" Type="http://schemas.openxmlformats.org/officeDocument/2006/relationships/image" Target="../media/image93.tiff"/><Relationship Id="rId34" Type="http://schemas.openxmlformats.org/officeDocument/2006/relationships/image" Target="../media/image106.png"/><Relationship Id="rId7" Type="http://schemas.openxmlformats.org/officeDocument/2006/relationships/image" Target="../media/image80.jpeg"/><Relationship Id="rId12" Type="http://schemas.openxmlformats.org/officeDocument/2006/relationships/image" Target="../media/image15.png"/><Relationship Id="rId17" Type="http://schemas.openxmlformats.org/officeDocument/2006/relationships/image" Target="../media/image89.tiff"/><Relationship Id="rId25" Type="http://schemas.openxmlformats.org/officeDocument/2006/relationships/image" Target="../media/image97.tiff"/><Relationship Id="rId33" Type="http://schemas.openxmlformats.org/officeDocument/2006/relationships/image" Target="../media/image105.tif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8.tiff"/><Relationship Id="rId20" Type="http://schemas.openxmlformats.org/officeDocument/2006/relationships/image" Target="../media/image92.tiff"/><Relationship Id="rId29" Type="http://schemas.openxmlformats.org/officeDocument/2006/relationships/image" Target="../media/image101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24" Type="http://schemas.openxmlformats.org/officeDocument/2006/relationships/image" Target="../media/image96.tiff"/><Relationship Id="rId32" Type="http://schemas.openxmlformats.org/officeDocument/2006/relationships/image" Target="../media/image104.tiff"/><Relationship Id="rId37" Type="http://schemas.openxmlformats.org/officeDocument/2006/relationships/image" Target="../media/image2.emf"/><Relationship Id="rId5" Type="http://schemas.openxmlformats.org/officeDocument/2006/relationships/image" Target="../media/image48.tiff"/><Relationship Id="rId15" Type="http://schemas.openxmlformats.org/officeDocument/2006/relationships/image" Target="../media/image87.tiff"/><Relationship Id="rId23" Type="http://schemas.openxmlformats.org/officeDocument/2006/relationships/image" Target="../media/image95.png"/><Relationship Id="rId28" Type="http://schemas.openxmlformats.org/officeDocument/2006/relationships/image" Target="../media/image100.tiff"/><Relationship Id="rId36" Type="http://schemas.openxmlformats.org/officeDocument/2006/relationships/image" Target="../media/image16.tiff"/><Relationship Id="rId10" Type="http://schemas.openxmlformats.org/officeDocument/2006/relationships/image" Target="../media/image83.jpeg"/><Relationship Id="rId19" Type="http://schemas.openxmlformats.org/officeDocument/2006/relationships/image" Target="../media/image91.png"/><Relationship Id="rId31" Type="http://schemas.openxmlformats.org/officeDocument/2006/relationships/image" Target="../media/image103.tiff"/><Relationship Id="rId4" Type="http://schemas.openxmlformats.org/officeDocument/2006/relationships/image" Target="../media/image47.tiff"/><Relationship Id="rId9" Type="http://schemas.openxmlformats.org/officeDocument/2006/relationships/image" Target="../media/image82.jpeg"/><Relationship Id="rId14" Type="http://schemas.openxmlformats.org/officeDocument/2006/relationships/image" Target="../media/image86.tiff"/><Relationship Id="rId22" Type="http://schemas.openxmlformats.org/officeDocument/2006/relationships/image" Target="../media/image94.tiff"/><Relationship Id="rId27" Type="http://schemas.openxmlformats.org/officeDocument/2006/relationships/image" Target="../media/image99.tiff"/><Relationship Id="rId30" Type="http://schemas.openxmlformats.org/officeDocument/2006/relationships/image" Target="../media/image102.tiff"/><Relationship Id="rId35" Type="http://schemas.openxmlformats.org/officeDocument/2006/relationships/image" Target="../media/image107.tiff"/><Relationship Id="rId8" Type="http://schemas.openxmlformats.org/officeDocument/2006/relationships/image" Target="../media/image81.jpeg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hyperlink" Target="http://193.167.189.73:7777/ga4gh/wes/v1/ui/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cloud-90-147-75-83.cloud.ba.infn.it:8080/swagger-ui.html" TargetMode="External"/><Relationship Id="rId5" Type="http://schemas.openxmlformats.org/officeDocument/2006/relationships/hyperlink" Target="https://tesk.c01.k8s-popup.csc.fi/swagger-ui.html" TargetMode="External"/><Relationship Id="rId4" Type="http://schemas.openxmlformats.org/officeDocument/2006/relationships/hyperlink" Target="https://tes-dev.tsi.ebi.ac.uk/swagger-ui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x.doi.org/10.7490/f1000research.1114985.1" TargetMode="External"/><Relationship Id="rId5" Type="http://schemas.openxmlformats.org/officeDocument/2006/relationships/image" Target="../media/image35.png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3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png"/><Relationship Id="rId7" Type="http://schemas.openxmlformats.org/officeDocument/2006/relationships/image" Target="../media/image5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1DF2-7D15-2E41-995B-39B7A5932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2991229"/>
            <a:ext cx="10363200" cy="864096"/>
          </a:xfrm>
        </p:spPr>
        <p:txBody>
          <a:bodyPr>
            <a:normAutofit/>
          </a:bodyPr>
          <a:lstStyle/>
          <a:p>
            <a:r>
              <a:rPr lang="en-US" sz="3200" dirty="0"/>
              <a:t>ELIXIR-GA4GH Compatible Cloud for EOSC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7D5DC-01CD-9848-B815-69BD3F441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424" y="3540642"/>
            <a:ext cx="10347756" cy="1616552"/>
          </a:xfrm>
        </p:spPr>
        <p:txBody>
          <a:bodyPr>
            <a:normAutofit lnSpcReduction="10000"/>
          </a:bodyPr>
          <a:lstStyle/>
          <a:p>
            <a:r>
              <a:rPr lang="en-US" sz="1600" dirty="0" err="1"/>
              <a:t>Ania</a:t>
            </a:r>
            <a:r>
              <a:rPr lang="en-US" sz="1600" dirty="0"/>
              <a:t> </a:t>
            </a:r>
            <a:r>
              <a:rPr lang="en-US" sz="1600" dirty="0" err="1"/>
              <a:t>Niewielska</a:t>
            </a:r>
            <a:r>
              <a:rPr lang="en-US" sz="1600" dirty="0"/>
              <a:t>, Erik van den Bergh, Gianni </a:t>
            </a:r>
            <a:r>
              <a:rPr lang="en-US" sz="1600" dirty="0" err="1"/>
              <a:t>Dalla</a:t>
            </a:r>
            <a:r>
              <a:rPr lang="en-US" sz="1600" dirty="0"/>
              <a:t> Torre, Jinny </a:t>
            </a:r>
            <a:r>
              <a:rPr lang="en-US" sz="1600" dirty="0" err="1"/>
              <a:t>Chien</a:t>
            </a:r>
            <a:r>
              <a:rPr lang="en-US" sz="1600" dirty="0"/>
              <a:t>, Pau Ruiz </a:t>
            </a:r>
            <a:r>
              <a:rPr lang="en-US" sz="1600" dirty="0" err="1"/>
              <a:t>Safont</a:t>
            </a:r>
            <a:r>
              <a:rPr lang="en-US" sz="1600" dirty="0"/>
              <a:t>, Susheel Varma, </a:t>
            </a:r>
            <a:r>
              <a:rPr lang="en-US" sz="1600" b="1" dirty="0"/>
              <a:t>Steven Newhouse</a:t>
            </a:r>
          </a:p>
          <a:p>
            <a:r>
              <a:rPr lang="en-US" sz="1600" dirty="0" err="1"/>
              <a:t>Risto</a:t>
            </a:r>
            <a:r>
              <a:rPr lang="en-US" sz="1600" dirty="0"/>
              <a:t> </a:t>
            </a:r>
            <a:r>
              <a:rPr lang="en-US" sz="1600" dirty="0" err="1"/>
              <a:t>Laurikainen</a:t>
            </a:r>
            <a:r>
              <a:rPr lang="en-US" sz="1600" dirty="0"/>
              <a:t>, Olli </a:t>
            </a:r>
            <a:r>
              <a:rPr lang="en-US" sz="1600" dirty="0" err="1"/>
              <a:t>Tourunen</a:t>
            </a:r>
            <a:r>
              <a:rPr lang="en-US" sz="1600" dirty="0"/>
              <a:t>, </a:t>
            </a:r>
            <a:r>
              <a:rPr lang="en-GB" sz="1600" i="0" dirty="0"/>
              <a:t>Jaakko Leinonen, </a:t>
            </a:r>
            <a:r>
              <a:rPr lang="en-US" sz="1600" dirty="0" err="1"/>
              <a:t>Juha</a:t>
            </a:r>
            <a:r>
              <a:rPr lang="en-US" sz="1600" dirty="0"/>
              <a:t> </a:t>
            </a:r>
            <a:r>
              <a:rPr lang="en-US" sz="1600" dirty="0" err="1"/>
              <a:t>Törnroos</a:t>
            </a:r>
            <a:r>
              <a:rPr lang="en-US" sz="1600" dirty="0"/>
              <a:t>, </a:t>
            </a:r>
            <a:r>
              <a:rPr lang="en-US" sz="1600" dirty="0" err="1"/>
              <a:t>Ilkka</a:t>
            </a:r>
            <a:r>
              <a:rPr lang="en-US" sz="1600" dirty="0"/>
              <a:t> </a:t>
            </a:r>
            <a:r>
              <a:rPr lang="en-US" sz="1600" dirty="0" err="1"/>
              <a:t>Lappalainen</a:t>
            </a:r>
            <a:r>
              <a:rPr lang="en-US" sz="1600" dirty="0"/>
              <a:t>, Shubham Kapoor, </a:t>
            </a:r>
            <a:r>
              <a:rPr lang="en-US" sz="1600" b="1" dirty="0" err="1"/>
              <a:t>Tommi</a:t>
            </a:r>
            <a:r>
              <a:rPr lang="en-US" sz="1600" b="1" dirty="0"/>
              <a:t> </a:t>
            </a:r>
            <a:r>
              <a:rPr lang="en-US" sz="1600" b="1" dirty="0" err="1"/>
              <a:t>Nyrönen</a:t>
            </a:r>
            <a:endParaRPr lang="en-US" sz="1600" b="1" dirty="0"/>
          </a:p>
          <a:p>
            <a:r>
              <a:rPr lang="en-US" sz="1600" dirty="0"/>
              <a:t>Alexander </a:t>
            </a:r>
            <a:r>
              <a:rPr lang="en-US" sz="1600" dirty="0" err="1"/>
              <a:t>Kanitz</a:t>
            </a:r>
            <a:r>
              <a:rPr lang="en-US" sz="1600" dirty="0"/>
              <a:t>, </a:t>
            </a:r>
            <a:r>
              <a:rPr lang="en-US" sz="1600" dirty="0" err="1"/>
              <a:t>Foivos</a:t>
            </a:r>
            <a:r>
              <a:rPr lang="en-US" sz="1600" dirty="0"/>
              <a:t> </a:t>
            </a:r>
            <a:r>
              <a:rPr lang="en-US" sz="1600" dirty="0" err="1"/>
              <a:t>Gypas</a:t>
            </a:r>
            <a:r>
              <a:rPr lang="en-US" sz="1600" dirty="0"/>
              <a:t>, </a:t>
            </a:r>
            <a:r>
              <a:rPr lang="en-US" sz="1600" dirty="0" err="1"/>
              <a:t>Jaroslaw</a:t>
            </a:r>
            <a:r>
              <a:rPr lang="en-US" sz="1600" dirty="0"/>
              <a:t> </a:t>
            </a:r>
            <a:r>
              <a:rPr lang="en-US" sz="1600" dirty="0" err="1"/>
              <a:t>Surkont</a:t>
            </a:r>
            <a:r>
              <a:rPr lang="en-US" sz="1600" dirty="0"/>
              <a:t>, Kevin Sayers, Mihaela </a:t>
            </a:r>
            <a:r>
              <a:rPr lang="en-US" sz="1600" dirty="0" err="1"/>
              <a:t>Zavolan</a:t>
            </a:r>
            <a:r>
              <a:rPr lang="en-US" sz="1600" dirty="0"/>
              <a:t>, </a:t>
            </a:r>
            <a:r>
              <a:rPr lang="en-US" sz="1600" b="1" dirty="0" err="1"/>
              <a:t>Torsten</a:t>
            </a:r>
            <a:r>
              <a:rPr lang="en-US" sz="1600" b="1" dirty="0"/>
              <a:t> </a:t>
            </a:r>
            <a:r>
              <a:rPr lang="en-US" sz="1600" b="1" dirty="0" err="1"/>
              <a:t>Schwede</a:t>
            </a:r>
            <a:endParaRPr lang="en-US" sz="1600" b="1" dirty="0"/>
          </a:p>
          <a:p>
            <a:r>
              <a:rPr lang="en-US" sz="1600" dirty="0" err="1"/>
              <a:t>Giacinto</a:t>
            </a:r>
            <a:r>
              <a:rPr lang="en-US" sz="1600" dirty="0"/>
              <a:t> </a:t>
            </a:r>
            <a:r>
              <a:rPr lang="en-US" sz="1600" dirty="0" err="1"/>
              <a:t>Donvito</a:t>
            </a:r>
            <a:r>
              <a:rPr lang="en-US" sz="1600" dirty="0"/>
              <a:t>, Marco </a:t>
            </a:r>
            <a:r>
              <a:rPr lang="en-US" sz="1600" dirty="0" err="1"/>
              <a:t>Tangaro</a:t>
            </a:r>
            <a:r>
              <a:rPr lang="en-US" sz="1600" dirty="0"/>
              <a:t>, </a:t>
            </a:r>
            <a:r>
              <a:rPr lang="en-US" sz="1600" b="1" dirty="0"/>
              <a:t>Federico </a:t>
            </a:r>
            <a:r>
              <a:rPr lang="en-US" sz="1600" b="1" dirty="0" err="1"/>
              <a:t>Zambelli</a:t>
            </a:r>
            <a:endParaRPr lang="en-US" sz="1600" b="1" dirty="0"/>
          </a:p>
          <a:p>
            <a:r>
              <a:rPr lang="en-US" sz="1600" dirty="0"/>
              <a:t>Burkhard </a:t>
            </a:r>
            <a:r>
              <a:rPr lang="en-US" sz="1600" dirty="0" err="1"/>
              <a:t>Linke</a:t>
            </a:r>
            <a:r>
              <a:rPr lang="en-US" sz="1600" dirty="0"/>
              <a:t>, Marius </a:t>
            </a:r>
            <a:r>
              <a:rPr lang="en-US" sz="1600" dirty="0" err="1"/>
              <a:t>Dieckmann</a:t>
            </a:r>
            <a:r>
              <a:rPr lang="en-US" sz="1600" dirty="0"/>
              <a:t>, </a:t>
            </a:r>
            <a:r>
              <a:rPr lang="en-US" sz="1600" b="1" dirty="0"/>
              <a:t>Alexander </a:t>
            </a:r>
            <a:r>
              <a:rPr lang="en-US" sz="1600" b="1" dirty="0" err="1"/>
              <a:t>Goesmann</a:t>
            </a:r>
            <a:endParaRPr lang="en-US" sz="16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5DB29-BE6D-004F-ADA1-F692BF2341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DI4R, Lisbon Portugal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CE80C2-CA68-DB4D-A7A9-616162F50A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10 October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910959-D699-D040-B74D-243D292BF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45" y="6076928"/>
            <a:ext cx="964427" cy="64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4830E8-4D87-7B48-A687-EAA9527DE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323" y="6091363"/>
            <a:ext cx="1095445" cy="73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C3E7AE-9D81-4241-910B-9EAC2FB7D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141" y="6105796"/>
            <a:ext cx="815248" cy="614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BC9218-D8FB-9542-87A3-EEF35DF9D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5541" y="6118714"/>
            <a:ext cx="1243789" cy="601165"/>
          </a:xfrm>
          <a:prstGeom prst="rect">
            <a:avLst/>
          </a:prstGeom>
        </p:spPr>
      </p:pic>
      <p:pic>
        <p:nvPicPr>
          <p:cNvPr id="14" name="Google Shape;177;p20">
            <a:extLst>
              <a:ext uri="{FF2B5EF4-FFF2-40B4-BE49-F238E27FC236}">
                <a16:creationId xmlns:a16="http://schemas.microsoft.com/office/drawing/2014/main" id="{021A5A16-C7E8-5049-92AD-2161396D646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-634" t="-477" r="1" b="-1"/>
          <a:stretch/>
        </p:blipFill>
        <p:spPr>
          <a:xfrm>
            <a:off x="5368645" y="6219827"/>
            <a:ext cx="1249530" cy="38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4C169B-D431-E545-A29F-973674C2D8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323" y="5389679"/>
            <a:ext cx="2044547" cy="5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90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F732-2EF0-0D4B-9201-B1EB0F30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Marine Metagenomics (MMG) Workflow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73DDE9-2A93-2F49-B273-229FF84BC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12192000" cy="3008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C5DCDF-B954-8D43-8CFB-D15A64AAD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817" y="3916892"/>
            <a:ext cx="5574371" cy="294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6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5A0873B3-97E4-A041-9D0B-999AC720364C}"/>
              </a:ext>
            </a:extLst>
          </p:cNvPr>
          <p:cNvSpPr/>
          <p:nvPr/>
        </p:nvSpPr>
        <p:spPr bwMode="auto">
          <a:xfrm>
            <a:off x="8165805" y="2885032"/>
            <a:ext cx="510363" cy="5046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C44879B5-F7F6-D64F-ABEF-D0796DEB282C}"/>
              </a:ext>
            </a:extLst>
          </p:cNvPr>
          <p:cNvCxnSpPr>
            <a:cxnSpLocks/>
            <a:stCxn id="28" idx="3"/>
            <a:endCxn id="9" idx="4"/>
          </p:cNvCxnSpPr>
          <p:nvPr/>
        </p:nvCxnSpPr>
        <p:spPr bwMode="auto">
          <a:xfrm>
            <a:off x="7272670" y="2534527"/>
            <a:ext cx="752989" cy="1948163"/>
          </a:xfrm>
          <a:prstGeom prst="bentConnector3">
            <a:avLst>
              <a:gd name="adj1" fmla="val 148716"/>
            </a:avLst>
          </a:prstGeom>
          <a:solidFill>
            <a:schemeClr val="accent1"/>
          </a:solidFill>
          <a:ln w="31750" cap="flat" cmpd="sng" algn="ctr">
            <a:solidFill>
              <a:srgbClr val="715247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77" name="Left-Right Arrow 76">
            <a:extLst>
              <a:ext uri="{FF2B5EF4-FFF2-40B4-BE49-F238E27FC236}">
                <a16:creationId xmlns:a16="http://schemas.microsoft.com/office/drawing/2014/main" id="{2ACD4655-BE32-A241-BA17-2A599AFE1F59}"/>
              </a:ext>
            </a:extLst>
          </p:cNvPr>
          <p:cNvSpPr/>
          <p:nvPr/>
        </p:nvSpPr>
        <p:spPr>
          <a:xfrm flipV="1">
            <a:off x="4148145" y="2650278"/>
            <a:ext cx="916095" cy="372782"/>
          </a:xfrm>
          <a:prstGeom prst="leftRightArrow">
            <a:avLst>
              <a:gd name="adj1" fmla="val 48228"/>
              <a:gd name="adj2" fmla="val 35789"/>
            </a:avLst>
          </a:prstGeom>
          <a:solidFill>
            <a:srgbClr val="72909D"/>
          </a:solidFill>
          <a:ln>
            <a:solidFill>
              <a:srgbClr val="566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78" name="Left-Right Arrow 77">
            <a:extLst>
              <a:ext uri="{FF2B5EF4-FFF2-40B4-BE49-F238E27FC236}">
                <a16:creationId xmlns:a16="http://schemas.microsoft.com/office/drawing/2014/main" id="{91B9B502-8BB6-474A-85C6-EC0A004F6C08}"/>
              </a:ext>
            </a:extLst>
          </p:cNvPr>
          <p:cNvSpPr/>
          <p:nvPr/>
        </p:nvSpPr>
        <p:spPr>
          <a:xfrm flipV="1">
            <a:off x="4141278" y="3287021"/>
            <a:ext cx="916095" cy="372782"/>
          </a:xfrm>
          <a:prstGeom prst="leftRightArrow">
            <a:avLst>
              <a:gd name="adj1" fmla="val 48228"/>
              <a:gd name="adj2" fmla="val 35789"/>
            </a:avLst>
          </a:prstGeom>
          <a:solidFill>
            <a:srgbClr val="72909D"/>
          </a:solidFill>
          <a:ln>
            <a:solidFill>
              <a:srgbClr val="566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38DA34-F6ED-9241-A1E8-B5FE5AAA1CE1}"/>
              </a:ext>
            </a:extLst>
          </p:cNvPr>
          <p:cNvGrpSpPr/>
          <p:nvPr/>
        </p:nvGrpSpPr>
        <p:grpSpPr>
          <a:xfrm>
            <a:off x="1835305" y="1124642"/>
            <a:ext cx="1161480" cy="767887"/>
            <a:chOff x="1835305" y="1124642"/>
            <a:chExt cx="1161480" cy="767887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4A8A2E14-9346-EB47-9186-ECAA3AEB6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9089" y="1146879"/>
              <a:ext cx="973277" cy="731844"/>
            </a:xfrm>
            <a:prstGeom prst="rect">
              <a:avLst/>
            </a:prstGeom>
          </p:spPr>
        </p:pic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1FD1A899-96FD-7B45-8909-95CF8B3DB11A}"/>
                </a:ext>
              </a:extLst>
            </p:cNvPr>
            <p:cNvSpPr/>
            <p:nvPr/>
          </p:nvSpPr>
          <p:spPr bwMode="auto">
            <a:xfrm>
              <a:off x="1835305" y="1124642"/>
              <a:ext cx="1161480" cy="767887"/>
            </a:xfrm>
            <a:prstGeom prst="roundRect">
              <a:avLst>
                <a:gd name="adj" fmla="val 6173"/>
              </a:avLst>
            </a:prstGeom>
            <a:noFill/>
            <a:ln w="25400" cap="flat" cmpd="sng" algn="ctr">
              <a:solidFill>
                <a:srgbClr val="566D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Geneva" pitchFamily="-112" charset="0"/>
                <a:cs typeface="Geneva" pitchFamily="-112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B937C07-518D-DE46-8C96-DA3FF77630CF}"/>
              </a:ext>
            </a:extLst>
          </p:cNvPr>
          <p:cNvGrpSpPr/>
          <p:nvPr/>
        </p:nvGrpSpPr>
        <p:grpSpPr>
          <a:xfrm>
            <a:off x="8676168" y="1326846"/>
            <a:ext cx="2314571" cy="1137214"/>
            <a:chOff x="8676168" y="1326846"/>
            <a:chExt cx="2314571" cy="1137214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5E39F43-B121-454C-A9D7-6A8A4ACCD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6168" y="1326846"/>
              <a:ext cx="1983712" cy="1137214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954C6DC-697B-B843-B3C4-4816BD7696B9}"/>
                </a:ext>
              </a:extLst>
            </p:cNvPr>
            <p:cNvSpPr txBox="1"/>
            <p:nvPr/>
          </p:nvSpPr>
          <p:spPr>
            <a:xfrm rot="16200000">
              <a:off x="10260550" y="1733870"/>
              <a:ext cx="113721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566D77"/>
                  </a:solidFill>
                </a:rPr>
                <a:t>ELIXIR-IT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63C57AE-64C6-C249-A757-AA7557E5459A}"/>
              </a:ext>
            </a:extLst>
          </p:cNvPr>
          <p:cNvGrpSpPr/>
          <p:nvPr/>
        </p:nvGrpSpPr>
        <p:grpSpPr>
          <a:xfrm>
            <a:off x="8666164" y="2578594"/>
            <a:ext cx="2316881" cy="1142950"/>
            <a:chOff x="9229689" y="2814099"/>
            <a:chExt cx="2316881" cy="114295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9F38B9D-1033-434A-974E-2FE7D2D12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9689" y="2814099"/>
              <a:ext cx="1993716" cy="114295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EAC622D-0323-5A4D-A6E2-9CEFBF517C56}"/>
                </a:ext>
              </a:extLst>
            </p:cNvPr>
            <p:cNvSpPr txBox="1"/>
            <p:nvPr/>
          </p:nvSpPr>
          <p:spPr>
            <a:xfrm rot="16200000">
              <a:off x="10816381" y="3223991"/>
              <a:ext cx="113721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566D77"/>
                  </a:solidFill>
                </a:rPr>
                <a:t>ELIXIR-DE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06763A2-5AF3-1F46-9E72-7F4AEE1441DA}"/>
              </a:ext>
            </a:extLst>
          </p:cNvPr>
          <p:cNvGrpSpPr/>
          <p:nvPr/>
        </p:nvGrpSpPr>
        <p:grpSpPr>
          <a:xfrm>
            <a:off x="8680890" y="3810650"/>
            <a:ext cx="2297399" cy="1144693"/>
            <a:chOff x="9244415" y="4046155"/>
            <a:chExt cx="2297399" cy="1144693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8C86AA42-D642-BD44-924B-AAE32FA00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4415" y="4056341"/>
              <a:ext cx="1978990" cy="1134507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0FC2191-A1C4-374E-95FA-076F16C03300}"/>
                </a:ext>
              </a:extLst>
            </p:cNvPr>
            <p:cNvSpPr txBox="1"/>
            <p:nvPr/>
          </p:nvSpPr>
          <p:spPr>
            <a:xfrm rot="16200000">
              <a:off x="10811625" y="4453179"/>
              <a:ext cx="113721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566D77"/>
                  </a:solidFill>
                </a:rPr>
                <a:t>ELIXIR-CH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470EDEF-780D-8444-972F-EFDB6EB5FDEB}"/>
              </a:ext>
            </a:extLst>
          </p:cNvPr>
          <p:cNvGrpSpPr/>
          <p:nvPr/>
        </p:nvGrpSpPr>
        <p:grpSpPr>
          <a:xfrm>
            <a:off x="1152863" y="4340007"/>
            <a:ext cx="1643318" cy="586617"/>
            <a:chOff x="1152863" y="4340007"/>
            <a:chExt cx="1643318" cy="586617"/>
          </a:xfrm>
        </p:grpSpPr>
        <p:sp>
          <p:nvSpPr>
            <p:cNvPr id="70" name="Right Arrow 69">
              <a:extLst>
                <a:ext uri="{FF2B5EF4-FFF2-40B4-BE49-F238E27FC236}">
                  <a16:creationId xmlns:a16="http://schemas.microsoft.com/office/drawing/2014/main" id="{40702CDB-BFE2-3543-82FE-5376DEB5870D}"/>
                </a:ext>
              </a:extLst>
            </p:cNvPr>
            <p:cNvSpPr/>
            <p:nvPr/>
          </p:nvSpPr>
          <p:spPr>
            <a:xfrm rot="16200000">
              <a:off x="2259909" y="4280815"/>
              <a:ext cx="477079" cy="595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2909D"/>
            </a:solidFill>
            <a:ln>
              <a:solidFill>
                <a:srgbClr val="566D7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 </a:t>
              </a: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13523053-F93B-DF47-80F4-0BC691B9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2863" y="4350000"/>
              <a:ext cx="1002824" cy="576624"/>
            </a:xfrm>
            <a:prstGeom prst="rect">
              <a:avLst/>
            </a:prstGeom>
          </p:spPr>
        </p:pic>
      </p:grpSp>
      <p:sp>
        <p:nvSpPr>
          <p:cNvPr id="117" name="Title 1">
            <a:extLst>
              <a:ext uri="{FF2B5EF4-FFF2-40B4-BE49-F238E27FC236}">
                <a16:creationId xmlns:a16="http://schemas.microsoft.com/office/drawing/2014/main" id="{F639425A-E253-EF44-BC83-B823D9C044CF}"/>
              </a:ext>
            </a:extLst>
          </p:cNvPr>
          <p:cNvSpPr txBox="1">
            <a:spLocks/>
          </p:cNvSpPr>
          <p:nvPr/>
        </p:nvSpPr>
        <p:spPr>
          <a:xfrm>
            <a:off x="719403" y="332656"/>
            <a:ext cx="10871200" cy="64807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orbel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orbel" pitchFamily="34" charset="0"/>
                <a:ea typeface="ＭＳ Ｐゴシック" charset="0"/>
                <a:cs typeface="Geneva" pitchFamily="-11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orbel" pitchFamily="34" charset="0"/>
                <a:ea typeface="ＭＳ Ｐゴシック" charset="0"/>
                <a:cs typeface="Geneva" pitchFamily="-11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orbel" pitchFamily="34" charset="0"/>
                <a:ea typeface="ＭＳ Ｐゴシック" charset="0"/>
                <a:cs typeface="Geneva" pitchFamily="-11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orbel" pitchFamily="34" charset="0"/>
                <a:ea typeface="ＭＳ Ｐゴシック" charset="0"/>
                <a:cs typeface="Geneva" pitchFamily="-11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9pPr>
          </a:lstStyle>
          <a:p>
            <a:r>
              <a:rPr lang="en-US" kern="0"/>
              <a:t>ELIXIR Cloud Analysis Platform – Current Status</a:t>
            </a:r>
            <a:endParaRPr lang="en-US" kern="0" dirty="0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0D04C2B-0B41-7C41-9EE0-1C5EACCFF5D5}"/>
              </a:ext>
            </a:extLst>
          </p:cNvPr>
          <p:cNvGrpSpPr/>
          <p:nvPr/>
        </p:nvGrpSpPr>
        <p:grpSpPr>
          <a:xfrm>
            <a:off x="1608434" y="1958383"/>
            <a:ext cx="908190" cy="358179"/>
            <a:chOff x="1608434" y="1958383"/>
            <a:chExt cx="908190" cy="358179"/>
          </a:xfrm>
        </p:grpSpPr>
        <p:sp>
          <p:nvSpPr>
            <p:cNvPr id="91" name="Left-Right Arrow 90">
              <a:extLst>
                <a:ext uri="{FF2B5EF4-FFF2-40B4-BE49-F238E27FC236}">
                  <a16:creationId xmlns:a16="http://schemas.microsoft.com/office/drawing/2014/main" id="{923279DA-ABE2-4241-9A55-F54B14BB62E8}"/>
                </a:ext>
              </a:extLst>
            </p:cNvPr>
            <p:cNvSpPr/>
            <p:nvPr/>
          </p:nvSpPr>
          <p:spPr bwMode="auto">
            <a:xfrm rot="16200000">
              <a:off x="2236955" y="2036893"/>
              <a:ext cx="358179" cy="201159"/>
            </a:xfrm>
            <a:prstGeom prst="leftRightArrow">
              <a:avLst/>
            </a:prstGeom>
            <a:solidFill>
              <a:srgbClr val="F95B45"/>
            </a:solidFill>
            <a:ln w="9525" cap="flat" cmpd="sng" algn="ctr">
              <a:solidFill>
                <a:srgbClr val="DE453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Geneva" pitchFamily="-112" charset="0"/>
                <a:cs typeface="Geneva" pitchFamily="-112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32C5F67-B793-244E-AFB2-BF12E4331971}"/>
                </a:ext>
              </a:extLst>
            </p:cNvPr>
            <p:cNvSpPr txBox="1"/>
            <p:nvPr/>
          </p:nvSpPr>
          <p:spPr>
            <a:xfrm>
              <a:off x="1608434" y="2001945"/>
              <a:ext cx="721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566D77"/>
                  </a:solidFill>
                </a:rPr>
                <a:t>AuthN</a:t>
              </a:r>
              <a:endParaRPr lang="en-US" sz="1400" b="1" dirty="0">
                <a:solidFill>
                  <a:srgbClr val="566D77"/>
                </a:solidFill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3DFAC54-245B-A942-822D-1B04AAFA7F2F}"/>
              </a:ext>
            </a:extLst>
          </p:cNvPr>
          <p:cNvGrpSpPr/>
          <p:nvPr/>
        </p:nvGrpSpPr>
        <p:grpSpPr>
          <a:xfrm>
            <a:off x="3092513" y="1431739"/>
            <a:ext cx="1883522" cy="459606"/>
            <a:chOff x="3092513" y="1431739"/>
            <a:chExt cx="1883522" cy="459606"/>
          </a:xfrm>
        </p:grpSpPr>
        <p:sp>
          <p:nvSpPr>
            <p:cNvPr id="92" name="Left-Right Arrow 91">
              <a:extLst>
                <a:ext uri="{FF2B5EF4-FFF2-40B4-BE49-F238E27FC236}">
                  <a16:creationId xmlns:a16="http://schemas.microsoft.com/office/drawing/2014/main" id="{04A44FD3-5C22-D744-938D-04730F775CDD}"/>
                </a:ext>
              </a:extLst>
            </p:cNvPr>
            <p:cNvSpPr/>
            <p:nvPr/>
          </p:nvSpPr>
          <p:spPr bwMode="auto">
            <a:xfrm>
              <a:off x="3092513" y="1701512"/>
              <a:ext cx="1883522" cy="189833"/>
            </a:xfrm>
            <a:prstGeom prst="leftRightArrow">
              <a:avLst/>
            </a:prstGeom>
            <a:solidFill>
              <a:srgbClr val="F95B45"/>
            </a:solidFill>
            <a:ln w="9525" cap="flat" cmpd="sng" algn="ctr">
              <a:solidFill>
                <a:srgbClr val="DE453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Geneva" pitchFamily="-112" charset="0"/>
                <a:cs typeface="Geneva" pitchFamily="-112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EB66999-5BEE-CC44-9D57-B73278DA6B15}"/>
                </a:ext>
              </a:extLst>
            </p:cNvPr>
            <p:cNvSpPr txBox="1"/>
            <p:nvPr/>
          </p:nvSpPr>
          <p:spPr>
            <a:xfrm>
              <a:off x="3763584" y="1431739"/>
              <a:ext cx="7008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566D77"/>
                  </a:solidFill>
                </a:rPr>
                <a:t>AuthZ</a:t>
              </a:r>
              <a:endParaRPr lang="en-US" sz="1400" b="1" dirty="0">
                <a:solidFill>
                  <a:srgbClr val="566D77"/>
                </a:solidFill>
              </a:endParaRPr>
            </a:p>
          </p:txBody>
        </p: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id="{F7FA7739-72DD-6D42-A47E-0B4B57A0D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802" y="6007289"/>
            <a:ext cx="2044547" cy="5752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D92890-6F8B-154E-88BD-DF62936503D5}"/>
              </a:ext>
            </a:extLst>
          </p:cNvPr>
          <p:cNvGrpSpPr/>
          <p:nvPr/>
        </p:nvGrpSpPr>
        <p:grpSpPr>
          <a:xfrm>
            <a:off x="4254486" y="5398875"/>
            <a:ext cx="7218044" cy="1196180"/>
            <a:chOff x="4254486" y="5398875"/>
            <a:chExt cx="7218044" cy="1196180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62382435-B05D-4E4D-986B-E24ACE3E1B7C}"/>
                </a:ext>
              </a:extLst>
            </p:cNvPr>
            <p:cNvGrpSpPr/>
            <p:nvPr/>
          </p:nvGrpSpPr>
          <p:grpSpPr>
            <a:xfrm>
              <a:off x="4254486" y="5398875"/>
              <a:ext cx="7218044" cy="1196180"/>
              <a:chOff x="4254486" y="5398875"/>
              <a:chExt cx="7218044" cy="1196180"/>
            </a:xfrm>
          </p:grpSpPr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51F72091-B7DD-C24A-8A23-5D61C76FA61C}"/>
                  </a:ext>
                </a:extLst>
              </p:cNvPr>
              <p:cNvSpPr/>
              <p:nvPr/>
            </p:nvSpPr>
            <p:spPr bwMode="auto">
              <a:xfrm>
                <a:off x="4254486" y="5398875"/>
                <a:ext cx="7218044" cy="1196180"/>
              </a:xfrm>
              <a:prstGeom prst="roundRect">
                <a:avLst>
                  <a:gd name="adj" fmla="val 6173"/>
                </a:avLst>
              </a:prstGeom>
              <a:noFill/>
              <a:ln w="25400" cap="flat" cmpd="sng" algn="ctr">
                <a:solidFill>
                  <a:srgbClr val="566D77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Geneva" pitchFamily="-112" charset="0"/>
                  <a:cs typeface="Geneva" pitchFamily="-112" charset="0"/>
                </a:endParaRPr>
              </a:p>
            </p:txBody>
          </p:sp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06F2801B-B0D7-1847-BEB9-2D4ECFD051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5754" y="5705160"/>
                <a:ext cx="708837" cy="562344"/>
              </a:xfrm>
              <a:prstGeom prst="rect">
                <a:avLst/>
              </a:prstGeom>
            </p:spPr>
          </p:pic>
          <p:sp>
            <p:nvSpPr>
              <p:cNvPr id="115" name="Left-Right Arrow 114">
                <a:extLst>
                  <a:ext uri="{FF2B5EF4-FFF2-40B4-BE49-F238E27FC236}">
                    <a16:creationId xmlns:a16="http://schemas.microsoft.com/office/drawing/2014/main" id="{6DC86821-F8A6-DC47-91E3-A2A8E059FF82}"/>
                  </a:ext>
                </a:extLst>
              </p:cNvPr>
              <p:cNvSpPr/>
              <p:nvPr/>
            </p:nvSpPr>
            <p:spPr bwMode="auto">
              <a:xfrm>
                <a:off x="8166564" y="5890303"/>
                <a:ext cx="400715" cy="192058"/>
              </a:xfrm>
              <a:prstGeom prst="leftRightArrow">
                <a:avLst/>
              </a:prstGeom>
              <a:solidFill>
                <a:srgbClr val="72909D"/>
              </a:solidFill>
              <a:ln>
                <a:solidFill>
                  <a:srgbClr val="566D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" name="Left-Right Arrow 115">
                <a:extLst>
                  <a:ext uri="{FF2B5EF4-FFF2-40B4-BE49-F238E27FC236}">
                    <a16:creationId xmlns:a16="http://schemas.microsoft.com/office/drawing/2014/main" id="{4BE5BB8D-FAFC-D149-8D47-083F4E13B912}"/>
                  </a:ext>
                </a:extLst>
              </p:cNvPr>
              <p:cNvSpPr/>
              <p:nvPr/>
            </p:nvSpPr>
            <p:spPr bwMode="auto">
              <a:xfrm>
                <a:off x="5059630" y="5890303"/>
                <a:ext cx="400715" cy="192058"/>
              </a:xfrm>
              <a:prstGeom prst="leftRightArrow">
                <a:avLst/>
              </a:prstGeom>
              <a:solidFill>
                <a:srgbClr val="72909D"/>
              </a:solidFill>
              <a:ln>
                <a:solidFill>
                  <a:srgbClr val="566D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45BD851-79B6-0540-9B60-65998E20B05D}"/>
                  </a:ext>
                </a:extLst>
              </p:cNvPr>
              <p:cNvGrpSpPr/>
              <p:nvPr/>
            </p:nvGrpSpPr>
            <p:grpSpPr>
              <a:xfrm>
                <a:off x="6796526" y="5724722"/>
                <a:ext cx="1282017" cy="523220"/>
                <a:chOff x="10783066" y="5743993"/>
                <a:chExt cx="1282017" cy="523220"/>
              </a:xfrm>
            </p:grpSpPr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id="{0290E71D-0FB4-814B-9DEE-05D6F6081C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55161" t="21305" r="29185" b="15052"/>
                <a:stretch/>
              </p:blipFill>
              <p:spPr>
                <a:xfrm>
                  <a:off x="11667472" y="5795454"/>
                  <a:ext cx="397611" cy="420297"/>
                </a:xfrm>
                <a:prstGeom prst="rect">
                  <a:avLst/>
                </a:prstGeom>
              </p:spPr>
            </p:pic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4532FE16-17DE-8B44-8B55-E33E151A6A90}"/>
                    </a:ext>
                  </a:extLst>
                </p:cNvPr>
                <p:cNvSpPr txBox="1"/>
                <p:nvPr/>
              </p:nvSpPr>
              <p:spPr>
                <a:xfrm>
                  <a:off x="10783066" y="5743993"/>
                  <a:ext cx="95907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rgbClr val="566D77"/>
                      </a:solidFill>
                    </a:rPr>
                    <a:t>Embassy</a:t>
                  </a:r>
                </a:p>
                <a:p>
                  <a:pPr algn="r"/>
                  <a:r>
                    <a:rPr lang="en-US" sz="1400" b="1" dirty="0">
                      <a:solidFill>
                        <a:srgbClr val="566D77"/>
                      </a:solidFill>
                    </a:rPr>
                    <a:t>cloud</a:t>
                  </a:r>
                </a:p>
              </p:txBody>
            </p:sp>
          </p:grpSp>
          <p:sp>
            <p:nvSpPr>
              <p:cNvPr id="120" name="Left-Right Arrow 119">
                <a:extLst>
                  <a:ext uri="{FF2B5EF4-FFF2-40B4-BE49-F238E27FC236}">
                    <a16:creationId xmlns:a16="http://schemas.microsoft.com/office/drawing/2014/main" id="{6E06C6A9-C452-634D-9B89-936C491A0A2E}"/>
                  </a:ext>
                </a:extLst>
              </p:cNvPr>
              <p:cNvSpPr/>
              <p:nvPr/>
            </p:nvSpPr>
            <p:spPr bwMode="auto">
              <a:xfrm>
                <a:off x="6348981" y="5890303"/>
                <a:ext cx="400715" cy="192058"/>
              </a:xfrm>
              <a:prstGeom prst="leftRightArrow">
                <a:avLst/>
              </a:prstGeom>
              <a:solidFill>
                <a:srgbClr val="72909D"/>
              </a:solidFill>
              <a:ln>
                <a:solidFill>
                  <a:srgbClr val="566D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A78253EB-EAD8-6A4B-961F-32372B133B8E}"/>
                  </a:ext>
                </a:extLst>
              </p:cNvPr>
              <p:cNvGrpSpPr/>
              <p:nvPr/>
            </p:nvGrpSpPr>
            <p:grpSpPr>
              <a:xfrm>
                <a:off x="8621106" y="5500225"/>
                <a:ext cx="2779156" cy="972214"/>
                <a:chOff x="5374755" y="5542469"/>
                <a:chExt cx="2779156" cy="972214"/>
              </a:xfrm>
            </p:grpSpPr>
            <p:pic>
              <p:nvPicPr>
                <p:cNvPr id="135" name="Picture 134">
                  <a:extLst>
                    <a:ext uri="{FF2B5EF4-FFF2-40B4-BE49-F238E27FC236}">
                      <a16:creationId xmlns:a16="http://schemas.microsoft.com/office/drawing/2014/main" id="{8C292A00-C225-044A-A806-2A974CD7DB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74755" y="5542469"/>
                  <a:ext cx="1871511" cy="972214"/>
                </a:xfrm>
                <a:prstGeom prst="rect">
                  <a:avLst/>
                </a:prstGeom>
              </p:spPr>
            </p:pic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BEA2549D-6361-704E-860A-1C91BBFE8D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344527" y="5542469"/>
                  <a:ext cx="809384" cy="464000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2495C995-CC3F-9B47-9F7E-591D311A94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344527" y="6050683"/>
                  <a:ext cx="809384" cy="4640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DEEE643-D225-1249-97C0-9273E41BF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3057" y="5724722"/>
              <a:ext cx="728338" cy="54766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3AFCC6-BCDF-2D45-B0F1-0BB8880D8FC8}"/>
              </a:ext>
            </a:extLst>
          </p:cNvPr>
          <p:cNvGrpSpPr/>
          <p:nvPr/>
        </p:nvGrpSpPr>
        <p:grpSpPr>
          <a:xfrm>
            <a:off x="1170336" y="5036160"/>
            <a:ext cx="2679623" cy="648728"/>
            <a:chOff x="1170336" y="5036160"/>
            <a:chExt cx="2679623" cy="648728"/>
          </a:xfrm>
        </p:grpSpPr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47DF3436-252D-8749-B795-510D5262F981}"/>
                </a:ext>
              </a:extLst>
            </p:cNvPr>
            <p:cNvSpPr/>
            <p:nvPr/>
          </p:nvSpPr>
          <p:spPr>
            <a:xfrm>
              <a:off x="1170336" y="5036160"/>
              <a:ext cx="2679623" cy="648728"/>
            </a:xfrm>
            <a:prstGeom prst="roundRect">
              <a:avLst/>
            </a:prstGeom>
            <a:solidFill>
              <a:srgbClr val="FF9E78"/>
            </a:solidFill>
            <a:ln>
              <a:solidFill>
                <a:srgbClr val="EE61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600" b="1" dirty="0"/>
                <a:t>    </a:t>
              </a:r>
              <a:r>
                <a:rPr lang="en-GB" sz="1600" b="1" dirty="0" err="1"/>
                <a:t>Biocontainers</a:t>
              </a:r>
              <a:r>
                <a:rPr lang="en-GB" sz="1600" b="1" dirty="0"/>
                <a:t> 2.0</a:t>
              </a: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51E84D1E-D391-1D43-9818-3D25EA94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6579" y="5139874"/>
              <a:ext cx="441300" cy="4413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12D7C5-1F23-874E-BD2E-550428404D7A}"/>
              </a:ext>
            </a:extLst>
          </p:cNvPr>
          <p:cNvGrpSpPr/>
          <p:nvPr/>
        </p:nvGrpSpPr>
        <p:grpSpPr>
          <a:xfrm>
            <a:off x="1042854" y="2375152"/>
            <a:ext cx="2934588" cy="1851626"/>
            <a:chOff x="1042854" y="2375152"/>
            <a:chExt cx="2934588" cy="1851626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1854F35-31AF-1245-A081-C86DD33222EC}"/>
                </a:ext>
              </a:extLst>
            </p:cNvPr>
            <p:cNvGrpSpPr/>
            <p:nvPr/>
          </p:nvGrpSpPr>
          <p:grpSpPr>
            <a:xfrm>
              <a:off x="1042854" y="2375152"/>
              <a:ext cx="2934588" cy="1851626"/>
              <a:chOff x="1042854" y="2375152"/>
              <a:chExt cx="2934588" cy="185162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9E175BB-5C53-6846-92D2-29A432C6C26B}"/>
                  </a:ext>
                </a:extLst>
              </p:cNvPr>
              <p:cNvSpPr/>
              <p:nvPr/>
            </p:nvSpPr>
            <p:spPr bwMode="auto">
              <a:xfrm>
                <a:off x="1042855" y="2375152"/>
                <a:ext cx="2934587" cy="1514886"/>
              </a:xfrm>
              <a:prstGeom prst="roundRect">
                <a:avLst>
                  <a:gd name="adj" fmla="val 6173"/>
                </a:avLst>
              </a:prstGeom>
              <a:noFill/>
              <a:ln w="25400" cap="flat" cmpd="sng" algn="ctr">
                <a:solidFill>
                  <a:srgbClr val="566D77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Geneva" pitchFamily="-112" charset="0"/>
                  <a:cs typeface="Geneva" pitchFamily="-112" charset="0"/>
                </a:endParaRPr>
              </a:p>
            </p:txBody>
          </p:sp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C620CF4B-168D-CB41-9FBC-B4BDDF67890E}"/>
                  </a:ext>
                </a:extLst>
              </p:cNvPr>
              <p:cNvSpPr/>
              <p:nvPr/>
            </p:nvSpPr>
            <p:spPr>
              <a:xfrm>
                <a:off x="1158638" y="3168729"/>
                <a:ext cx="2679622" cy="608080"/>
              </a:xfrm>
              <a:prstGeom prst="roundRect">
                <a:avLst/>
              </a:prstGeom>
              <a:solidFill>
                <a:srgbClr val="5ABA62"/>
              </a:solidFill>
              <a:ln>
                <a:solidFill>
                  <a:srgbClr val="449C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</a:rPr>
                  <a:t>WES-ELIXIR</a:t>
                </a:r>
              </a:p>
            </p:txBody>
          </p:sp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3A478FF5-8503-2140-8805-E80AE398DCC3}"/>
                  </a:ext>
                </a:extLst>
              </p:cNvPr>
              <p:cNvSpPr/>
              <p:nvPr/>
            </p:nvSpPr>
            <p:spPr>
              <a:xfrm>
                <a:off x="1158637" y="2492332"/>
                <a:ext cx="2679623" cy="531099"/>
              </a:xfrm>
              <a:prstGeom prst="roundRect">
                <a:avLst>
                  <a:gd name="adj" fmla="val 7121"/>
                </a:avLst>
              </a:prstGeom>
              <a:solidFill>
                <a:srgbClr val="5ABA62">
                  <a:alpha val="50000"/>
                </a:srgbClr>
              </a:solidFill>
              <a:ln>
                <a:solidFill>
                  <a:srgbClr val="449C4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2000" b="1" dirty="0">
                    <a:solidFill>
                      <a:srgbClr val="449C4C"/>
                    </a:solidFill>
                  </a:rPr>
                  <a:t>CWL-TES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F0BB697-D52A-4348-9B3B-1210FC69EFF3}"/>
                  </a:ext>
                </a:extLst>
              </p:cNvPr>
              <p:cNvSpPr txBox="1"/>
              <p:nvPr/>
            </p:nvSpPr>
            <p:spPr>
              <a:xfrm>
                <a:off x="1042854" y="3888224"/>
                <a:ext cx="29345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566D77"/>
                    </a:solidFill>
                  </a:rPr>
                  <a:t>ELIXIR-CH &amp; CSC (</a:t>
                </a:r>
                <a:r>
                  <a:rPr lang="en-US" sz="1600" dirty="0" err="1">
                    <a:solidFill>
                      <a:srgbClr val="566D77"/>
                    </a:solidFill>
                  </a:rPr>
                  <a:t>cPouta</a:t>
                </a:r>
                <a:r>
                  <a:rPr lang="en-US" sz="1600" dirty="0">
                    <a:solidFill>
                      <a:srgbClr val="566D77"/>
                    </a:solidFill>
                  </a:rPr>
                  <a:t>)</a:t>
                </a:r>
              </a:p>
            </p:txBody>
          </p:sp>
        </p:grp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8C866D30-B673-0647-9467-3C48E4AC5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988" y="3226528"/>
              <a:ext cx="492481" cy="49248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9E130A-A4CA-9C4D-BF2A-1086F8A2B7FE}"/>
              </a:ext>
            </a:extLst>
          </p:cNvPr>
          <p:cNvGrpSpPr/>
          <p:nvPr/>
        </p:nvGrpSpPr>
        <p:grpSpPr>
          <a:xfrm>
            <a:off x="5231218" y="3275010"/>
            <a:ext cx="2934588" cy="2020300"/>
            <a:chOff x="5231218" y="3275010"/>
            <a:chExt cx="2934588" cy="2020300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EB7A513-12F3-6648-9FBF-C176F7ABB63C}"/>
                </a:ext>
              </a:extLst>
            </p:cNvPr>
            <p:cNvGrpSpPr/>
            <p:nvPr/>
          </p:nvGrpSpPr>
          <p:grpSpPr>
            <a:xfrm>
              <a:off x="5231218" y="3275010"/>
              <a:ext cx="2934588" cy="2020300"/>
              <a:chOff x="5794743" y="3510515"/>
              <a:chExt cx="2934588" cy="20203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8F1AAE7-3741-7341-BE39-1304A47A9A48}"/>
                  </a:ext>
                </a:extLst>
              </p:cNvPr>
              <p:cNvGrpSpPr/>
              <p:nvPr/>
            </p:nvGrpSpPr>
            <p:grpSpPr>
              <a:xfrm>
                <a:off x="5794744" y="3510515"/>
                <a:ext cx="2934587" cy="1672854"/>
                <a:chOff x="4965404" y="3572540"/>
                <a:chExt cx="2934587" cy="1672854"/>
              </a:xfrm>
            </p:grpSpPr>
            <p:sp>
              <p:nvSpPr>
                <p:cNvPr id="6" name="Rounded Rectangle 5">
                  <a:extLst>
                    <a:ext uri="{FF2B5EF4-FFF2-40B4-BE49-F238E27FC236}">
                      <a16:creationId xmlns:a16="http://schemas.microsoft.com/office/drawing/2014/main" id="{E11630E4-586C-3249-969F-F994232B59F1}"/>
                    </a:ext>
                  </a:extLst>
                </p:cNvPr>
                <p:cNvSpPr/>
                <p:nvPr/>
              </p:nvSpPr>
              <p:spPr bwMode="auto">
                <a:xfrm>
                  <a:off x="4965404" y="3572540"/>
                  <a:ext cx="2934587" cy="1672854"/>
                </a:xfrm>
                <a:prstGeom prst="roundRect">
                  <a:avLst>
                    <a:gd name="adj" fmla="val 6173"/>
                  </a:avLst>
                </a:prstGeom>
                <a:noFill/>
                <a:ln w="25400" cap="flat" cmpd="sng" algn="ctr">
                  <a:solidFill>
                    <a:srgbClr val="566D77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Geneva" pitchFamily="-112" charset="0"/>
                    <a:cs typeface="Geneva" pitchFamily="-112" charset="0"/>
                  </a:endParaRPr>
                </a:p>
              </p:txBody>
            </p:sp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02A59923-A4A5-2047-BB7E-A8B5A061FF25}"/>
                    </a:ext>
                  </a:extLst>
                </p:cNvPr>
                <p:cNvSpPr/>
                <p:nvPr/>
              </p:nvSpPr>
              <p:spPr bwMode="auto">
                <a:xfrm>
                  <a:off x="5108942" y="4478078"/>
                  <a:ext cx="1897914" cy="604285"/>
                </a:xfrm>
                <a:prstGeom prst="roundRect">
                  <a:avLst>
                    <a:gd name="adj" fmla="val 6173"/>
                  </a:avLst>
                </a:prstGeom>
                <a:noFill/>
                <a:ln>
                  <a:solidFill>
                    <a:srgbClr val="198CDB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b="1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97952AEE-44EA-6D46-9D92-E800701692E7}"/>
                    </a:ext>
                  </a:extLst>
                </p:cNvPr>
                <p:cNvSpPr/>
                <p:nvPr/>
              </p:nvSpPr>
              <p:spPr bwMode="auto">
                <a:xfrm>
                  <a:off x="5108942" y="3742658"/>
                  <a:ext cx="2650902" cy="604285"/>
                </a:xfrm>
                <a:prstGeom prst="roundRect">
                  <a:avLst>
                    <a:gd name="adj" fmla="val 6173"/>
                  </a:avLst>
                </a:prstGeom>
                <a:solidFill>
                  <a:srgbClr val="23A9F6"/>
                </a:solidFill>
                <a:ln>
                  <a:solidFill>
                    <a:srgbClr val="198C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rPr>
                    <a:t>    TESK</a:t>
                  </a:r>
                  <a:endParaRPr lang="en-US" b="1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Can 8">
                  <a:extLst>
                    <a:ext uri="{FF2B5EF4-FFF2-40B4-BE49-F238E27FC236}">
                      <a16:creationId xmlns:a16="http://schemas.microsoft.com/office/drawing/2014/main" id="{F0CFFD0F-A01D-7B4D-807B-640FA0EB65B9}"/>
                    </a:ext>
                  </a:extLst>
                </p:cNvPr>
                <p:cNvSpPr/>
                <p:nvPr/>
              </p:nvSpPr>
              <p:spPr bwMode="auto">
                <a:xfrm>
                  <a:off x="7217584" y="4477192"/>
                  <a:ext cx="542260" cy="606056"/>
                </a:xfrm>
                <a:prstGeom prst="can">
                  <a:avLst/>
                </a:prstGeom>
                <a:solidFill>
                  <a:srgbClr val="9F8176"/>
                </a:solidFill>
                <a:ln>
                  <a:solidFill>
                    <a:srgbClr val="7152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rPr>
                    <a:t>FTP</a:t>
                  </a:r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490A2687-74D0-3848-9CEF-8398B942D6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08942" y="4533895"/>
                  <a:ext cx="469014" cy="469014"/>
                </a:xfrm>
                <a:prstGeom prst="rect">
                  <a:avLst/>
                </a:prstGeom>
              </p:spPr>
            </p:pic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0437D521-7384-A94C-830A-6580B56D73AC}"/>
                    </a:ext>
                  </a:extLst>
                </p:cNvPr>
                <p:cNvGrpSpPr/>
                <p:nvPr/>
              </p:nvGrpSpPr>
              <p:grpSpPr>
                <a:xfrm>
                  <a:off x="5668015" y="4535938"/>
                  <a:ext cx="1203300" cy="488563"/>
                  <a:chOff x="4459797" y="2988366"/>
                  <a:chExt cx="902475" cy="366422"/>
                </a:xfrm>
              </p:grpSpPr>
              <p:sp>
                <p:nvSpPr>
                  <p:cNvPr id="13" name="Rounded Rectangle 12">
                    <a:extLst>
                      <a:ext uri="{FF2B5EF4-FFF2-40B4-BE49-F238E27FC236}">
                        <a16:creationId xmlns:a16="http://schemas.microsoft.com/office/drawing/2014/main" id="{8F6D844F-A7E9-C84F-AEBA-825CE10D83C5}"/>
                      </a:ext>
                    </a:extLst>
                  </p:cNvPr>
                  <p:cNvSpPr/>
                  <p:nvPr/>
                </p:nvSpPr>
                <p:spPr>
                  <a:xfrm>
                    <a:off x="4459797" y="2992342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14" name="Rounded Rectangle 13">
                    <a:extLst>
                      <a:ext uri="{FF2B5EF4-FFF2-40B4-BE49-F238E27FC236}">
                        <a16:creationId xmlns:a16="http://schemas.microsoft.com/office/drawing/2014/main" id="{CF400E95-DA0E-0645-BD1B-32FE8211F53A}"/>
                      </a:ext>
                    </a:extLst>
                  </p:cNvPr>
                  <p:cNvSpPr/>
                  <p:nvPr/>
                </p:nvSpPr>
                <p:spPr>
                  <a:xfrm>
                    <a:off x="4651954" y="2992342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15" name="Rounded Rectangle 14">
                    <a:extLst>
                      <a:ext uri="{FF2B5EF4-FFF2-40B4-BE49-F238E27FC236}">
                        <a16:creationId xmlns:a16="http://schemas.microsoft.com/office/drawing/2014/main" id="{E91DCC1A-B2DE-9A45-9153-86E4278F1089}"/>
                      </a:ext>
                    </a:extLst>
                  </p:cNvPr>
                  <p:cNvSpPr/>
                  <p:nvPr/>
                </p:nvSpPr>
                <p:spPr>
                  <a:xfrm>
                    <a:off x="4844111" y="2992342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16" name="Rounded Rectangle 15">
                    <a:extLst>
                      <a:ext uri="{FF2B5EF4-FFF2-40B4-BE49-F238E27FC236}">
                        <a16:creationId xmlns:a16="http://schemas.microsoft.com/office/drawing/2014/main" id="{31BDBD1D-7F8B-9040-B0A2-368E7A3FB50E}"/>
                      </a:ext>
                    </a:extLst>
                  </p:cNvPr>
                  <p:cNvSpPr/>
                  <p:nvPr/>
                </p:nvSpPr>
                <p:spPr>
                  <a:xfrm>
                    <a:off x="5036268" y="2988366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17" name="Rounded Rectangle 16">
                    <a:extLst>
                      <a:ext uri="{FF2B5EF4-FFF2-40B4-BE49-F238E27FC236}">
                        <a16:creationId xmlns:a16="http://schemas.microsoft.com/office/drawing/2014/main" id="{ED4289BB-3538-0547-903E-EEFEDA200CFF}"/>
                      </a:ext>
                    </a:extLst>
                  </p:cNvPr>
                  <p:cNvSpPr/>
                  <p:nvPr/>
                </p:nvSpPr>
                <p:spPr>
                  <a:xfrm>
                    <a:off x="5228425" y="2988366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18" name="Rounded Rectangle 17">
                    <a:extLst>
                      <a:ext uri="{FF2B5EF4-FFF2-40B4-BE49-F238E27FC236}">
                        <a16:creationId xmlns:a16="http://schemas.microsoft.com/office/drawing/2014/main" id="{75E2951B-474A-244B-9709-C9A42952F89E}"/>
                      </a:ext>
                    </a:extLst>
                  </p:cNvPr>
                  <p:cNvSpPr/>
                  <p:nvPr/>
                </p:nvSpPr>
                <p:spPr>
                  <a:xfrm>
                    <a:off x="4459797" y="3202388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19" name="Rounded Rectangle 18">
                    <a:extLst>
                      <a:ext uri="{FF2B5EF4-FFF2-40B4-BE49-F238E27FC236}">
                        <a16:creationId xmlns:a16="http://schemas.microsoft.com/office/drawing/2014/main" id="{7CDF3A79-86BB-A640-A764-CF8DEF5ACB64}"/>
                      </a:ext>
                    </a:extLst>
                  </p:cNvPr>
                  <p:cNvSpPr/>
                  <p:nvPr/>
                </p:nvSpPr>
                <p:spPr>
                  <a:xfrm>
                    <a:off x="4651954" y="3202388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20" name="Rounded Rectangle 19">
                    <a:extLst>
                      <a:ext uri="{FF2B5EF4-FFF2-40B4-BE49-F238E27FC236}">
                        <a16:creationId xmlns:a16="http://schemas.microsoft.com/office/drawing/2014/main" id="{AB81559E-CCE1-714D-8D89-AA49D7AE0E59}"/>
                      </a:ext>
                    </a:extLst>
                  </p:cNvPr>
                  <p:cNvSpPr/>
                  <p:nvPr/>
                </p:nvSpPr>
                <p:spPr>
                  <a:xfrm>
                    <a:off x="4844111" y="3202388"/>
                    <a:ext cx="133847" cy="152400"/>
                  </a:xfrm>
                  <a:prstGeom prst="roundRect">
                    <a:avLst/>
                  </a:prstGeom>
                  <a:solidFill>
                    <a:srgbClr val="C7E5FC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21" name="Rounded Rectangle 20">
                    <a:extLst>
                      <a:ext uri="{FF2B5EF4-FFF2-40B4-BE49-F238E27FC236}">
                        <a16:creationId xmlns:a16="http://schemas.microsoft.com/office/drawing/2014/main" id="{1376CF41-78EA-2649-BC47-BE9BC300DA81}"/>
                      </a:ext>
                    </a:extLst>
                  </p:cNvPr>
                  <p:cNvSpPr/>
                  <p:nvPr/>
                </p:nvSpPr>
                <p:spPr>
                  <a:xfrm>
                    <a:off x="5036268" y="3198412"/>
                    <a:ext cx="133847" cy="152400"/>
                  </a:xfrm>
                  <a:prstGeom prst="roundRect">
                    <a:avLst/>
                  </a:prstGeom>
                  <a:noFill/>
                  <a:ln>
                    <a:solidFill>
                      <a:srgbClr val="198CDB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22" name="Rounded Rectangle 21">
                    <a:extLst>
                      <a:ext uri="{FF2B5EF4-FFF2-40B4-BE49-F238E27FC236}">
                        <a16:creationId xmlns:a16="http://schemas.microsoft.com/office/drawing/2014/main" id="{EDAF5D4A-802F-E848-B0FD-FE40466B0FFA}"/>
                      </a:ext>
                    </a:extLst>
                  </p:cNvPr>
                  <p:cNvSpPr/>
                  <p:nvPr/>
                </p:nvSpPr>
                <p:spPr>
                  <a:xfrm>
                    <a:off x="5228425" y="3198412"/>
                    <a:ext cx="133847" cy="152400"/>
                  </a:xfrm>
                  <a:prstGeom prst="roundRect">
                    <a:avLst/>
                  </a:prstGeom>
                  <a:noFill/>
                  <a:ln>
                    <a:solidFill>
                      <a:srgbClr val="198CDB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</p:grp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159BC0E-220F-0643-ADA0-EA9B7CF8663B}"/>
                  </a:ext>
                </a:extLst>
              </p:cNvPr>
              <p:cNvSpPr txBox="1"/>
              <p:nvPr/>
            </p:nvSpPr>
            <p:spPr>
              <a:xfrm>
                <a:off x="5794743" y="5192261"/>
                <a:ext cx="29345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566D77"/>
                    </a:solidFill>
                  </a:rPr>
                  <a:t>EMBL-EBI (Embassy)</a:t>
                </a:r>
              </a:p>
            </p:txBody>
          </p:sp>
        </p:grp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776C5933-B56B-0941-B493-30ECD1B65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4756" y="3505048"/>
              <a:ext cx="485146" cy="48514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31EA7F-917E-CD46-8327-24C6B9AD8CEC}"/>
              </a:ext>
            </a:extLst>
          </p:cNvPr>
          <p:cNvGrpSpPr/>
          <p:nvPr/>
        </p:nvGrpSpPr>
        <p:grpSpPr>
          <a:xfrm>
            <a:off x="5231217" y="980728"/>
            <a:ext cx="2934588" cy="2018972"/>
            <a:chOff x="5231217" y="980728"/>
            <a:chExt cx="2934588" cy="2018972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93977DE-9146-7342-AD94-AFA594C798C8}"/>
                </a:ext>
              </a:extLst>
            </p:cNvPr>
            <p:cNvGrpSpPr/>
            <p:nvPr/>
          </p:nvGrpSpPr>
          <p:grpSpPr>
            <a:xfrm>
              <a:off x="5231217" y="980728"/>
              <a:ext cx="2934588" cy="2018972"/>
              <a:chOff x="5794742" y="1216233"/>
              <a:chExt cx="2934588" cy="201897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7946ACB-6AC0-2245-8426-5FDC1A58C63D}"/>
                  </a:ext>
                </a:extLst>
              </p:cNvPr>
              <p:cNvGrpSpPr/>
              <p:nvPr/>
            </p:nvGrpSpPr>
            <p:grpSpPr>
              <a:xfrm>
                <a:off x="5794743" y="1562351"/>
                <a:ext cx="2934587" cy="1672854"/>
                <a:chOff x="4965404" y="3572540"/>
                <a:chExt cx="2934587" cy="1672854"/>
              </a:xfrm>
            </p:grpSpPr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C2656767-D98E-7A4D-81CC-CE486B68DC38}"/>
                    </a:ext>
                  </a:extLst>
                </p:cNvPr>
                <p:cNvSpPr/>
                <p:nvPr/>
              </p:nvSpPr>
              <p:spPr bwMode="auto">
                <a:xfrm>
                  <a:off x="4965404" y="3572540"/>
                  <a:ext cx="2934587" cy="1672854"/>
                </a:xfrm>
                <a:prstGeom prst="roundRect">
                  <a:avLst>
                    <a:gd name="adj" fmla="val 6173"/>
                  </a:avLst>
                </a:prstGeom>
                <a:noFill/>
                <a:ln w="25400" cap="flat" cmpd="sng" algn="ctr">
                  <a:solidFill>
                    <a:srgbClr val="566D77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Geneva" pitchFamily="-112" charset="0"/>
                    <a:cs typeface="Geneva" pitchFamily="-112" charset="0"/>
                  </a:endParaRPr>
                </a:p>
              </p:txBody>
            </p:sp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EFE2F993-5C7F-C842-8EF2-296970118170}"/>
                    </a:ext>
                  </a:extLst>
                </p:cNvPr>
                <p:cNvSpPr/>
                <p:nvPr/>
              </p:nvSpPr>
              <p:spPr bwMode="auto">
                <a:xfrm>
                  <a:off x="5108942" y="4478078"/>
                  <a:ext cx="1897914" cy="604285"/>
                </a:xfrm>
                <a:prstGeom prst="roundRect">
                  <a:avLst>
                    <a:gd name="adj" fmla="val 6173"/>
                  </a:avLst>
                </a:prstGeom>
                <a:noFill/>
                <a:ln>
                  <a:solidFill>
                    <a:srgbClr val="198CDB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b="1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8471CCB2-DECA-E441-9A9E-D5AC2D417E49}"/>
                    </a:ext>
                  </a:extLst>
                </p:cNvPr>
                <p:cNvSpPr/>
                <p:nvPr/>
              </p:nvSpPr>
              <p:spPr bwMode="auto">
                <a:xfrm>
                  <a:off x="5108942" y="3742658"/>
                  <a:ext cx="2650902" cy="604285"/>
                </a:xfrm>
                <a:prstGeom prst="roundRect">
                  <a:avLst>
                    <a:gd name="adj" fmla="val 6173"/>
                  </a:avLst>
                </a:prstGeom>
                <a:solidFill>
                  <a:srgbClr val="23A9F6"/>
                </a:solidFill>
                <a:ln>
                  <a:solidFill>
                    <a:srgbClr val="198C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rPr>
                    <a:t>    TESK</a:t>
                  </a:r>
                  <a:endParaRPr lang="en-US" b="1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60D801DD-9318-BA46-B891-024B980173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08942" y="4533895"/>
                  <a:ext cx="469014" cy="469014"/>
                </a:xfrm>
                <a:prstGeom prst="rect">
                  <a:avLst/>
                </a:prstGeom>
              </p:spPr>
            </p:pic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81B4C45D-915D-364A-8558-2888CB2606A1}"/>
                    </a:ext>
                  </a:extLst>
                </p:cNvPr>
                <p:cNvGrpSpPr/>
                <p:nvPr/>
              </p:nvGrpSpPr>
              <p:grpSpPr>
                <a:xfrm>
                  <a:off x="5668015" y="4535938"/>
                  <a:ext cx="1203300" cy="488563"/>
                  <a:chOff x="4459797" y="2988366"/>
                  <a:chExt cx="902475" cy="366422"/>
                </a:xfrm>
              </p:grpSpPr>
              <p:sp>
                <p:nvSpPr>
                  <p:cNvPr id="34" name="Rounded Rectangle 33">
                    <a:extLst>
                      <a:ext uri="{FF2B5EF4-FFF2-40B4-BE49-F238E27FC236}">
                        <a16:creationId xmlns:a16="http://schemas.microsoft.com/office/drawing/2014/main" id="{E7DCBDC1-9E6E-964C-A757-37545816C325}"/>
                      </a:ext>
                    </a:extLst>
                  </p:cNvPr>
                  <p:cNvSpPr/>
                  <p:nvPr/>
                </p:nvSpPr>
                <p:spPr>
                  <a:xfrm>
                    <a:off x="4459797" y="2992342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35" name="Rounded Rectangle 34">
                    <a:extLst>
                      <a:ext uri="{FF2B5EF4-FFF2-40B4-BE49-F238E27FC236}">
                        <a16:creationId xmlns:a16="http://schemas.microsoft.com/office/drawing/2014/main" id="{ABDA7A29-E93A-0A4C-B7E5-A46E146BB3B9}"/>
                      </a:ext>
                    </a:extLst>
                  </p:cNvPr>
                  <p:cNvSpPr/>
                  <p:nvPr/>
                </p:nvSpPr>
                <p:spPr>
                  <a:xfrm>
                    <a:off x="4651954" y="2992342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36" name="Rounded Rectangle 35">
                    <a:extLst>
                      <a:ext uri="{FF2B5EF4-FFF2-40B4-BE49-F238E27FC236}">
                        <a16:creationId xmlns:a16="http://schemas.microsoft.com/office/drawing/2014/main" id="{DDC53768-13B3-264B-B999-6B6974F29A07}"/>
                      </a:ext>
                    </a:extLst>
                  </p:cNvPr>
                  <p:cNvSpPr/>
                  <p:nvPr/>
                </p:nvSpPr>
                <p:spPr>
                  <a:xfrm>
                    <a:off x="4844111" y="2992342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597C8010-0294-3841-813F-829CBCCD88B2}"/>
                      </a:ext>
                    </a:extLst>
                  </p:cNvPr>
                  <p:cNvSpPr/>
                  <p:nvPr/>
                </p:nvSpPr>
                <p:spPr>
                  <a:xfrm>
                    <a:off x="5036268" y="2988366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38" name="Rounded Rectangle 37">
                    <a:extLst>
                      <a:ext uri="{FF2B5EF4-FFF2-40B4-BE49-F238E27FC236}">
                        <a16:creationId xmlns:a16="http://schemas.microsoft.com/office/drawing/2014/main" id="{2E3C16CA-D274-2E4D-A155-2FEE9B93168B}"/>
                      </a:ext>
                    </a:extLst>
                  </p:cNvPr>
                  <p:cNvSpPr/>
                  <p:nvPr/>
                </p:nvSpPr>
                <p:spPr>
                  <a:xfrm>
                    <a:off x="5228425" y="2988366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1708824B-844E-C74C-A116-4A5311A55D05}"/>
                      </a:ext>
                    </a:extLst>
                  </p:cNvPr>
                  <p:cNvSpPr/>
                  <p:nvPr/>
                </p:nvSpPr>
                <p:spPr>
                  <a:xfrm>
                    <a:off x="4459797" y="3202388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CE3D9CEA-F866-A041-A6CD-0411CEE75984}"/>
                      </a:ext>
                    </a:extLst>
                  </p:cNvPr>
                  <p:cNvSpPr/>
                  <p:nvPr/>
                </p:nvSpPr>
                <p:spPr>
                  <a:xfrm>
                    <a:off x="4651954" y="3202388"/>
                    <a:ext cx="133847" cy="152400"/>
                  </a:xfrm>
                  <a:prstGeom prst="roundRect">
                    <a:avLst/>
                  </a:prstGeom>
                  <a:solidFill>
                    <a:srgbClr val="23A9F6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EB0F4C2D-77D4-4F4A-BC5B-27FD8E08DCB2}"/>
                      </a:ext>
                    </a:extLst>
                  </p:cNvPr>
                  <p:cNvSpPr/>
                  <p:nvPr/>
                </p:nvSpPr>
                <p:spPr>
                  <a:xfrm>
                    <a:off x="4844111" y="3202388"/>
                    <a:ext cx="133847" cy="152400"/>
                  </a:xfrm>
                  <a:prstGeom prst="roundRect">
                    <a:avLst/>
                  </a:prstGeom>
                  <a:solidFill>
                    <a:srgbClr val="C7E5FC"/>
                  </a:solidFill>
                  <a:ln>
                    <a:solidFill>
                      <a:srgbClr val="198C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1B941AB7-A208-4F41-ACA3-A8674A901DCC}"/>
                      </a:ext>
                    </a:extLst>
                  </p:cNvPr>
                  <p:cNvSpPr/>
                  <p:nvPr/>
                </p:nvSpPr>
                <p:spPr>
                  <a:xfrm>
                    <a:off x="5036268" y="3198412"/>
                    <a:ext cx="133847" cy="152400"/>
                  </a:xfrm>
                  <a:prstGeom prst="roundRect">
                    <a:avLst/>
                  </a:prstGeom>
                  <a:noFill/>
                  <a:ln>
                    <a:solidFill>
                      <a:srgbClr val="198CDB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3C1C0859-08D1-BB44-A7B0-8BE9C918E3AA}"/>
                      </a:ext>
                    </a:extLst>
                  </p:cNvPr>
                  <p:cNvSpPr/>
                  <p:nvPr/>
                </p:nvSpPr>
                <p:spPr>
                  <a:xfrm>
                    <a:off x="5228425" y="3198412"/>
                    <a:ext cx="133847" cy="152400"/>
                  </a:xfrm>
                  <a:prstGeom prst="roundRect">
                    <a:avLst/>
                  </a:prstGeom>
                  <a:noFill/>
                  <a:ln>
                    <a:solidFill>
                      <a:srgbClr val="198CDB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 sz="3200" b="1" dirty="0"/>
                  </a:p>
                </p:txBody>
              </p:sp>
            </p:grp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7EC333E-D3DA-C148-A51E-4769D3D58429}"/>
                  </a:ext>
                </a:extLst>
              </p:cNvPr>
              <p:cNvSpPr txBox="1"/>
              <p:nvPr/>
            </p:nvSpPr>
            <p:spPr>
              <a:xfrm>
                <a:off x="5794742" y="1216233"/>
                <a:ext cx="29345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566D77"/>
                    </a:solidFill>
                  </a:rPr>
                  <a:t>ELIXIR-FI (</a:t>
                </a:r>
                <a:r>
                  <a:rPr lang="en-US" sz="1600" dirty="0" err="1">
                    <a:solidFill>
                      <a:srgbClr val="566D77"/>
                    </a:solidFill>
                  </a:rPr>
                  <a:t>Rahti</a:t>
                </a:r>
                <a:r>
                  <a:rPr lang="en-US" sz="1600" dirty="0">
                    <a:solidFill>
                      <a:srgbClr val="566D77"/>
                    </a:solidFill>
                  </a:rPr>
                  <a:t>)</a:t>
                </a:r>
              </a:p>
            </p:txBody>
          </p:sp>
        </p:grp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F8BCFD2F-1694-8045-9D49-01F6D7DF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7062" y="1561738"/>
              <a:ext cx="485146" cy="485146"/>
            </a:xfrm>
            <a:prstGeom prst="rect">
              <a:avLst/>
            </a:prstGeom>
          </p:spPr>
        </p:pic>
      </p:grpSp>
      <p:pic>
        <p:nvPicPr>
          <p:cNvPr id="101" name="Picture 8" descr="elixir_1_RZ_mac.eps">
            <a:extLst>
              <a:ext uri="{FF2B5EF4-FFF2-40B4-BE49-F238E27FC236}">
                <a16:creationId xmlns:a16="http://schemas.microsoft.com/office/drawing/2014/main" id="{567C3FF1-97EE-A849-9810-02A77C8E20D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2815" y="255147"/>
            <a:ext cx="1210809" cy="8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31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BF1A9D-6007-334C-AD3C-39303C59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3"/>
          <a:stretch/>
        </p:blipFill>
        <p:spPr>
          <a:xfrm>
            <a:off x="153093" y="908720"/>
            <a:ext cx="12003819" cy="5810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GA4GH-ELIXIR TRS Services (2018-IS-Tools-Biocontainers 2.0)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9D743-6012-C940-9B3B-8ACF893CB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8458"/>
          <a:stretch/>
        </p:blipFill>
        <p:spPr>
          <a:xfrm>
            <a:off x="6155002" y="908720"/>
            <a:ext cx="5842000" cy="559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562F361-247C-6243-873C-BDC3AE2EE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62" t="12725" r="31272" b="2831"/>
          <a:stretch/>
        </p:blipFill>
        <p:spPr>
          <a:xfrm>
            <a:off x="7664700" y="1066799"/>
            <a:ext cx="4519448" cy="5791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FF732-2EF0-0D4B-9201-B1EB0F30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Data Set Distribution Service (RDSDS)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CD19-C92A-5A44-A8A2-9116C1A0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066799"/>
            <a:ext cx="7063154" cy="4810127"/>
          </a:xfrm>
        </p:spPr>
        <p:txBody>
          <a:bodyPr/>
          <a:lstStyle/>
          <a:p>
            <a:r>
              <a:rPr lang="en-GB" b="1" dirty="0"/>
              <a:t>Developed as part of EOSC-Hub</a:t>
            </a:r>
          </a:p>
          <a:p>
            <a:r>
              <a:rPr lang="en-GB" dirty="0"/>
              <a:t>RDSDS – </a:t>
            </a:r>
            <a:r>
              <a:rPr lang="en-GB" b="1" dirty="0"/>
              <a:t>Data Distribution Network</a:t>
            </a:r>
          </a:p>
          <a:p>
            <a:r>
              <a:rPr lang="en-GB" dirty="0"/>
              <a:t>Provides a centralised Dataset registry, management and distribution</a:t>
            </a:r>
          </a:p>
          <a:p>
            <a:r>
              <a:rPr lang="en-GB" dirty="0"/>
              <a:t>Integrated with ELIXIR AAI for </a:t>
            </a:r>
            <a:r>
              <a:rPr lang="en-GB" dirty="0" err="1"/>
              <a:t>AuthN</a:t>
            </a:r>
            <a:r>
              <a:rPr lang="en-GB" dirty="0"/>
              <a:t>-Z</a:t>
            </a:r>
          </a:p>
          <a:p>
            <a:r>
              <a:rPr lang="en-GB" dirty="0"/>
              <a:t>Supports HTTP, FTP, GSIFTP, S3, FTS3 and Globus Connect*</a:t>
            </a:r>
          </a:p>
          <a:p>
            <a:r>
              <a:rPr lang="en-GB" dirty="0"/>
              <a:t>Plans to decentralise and upgrade to content-based dataset identifiers </a:t>
            </a:r>
          </a:p>
          <a:p>
            <a:r>
              <a:rPr lang="en-GB" dirty="0"/>
              <a:t>Virtual Dataset sidecar container for local data cache (Q4 2018)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1B4F01-3A9E-424B-9DDF-044946238FE5}"/>
              </a:ext>
            </a:extLst>
          </p:cNvPr>
          <p:cNvGrpSpPr/>
          <p:nvPr/>
        </p:nvGrpSpPr>
        <p:grpSpPr>
          <a:xfrm>
            <a:off x="8418787" y="2125441"/>
            <a:ext cx="3172080" cy="4282792"/>
            <a:chOff x="8418787" y="2125441"/>
            <a:chExt cx="3172080" cy="428279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09BD56-8151-A04B-AD49-0B5FD89978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55518" y="4208331"/>
              <a:ext cx="108000" cy="108000"/>
            </a:xfrm>
            <a:prstGeom prst="ellipse">
              <a:avLst/>
            </a:prstGeom>
            <a:solidFill>
              <a:srgbClr val="DFC27D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Geneva" pitchFamily="-112" charset="0"/>
                <a:cs typeface="Geneva" pitchFamily="-112" charset="0"/>
              </a:endParaRPr>
            </a:p>
          </p:txBody>
        </p:sp>
        <p:pic>
          <p:nvPicPr>
            <p:cNvPr id="2050" name="Picture 2" descr="https://lh4.googleusercontent.com/ygM4VsOytHX6NFSOPkAP9SsbJpTg-itziS6WEAFEBt09ZsCYwQUMQ4dJ5sj6ZERqBKFxjGNhm1zaNrLNUVknzLmKCPGYq4zVe3fsbHWM5-6LI2lHtkAcwjp5HnV7J2EjnpeB-PaffMs">
              <a:extLst>
                <a:ext uri="{FF2B5EF4-FFF2-40B4-BE49-F238E27FC236}">
                  <a16:creationId xmlns:a16="http://schemas.microsoft.com/office/drawing/2014/main" id="{ED910A2F-D4FE-AC46-AAA7-EFE83D0BE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8787" y="5976233"/>
              <a:ext cx="36063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lh4.googleusercontent.com/ygM4VsOytHX6NFSOPkAP9SsbJpTg-itziS6WEAFEBt09ZsCYwQUMQ4dJ5sj6ZERqBKFxjGNhm1zaNrLNUVknzLmKCPGYq4zVe3fsbHWM5-6LI2lHtkAcwjp5HnV7J2EjnpeB-PaffMs">
              <a:extLst>
                <a:ext uri="{FF2B5EF4-FFF2-40B4-BE49-F238E27FC236}">
                  <a16:creationId xmlns:a16="http://schemas.microsoft.com/office/drawing/2014/main" id="{BCF9210C-7C9A-8C44-9F04-E819E3F7D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8644" y="4983371"/>
              <a:ext cx="36063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lh4.googleusercontent.com/ygM4VsOytHX6NFSOPkAP9SsbJpTg-itziS6WEAFEBt09ZsCYwQUMQ4dJ5sj6ZERqBKFxjGNhm1zaNrLNUVknzLmKCPGYq4zVe3fsbHWM5-6LI2lHtkAcwjp5HnV7J2EjnpeB-PaffMs">
              <a:extLst>
                <a:ext uri="{FF2B5EF4-FFF2-40B4-BE49-F238E27FC236}">
                  <a16:creationId xmlns:a16="http://schemas.microsoft.com/office/drawing/2014/main" id="{8F1A4616-6079-F742-9ED6-5DEA50017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4991" y="4052124"/>
              <a:ext cx="270473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lh4.googleusercontent.com/ygM4VsOytHX6NFSOPkAP9SsbJpTg-itziS6WEAFEBt09ZsCYwQUMQ4dJ5sj6ZERqBKFxjGNhm1zaNrLNUVknzLmKCPGYq4zVe3fsbHWM5-6LI2lHtkAcwjp5HnV7J2EjnpeB-PaffMs">
              <a:extLst>
                <a:ext uri="{FF2B5EF4-FFF2-40B4-BE49-F238E27FC236}">
                  <a16:creationId xmlns:a16="http://schemas.microsoft.com/office/drawing/2014/main" id="{E6F20774-D06C-AE43-80AE-8E37F06AD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0015" y="4104309"/>
              <a:ext cx="36063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lh4.googleusercontent.com/ygM4VsOytHX6NFSOPkAP9SsbJpTg-itziS6WEAFEBt09ZsCYwQUMQ4dJ5sj6ZERqBKFxjGNhm1zaNrLNUVknzLmKCPGYq4zVe3fsbHWM5-6LI2lHtkAcwjp5HnV7J2EjnpeB-PaffMs">
              <a:extLst>
                <a:ext uri="{FF2B5EF4-FFF2-40B4-BE49-F238E27FC236}">
                  <a16:creationId xmlns:a16="http://schemas.microsoft.com/office/drawing/2014/main" id="{CD7AF478-C2D9-6446-A1D7-24B54160C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6270" y="2617826"/>
              <a:ext cx="36063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lh4.googleusercontent.com/ygM4VsOytHX6NFSOPkAP9SsbJpTg-itziS6WEAFEBt09ZsCYwQUMQ4dJ5sj6ZERqBKFxjGNhm1zaNrLNUVknzLmKCPGYq4zVe3fsbHWM5-6LI2lHtkAcwjp5HnV7J2EjnpeB-PaffMs">
              <a:extLst>
                <a:ext uri="{FF2B5EF4-FFF2-40B4-BE49-F238E27FC236}">
                  <a16:creationId xmlns:a16="http://schemas.microsoft.com/office/drawing/2014/main" id="{53280B63-209C-D749-8BB4-13F046903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0709" y="3091975"/>
              <a:ext cx="36063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lh4.googleusercontent.com/ygM4VsOytHX6NFSOPkAP9SsbJpTg-itziS6WEAFEBt09ZsCYwQUMQ4dJ5sj6ZERqBKFxjGNhm1zaNrLNUVknzLmKCPGYq4zVe3fsbHWM5-6LI2lHtkAcwjp5HnV7J2EjnpeB-PaffMs">
              <a:extLst>
                <a:ext uri="{FF2B5EF4-FFF2-40B4-BE49-F238E27FC236}">
                  <a16:creationId xmlns:a16="http://schemas.microsoft.com/office/drawing/2014/main" id="{4D8AA1FA-424F-B749-B89A-3CFE420B4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9911" y="4530509"/>
              <a:ext cx="270473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s://lh4.googleusercontent.com/ygM4VsOytHX6NFSOPkAP9SsbJpTg-itziS6WEAFEBt09ZsCYwQUMQ4dJ5sj6ZERqBKFxjGNhm1zaNrLNUVknzLmKCPGYq4zVe3fsbHWM5-6LI2lHtkAcwjp5HnV7J2EjnpeB-PaffMs">
              <a:extLst>
                <a:ext uri="{FF2B5EF4-FFF2-40B4-BE49-F238E27FC236}">
                  <a16:creationId xmlns:a16="http://schemas.microsoft.com/office/drawing/2014/main" id="{3F952831-AE18-2540-94AC-6C3EB88EB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0237" y="2125441"/>
              <a:ext cx="36063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lh4.googleusercontent.com/ygM4VsOytHX6NFSOPkAP9SsbJpTg-itziS6WEAFEBt09ZsCYwQUMQ4dJ5sj6ZERqBKFxjGNhm1zaNrLNUVknzLmKCPGYq4zVe3fsbHWM5-6LI2lHtkAcwjp5HnV7J2EjnpeB-PaffMs">
              <a:extLst>
                <a:ext uri="{FF2B5EF4-FFF2-40B4-BE49-F238E27FC236}">
                  <a16:creationId xmlns:a16="http://schemas.microsoft.com/office/drawing/2014/main" id="{A3232F4D-71A9-C945-AA7B-D648F14FF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7929" y="4158429"/>
              <a:ext cx="240421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DD388C-03FA-764B-B493-828E1CCE0611}"/>
                </a:ext>
              </a:extLst>
            </p:cNvPr>
            <p:cNvCxnSpPr>
              <a:stCxn id="13" idx="3"/>
              <a:endCxn id="15" idx="1"/>
            </p:cNvCxnSpPr>
            <p:nvPr/>
          </p:nvCxnSpPr>
          <p:spPr bwMode="auto">
            <a:xfrm flipV="1">
              <a:off x="9125464" y="2833826"/>
              <a:ext cx="870806" cy="13802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03D46D-A3CF-0043-A75F-1FB456BDCC3D}"/>
                </a:ext>
              </a:extLst>
            </p:cNvPr>
            <p:cNvCxnSpPr>
              <a:cxnSpLocks/>
              <a:stCxn id="13" idx="3"/>
              <a:endCxn id="16" idx="1"/>
            </p:cNvCxnSpPr>
            <p:nvPr/>
          </p:nvCxnSpPr>
          <p:spPr bwMode="auto">
            <a:xfrm flipV="1">
              <a:off x="9125464" y="3307975"/>
              <a:ext cx="1265245" cy="9061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217E7F4-0FC0-074A-9462-3F19992E9667}"/>
                </a:ext>
              </a:extLst>
            </p:cNvPr>
            <p:cNvCxnSpPr>
              <a:cxnSpLocks/>
              <a:stCxn id="13" idx="3"/>
              <a:endCxn id="19" idx="1"/>
            </p:cNvCxnSpPr>
            <p:nvPr/>
          </p:nvCxnSpPr>
          <p:spPr bwMode="auto">
            <a:xfrm>
              <a:off x="9125464" y="4214124"/>
              <a:ext cx="562465" cy="883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47C6AE0-855C-2B44-8D95-8CAAEC548DB5}"/>
                </a:ext>
              </a:extLst>
            </p:cNvPr>
            <p:cNvCxnSpPr>
              <a:cxnSpLocks/>
              <a:stCxn id="13" idx="3"/>
              <a:endCxn id="12" idx="0"/>
            </p:cNvCxnSpPr>
            <p:nvPr/>
          </p:nvCxnSpPr>
          <p:spPr bwMode="auto">
            <a:xfrm>
              <a:off x="9125464" y="4214124"/>
              <a:ext cx="263495" cy="7692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8047C39-11F7-4642-BA81-1DA7871EAC99}"/>
                </a:ext>
              </a:extLst>
            </p:cNvPr>
            <p:cNvCxnSpPr>
              <a:cxnSpLocks/>
              <a:stCxn id="2050" idx="0"/>
              <a:endCxn id="12" idx="1"/>
            </p:cNvCxnSpPr>
            <p:nvPr/>
          </p:nvCxnSpPr>
          <p:spPr bwMode="auto">
            <a:xfrm flipV="1">
              <a:off x="8599102" y="5199371"/>
              <a:ext cx="609542" cy="7768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70BE5D-F47E-E440-A36B-030B76CE18EC}"/>
                </a:ext>
              </a:extLst>
            </p:cNvPr>
            <p:cNvCxnSpPr>
              <a:cxnSpLocks/>
              <a:stCxn id="2050" idx="0"/>
              <a:endCxn id="13" idx="3"/>
            </p:cNvCxnSpPr>
            <p:nvPr/>
          </p:nvCxnSpPr>
          <p:spPr bwMode="auto">
            <a:xfrm flipV="1">
              <a:off x="8599102" y="4214124"/>
              <a:ext cx="526362" cy="17621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620CC40-78B7-8E41-A03B-E60B909D8DE6}"/>
                </a:ext>
              </a:extLst>
            </p:cNvPr>
            <p:cNvCxnSpPr>
              <a:cxnSpLocks/>
              <a:stCxn id="12" idx="0"/>
              <a:endCxn id="19" idx="1"/>
            </p:cNvCxnSpPr>
            <p:nvPr/>
          </p:nvCxnSpPr>
          <p:spPr bwMode="auto">
            <a:xfrm flipV="1">
              <a:off x="9388959" y="4302429"/>
              <a:ext cx="298970" cy="6809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067480-F7D1-6A4E-BE7E-779BBC8FD158}"/>
                </a:ext>
              </a:extLst>
            </p:cNvPr>
            <p:cNvCxnSpPr>
              <a:cxnSpLocks/>
              <a:stCxn id="12" idx="3"/>
              <a:endCxn id="14" idx="1"/>
            </p:cNvCxnSpPr>
            <p:nvPr/>
          </p:nvCxnSpPr>
          <p:spPr bwMode="auto">
            <a:xfrm flipV="1">
              <a:off x="9569274" y="4320309"/>
              <a:ext cx="500741" cy="8790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47DD8C5-FF79-5E42-9212-02FF3AA6FBAD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 bwMode="auto">
            <a:xfrm>
              <a:off x="10430645" y="4320309"/>
              <a:ext cx="219266" cy="372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3459D8-78C4-E14F-9F1B-40BD8C055A40}"/>
                </a:ext>
              </a:extLst>
            </p:cNvPr>
            <p:cNvCxnSpPr>
              <a:cxnSpLocks/>
              <a:stCxn id="12" idx="3"/>
              <a:endCxn id="17" idx="1"/>
            </p:cNvCxnSpPr>
            <p:nvPr/>
          </p:nvCxnSpPr>
          <p:spPr bwMode="auto">
            <a:xfrm flipV="1">
              <a:off x="9569274" y="4692509"/>
              <a:ext cx="1080637" cy="5068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886B879-6A9D-AD4B-9AEC-584DA8A8C8BD}"/>
                </a:ext>
              </a:extLst>
            </p:cNvPr>
            <p:cNvCxnSpPr>
              <a:cxnSpLocks/>
              <a:stCxn id="14" idx="0"/>
              <a:endCxn id="16" idx="2"/>
            </p:cNvCxnSpPr>
            <p:nvPr/>
          </p:nvCxnSpPr>
          <p:spPr bwMode="auto">
            <a:xfrm flipV="1">
              <a:off x="10250330" y="3523975"/>
              <a:ext cx="320694" cy="58033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CC6CEBB-A95C-0241-A682-6BC7F755F208}"/>
                </a:ext>
              </a:extLst>
            </p:cNvPr>
            <p:cNvCxnSpPr>
              <a:cxnSpLocks/>
              <a:stCxn id="16" idx="3"/>
              <a:endCxn id="18" idx="1"/>
            </p:cNvCxnSpPr>
            <p:nvPr/>
          </p:nvCxnSpPr>
          <p:spPr bwMode="auto">
            <a:xfrm flipV="1">
              <a:off x="10751339" y="2341441"/>
              <a:ext cx="478898" cy="96653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6C3F45-2A54-C940-8145-12F064FAA878}"/>
                </a:ext>
              </a:extLst>
            </p:cNvPr>
            <p:cNvCxnSpPr>
              <a:cxnSpLocks/>
              <a:stCxn id="15" idx="3"/>
              <a:endCxn id="18" idx="1"/>
            </p:cNvCxnSpPr>
            <p:nvPr/>
          </p:nvCxnSpPr>
          <p:spPr bwMode="auto">
            <a:xfrm flipV="1">
              <a:off x="10356900" y="2341441"/>
              <a:ext cx="873337" cy="49238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04E80C-C4BE-F24D-8E66-E7E018BE4C60}"/>
                </a:ext>
              </a:extLst>
            </p:cNvPr>
            <p:cNvCxnSpPr>
              <a:cxnSpLocks/>
              <a:stCxn id="17" idx="0"/>
              <a:endCxn id="18" idx="1"/>
            </p:cNvCxnSpPr>
            <p:nvPr/>
          </p:nvCxnSpPr>
          <p:spPr bwMode="auto">
            <a:xfrm flipV="1">
              <a:off x="10785148" y="2341441"/>
              <a:ext cx="445089" cy="21890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A6BCFE6-3546-E645-B9C6-C92BDB8BFE44}"/>
                </a:ext>
              </a:extLst>
            </p:cNvPr>
            <p:cNvCxnSpPr>
              <a:cxnSpLocks/>
              <a:stCxn id="2050" idx="0"/>
              <a:endCxn id="17" idx="2"/>
            </p:cNvCxnSpPr>
            <p:nvPr/>
          </p:nvCxnSpPr>
          <p:spPr bwMode="auto">
            <a:xfrm flipV="1">
              <a:off x="8599102" y="4854509"/>
              <a:ext cx="2186046" cy="11217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8A94CB8-89F6-BD4B-A219-5C1F0B178138}"/>
                </a:ext>
              </a:extLst>
            </p:cNvPr>
            <p:cNvCxnSpPr>
              <a:cxnSpLocks/>
              <a:stCxn id="19" idx="0"/>
              <a:endCxn id="16" idx="2"/>
            </p:cNvCxnSpPr>
            <p:nvPr/>
          </p:nvCxnSpPr>
          <p:spPr bwMode="auto">
            <a:xfrm flipV="1">
              <a:off x="9808140" y="3523975"/>
              <a:ext cx="762884" cy="6344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1BFAAB0-8561-A447-B710-F847D602054D}"/>
                </a:ext>
              </a:extLst>
            </p:cNvPr>
            <p:cNvCxnSpPr>
              <a:cxnSpLocks/>
              <a:stCxn id="16" idx="0"/>
            </p:cNvCxnSpPr>
            <p:nvPr/>
          </p:nvCxnSpPr>
          <p:spPr bwMode="auto">
            <a:xfrm flipH="1" flipV="1">
              <a:off x="10370608" y="2829553"/>
              <a:ext cx="200416" cy="26242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52811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EEFC-44E1-E44C-AA97-C3CD3585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RDSDS </a:t>
            </a:r>
            <a:r>
              <a:rPr lang="en-US" dirty="0">
                <a:sym typeface="Wingdings" pitchFamily="2" charset="2"/>
              </a:rPr>
              <a:t>Dataset Management </a:t>
            </a:r>
            <a:r>
              <a:rPr lang="en-US" dirty="0"/>
              <a:t>Lifecycle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63C58-FDB6-CC49-9CF0-9BAE296D7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99" y="1038091"/>
            <a:ext cx="10193374" cy="564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86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371143-90DD-7643-8260-427564BD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7" y="584994"/>
            <a:ext cx="10475719" cy="6144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97E5A7-53CF-DF42-BF8A-B793DC3C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RDSDS Architecture</a:t>
            </a:r>
          </a:p>
        </p:txBody>
      </p:sp>
    </p:spTree>
    <p:extLst>
      <p:ext uri="{BB962C8B-B14F-4D97-AF65-F5344CB8AC3E}">
        <p14:creationId xmlns:p14="http://schemas.microsoft.com/office/powerpoint/2010/main" val="535219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Upgrading RDSDS --&gt; GA4GH DOS 0.3.1 Compatibility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F7508-7AC4-0A4E-B6AF-4B698AECB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017"/>
          <a:stretch/>
        </p:blipFill>
        <p:spPr>
          <a:xfrm>
            <a:off x="308770" y="908720"/>
            <a:ext cx="6502663" cy="2124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6D2DE-AB9E-FE44-B7B6-EB0CF24CD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28" b="27383"/>
          <a:stretch/>
        </p:blipFill>
        <p:spPr>
          <a:xfrm>
            <a:off x="308770" y="3333750"/>
            <a:ext cx="6502663" cy="2838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5366BC-6B50-7847-8D75-26202AAA5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75"/>
          <a:stretch/>
        </p:blipFill>
        <p:spPr>
          <a:xfrm>
            <a:off x="6811433" y="997399"/>
            <a:ext cx="5094817" cy="1457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847F7-C771-614E-8E8A-A9409D31F31F}"/>
              </a:ext>
            </a:extLst>
          </p:cNvPr>
          <p:cNvSpPr txBox="1"/>
          <p:nvPr/>
        </p:nvSpPr>
        <p:spPr>
          <a:xfrm>
            <a:off x="7029450" y="2800350"/>
            <a:ext cx="4876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Ref Dataset Distribution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WIP –DOS Compatibility API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Support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Databundles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WIP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ym typeface="Wingdings" pitchFamily="2" charset="2"/>
              </a:rPr>
              <a:t>Dataobjects</a:t>
            </a:r>
            <a:r>
              <a:rPr lang="en-US" sz="2000" dirty="0">
                <a:sym typeface="Wingdings" pitchFamily="2" charset="2"/>
              </a:rPr>
              <a:t> 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ym typeface="Wingdings" pitchFamily="2" charset="2"/>
              </a:rPr>
              <a:t>Std</a:t>
            </a:r>
            <a:r>
              <a:rPr lang="en-US" sz="2000" dirty="0">
                <a:sym typeface="Wingdings" pitchFamily="2" charset="2"/>
              </a:rPr>
              <a:t> Development: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Data Transfers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Data Lifecyle Mgmt.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Subscriptions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2017-Data-Movement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EUDAT 2020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ym typeface="Wingdings" pitchFamily="2" charset="2"/>
              </a:rPr>
              <a:t>EOSC-Hub</a:t>
            </a:r>
          </a:p>
        </p:txBody>
      </p:sp>
    </p:spTree>
    <p:extLst>
      <p:ext uri="{BB962C8B-B14F-4D97-AF65-F5344CB8AC3E}">
        <p14:creationId xmlns:p14="http://schemas.microsoft.com/office/powerpoint/2010/main" val="1997718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69DC0BF-7BF5-8D4E-993C-1B3511433D2B}"/>
              </a:ext>
            </a:extLst>
          </p:cNvPr>
          <p:cNvSpPr txBox="1">
            <a:spLocks/>
          </p:cNvSpPr>
          <p:nvPr/>
        </p:nvSpPr>
        <p:spPr>
          <a:xfrm>
            <a:off x="719403" y="332656"/>
            <a:ext cx="10871200" cy="64807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orbel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orbel" pitchFamily="34" charset="0"/>
                <a:ea typeface="ＭＳ Ｐゴシック" charset="0"/>
                <a:cs typeface="Geneva" pitchFamily="-11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orbel" pitchFamily="34" charset="0"/>
                <a:ea typeface="ＭＳ Ｐゴシック" charset="0"/>
                <a:cs typeface="Geneva" pitchFamily="-11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orbel" pitchFamily="34" charset="0"/>
                <a:ea typeface="ＭＳ Ｐゴシック" charset="0"/>
                <a:cs typeface="Geneva" pitchFamily="-11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orbel" pitchFamily="34" charset="0"/>
                <a:ea typeface="ＭＳ Ｐゴシック" charset="0"/>
                <a:cs typeface="Geneva" pitchFamily="-11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9pPr>
          </a:lstStyle>
          <a:p>
            <a:r>
              <a:rPr lang="en-US" kern="0" dirty="0"/>
              <a:t>ELIXIR-GA4GH Compatible Cloud Ecosystem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827712-2796-6B4A-B485-C7F80B4226E0}"/>
              </a:ext>
            </a:extLst>
          </p:cNvPr>
          <p:cNvGrpSpPr/>
          <p:nvPr/>
        </p:nvGrpSpPr>
        <p:grpSpPr>
          <a:xfrm>
            <a:off x="104503" y="1761778"/>
            <a:ext cx="2984403" cy="4603830"/>
            <a:chOff x="104503" y="1761778"/>
            <a:chExt cx="2984403" cy="46038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941972-8610-574A-9297-D00DF7E6D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03" y="1761778"/>
              <a:ext cx="2984403" cy="1905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98CE8-D9F3-9D4A-A5B3-8EA9CDA06AED}"/>
                </a:ext>
              </a:extLst>
            </p:cNvPr>
            <p:cNvSpPr txBox="1"/>
            <p:nvPr/>
          </p:nvSpPr>
          <p:spPr>
            <a:xfrm>
              <a:off x="104503" y="4195783"/>
              <a:ext cx="2984403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/>
                <a:t>Biocontainers</a:t>
              </a:r>
              <a:r>
                <a:rPr lang="en-US" sz="1800" b="1" dirty="0"/>
                <a:t> 2.0</a:t>
              </a:r>
            </a:p>
            <a:p>
              <a:pPr marL="285750" indent="-285750">
                <a:buFontTx/>
                <a:buChar char="-"/>
              </a:pPr>
              <a:r>
                <a:rPr lang="en-US" sz="1800" dirty="0"/>
                <a:t>6000+ tools</a:t>
              </a:r>
            </a:p>
            <a:p>
              <a:pPr marL="285750" indent="-285750">
                <a:buFontTx/>
                <a:buChar char="-"/>
              </a:pPr>
              <a:r>
                <a:rPr lang="en-US" sz="1800" dirty="0"/>
                <a:t>MMG &amp; MMETSP </a:t>
              </a:r>
              <a:r>
                <a:rPr lang="en-US" sz="1800" dirty="0" err="1"/>
                <a:t>wfs</a:t>
              </a:r>
              <a:endParaRPr lang="en-US" sz="1800" dirty="0"/>
            </a:p>
            <a:p>
              <a:pPr marL="285750" indent="-285750">
                <a:buFontTx/>
                <a:buChar char="-"/>
              </a:pPr>
              <a:r>
                <a:rPr lang="en-US" sz="1800" dirty="0" err="1"/>
                <a:t>Std</a:t>
              </a:r>
              <a:r>
                <a:rPr lang="en-US" sz="1800" dirty="0"/>
                <a:t> development</a:t>
              </a:r>
            </a:p>
            <a:p>
              <a:pPr marL="285750" indent="-285750">
                <a:buFontTx/>
                <a:buChar char="-"/>
              </a:pPr>
              <a:endParaRPr lang="en-US" sz="1800" dirty="0"/>
            </a:p>
            <a:p>
              <a:endParaRPr lang="en-US" sz="1800" dirty="0"/>
            </a:p>
            <a:p>
              <a:endParaRPr lang="en-US" sz="1800" dirty="0"/>
            </a:p>
            <a:p>
              <a:r>
                <a:rPr lang="en-US" sz="900" b="1" dirty="0">
                  <a:hlinkClick r:id="rId4"/>
                </a:rPr>
                <a:t>http://api.biocontainers.pro/swagger-ui.html#/Tools</a:t>
              </a:r>
              <a:endParaRPr lang="en-US" sz="900" b="1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3C85ECF-D006-E948-B334-AF21DF849AD1}"/>
                </a:ext>
              </a:extLst>
            </p:cNvPr>
            <p:cNvSpPr/>
            <p:nvPr/>
          </p:nvSpPr>
          <p:spPr>
            <a:xfrm>
              <a:off x="2296166" y="1813420"/>
              <a:ext cx="754317" cy="446611"/>
            </a:xfrm>
            <a:prstGeom prst="roundRect">
              <a:avLst/>
            </a:prstGeom>
            <a:solidFill>
              <a:srgbClr val="FF6E2B"/>
            </a:solidFill>
            <a:ln>
              <a:solidFill>
                <a:srgbClr val="EE61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600" b="1" dirty="0"/>
                <a:t>TRS</a:t>
              </a:r>
              <a:endParaRPr lang="en-GB" sz="18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382EE2-CBAA-4940-8FB6-8CDA7F2C6277}"/>
              </a:ext>
            </a:extLst>
          </p:cNvPr>
          <p:cNvGrpSpPr/>
          <p:nvPr/>
        </p:nvGrpSpPr>
        <p:grpSpPr>
          <a:xfrm>
            <a:off x="3391741" y="1228378"/>
            <a:ext cx="3673251" cy="5137230"/>
            <a:chOff x="3391741" y="1228378"/>
            <a:chExt cx="3673251" cy="51372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8808FA-E6DC-5044-A0CD-1D7CCD7A6540}"/>
                </a:ext>
              </a:extLst>
            </p:cNvPr>
            <p:cNvGrpSpPr/>
            <p:nvPr/>
          </p:nvGrpSpPr>
          <p:grpSpPr>
            <a:xfrm>
              <a:off x="3391741" y="1228378"/>
              <a:ext cx="3603600" cy="5137230"/>
              <a:chOff x="3391741" y="1228378"/>
              <a:chExt cx="3603600" cy="513723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EFFFEEF-EBEA-DB4C-A3DF-406D2ABB9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91741" y="1228378"/>
                <a:ext cx="3603600" cy="29718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C942682-0730-7A44-AADA-BDA9D91DC30C}"/>
                  </a:ext>
                </a:extLst>
              </p:cNvPr>
              <p:cNvSpPr txBox="1"/>
              <p:nvPr/>
            </p:nvSpPr>
            <p:spPr>
              <a:xfrm>
                <a:off x="3391741" y="4195783"/>
                <a:ext cx="3603598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WES-ELIXIR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800" dirty="0"/>
                  <a:t>Refactored </a:t>
                </a:r>
                <a:r>
                  <a:rPr lang="en-US" sz="1800" dirty="0" err="1"/>
                  <a:t>Kirini</a:t>
                </a:r>
                <a:r>
                  <a:rPr lang="en-US" sz="1800" dirty="0"/>
                  <a:t> [Prototype]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800" dirty="0"/>
                  <a:t>Support for TES Backend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800" dirty="0"/>
                  <a:t>ELIXIR AAI Integration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800" dirty="0"/>
                  <a:t>CWL-TES integration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800" dirty="0"/>
                  <a:t>[WIP] Cromwell &amp; </a:t>
                </a:r>
                <a:r>
                  <a:rPr lang="en-US" sz="1800" dirty="0" err="1"/>
                  <a:t>Nextflow</a:t>
                </a:r>
                <a:r>
                  <a:rPr lang="en-US" sz="1800" dirty="0"/>
                  <a:t>*</a:t>
                </a:r>
              </a:p>
              <a:p>
                <a:endParaRPr lang="en-US" sz="1800" dirty="0"/>
              </a:p>
              <a:p>
                <a:r>
                  <a:rPr lang="en-US" sz="900" dirty="0">
                    <a:hlinkClick r:id="rId6"/>
                  </a:rPr>
                  <a:t>http://193.167.189.73:7777/ga4gh/wes/v1/ui/</a:t>
                </a:r>
                <a:endParaRPr lang="en-US" sz="900" dirty="0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E8B25294-25CC-044A-97DE-4FB710186CA1}"/>
                  </a:ext>
                </a:extLst>
              </p:cNvPr>
              <p:cNvSpPr/>
              <p:nvPr/>
            </p:nvSpPr>
            <p:spPr>
              <a:xfrm>
                <a:off x="6241023" y="1708502"/>
                <a:ext cx="754317" cy="446611"/>
              </a:xfrm>
              <a:prstGeom prst="roundRect">
                <a:avLst/>
              </a:prstGeom>
              <a:solidFill>
                <a:srgbClr val="5ABA62"/>
              </a:solidFill>
              <a:ln>
                <a:solidFill>
                  <a:srgbClr val="449C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600" b="1" dirty="0">
                    <a:solidFill>
                      <a:schemeClr val="bg1"/>
                    </a:solidFill>
                  </a:rPr>
                  <a:t>WES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7C031A1-C419-E34A-B5CA-BDE911E54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181" y="3995573"/>
              <a:ext cx="569811" cy="42846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A5E0E3-120B-1A4F-95A8-96A3C1A8FA22}"/>
              </a:ext>
            </a:extLst>
          </p:cNvPr>
          <p:cNvGrpSpPr/>
          <p:nvPr/>
        </p:nvGrpSpPr>
        <p:grpSpPr>
          <a:xfrm>
            <a:off x="6995340" y="1228378"/>
            <a:ext cx="2834460" cy="5552728"/>
            <a:chOff x="6995340" y="1228378"/>
            <a:chExt cx="2834460" cy="55527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CBD456B-3CE5-1D4A-A238-D05FE3220D1B}"/>
                </a:ext>
              </a:extLst>
            </p:cNvPr>
            <p:cNvGrpSpPr/>
            <p:nvPr/>
          </p:nvGrpSpPr>
          <p:grpSpPr>
            <a:xfrm>
              <a:off x="6995340" y="1228378"/>
              <a:ext cx="2834460" cy="5552728"/>
              <a:chOff x="6995340" y="1228378"/>
              <a:chExt cx="2834460" cy="555272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A6E137C-D4AD-2A40-992C-33792ACF464B}"/>
                  </a:ext>
                </a:extLst>
              </p:cNvPr>
              <p:cNvGrpSpPr/>
              <p:nvPr/>
            </p:nvGrpSpPr>
            <p:grpSpPr>
              <a:xfrm>
                <a:off x="7298176" y="1228378"/>
                <a:ext cx="2368096" cy="2743547"/>
                <a:chOff x="7263701" y="913706"/>
                <a:chExt cx="2368096" cy="2743547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3DB0089-D0D1-BB44-9FCD-51E1D798FE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63701" y="913706"/>
                  <a:ext cx="2368096" cy="1314450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3EE45136-D945-E248-B7B8-1EE6961542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63701" y="2342803"/>
                  <a:ext cx="2368096" cy="1314450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DAAD78-EB68-184A-8A81-5C6C22E1CACD}"/>
                  </a:ext>
                </a:extLst>
              </p:cNvPr>
              <p:cNvSpPr txBox="1"/>
              <p:nvPr/>
            </p:nvSpPr>
            <p:spPr>
              <a:xfrm>
                <a:off x="6995340" y="4195783"/>
                <a:ext cx="283446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TESK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800" dirty="0"/>
                  <a:t>Wrapper around K8s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800" dirty="0"/>
                  <a:t>ELIXIR AAI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800" dirty="0"/>
                  <a:t>[WIP] </a:t>
                </a:r>
                <a:r>
                  <a:rPr lang="en-US" sz="1800" dirty="0" err="1"/>
                  <a:t>ResUtil</a:t>
                </a:r>
                <a:r>
                  <a:rPr lang="en-US" sz="1800" dirty="0"/>
                  <a:t> dev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800" dirty="0"/>
                  <a:t>EOSC Deploy. &amp; AAI</a:t>
                </a:r>
              </a:p>
              <a:p>
                <a:endParaRPr lang="en-US" sz="1800" dirty="0"/>
              </a:p>
              <a:p>
                <a:r>
                  <a:rPr lang="en-GB" sz="900" dirty="0">
                    <a:hlinkClick r:id="rId9"/>
                  </a:rPr>
                  <a:t>https://tesk.c01.k8s-popup.csc.fi</a:t>
                </a:r>
                <a:endParaRPr lang="en-GB" sz="900" dirty="0"/>
              </a:p>
              <a:p>
                <a:endParaRPr lang="en-GB" sz="900" dirty="0"/>
              </a:p>
              <a:p>
                <a:r>
                  <a:rPr lang="en-US" sz="900" dirty="0">
                    <a:hlinkClick r:id="rId10"/>
                  </a:rPr>
                  <a:t>https://tes.tsi.ebi.ac.uk</a:t>
                </a:r>
                <a:endParaRPr lang="en-US" sz="900" dirty="0"/>
              </a:p>
              <a:p>
                <a:endParaRPr lang="en-US" sz="900" dirty="0"/>
              </a:p>
              <a:p>
                <a:r>
                  <a:rPr lang="en-US" sz="900" dirty="0">
                    <a:hlinkClick r:id="rId11"/>
                  </a:rPr>
                  <a:t>http://cloud-90-147-75-83.cloud.ba.infn.it:8080/</a:t>
                </a:r>
                <a:endParaRPr lang="en-US" sz="900" dirty="0"/>
              </a:p>
              <a:p>
                <a:endParaRPr lang="en-US" sz="900" dirty="0"/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6BB5A6C5-3D7C-2640-A327-D13976ACF529}"/>
                  </a:ext>
                </a:extLst>
              </p:cNvPr>
              <p:cNvSpPr/>
              <p:nvPr/>
            </p:nvSpPr>
            <p:spPr>
              <a:xfrm>
                <a:off x="8889807" y="1472790"/>
                <a:ext cx="754317" cy="446611"/>
              </a:xfrm>
              <a:prstGeom prst="roundRect">
                <a:avLst/>
              </a:prstGeom>
              <a:solidFill>
                <a:srgbClr val="23A9F6"/>
              </a:solidFill>
              <a:ln>
                <a:solidFill>
                  <a:srgbClr val="198C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600" b="1" dirty="0"/>
                  <a:t>TES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1DD0625-0683-F34F-98D3-409EB0526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2072" y="3995573"/>
              <a:ext cx="569811" cy="42846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8D18C3-D468-C54C-8B62-AE3A591A7C6C}"/>
              </a:ext>
            </a:extLst>
          </p:cNvPr>
          <p:cNvGrpSpPr/>
          <p:nvPr/>
        </p:nvGrpSpPr>
        <p:grpSpPr>
          <a:xfrm>
            <a:off x="9969106" y="471314"/>
            <a:ext cx="2163262" cy="6101755"/>
            <a:chOff x="9969106" y="471314"/>
            <a:chExt cx="2163262" cy="61017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1822D73-7C75-3B47-9C46-9B2D25B17488}"/>
                </a:ext>
              </a:extLst>
            </p:cNvPr>
            <p:cNvGrpSpPr/>
            <p:nvPr/>
          </p:nvGrpSpPr>
          <p:grpSpPr>
            <a:xfrm>
              <a:off x="9969106" y="471314"/>
              <a:ext cx="2106588" cy="6101755"/>
              <a:chOff x="9969106" y="471314"/>
              <a:chExt cx="2106588" cy="610175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821547B-3117-8D4A-AF09-29B4DDB1E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69107" y="471314"/>
                <a:ext cx="2106587" cy="448592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A17073F-514B-7C4E-8786-208EDB77C896}"/>
                  </a:ext>
                </a:extLst>
              </p:cNvPr>
              <p:cNvSpPr txBox="1"/>
              <p:nvPr/>
            </p:nvSpPr>
            <p:spPr>
              <a:xfrm>
                <a:off x="9969106" y="4957242"/>
                <a:ext cx="2106587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RDSDS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800" dirty="0"/>
                  <a:t>[WIP] DOS Compatibility Wrapper API</a:t>
                </a:r>
              </a:p>
              <a:p>
                <a:endParaRPr lang="en-US" sz="1800" dirty="0"/>
              </a:p>
              <a:p>
                <a:r>
                  <a:rPr lang="en-US" sz="900" dirty="0">
                    <a:hlinkClick r:id="rId13"/>
                  </a:rPr>
                  <a:t>https://dsds-service.ebi.ac.uk</a:t>
                </a:r>
                <a:endParaRPr lang="en-US" sz="900" dirty="0"/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2A166145-D05D-2F40-8175-E34D6ACEFCE3}"/>
                  </a:ext>
                </a:extLst>
              </p:cNvPr>
              <p:cNvSpPr/>
              <p:nvPr/>
            </p:nvSpPr>
            <p:spPr>
              <a:xfrm>
                <a:off x="11321377" y="649408"/>
                <a:ext cx="754317" cy="446611"/>
              </a:xfrm>
              <a:prstGeom prst="roundRect">
                <a:avLst/>
              </a:prstGeom>
              <a:solidFill>
                <a:srgbClr val="8D685A"/>
              </a:solidFill>
              <a:ln>
                <a:solidFill>
                  <a:srgbClr val="71524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600" b="1" dirty="0"/>
                  <a:t>DOS</a:t>
                </a: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6488A64-ED86-0B4B-B47E-4AF340F8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2557" y="4957242"/>
              <a:ext cx="569811" cy="428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2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2C7198-4DCE-4042-87A2-197021754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133" y="290904"/>
            <a:ext cx="5113867" cy="6554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FF732-2EF0-0D4B-9201-B1EB0F30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ELIXIR Compute Platform for EOSC-Hub &amp; EOSC-Life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CD19-C92A-5A44-A8A2-9116C1A0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199" y="1066797"/>
            <a:ext cx="6671733" cy="5401736"/>
          </a:xfrm>
        </p:spPr>
        <p:txBody>
          <a:bodyPr/>
          <a:lstStyle/>
          <a:p>
            <a:r>
              <a:rPr lang="en-GB" b="1" dirty="0">
                <a:solidFill>
                  <a:srgbClr val="DE453D"/>
                </a:solidFill>
              </a:rPr>
              <a:t>Integrate user federation </a:t>
            </a:r>
            <a:r>
              <a:rPr lang="en-GB" dirty="0"/>
              <a:t>into local compute and data deployments - </a:t>
            </a:r>
            <a:r>
              <a:rPr lang="en-GB" b="1" dirty="0">
                <a:solidFill>
                  <a:srgbClr val="DE453D"/>
                </a:solidFill>
              </a:rPr>
              <a:t>ELIXIR AAI</a:t>
            </a:r>
            <a:endParaRPr lang="en-GB" b="1" dirty="0">
              <a:solidFill>
                <a:srgbClr val="198CDB"/>
              </a:solidFill>
            </a:endParaRPr>
          </a:p>
          <a:p>
            <a:r>
              <a:rPr lang="en-GB" b="1" dirty="0">
                <a:solidFill>
                  <a:srgbClr val="8D685A"/>
                </a:solidFill>
              </a:rPr>
              <a:t>Rationalise a ELIXIR-wide Data Distribution</a:t>
            </a:r>
            <a:r>
              <a:rPr lang="en-GB" b="1" dirty="0">
                <a:solidFill>
                  <a:srgbClr val="715247"/>
                </a:solidFill>
              </a:rPr>
              <a:t> Network</a:t>
            </a:r>
            <a:r>
              <a:rPr lang="en-GB" dirty="0">
                <a:solidFill>
                  <a:srgbClr val="198CDB"/>
                </a:solidFill>
              </a:rPr>
              <a:t> </a:t>
            </a:r>
            <a:r>
              <a:rPr lang="en-GB" dirty="0"/>
              <a:t>– starting with Reference datasets ~ </a:t>
            </a:r>
            <a:r>
              <a:rPr lang="en-GB" b="1" dirty="0">
                <a:solidFill>
                  <a:srgbClr val="8D685A"/>
                </a:solidFill>
              </a:rPr>
              <a:t>RDSDS</a:t>
            </a:r>
          </a:p>
          <a:p>
            <a:r>
              <a:rPr lang="en-GB" dirty="0"/>
              <a:t>Drive </a:t>
            </a:r>
            <a:r>
              <a:rPr lang="en-GB" b="1" dirty="0">
                <a:solidFill>
                  <a:srgbClr val="FFAF00"/>
                </a:solidFill>
              </a:rPr>
              <a:t>ELIXIR Compute Platform</a:t>
            </a:r>
            <a:r>
              <a:rPr lang="en-GB" dirty="0">
                <a:solidFill>
                  <a:srgbClr val="FFAF00"/>
                </a:solidFill>
              </a:rPr>
              <a:t> </a:t>
            </a:r>
            <a:r>
              <a:rPr lang="en-GB" dirty="0"/>
              <a:t>support to Nodes to develop </a:t>
            </a:r>
            <a:r>
              <a:rPr lang="en-GB" b="1" dirty="0">
                <a:solidFill>
                  <a:srgbClr val="FFAF00"/>
                </a:solidFill>
              </a:rPr>
              <a:t>hybrid cloud/HPC deployments</a:t>
            </a:r>
          </a:p>
          <a:p>
            <a:r>
              <a:rPr lang="en-GB" b="1" dirty="0">
                <a:solidFill>
                  <a:srgbClr val="198CDB"/>
                </a:solidFill>
              </a:rPr>
              <a:t>Develop Task Distribution Network</a:t>
            </a:r>
            <a:r>
              <a:rPr lang="en-GB" b="1" dirty="0">
                <a:solidFill>
                  <a:srgbClr val="449C4C"/>
                </a:solidFill>
              </a:rPr>
              <a:t> </a:t>
            </a:r>
            <a:r>
              <a:rPr lang="en-GB" dirty="0"/>
              <a:t>using Task orchestration engines – e.g. Kubernetes ~ </a:t>
            </a:r>
            <a:r>
              <a:rPr lang="en-GB" b="1" dirty="0">
                <a:solidFill>
                  <a:srgbClr val="198CDB"/>
                </a:solidFill>
              </a:rPr>
              <a:t>TES</a:t>
            </a:r>
            <a:r>
              <a:rPr lang="en-GB" dirty="0"/>
              <a:t> </a:t>
            </a:r>
          </a:p>
          <a:p>
            <a:r>
              <a:rPr lang="en-GB" dirty="0"/>
              <a:t>Support </a:t>
            </a:r>
            <a:r>
              <a:rPr lang="en-GB" b="1" dirty="0">
                <a:solidFill>
                  <a:srgbClr val="449C4C"/>
                </a:solidFill>
              </a:rPr>
              <a:t>national or regional Workflow Choreography Engines</a:t>
            </a:r>
            <a:r>
              <a:rPr lang="en-GB" dirty="0">
                <a:solidFill>
                  <a:srgbClr val="449C4C"/>
                </a:solidFill>
              </a:rPr>
              <a:t> </a:t>
            </a:r>
            <a:r>
              <a:rPr lang="en-GB" dirty="0"/>
              <a:t>– e.g. CWL-TES, Cromwell, </a:t>
            </a:r>
            <a:r>
              <a:rPr lang="en-GB" dirty="0" err="1"/>
              <a:t>Nextflow</a:t>
            </a:r>
            <a:r>
              <a:rPr lang="en-GB" dirty="0"/>
              <a:t>, Galaxy, etc. ~ </a:t>
            </a:r>
            <a:r>
              <a:rPr lang="en-GB" b="1" dirty="0">
                <a:solidFill>
                  <a:srgbClr val="449C4C"/>
                </a:solidFill>
              </a:rPr>
              <a:t>WES</a:t>
            </a:r>
          </a:p>
        </p:txBody>
      </p:sp>
    </p:spTree>
    <p:extLst>
      <p:ext uri="{BB962C8B-B14F-4D97-AF65-F5344CB8AC3E}">
        <p14:creationId xmlns:p14="http://schemas.microsoft.com/office/powerpoint/2010/main" val="214463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91C9F-7B48-CD42-8A7A-51B738FC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2018-GA4GH-CC Imp. Study Team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0091EF5-4AB5-1F4F-A8E7-DABC9E59EB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2552" y="1066800"/>
            <a:ext cx="4519448" cy="5791202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41CD2691-DF8D-8D46-B57C-0F9099C604C9}"/>
              </a:ext>
            </a:extLst>
          </p:cNvPr>
          <p:cNvSpPr>
            <a:spLocks noChangeAspect="1"/>
          </p:cNvSpPr>
          <p:nvPr/>
        </p:nvSpPr>
        <p:spPr bwMode="auto">
          <a:xfrm>
            <a:off x="9155518" y="4208331"/>
            <a:ext cx="108000" cy="108000"/>
          </a:xfrm>
          <a:prstGeom prst="ellipse">
            <a:avLst/>
          </a:prstGeom>
          <a:solidFill>
            <a:srgbClr val="FD8D3C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B88B625-457F-C046-B334-85C75047A4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170" y="4100983"/>
            <a:ext cx="322695" cy="3226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A9E3DBE-B555-D242-8F9E-267AC13CDC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172" y="2410728"/>
            <a:ext cx="322695" cy="322695"/>
          </a:xfrm>
          <a:prstGeom prst="rect">
            <a:avLst/>
          </a:prstGeom>
        </p:spPr>
      </p:pic>
      <p:sp>
        <p:nvSpPr>
          <p:cNvPr id="54" name="Up-Down Arrow 53">
            <a:extLst>
              <a:ext uri="{FF2B5EF4-FFF2-40B4-BE49-F238E27FC236}">
                <a16:creationId xmlns:a16="http://schemas.microsoft.com/office/drawing/2014/main" id="{87FBF3AE-3B22-E04E-A4ED-994664D8D94B}"/>
              </a:ext>
            </a:extLst>
          </p:cNvPr>
          <p:cNvSpPr/>
          <p:nvPr/>
        </p:nvSpPr>
        <p:spPr bwMode="auto">
          <a:xfrm rot="3140113">
            <a:off x="10200703" y="2265180"/>
            <a:ext cx="258828" cy="2352152"/>
          </a:xfrm>
          <a:prstGeom prst="upDownArrow">
            <a:avLst/>
          </a:prstGeom>
          <a:solidFill>
            <a:srgbClr val="72909D"/>
          </a:solidFill>
          <a:ln>
            <a:solidFill>
              <a:srgbClr val="566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2BC4DDC-5C68-594D-85DD-B370133E78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825" y="4310436"/>
            <a:ext cx="322695" cy="32269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EFC66C9-BCCE-164C-9D3D-CF68A8DD10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848" y="5377165"/>
            <a:ext cx="224672" cy="2246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5A37631-F5B2-B247-8DDD-6B529932EE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002" y="5103380"/>
            <a:ext cx="224672" cy="224672"/>
          </a:xfrm>
          <a:prstGeom prst="rect">
            <a:avLst/>
          </a:prstGeom>
        </p:spPr>
      </p:pic>
      <p:sp>
        <p:nvSpPr>
          <p:cNvPr id="59" name="Up-Down Arrow 58">
            <a:extLst>
              <a:ext uri="{FF2B5EF4-FFF2-40B4-BE49-F238E27FC236}">
                <a16:creationId xmlns:a16="http://schemas.microsoft.com/office/drawing/2014/main" id="{EFD0EF8A-A07B-4B4D-A2FB-78B1CB5E15F4}"/>
              </a:ext>
            </a:extLst>
          </p:cNvPr>
          <p:cNvSpPr/>
          <p:nvPr/>
        </p:nvSpPr>
        <p:spPr bwMode="auto">
          <a:xfrm rot="1427958">
            <a:off x="10754830" y="2650814"/>
            <a:ext cx="202165" cy="2821342"/>
          </a:xfrm>
          <a:prstGeom prst="upDownArrow">
            <a:avLst/>
          </a:prstGeom>
          <a:solidFill>
            <a:srgbClr val="72909D"/>
          </a:solidFill>
          <a:ln>
            <a:solidFill>
              <a:srgbClr val="566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0" name="Up-Down Arrow 59">
            <a:extLst>
              <a:ext uri="{FF2B5EF4-FFF2-40B4-BE49-F238E27FC236}">
                <a16:creationId xmlns:a16="http://schemas.microsoft.com/office/drawing/2014/main" id="{6A037EA1-0406-354A-B185-6ADB76F3F61C}"/>
              </a:ext>
            </a:extLst>
          </p:cNvPr>
          <p:cNvSpPr/>
          <p:nvPr/>
        </p:nvSpPr>
        <p:spPr bwMode="auto">
          <a:xfrm rot="8584157">
            <a:off x="9527266" y="4280491"/>
            <a:ext cx="202165" cy="972000"/>
          </a:xfrm>
          <a:prstGeom prst="upDownArrow">
            <a:avLst/>
          </a:prstGeom>
          <a:solidFill>
            <a:srgbClr val="72909D"/>
          </a:solidFill>
          <a:ln>
            <a:solidFill>
              <a:srgbClr val="566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67A6C58-B7A3-074F-B2F6-EFE92C6133D3}"/>
              </a:ext>
            </a:extLst>
          </p:cNvPr>
          <p:cNvGrpSpPr/>
          <p:nvPr/>
        </p:nvGrpSpPr>
        <p:grpSpPr>
          <a:xfrm>
            <a:off x="1584250" y="2231643"/>
            <a:ext cx="6088301" cy="975520"/>
            <a:chOff x="1584250" y="2231643"/>
            <a:chExt cx="6088301" cy="9755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570ED83-525A-1A42-9C7D-4460809FC80E}"/>
                </a:ext>
              </a:extLst>
            </p:cNvPr>
            <p:cNvGrpSpPr/>
            <p:nvPr/>
          </p:nvGrpSpPr>
          <p:grpSpPr>
            <a:xfrm>
              <a:off x="1584250" y="2231643"/>
              <a:ext cx="6088301" cy="975520"/>
              <a:chOff x="2450637" y="2994208"/>
              <a:chExt cx="6088301" cy="975520"/>
            </a:xfrm>
          </p:grpSpPr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B9F24347-C750-4241-BAA9-55C3382249B3}"/>
                  </a:ext>
                </a:extLst>
              </p:cNvPr>
              <p:cNvSpPr/>
              <p:nvPr/>
            </p:nvSpPr>
            <p:spPr bwMode="auto">
              <a:xfrm>
                <a:off x="2450637" y="2994208"/>
                <a:ext cx="6088301" cy="975520"/>
              </a:xfrm>
              <a:prstGeom prst="roundRect">
                <a:avLst>
                  <a:gd name="adj" fmla="val 3831"/>
                </a:avLst>
              </a:prstGeom>
              <a:noFill/>
              <a:ln w="19050" cap="flat" cmpd="sng" algn="ctr">
                <a:solidFill>
                  <a:srgbClr val="449C4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449C4C"/>
                    </a:solidFill>
                    <a:effectLst/>
                    <a:latin typeface="Arial" pitchFamily="-112" charset="0"/>
                    <a:ea typeface="Geneva" pitchFamily="-112" charset="0"/>
                    <a:cs typeface="Geneva" pitchFamily="-112" charset="0"/>
                  </a:rPr>
                  <a:t>EMBL-EBI</a:t>
                </a: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95A16BC-4F87-3B4A-A37C-7843FCC76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77450" y="3094972"/>
                <a:ext cx="735581" cy="735581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7400C880-6F57-C646-B5A1-F16744107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7450" y="3094972"/>
                <a:ext cx="735581" cy="735581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AAB2CA4A-7576-9440-8892-CC1D3F8BB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61869" y="3094972"/>
                <a:ext cx="735581" cy="73558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D74A7068-59DB-CF47-9761-1DF18942B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77173" y="3085135"/>
                <a:ext cx="735581" cy="735581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C9B754FF-43AF-D745-908B-08776BBAC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46166" y="3085136"/>
                <a:ext cx="735581" cy="735581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C8A2B2A2-5F94-0644-9204-717743808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1470" y="3085136"/>
                <a:ext cx="735581" cy="735581"/>
              </a:xfrm>
              <a:prstGeom prst="rect">
                <a:avLst/>
              </a:prstGeom>
            </p:spPr>
          </p:pic>
        </p:grpSp>
        <p:pic>
          <p:nvPicPr>
            <p:cNvPr id="88" name="Google Shape;177;p20">
              <a:extLst>
                <a:ext uri="{FF2B5EF4-FFF2-40B4-BE49-F238E27FC236}">
                  <a16:creationId xmlns:a16="http://schemas.microsoft.com/office/drawing/2014/main" id="{D1394E92-B318-8044-A060-18B68D1B2C1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2">
              <a:alphaModFix/>
            </a:blip>
            <a:srcRect l="70645"/>
            <a:stretch/>
          </p:blipFill>
          <p:spPr>
            <a:xfrm>
              <a:off x="2122788" y="2660317"/>
              <a:ext cx="431979" cy="4553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9BCF003-C0C7-D84A-8A2F-73785BD886DB}"/>
              </a:ext>
            </a:extLst>
          </p:cNvPr>
          <p:cNvGrpSpPr/>
          <p:nvPr/>
        </p:nvGrpSpPr>
        <p:grpSpPr>
          <a:xfrm>
            <a:off x="1584250" y="980484"/>
            <a:ext cx="6088302" cy="990175"/>
            <a:chOff x="1584250" y="980484"/>
            <a:chExt cx="6088302" cy="99017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E6E8D2-5F54-204D-A97F-33104569FE84}"/>
                </a:ext>
              </a:extLst>
            </p:cNvPr>
            <p:cNvGrpSpPr/>
            <p:nvPr/>
          </p:nvGrpSpPr>
          <p:grpSpPr>
            <a:xfrm>
              <a:off x="1584250" y="980484"/>
              <a:ext cx="6088302" cy="990175"/>
              <a:chOff x="4895131" y="1066800"/>
              <a:chExt cx="6088302" cy="990175"/>
            </a:xfrm>
          </p:grpSpPr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B4F38572-F500-7C4E-AFCF-2018A77201F9}"/>
                  </a:ext>
                </a:extLst>
              </p:cNvPr>
              <p:cNvSpPr/>
              <p:nvPr/>
            </p:nvSpPr>
            <p:spPr bwMode="auto">
              <a:xfrm>
                <a:off x="4895131" y="1066800"/>
                <a:ext cx="6088302" cy="990175"/>
              </a:xfrm>
              <a:prstGeom prst="roundRect">
                <a:avLst>
                  <a:gd name="adj" fmla="val 3831"/>
                </a:avLst>
              </a:prstGeom>
              <a:noFill/>
              <a:ln w="19050" cap="flat" cmpd="sng" algn="ctr">
                <a:solidFill>
                  <a:srgbClr val="347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347CFF"/>
                    </a:solidFill>
                    <a:effectLst/>
                    <a:latin typeface="Arial" pitchFamily="-112" charset="0"/>
                    <a:ea typeface="Geneva" pitchFamily="-112" charset="0"/>
                    <a:cs typeface="Geneva" pitchFamily="-112" charset="0"/>
                  </a:rPr>
                  <a:t>ELIXIR-FI</a:t>
                </a: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11A7EB9-C660-E84B-914F-FA636B06F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69340" y="1200446"/>
                <a:ext cx="552269" cy="73440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560967B4-A804-8548-953B-A842F4F41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66719" y="1200446"/>
                <a:ext cx="552269" cy="7344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1FA42B4A-D089-D040-87A2-0413947F5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99222" y="1200446"/>
                <a:ext cx="552269" cy="734400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D00E2047-CB51-AC4E-9DEA-9D370FF780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31725" y="1200446"/>
                <a:ext cx="552269" cy="73440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798BDC1C-8C3C-614F-B0DE-8F83D5A38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64228" y="1200446"/>
                <a:ext cx="552269" cy="73440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91C87650-2055-B743-B3C1-D3622BE91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34216" y="1200446"/>
                <a:ext cx="619896" cy="734400"/>
              </a:xfrm>
              <a:prstGeom prst="rect">
                <a:avLst/>
              </a:prstGeom>
            </p:spPr>
          </p:pic>
        </p:grpSp>
        <p:pic>
          <p:nvPicPr>
            <p:cNvPr id="89" name="Google Shape;178;p20">
              <a:extLst>
                <a:ext uri="{FF2B5EF4-FFF2-40B4-BE49-F238E27FC236}">
                  <a16:creationId xmlns:a16="http://schemas.microsoft.com/office/drawing/2014/main" id="{8336FDF4-5476-DD4D-AEBF-FA0EE3A93A5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1912902" y="1398117"/>
              <a:ext cx="766940" cy="4831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EC1CEA9-9392-B44C-A3BA-7F744E36C7D9}"/>
              </a:ext>
            </a:extLst>
          </p:cNvPr>
          <p:cNvGrpSpPr/>
          <p:nvPr/>
        </p:nvGrpSpPr>
        <p:grpSpPr>
          <a:xfrm>
            <a:off x="3861149" y="5601837"/>
            <a:ext cx="3779741" cy="905699"/>
            <a:chOff x="3861149" y="5601837"/>
            <a:chExt cx="3779741" cy="90569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7EC4354F-07F7-E24A-B15A-A62C4A237E01}"/>
                </a:ext>
              </a:extLst>
            </p:cNvPr>
            <p:cNvSpPr/>
            <p:nvPr/>
          </p:nvSpPr>
          <p:spPr bwMode="auto">
            <a:xfrm>
              <a:off x="3861149" y="5601837"/>
              <a:ext cx="3779741" cy="905699"/>
            </a:xfrm>
            <a:prstGeom prst="roundRect">
              <a:avLst>
                <a:gd name="adj" fmla="val 3831"/>
              </a:avLst>
            </a:prstGeom>
            <a:noFill/>
            <a:ln w="19050" cap="flat" cmpd="sng" algn="ctr">
              <a:solidFill>
                <a:srgbClr val="8F39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8F39B2"/>
                  </a:solidFill>
                  <a:effectLst/>
                  <a:latin typeface="Arial" pitchFamily="-112" charset="0"/>
                  <a:ea typeface="Geneva" pitchFamily="-112" charset="0"/>
                  <a:cs typeface="Geneva" pitchFamily="-112" charset="0"/>
                </a:rPr>
                <a:t>ELIXIR-IT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4A2F10C-2DA9-C14E-AA9C-3963AC18F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031871" y="5681224"/>
              <a:ext cx="734400" cy="7344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B7A67F2-BCA0-D942-AFCE-A0C37DE3C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363354" y="5681224"/>
              <a:ext cx="639943" cy="7344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E592050F-7F40-8747-BC9D-4D03F2A6D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794846" y="5681224"/>
              <a:ext cx="719960" cy="734400"/>
            </a:xfrm>
            <a:prstGeom prst="rect">
              <a:avLst/>
            </a:prstGeom>
          </p:spPr>
        </p:pic>
        <p:pic>
          <p:nvPicPr>
            <p:cNvPr id="1026" name="Picture 2" descr="Image result for infn italy">
              <a:extLst>
                <a:ext uri="{FF2B5EF4-FFF2-40B4-BE49-F238E27FC236}">
                  <a16:creationId xmlns:a16="http://schemas.microsoft.com/office/drawing/2014/main" id="{49DDDF1D-0AEA-4A49-A274-FE2C79198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127" y="6081952"/>
              <a:ext cx="510075" cy="25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B0792C40-54CF-C74C-933B-7171B1BB4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583699" y="6048424"/>
              <a:ext cx="708837" cy="324884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820853F-5042-5F45-B71C-61CE11F1D8FC}"/>
              </a:ext>
            </a:extLst>
          </p:cNvPr>
          <p:cNvGrpSpPr/>
          <p:nvPr/>
        </p:nvGrpSpPr>
        <p:grpSpPr>
          <a:xfrm>
            <a:off x="4220844" y="3342256"/>
            <a:ext cx="3468597" cy="944301"/>
            <a:chOff x="4220844" y="3342256"/>
            <a:chExt cx="3468597" cy="944301"/>
          </a:xfrm>
        </p:grpSpPr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5BBE46EC-D1E4-6B42-A1CE-C927EA72C038}"/>
                </a:ext>
              </a:extLst>
            </p:cNvPr>
            <p:cNvSpPr/>
            <p:nvPr/>
          </p:nvSpPr>
          <p:spPr bwMode="auto">
            <a:xfrm>
              <a:off x="4220844" y="3342256"/>
              <a:ext cx="3468597" cy="944301"/>
            </a:xfrm>
            <a:prstGeom prst="roundRect">
              <a:avLst>
                <a:gd name="adj" fmla="val 3831"/>
              </a:avLst>
            </a:prstGeom>
            <a:noFill/>
            <a:ln w="19050" cap="flat" cmpd="sng" algn="ctr">
              <a:solidFill>
                <a:srgbClr val="566D7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566D77"/>
                  </a:solidFill>
                  <a:effectLst/>
                  <a:latin typeface="Arial" pitchFamily="-112" charset="0"/>
                  <a:ea typeface="Geneva" pitchFamily="-112" charset="0"/>
                  <a:cs typeface="Geneva" pitchFamily="-112" charset="0"/>
                </a:rPr>
                <a:t>ELIXIR-DE</a:t>
              </a: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38A33BDF-B6A4-7D44-8855-637EEF790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657345" y="3451189"/>
              <a:ext cx="565488" cy="734400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9734231D-5FAD-BF4A-A347-8C20A50F0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260263" y="3451189"/>
              <a:ext cx="550800" cy="73440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9C6CFF73-0808-8841-B88E-DFBF8D876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470572" y="3808456"/>
              <a:ext cx="923828" cy="242677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7AF6D829-924F-564D-A1B9-5BE90157C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846766" y="3441256"/>
              <a:ext cx="734400" cy="7344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4D580-590A-F140-BCC8-162FAF247415}"/>
              </a:ext>
            </a:extLst>
          </p:cNvPr>
          <p:cNvGrpSpPr/>
          <p:nvPr/>
        </p:nvGrpSpPr>
        <p:grpSpPr>
          <a:xfrm>
            <a:off x="1552589" y="4458706"/>
            <a:ext cx="6088303" cy="970982"/>
            <a:chOff x="1552589" y="4458706"/>
            <a:chExt cx="6088303" cy="970982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80B1C1A9-2BD9-1A4E-9F97-99083FAD110B}"/>
                </a:ext>
              </a:extLst>
            </p:cNvPr>
            <p:cNvGrpSpPr/>
            <p:nvPr/>
          </p:nvGrpSpPr>
          <p:grpSpPr>
            <a:xfrm>
              <a:off x="1552589" y="4458706"/>
              <a:ext cx="6088303" cy="970982"/>
              <a:chOff x="1552589" y="4458706"/>
              <a:chExt cx="6088303" cy="970982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FF1405B6-1C60-C444-9147-144B2E42B3B2}"/>
                  </a:ext>
                </a:extLst>
              </p:cNvPr>
              <p:cNvSpPr/>
              <p:nvPr/>
            </p:nvSpPr>
            <p:spPr bwMode="auto">
              <a:xfrm>
                <a:off x="1552589" y="4458706"/>
                <a:ext cx="6088303" cy="970982"/>
              </a:xfrm>
              <a:prstGeom prst="roundRect">
                <a:avLst>
                  <a:gd name="adj" fmla="val 3831"/>
                </a:avLst>
              </a:prstGeom>
              <a:noFill/>
              <a:ln w="19050" cap="flat" cmpd="sng" algn="ctr">
                <a:solidFill>
                  <a:srgbClr val="DE453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C62F24"/>
                    </a:solidFill>
                    <a:effectLst/>
                    <a:latin typeface="Arial" pitchFamily="-112" charset="0"/>
                    <a:ea typeface="Geneva" pitchFamily="-112" charset="0"/>
                    <a:cs typeface="Geneva" pitchFamily="-112" charset="0"/>
                  </a:rPr>
                  <a:t>ELIXIR-CH</a:t>
                </a: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E40F3D80-324A-E544-B29A-3C000441A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067262" y="4550494"/>
                <a:ext cx="734400" cy="73440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9C75F9A-E670-E44A-8570-3B288E26C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61150" y="4550494"/>
                <a:ext cx="598181" cy="7344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08B1000-41F0-1E44-9F6A-C1A7CF7DC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782032" y="4550494"/>
                <a:ext cx="734400" cy="7344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8483971-95B7-C14D-8F28-34CDC6586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518819" y="4550494"/>
                <a:ext cx="734400" cy="73440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261104C1-D4A5-554A-8FDB-32748A6429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106595" y="4550494"/>
                <a:ext cx="615948" cy="734400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53C10C53-A056-5149-AB56-ED413CBD3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12137" y="4809550"/>
                <a:ext cx="989957" cy="556029"/>
              </a:xfrm>
              <a:prstGeom prst="rect">
                <a:avLst/>
              </a:prstGeom>
            </p:spPr>
          </p:pic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3A241EC-4BC2-D64C-80DB-FB111E351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5312707" y="4554999"/>
              <a:ext cx="734400" cy="734400"/>
            </a:xfrm>
            <a:prstGeom prst="rect">
              <a:avLst/>
            </a:prstGeom>
          </p:spPr>
        </p:pic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6ACBA560-EBC5-274F-9155-D9AAE9264B0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635791" y="250214"/>
            <a:ext cx="2228829" cy="627140"/>
          </a:xfrm>
          <a:prstGeom prst="rect">
            <a:avLst/>
          </a:prstGeom>
        </p:spPr>
      </p:pic>
      <p:pic>
        <p:nvPicPr>
          <p:cNvPr id="79" name="Picture 8" descr="elixir_1_RZ_mac.eps">
            <a:extLst>
              <a:ext uri="{FF2B5EF4-FFF2-40B4-BE49-F238E27FC236}">
                <a16:creationId xmlns:a16="http://schemas.microsoft.com/office/drawing/2014/main" id="{4E395408-5E5E-1945-A9AC-2F0A380A892A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3320" y="226729"/>
            <a:ext cx="1210809" cy="8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0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9" grpId="0" animBg="1"/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23" y="0"/>
            <a:ext cx="10972921" cy="6698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/>
          <p:cNvGrpSpPr/>
          <p:nvPr/>
        </p:nvGrpSpPr>
        <p:grpSpPr>
          <a:xfrm>
            <a:off x="6904520" y="2553335"/>
            <a:ext cx="2016127" cy="1322162"/>
            <a:chOff x="4878010" y="3100771"/>
            <a:chExt cx="2016127" cy="1322162"/>
          </a:xfrm>
        </p:grpSpPr>
        <p:sp>
          <p:nvSpPr>
            <p:cNvPr id="319" name="Shape 319"/>
            <p:cNvSpPr/>
            <p:nvPr/>
          </p:nvSpPr>
          <p:spPr>
            <a:xfrm flipV="1">
              <a:off x="5034602" y="3100771"/>
              <a:ext cx="0" cy="760589"/>
            </a:xfrm>
            <a:prstGeom prst="line">
              <a:avLst/>
            </a:prstGeom>
            <a:ln w="50800">
              <a:solidFill>
                <a:srgbClr val="DD6021"/>
              </a:solidFill>
              <a:round/>
            </a:ln>
          </p:spPr>
          <p:txBody>
            <a:bodyPr lIns="0" tIns="0" rIns="0" bIns="0"/>
            <a:lstStyle/>
            <a:p>
              <a:pPr defTabSz="321457"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  <a:endParaRPr sz="1600"/>
            </a:p>
          </p:txBody>
        </p:sp>
        <p:sp>
          <p:nvSpPr>
            <p:cNvPr id="320" name="Shape 320"/>
            <p:cNvSpPr/>
            <p:nvPr/>
          </p:nvSpPr>
          <p:spPr>
            <a:xfrm>
              <a:off x="4878010" y="3630769"/>
              <a:ext cx="2016127" cy="792164"/>
            </a:xfrm>
            <a:prstGeom prst="roundRect">
              <a:avLst>
                <a:gd name="adj" fmla="val 11719"/>
              </a:avLst>
            </a:prstGeom>
            <a:solidFill>
              <a:srgbClr val="FFFFFF"/>
            </a:solidFill>
            <a:ln w="50800" cap="flat">
              <a:solidFill>
                <a:srgbClr val="DD6021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4878010" y="3829689"/>
              <a:ext cx="1938787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 lvl="0">
                <a:defRPr sz="1800"/>
              </a:pPr>
              <a:r>
                <a:rPr sz="2400" dirty="0"/>
                <a:t>agriculture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790921" y="1380605"/>
            <a:ext cx="1511300" cy="1436654"/>
            <a:chOff x="6993893" y="2261890"/>
            <a:chExt cx="1511300" cy="1436654"/>
          </a:xfrm>
        </p:grpSpPr>
        <p:grpSp>
          <p:nvGrpSpPr>
            <p:cNvPr id="3" name="Group 2"/>
            <p:cNvGrpSpPr/>
            <p:nvPr/>
          </p:nvGrpSpPr>
          <p:grpSpPr>
            <a:xfrm>
              <a:off x="6993893" y="2261890"/>
              <a:ext cx="1511300" cy="1436654"/>
              <a:chOff x="6993893" y="2261890"/>
              <a:chExt cx="1511300" cy="1436654"/>
            </a:xfrm>
          </p:grpSpPr>
          <p:sp>
            <p:nvSpPr>
              <p:cNvPr id="323" name="Shape 323"/>
              <p:cNvSpPr/>
              <p:nvPr/>
            </p:nvSpPr>
            <p:spPr>
              <a:xfrm flipV="1">
                <a:off x="7195191" y="2261890"/>
                <a:ext cx="0" cy="735871"/>
              </a:xfrm>
              <a:prstGeom prst="line">
                <a:avLst/>
              </a:prstGeom>
              <a:ln w="50800">
                <a:solidFill>
                  <a:srgbClr val="E5742B"/>
                </a:solidFill>
                <a:round/>
              </a:ln>
            </p:spPr>
            <p:txBody>
              <a:bodyPr lIns="0" tIns="0" rIns="0" bIns="0"/>
              <a:lstStyle/>
              <a:p>
                <a:pPr defTabSz="321457">
                  <a:defRPr sz="16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600"/>
              </a:p>
            </p:txBody>
          </p:sp>
          <p:sp>
            <p:nvSpPr>
              <p:cNvPr id="326" name="Shape 326"/>
              <p:cNvSpPr/>
              <p:nvPr/>
            </p:nvSpPr>
            <p:spPr>
              <a:xfrm>
                <a:off x="6993893" y="2906380"/>
                <a:ext cx="1511300" cy="792164"/>
              </a:xfrm>
              <a:prstGeom prst="roundRect">
                <a:avLst>
                  <a:gd name="adj" fmla="val 11719"/>
                </a:avLst>
              </a:prstGeom>
              <a:solidFill>
                <a:srgbClr val="FFFFFF"/>
              </a:solidFill>
              <a:ln w="50800">
                <a:solidFill>
                  <a:srgbClr val="DD6021"/>
                </a:solidFill>
              </a:ln>
            </p:spPr>
            <p:txBody>
              <a:bodyPr lIns="0" tIns="0" rIns="0" bIns="0" anchor="ctr"/>
              <a:lstStyle/>
              <a:p>
                <a:pPr lvl="0" algn="ctr"/>
                <a:endParaRPr/>
              </a:p>
            </p:txBody>
          </p:sp>
        </p:grpSp>
        <p:sp>
          <p:nvSpPr>
            <p:cNvPr id="327" name="Shape 327"/>
            <p:cNvSpPr/>
            <p:nvPr/>
          </p:nvSpPr>
          <p:spPr>
            <a:xfrm>
              <a:off x="7071232" y="3091363"/>
              <a:ext cx="1433961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 lvl="0">
                <a:defRPr sz="1800"/>
              </a:pPr>
              <a:r>
                <a:rPr sz="2400"/>
                <a:t>medicine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77700" y="3598909"/>
            <a:ext cx="2089151" cy="1300959"/>
            <a:chOff x="3183354" y="4109010"/>
            <a:chExt cx="2089151" cy="1300959"/>
          </a:xfrm>
        </p:grpSpPr>
        <p:sp>
          <p:nvSpPr>
            <p:cNvPr id="324" name="Shape 324"/>
            <p:cNvSpPr/>
            <p:nvPr/>
          </p:nvSpPr>
          <p:spPr>
            <a:xfrm flipV="1">
              <a:off x="3462977" y="4109010"/>
              <a:ext cx="1" cy="863601"/>
            </a:xfrm>
            <a:prstGeom prst="line">
              <a:avLst/>
            </a:prstGeom>
            <a:ln w="50800">
              <a:solidFill>
                <a:srgbClr val="DD6021"/>
              </a:solidFill>
              <a:round/>
            </a:ln>
          </p:spPr>
          <p:txBody>
            <a:bodyPr lIns="0" tIns="0" rIns="0" bIns="0"/>
            <a:lstStyle/>
            <a:p>
              <a:pPr defTabSz="321457"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  <a:endParaRPr sz="1600"/>
            </a:p>
          </p:txBody>
        </p:sp>
        <p:sp>
          <p:nvSpPr>
            <p:cNvPr id="328" name="Shape 328"/>
            <p:cNvSpPr/>
            <p:nvPr/>
          </p:nvSpPr>
          <p:spPr>
            <a:xfrm>
              <a:off x="3183354" y="4617804"/>
              <a:ext cx="2089151" cy="792165"/>
            </a:xfrm>
            <a:prstGeom prst="roundRect">
              <a:avLst>
                <a:gd name="adj" fmla="val 11719"/>
              </a:avLst>
            </a:prstGeom>
            <a:solidFill>
              <a:srgbClr val="FFFFFF"/>
            </a:solidFill>
            <a:ln w="50800" cap="flat">
              <a:solidFill>
                <a:srgbClr val="DD6021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3222024" y="4829220"/>
              <a:ext cx="2011811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 lvl="0">
                <a:defRPr sz="1800"/>
              </a:pPr>
              <a:r>
                <a:rPr sz="2400"/>
                <a:t>bioindustries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24031" y="4688451"/>
            <a:ext cx="1951512" cy="946067"/>
            <a:chOff x="1815200" y="5137538"/>
            <a:chExt cx="1951512" cy="1208610"/>
          </a:xfrm>
        </p:grpSpPr>
        <p:sp>
          <p:nvSpPr>
            <p:cNvPr id="325" name="Shape 325"/>
            <p:cNvSpPr/>
            <p:nvPr/>
          </p:nvSpPr>
          <p:spPr>
            <a:xfrm flipV="1">
              <a:off x="2112400" y="5137538"/>
              <a:ext cx="13880" cy="591173"/>
            </a:xfrm>
            <a:prstGeom prst="line">
              <a:avLst/>
            </a:prstGeom>
            <a:ln w="50800">
              <a:solidFill>
                <a:srgbClr val="DD6021"/>
              </a:solidFill>
              <a:round/>
            </a:ln>
          </p:spPr>
          <p:txBody>
            <a:bodyPr lIns="0" tIns="0" rIns="0" bIns="0"/>
            <a:lstStyle/>
            <a:p>
              <a:pPr defTabSz="321457"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  <a:endParaRPr sz="1600"/>
            </a:p>
          </p:txBody>
        </p:sp>
        <p:sp>
          <p:nvSpPr>
            <p:cNvPr id="331" name="Shape 331"/>
            <p:cNvSpPr/>
            <p:nvPr/>
          </p:nvSpPr>
          <p:spPr>
            <a:xfrm>
              <a:off x="1815200" y="5553983"/>
              <a:ext cx="1951512" cy="792165"/>
            </a:xfrm>
            <a:prstGeom prst="roundRect">
              <a:avLst>
                <a:gd name="adj" fmla="val 11719"/>
              </a:avLst>
            </a:prstGeom>
            <a:solidFill>
              <a:srgbClr val="FFFFFF"/>
            </a:solidFill>
            <a:ln w="50800" cap="flat">
              <a:solidFill>
                <a:srgbClr val="DD6021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1853870" y="5765399"/>
              <a:ext cx="1874172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 lvl="0">
                <a:defRPr sz="1800"/>
              </a:pPr>
              <a:r>
                <a:rPr sz="2400" dirty="0"/>
                <a:t>environment</a:t>
              </a:r>
            </a:p>
          </p:txBody>
        </p:sp>
      </p:grpSp>
      <p:sp>
        <p:nvSpPr>
          <p:cNvPr id="334" name="Shape 334"/>
          <p:cNvSpPr/>
          <p:nvPr/>
        </p:nvSpPr>
        <p:spPr>
          <a:xfrm>
            <a:off x="159936" y="269817"/>
            <a:ext cx="56491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500"/>
              </a:spcBef>
              <a:defRPr i="1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>
              <a:buClr>
                <a:srgbClr val="004080"/>
              </a:buClr>
            </a:pPr>
            <a:r>
              <a:rPr lang="en-GB" altLang="en-US" sz="2400" dirty="0"/>
              <a:t>ELIXIR’s mission is  to </a:t>
            </a:r>
            <a:r>
              <a:rPr lang="en-GB" dirty="0"/>
              <a:t>operate a sustainable European infrastructure for biological information, supporting life-science research and its translation to society, the bio-industries, environment and medicine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071231" y="5634518"/>
            <a:ext cx="9976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i="1" dirty="0">
                <a:latin typeface="Corbel" charset="0"/>
                <a:ea typeface="Corbel" charset="0"/>
                <a:cs typeface="Corbel" charset="0"/>
              </a:rPr>
              <a:t>ELIXIR’s strategy is to </a:t>
            </a:r>
            <a:r>
              <a:rPr lang="en-GB" altLang="en-US" b="1" i="1" dirty="0">
                <a:solidFill>
                  <a:srgbClr val="E5742B"/>
                </a:solidFill>
                <a:latin typeface="Corbel" charset="0"/>
                <a:ea typeface="Corbel" charset="0"/>
                <a:cs typeface="Corbel" charset="0"/>
              </a:rPr>
              <a:t>connect national bioinformatics centres and EMBL-EBI into a distributed infrastructure build from coordinated national and international data resources, tools and services</a:t>
            </a:r>
            <a:endParaRPr lang="en-GB" b="1" i="1" dirty="0">
              <a:solidFill>
                <a:srgbClr val="E5742B"/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4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778707" y="4943299"/>
            <a:ext cx="4506549" cy="536634"/>
          </a:xfrm>
        </p:spPr>
        <p:txBody>
          <a:bodyPr>
            <a:normAutofit fontScale="90000"/>
          </a:bodyPr>
          <a:lstStyle/>
          <a:p>
            <a:r>
              <a:rPr lang="en-GB" dirty="0"/>
              <a:t>Thank you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5CF233-3313-FF41-B9EA-3DA3D4BABD08}"/>
              </a:ext>
            </a:extLst>
          </p:cNvPr>
          <p:cNvGrpSpPr/>
          <p:nvPr/>
        </p:nvGrpSpPr>
        <p:grpSpPr>
          <a:xfrm>
            <a:off x="8559202" y="2863451"/>
            <a:ext cx="3448200" cy="1544100"/>
            <a:chOff x="5497025" y="220975"/>
            <a:chExt cx="3448200" cy="1544100"/>
          </a:xfrm>
        </p:grpSpPr>
        <p:sp>
          <p:nvSpPr>
            <p:cNvPr id="10" name="Google Shape;188;p21">
              <a:extLst>
                <a:ext uri="{FF2B5EF4-FFF2-40B4-BE49-F238E27FC236}">
                  <a16:creationId xmlns:a16="http://schemas.microsoft.com/office/drawing/2014/main" id="{D24E1CBE-11C0-7343-A9CE-E0E2656F6365}"/>
                </a:ext>
              </a:extLst>
            </p:cNvPr>
            <p:cNvSpPr/>
            <p:nvPr/>
          </p:nvSpPr>
          <p:spPr>
            <a:xfrm>
              <a:off x="5497025" y="220975"/>
              <a:ext cx="3448200" cy="1544100"/>
            </a:xfrm>
            <a:prstGeom prst="bevel">
              <a:avLst>
                <a:gd name="adj" fmla="val 125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3;p21">
              <a:extLst>
                <a:ext uri="{FF2B5EF4-FFF2-40B4-BE49-F238E27FC236}">
                  <a16:creationId xmlns:a16="http://schemas.microsoft.com/office/drawing/2014/main" id="{AD64AE6D-3DC1-3F43-B2C9-13AA0BD43219}"/>
                </a:ext>
              </a:extLst>
            </p:cNvPr>
            <p:cNvSpPr txBox="1">
              <a:spLocks/>
            </p:cNvSpPr>
            <p:nvPr/>
          </p:nvSpPr>
          <p:spPr>
            <a:xfrm>
              <a:off x="5684175" y="410100"/>
              <a:ext cx="3040800" cy="11625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Corbel"/>
                  <a:ea typeface="ＭＳ Ｐゴシック" charset="0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Corbel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Corbel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Corbel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Corbel"/>
                  <a:ea typeface="+mn-ea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-112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-112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-112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itchFamily="-112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GB" sz="2000" kern="0" dirty="0">
                  <a:latin typeface="Syncopate"/>
                  <a:ea typeface="Syncopate"/>
                  <a:cs typeface="Syncopate"/>
                  <a:sym typeface="Syncopate"/>
                </a:rPr>
                <a:t>Join us at the</a:t>
              </a:r>
            </a:p>
            <a:p>
              <a:pPr marL="0" indent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GB" sz="2000" b="1" kern="0" dirty="0" err="1">
                  <a:latin typeface="Syncopate"/>
                  <a:ea typeface="Syncopate"/>
                  <a:cs typeface="Syncopate"/>
                  <a:sym typeface="Syncopate"/>
                </a:rPr>
                <a:t>BioHackathon</a:t>
              </a:r>
              <a:br>
                <a:rPr lang="en-GB" sz="2000" kern="0" dirty="0">
                  <a:latin typeface="Syncopate"/>
                  <a:ea typeface="Syncopate"/>
                  <a:cs typeface="Syncopate"/>
                  <a:sym typeface="Syncopate"/>
                </a:rPr>
              </a:br>
              <a:r>
                <a:rPr lang="en-GB" sz="2000" kern="0" dirty="0">
                  <a:latin typeface="Syncopate"/>
                  <a:ea typeface="Syncopate"/>
                  <a:cs typeface="Syncopate"/>
                  <a:sym typeface="Syncopate"/>
                </a:rPr>
                <a:t>Nov 12-16 @ Paris</a:t>
              </a:r>
            </a:p>
          </p:txBody>
        </p:sp>
      </p:grpSp>
      <p:sp>
        <p:nvSpPr>
          <p:cNvPr id="14" name="Google Shape;196;p21">
            <a:extLst>
              <a:ext uri="{FF2B5EF4-FFF2-40B4-BE49-F238E27FC236}">
                <a16:creationId xmlns:a16="http://schemas.microsoft.com/office/drawing/2014/main" id="{C2FC3C3C-A6CE-CA4D-B092-3CBF7D44C009}"/>
              </a:ext>
            </a:extLst>
          </p:cNvPr>
          <p:cNvSpPr txBox="1"/>
          <p:nvPr/>
        </p:nvSpPr>
        <p:spPr>
          <a:xfrm>
            <a:off x="8746352" y="4444099"/>
            <a:ext cx="30408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666666"/>
                </a:solidFill>
              </a:rPr>
              <a:t>https://bh2018paris.info/</a:t>
            </a:r>
            <a:endParaRPr sz="1800" dirty="0">
              <a:solidFill>
                <a:srgbClr val="666666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E4B81A-C022-364A-A8D6-FAA36F5F8EAB}"/>
              </a:ext>
            </a:extLst>
          </p:cNvPr>
          <p:cNvGrpSpPr/>
          <p:nvPr/>
        </p:nvGrpSpPr>
        <p:grpSpPr>
          <a:xfrm>
            <a:off x="88094" y="2810116"/>
            <a:ext cx="4555276" cy="2288783"/>
            <a:chOff x="356608" y="3767683"/>
            <a:chExt cx="4555276" cy="228878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6E70CC-AE2E-0140-8F43-FD4871331922}"/>
                </a:ext>
              </a:extLst>
            </p:cNvPr>
            <p:cNvSpPr txBox="1"/>
            <p:nvPr/>
          </p:nvSpPr>
          <p:spPr>
            <a:xfrm>
              <a:off x="356608" y="3767683"/>
              <a:ext cx="365356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Contributions welcome!!</a:t>
              </a:r>
            </a:p>
            <a:p>
              <a:endParaRPr lang="en-US" sz="1800" b="1" dirty="0"/>
            </a:p>
            <a:p>
              <a:r>
                <a:rPr lang="en-US" sz="1800" b="1" dirty="0"/>
                <a:t>Find us on </a:t>
              </a:r>
              <a:r>
                <a:rPr lang="en-US" sz="1800" b="1" dirty="0" err="1"/>
                <a:t>Github</a:t>
              </a:r>
              <a:r>
                <a:rPr lang="en-US" sz="1800" b="1" dirty="0"/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/>
                <a:t>EMBL-EBI-TSI/</a:t>
              </a:r>
              <a:r>
                <a:rPr lang="en-US" sz="1800" dirty="0">
                  <a:solidFill>
                    <a:srgbClr val="347CFF"/>
                  </a:solidFill>
                </a:rPr>
                <a:t>TESK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800" dirty="0"/>
            </a:p>
            <a:p>
              <a:endParaRPr lang="en-US" sz="18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/>
                <a:t>ELIXIR-EUROPE/</a:t>
              </a:r>
              <a:r>
                <a:rPr lang="en-US" sz="1800" dirty="0">
                  <a:solidFill>
                    <a:srgbClr val="449C4C"/>
                  </a:solidFill>
                </a:rPr>
                <a:t>WES-ELIXIR</a:t>
              </a:r>
            </a:p>
          </p:txBody>
        </p:sp>
        <p:pic>
          <p:nvPicPr>
            <p:cNvPr id="17" name="Google Shape;192;p21">
              <a:extLst>
                <a:ext uri="{FF2B5EF4-FFF2-40B4-BE49-F238E27FC236}">
                  <a16:creationId xmlns:a16="http://schemas.microsoft.com/office/drawing/2014/main" id="{48E34486-D812-C24B-B153-99DCDBC58B4B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003171" y="4290006"/>
              <a:ext cx="945749" cy="986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90;p21">
              <a:extLst>
                <a:ext uri="{FF2B5EF4-FFF2-40B4-BE49-F238E27FC236}">
                  <a16:creationId xmlns:a16="http://schemas.microsoft.com/office/drawing/2014/main" id="{D46145A3-8BCC-784F-BA65-B8802EF9224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66135" y="5069791"/>
              <a:ext cx="945749" cy="98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2938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5D7C-D09A-BA42-9242-113EFB0B8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 Slides</a:t>
            </a:r>
          </a:p>
        </p:txBody>
      </p:sp>
    </p:spTree>
    <p:extLst>
      <p:ext uri="{BB962C8B-B14F-4D97-AF65-F5344CB8AC3E}">
        <p14:creationId xmlns:p14="http://schemas.microsoft.com/office/powerpoint/2010/main" val="2521124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415600" y="16094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i="1"/>
              <a:t>A GA4GH workflow</a:t>
            </a:r>
            <a:endParaRPr i="1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934" y="160934"/>
            <a:ext cx="4691167" cy="12569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14"/>
          <p:cNvGrpSpPr/>
          <p:nvPr/>
        </p:nvGrpSpPr>
        <p:grpSpPr>
          <a:xfrm>
            <a:off x="775596" y="4163917"/>
            <a:ext cx="2328000" cy="1202600"/>
            <a:chOff x="429297" y="2056138"/>
            <a:chExt cx="1746000" cy="901950"/>
          </a:xfrm>
        </p:grpSpPr>
        <p:sp>
          <p:nvSpPr>
            <p:cNvPr id="66" name="Google Shape;66;p14"/>
            <p:cNvSpPr/>
            <p:nvPr/>
          </p:nvSpPr>
          <p:spPr>
            <a:xfrm>
              <a:off x="629847" y="2056138"/>
              <a:ext cx="1344900" cy="633000"/>
            </a:xfrm>
            <a:prstGeom prst="roundRect">
              <a:avLst>
                <a:gd name="adj" fmla="val 16667"/>
              </a:avLst>
            </a:prstGeom>
            <a:solidFill>
              <a:srgbClr val="FF6E2B"/>
            </a:solidFill>
            <a:ln w="25400" cap="flat" cmpd="sng">
              <a:solidFill>
                <a:srgbClr val="EE61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4267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TRS</a:t>
              </a:r>
              <a:endParaRPr sz="3200"/>
            </a:p>
          </p:txBody>
        </p:sp>
        <p:sp>
          <p:nvSpPr>
            <p:cNvPr id="67" name="Google Shape;67;p14"/>
            <p:cNvSpPr txBox="1"/>
            <p:nvPr/>
          </p:nvSpPr>
          <p:spPr>
            <a:xfrm>
              <a:off x="429297" y="2701588"/>
              <a:ext cx="1746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423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Tool Repository Service</a:t>
              </a:r>
              <a:endParaRPr sz="3200"/>
            </a:p>
          </p:txBody>
        </p:sp>
      </p:grpSp>
      <p:grpSp>
        <p:nvGrpSpPr>
          <p:cNvPr id="68" name="Google Shape;68;p14"/>
          <p:cNvGrpSpPr/>
          <p:nvPr/>
        </p:nvGrpSpPr>
        <p:grpSpPr>
          <a:xfrm>
            <a:off x="2690088" y="1773333"/>
            <a:ext cx="2680400" cy="1202600"/>
            <a:chOff x="2474766" y="1787200"/>
            <a:chExt cx="2010300" cy="901950"/>
          </a:xfrm>
        </p:grpSpPr>
        <p:sp>
          <p:nvSpPr>
            <p:cNvPr id="69" name="Google Shape;69;p14"/>
            <p:cNvSpPr/>
            <p:nvPr/>
          </p:nvSpPr>
          <p:spPr>
            <a:xfrm>
              <a:off x="2886741" y="2056150"/>
              <a:ext cx="1344900" cy="633000"/>
            </a:xfrm>
            <a:prstGeom prst="roundRect">
              <a:avLst>
                <a:gd name="adj" fmla="val 16667"/>
              </a:avLst>
            </a:prstGeom>
            <a:solidFill>
              <a:srgbClr val="5ABA62"/>
            </a:solidFill>
            <a:ln w="25400" cap="flat" cmpd="sng">
              <a:solidFill>
                <a:srgbClr val="449C4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4267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WES</a:t>
              </a:r>
              <a:endParaRPr sz="3200"/>
            </a:p>
          </p:txBody>
        </p:sp>
        <p:sp>
          <p:nvSpPr>
            <p:cNvPr id="70" name="Google Shape;70;p14"/>
            <p:cNvSpPr txBox="1"/>
            <p:nvPr/>
          </p:nvSpPr>
          <p:spPr>
            <a:xfrm>
              <a:off x="2474766" y="1787200"/>
              <a:ext cx="20103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423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Workflow Execution Service</a:t>
              </a:r>
              <a:endParaRPr sz="3200"/>
            </a:p>
          </p:txBody>
        </p:sp>
      </p:grpSp>
      <p:grpSp>
        <p:nvGrpSpPr>
          <p:cNvPr id="71" name="Google Shape;71;p14"/>
          <p:cNvGrpSpPr/>
          <p:nvPr/>
        </p:nvGrpSpPr>
        <p:grpSpPr>
          <a:xfrm>
            <a:off x="6820712" y="1773343"/>
            <a:ext cx="2274800" cy="1202600"/>
            <a:chOff x="4963134" y="1787207"/>
            <a:chExt cx="1706100" cy="901950"/>
          </a:xfrm>
        </p:grpSpPr>
        <p:sp>
          <p:nvSpPr>
            <p:cNvPr id="72" name="Google Shape;72;p14"/>
            <p:cNvSpPr/>
            <p:nvPr/>
          </p:nvSpPr>
          <p:spPr>
            <a:xfrm>
              <a:off x="5143662" y="2056157"/>
              <a:ext cx="1344900" cy="633000"/>
            </a:xfrm>
            <a:prstGeom prst="roundRect">
              <a:avLst>
                <a:gd name="adj" fmla="val 16667"/>
              </a:avLst>
            </a:prstGeom>
            <a:solidFill>
              <a:srgbClr val="23A9F6"/>
            </a:solidFill>
            <a:ln w="25400" cap="flat" cmpd="sng">
              <a:solidFill>
                <a:srgbClr val="198C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4267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TES</a:t>
              </a:r>
              <a:endParaRPr sz="3200"/>
            </a:p>
          </p:txBody>
        </p:sp>
        <p:sp>
          <p:nvSpPr>
            <p:cNvPr id="73" name="Google Shape;73;p14"/>
            <p:cNvSpPr txBox="1"/>
            <p:nvPr/>
          </p:nvSpPr>
          <p:spPr>
            <a:xfrm>
              <a:off x="4963134" y="1787207"/>
              <a:ext cx="17061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423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Task Execution Service</a:t>
              </a:r>
              <a:endParaRPr sz="3200"/>
            </a:p>
          </p:txBody>
        </p:sp>
      </p:grp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2001" y="4286201"/>
            <a:ext cx="2127967" cy="21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4961700" y="6181833"/>
            <a:ext cx="21980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133" b="1"/>
              <a:t>Client</a:t>
            </a:r>
            <a:endParaRPr sz="2133" b="1"/>
          </a:p>
        </p:txBody>
      </p:sp>
      <p:cxnSp>
        <p:nvCxnSpPr>
          <p:cNvPr id="76" name="Google Shape;76;p14"/>
          <p:cNvCxnSpPr/>
          <p:nvPr/>
        </p:nvCxnSpPr>
        <p:spPr>
          <a:xfrm rot="10800000">
            <a:off x="2873500" y="4603233"/>
            <a:ext cx="2066800" cy="7112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" name="Google Shape;77;p14"/>
          <p:cNvCxnSpPr/>
          <p:nvPr/>
        </p:nvCxnSpPr>
        <p:spPr>
          <a:xfrm>
            <a:off x="4312188" y="3125133"/>
            <a:ext cx="1676000" cy="14368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8" name="Google Shape;78;p14"/>
          <p:cNvCxnSpPr/>
          <p:nvPr/>
        </p:nvCxnSpPr>
        <p:spPr>
          <a:xfrm>
            <a:off x="8980403" y="2685941"/>
            <a:ext cx="1325600" cy="1416000"/>
          </a:xfrm>
          <a:prstGeom prst="straightConnector1">
            <a:avLst/>
          </a:prstGeom>
          <a:noFill/>
          <a:ln w="38100" cap="flat" cmpd="sng">
            <a:solidFill>
              <a:srgbClr val="741B4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" name="Google Shape;79;p14"/>
          <p:cNvCxnSpPr/>
          <p:nvPr/>
        </p:nvCxnSpPr>
        <p:spPr>
          <a:xfrm rot="10800000">
            <a:off x="8910367" y="2609933"/>
            <a:ext cx="1292800" cy="1380400"/>
          </a:xfrm>
          <a:prstGeom prst="straightConnector1">
            <a:avLst/>
          </a:prstGeom>
          <a:noFill/>
          <a:ln w="38100" cap="flat" cmpd="sng">
            <a:solidFill>
              <a:srgbClr val="741B4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0" name="Google Shape;80;p14"/>
          <p:cNvCxnSpPr/>
          <p:nvPr/>
        </p:nvCxnSpPr>
        <p:spPr>
          <a:xfrm flipH="1">
            <a:off x="7029267" y="4674667"/>
            <a:ext cx="2172400" cy="721200"/>
          </a:xfrm>
          <a:prstGeom prst="straightConnector1">
            <a:avLst/>
          </a:prstGeom>
          <a:noFill/>
          <a:ln w="38100" cap="flat" cmpd="sng">
            <a:solidFill>
              <a:srgbClr val="741B4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1" name="Google Shape;81;p14"/>
          <p:cNvCxnSpPr/>
          <p:nvPr/>
        </p:nvCxnSpPr>
        <p:spPr>
          <a:xfrm rot="10800000" flipH="1">
            <a:off x="2105333" y="3038367"/>
            <a:ext cx="1940000" cy="1053600"/>
          </a:xfrm>
          <a:prstGeom prst="straightConnector1">
            <a:avLst/>
          </a:prstGeom>
          <a:noFill/>
          <a:ln w="38100" cap="flat" cmpd="sng">
            <a:solidFill>
              <a:srgbClr val="B45F0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" name="Google Shape;82;p14"/>
          <p:cNvCxnSpPr>
            <a:stCxn id="74" idx="3"/>
          </p:cNvCxnSpPr>
          <p:nvPr/>
        </p:nvCxnSpPr>
        <p:spPr>
          <a:xfrm rot="10800000" flipH="1">
            <a:off x="7159967" y="4618951"/>
            <a:ext cx="2208400" cy="731200"/>
          </a:xfrm>
          <a:prstGeom prst="straightConnector1">
            <a:avLst/>
          </a:prstGeom>
          <a:noFill/>
          <a:ln w="38100" cap="flat" cmpd="sng">
            <a:solidFill>
              <a:srgbClr val="741B4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" name="Google Shape;83;p14"/>
          <p:cNvCxnSpPr/>
          <p:nvPr/>
        </p:nvCxnSpPr>
        <p:spPr>
          <a:xfrm rot="10800000">
            <a:off x="5064339" y="2553933"/>
            <a:ext cx="1838000" cy="24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" name="Google Shape;84;p14"/>
          <p:cNvCxnSpPr/>
          <p:nvPr/>
        </p:nvCxnSpPr>
        <p:spPr>
          <a:xfrm>
            <a:off x="5213567" y="2556343"/>
            <a:ext cx="1803200" cy="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" name="Google Shape;85;p14"/>
          <p:cNvCxnSpPr/>
          <p:nvPr/>
        </p:nvCxnSpPr>
        <p:spPr>
          <a:xfrm rot="10800000">
            <a:off x="4197867" y="3025100"/>
            <a:ext cx="1707200" cy="14644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86" name="Google Shape;86;p14"/>
          <p:cNvGrpSpPr/>
          <p:nvPr/>
        </p:nvGrpSpPr>
        <p:grpSpPr>
          <a:xfrm>
            <a:off x="9381603" y="4163941"/>
            <a:ext cx="1952000" cy="1202600"/>
            <a:chOff x="7341002" y="2056156"/>
            <a:chExt cx="1464000" cy="901950"/>
          </a:xfrm>
        </p:grpSpPr>
        <p:sp>
          <p:nvSpPr>
            <p:cNvPr id="87" name="Google Shape;87;p14"/>
            <p:cNvSpPr/>
            <p:nvPr/>
          </p:nvSpPr>
          <p:spPr>
            <a:xfrm>
              <a:off x="7400552" y="2056156"/>
              <a:ext cx="1344900" cy="633000"/>
            </a:xfrm>
            <a:prstGeom prst="roundRect">
              <a:avLst>
                <a:gd name="adj" fmla="val 16667"/>
              </a:avLst>
            </a:prstGeom>
            <a:solidFill>
              <a:srgbClr val="8D685A"/>
            </a:solidFill>
            <a:ln w="25400" cap="flat" cmpd="sng">
              <a:solidFill>
                <a:srgbClr val="7152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4267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DOS</a:t>
              </a:r>
              <a:endParaRPr sz="3200"/>
            </a:p>
          </p:txBody>
        </p:sp>
        <p:sp>
          <p:nvSpPr>
            <p:cNvPr id="88" name="Google Shape;88;p14"/>
            <p:cNvSpPr txBox="1"/>
            <p:nvPr/>
          </p:nvSpPr>
          <p:spPr>
            <a:xfrm>
              <a:off x="7341002" y="2701606"/>
              <a:ext cx="1464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423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Data Object Service</a:t>
              </a:r>
              <a:endParaRPr sz="3200"/>
            </a:p>
          </p:txBody>
        </p:sp>
      </p:grpSp>
      <p:cxnSp>
        <p:nvCxnSpPr>
          <p:cNvPr id="89" name="Google Shape;89;p14"/>
          <p:cNvCxnSpPr/>
          <p:nvPr/>
        </p:nvCxnSpPr>
        <p:spPr>
          <a:xfrm>
            <a:off x="2972600" y="4630800"/>
            <a:ext cx="2173600" cy="7608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92;p14"/>
          <p:cNvSpPr txBox="1"/>
          <p:nvPr/>
        </p:nvSpPr>
        <p:spPr>
          <a:xfrm>
            <a:off x="725051" y="3189933"/>
            <a:ext cx="2378549" cy="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rgbClr val="B45F06"/>
                </a:solidFill>
              </a:rPr>
              <a:t>Workflows</a:t>
            </a:r>
            <a:endParaRPr sz="3200" b="1" dirty="0">
              <a:solidFill>
                <a:srgbClr val="B45F06"/>
              </a:solidFill>
            </a:endParaRPr>
          </a:p>
        </p:txBody>
      </p:sp>
      <p:sp>
        <p:nvSpPr>
          <p:cNvPr id="32" name="Google Shape;143;p17">
            <a:extLst>
              <a:ext uri="{FF2B5EF4-FFF2-40B4-BE49-F238E27FC236}">
                <a16:creationId xmlns:a16="http://schemas.microsoft.com/office/drawing/2014/main" id="{C1C9DB28-2D39-E94D-9039-316DD0E67D53}"/>
              </a:ext>
            </a:extLst>
          </p:cNvPr>
          <p:cNvSpPr txBox="1"/>
          <p:nvPr/>
        </p:nvSpPr>
        <p:spPr>
          <a:xfrm>
            <a:off x="4957819" y="3397751"/>
            <a:ext cx="2308918" cy="38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rgbClr val="0B5394"/>
                </a:solidFill>
              </a:rPr>
              <a:t>Metadata</a:t>
            </a:r>
            <a:endParaRPr sz="3200" b="1" dirty="0">
              <a:solidFill>
                <a:srgbClr val="0B5394"/>
              </a:solidFill>
            </a:endParaRPr>
          </a:p>
        </p:txBody>
      </p:sp>
      <p:sp>
        <p:nvSpPr>
          <p:cNvPr id="33" name="Google Shape;144;p17">
            <a:extLst>
              <a:ext uri="{FF2B5EF4-FFF2-40B4-BE49-F238E27FC236}">
                <a16:creationId xmlns:a16="http://schemas.microsoft.com/office/drawing/2014/main" id="{0602E5C0-577D-AF49-BB94-A13BEA13F87D}"/>
              </a:ext>
            </a:extLst>
          </p:cNvPr>
          <p:cNvSpPr txBox="1"/>
          <p:nvPr/>
        </p:nvSpPr>
        <p:spPr>
          <a:xfrm>
            <a:off x="8541422" y="3271748"/>
            <a:ext cx="1197500" cy="571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rgbClr val="741B47"/>
                </a:solidFill>
              </a:rPr>
              <a:t>Data</a:t>
            </a:r>
            <a:endParaRPr sz="3200" b="1" dirty="0">
              <a:solidFill>
                <a:srgbClr val="741B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85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415600" y="16094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Current state of integration</a:t>
            </a:r>
            <a:endParaRPr/>
          </a:p>
        </p:txBody>
      </p:sp>
      <p:grpSp>
        <p:nvGrpSpPr>
          <p:cNvPr id="119" name="Google Shape;119;p17"/>
          <p:cNvGrpSpPr/>
          <p:nvPr/>
        </p:nvGrpSpPr>
        <p:grpSpPr>
          <a:xfrm>
            <a:off x="775596" y="4163917"/>
            <a:ext cx="2328000" cy="1202600"/>
            <a:chOff x="429297" y="2056138"/>
            <a:chExt cx="1746000" cy="901950"/>
          </a:xfrm>
        </p:grpSpPr>
        <p:sp>
          <p:nvSpPr>
            <p:cNvPr id="120" name="Google Shape;120;p17"/>
            <p:cNvSpPr/>
            <p:nvPr/>
          </p:nvSpPr>
          <p:spPr>
            <a:xfrm>
              <a:off x="629847" y="2056138"/>
              <a:ext cx="1344900" cy="633000"/>
            </a:xfrm>
            <a:prstGeom prst="roundRect">
              <a:avLst>
                <a:gd name="adj" fmla="val 16667"/>
              </a:avLst>
            </a:prstGeom>
            <a:solidFill>
              <a:srgbClr val="FF6E2B"/>
            </a:solidFill>
            <a:ln w="25400" cap="flat" cmpd="sng">
              <a:solidFill>
                <a:srgbClr val="EE61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3200" b="1">
                  <a:solidFill>
                    <a:srgbClr val="FFFFFF"/>
                  </a:solidFill>
                </a:rPr>
                <a:t>GitHub</a:t>
              </a:r>
              <a:endParaRPr sz="3200"/>
            </a:p>
          </p:txBody>
        </p:sp>
        <p:sp>
          <p:nvSpPr>
            <p:cNvPr id="121" name="Google Shape;121;p17"/>
            <p:cNvSpPr txBox="1"/>
            <p:nvPr/>
          </p:nvSpPr>
          <p:spPr>
            <a:xfrm>
              <a:off x="429297" y="2701588"/>
              <a:ext cx="1746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423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Tool Repository Service</a:t>
              </a:r>
              <a:endParaRPr sz="3200"/>
            </a:p>
          </p:txBody>
        </p:sp>
      </p:grpSp>
      <p:sp>
        <p:nvSpPr>
          <p:cNvPr id="122" name="Google Shape;122;p17"/>
          <p:cNvSpPr/>
          <p:nvPr/>
        </p:nvSpPr>
        <p:spPr>
          <a:xfrm>
            <a:off x="2704400" y="1887267"/>
            <a:ext cx="2328000" cy="1088800"/>
          </a:xfrm>
          <a:prstGeom prst="roundRect">
            <a:avLst>
              <a:gd name="adj" fmla="val 16667"/>
            </a:avLst>
          </a:prstGeom>
          <a:solidFill>
            <a:srgbClr val="5ABA62"/>
          </a:solidFill>
          <a:ln w="25400" cap="flat" cmpd="sng">
            <a:solidFill>
              <a:srgbClr val="449C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81267" rIns="162533" bIns="8126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23" name="Google Shape;123;p17"/>
          <p:cNvSpPr txBox="1"/>
          <p:nvPr/>
        </p:nvSpPr>
        <p:spPr>
          <a:xfrm>
            <a:off x="2566705" y="1339189"/>
            <a:ext cx="26804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23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Workflow Execution Service</a:t>
            </a:r>
            <a:endParaRPr sz="3200"/>
          </a:p>
        </p:txBody>
      </p:sp>
      <p:grpSp>
        <p:nvGrpSpPr>
          <p:cNvPr id="124" name="Google Shape;124;p17"/>
          <p:cNvGrpSpPr/>
          <p:nvPr/>
        </p:nvGrpSpPr>
        <p:grpSpPr>
          <a:xfrm>
            <a:off x="6820712" y="1468543"/>
            <a:ext cx="2274800" cy="1507400"/>
            <a:chOff x="4963134" y="1558607"/>
            <a:chExt cx="1706100" cy="1130550"/>
          </a:xfrm>
        </p:grpSpPr>
        <p:sp>
          <p:nvSpPr>
            <p:cNvPr id="125" name="Google Shape;125;p17"/>
            <p:cNvSpPr/>
            <p:nvPr/>
          </p:nvSpPr>
          <p:spPr>
            <a:xfrm>
              <a:off x="5143662" y="2056157"/>
              <a:ext cx="1344900" cy="633000"/>
            </a:xfrm>
            <a:prstGeom prst="roundRect">
              <a:avLst>
                <a:gd name="adj" fmla="val 16667"/>
              </a:avLst>
            </a:prstGeom>
            <a:solidFill>
              <a:srgbClr val="23A9F6"/>
            </a:solidFill>
            <a:ln w="25400" cap="flat" cmpd="sng">
              <a:solidFill>
                <a:srgbClr val="198C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TESK</a:t>
              </a:r>
              <a:endParaRPr sz="4000"/>
            </a:p>
          </p:txBody>
        </p:sp>
        <p:sp>
          <p:nvSpPr>
            <p:cNvPr id="126" name="Google Shape;126;p17"/>
            <p:cNvSpPr txBox="1"/>
            <p:nvPr/>
          </p:nvSpPr>
          <p:spPr>
            <a:xfrm>
              <a:off x="4963134" y="1558607"/>
              <a:ext cx="17061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423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Task Execution Service</a:t>
              </a:r>
              <a:endParaRPr sz="3200"/>
            </a:p>
          </p:txBody>
        </p:sp>
      </p:grp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001" y="4286201"/>
            <a:ext cx="2127967" cy="21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4961700" y="6181833"/>
            <a:ext cx="21980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133" b="1"/>
              <a:t>Swagger</a:t>
            </a:r>
            <a:endParaRPr sz="2133" b="1"/>
          </a:p>
        </p:txBody>
      </p:sp>
      <p:cxnSp>
        <p:nvCxnSpPr>
          <p:cNvPr id="129" name="Google Shape;129;p17"/>
          <p:cNvCxnSpPr/>
          <p:nvPr/>
        </p:nvCxnSpPr>
        <p:spPr>
          <a:xfrm rot="10800000">
            <a:off x="2873500" y="4603233"/>
            <a:ext cx="2066800" cy="7112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0" name="Google Shape;130;p17"/>
          <p:cNvCxnSpPr/>
          <p:nvPr/>
        </p:nvCxnSpPr>
        <p:spPr>
          <a:xfrm>
            <a:off x="4312188" y="3125133"/>
            <a:ext cx="1676000" cy="14368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" name="Google Shape;131;p17"/>
          <p:cNvCxnSpPr/>
          <p:nvPr/>
        </p:nvCxnSpPr>
        <p:spPr>
          <a:xfrm>
            <a:off x="8980403" y="2685941"/>
            <a:ext cx="1325600" cy="1416000"/>
          </a:xfrm>
          <a:prstGeom prst="straightConnector1">
            <a:avLst/>
          </a:prstGeom>
          <a:noFill/>
          <a:ln w="38100" cap="flat" cmpd="sng">
            <a:solidFill>
              <a:srgbClr val="741B4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" name="Google Shape;132;p17"/>
          <p:cNvCxnSpPr/>
          <p:nvPr/>
        </p:nvCxnSpPr>
        <p:spPr>
          <a:xfrm rot="10800000">
            <a:off x="8910367" y="2609933"/>
            <a:ext cx="1292800" cy="1380400"/>
          </a:xfrm>
          <a:prstGeom prst="straightConnector1">
            <a:avLst/>
          </a:prstGeom>
          <a:noFill/>
          <a:ln w="38100" cap="flat" cmpd="sng">
            <a:solidFill>
              <a:srgbClr val="741B4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" name="Google Shape;133;p17"/>
          <p:cNvCxnSpPr/>
          <p:nvPr/>
        </p:nvCxnSpPr>
        <p:spPr>
          <a:xfrm flipH="1">
            <a:off x="7029267" y="4674667"/>
            <a:ext cx="2172400" cy="721200"/>
          </a:xfrm>
          <a:prstGeom prst="straightConnector1">
            <a:avLst/>
          </a:prstGeom>
          <a:noFill/>
          <a:ln w="38100" cap="flat" cmpd="sng">
            <a:solidFill>
              <a:srgbClr val="741B4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" name="Google Shape;134;p17"/>
          <p:cNvCxnSpPr/>
          <p:nvPr/>
        </p:nvCxnSpPr>
        <p:spPr>
          <a:xfrm rot="10800000" flipH="1">
            <a:off x="2105333" y="3038367"/>
            <a:ext cx="1940000" cy="1053600"/>
          </a:xfrm>
          <a:prstGeom prst="straightConnector1">
            <a:avLst/>
          </a:prstGeom>
          <a:noFill/>
          <a:ln w="38100" cap="flat" cmpd="sng">
            <a:solidFill>
              <a:srgbClr val="B45F0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5" name="Google Shape;135;p17"/>
          <p:cNvCxnSpPr>
            <a:stCxn id="127" idx="3"/>
          </p:cNvCxnSpPr>
          <p:nvPr/>
        </p:nvCxnSpPr>
        <p:spPr>
          <a:xfrm rot="10800000" flipH="1">
            <a:off x="7159967" y="4618951"/>
            <a:ext cx="2208400" cy="731200"/>
          </a:xfrm>
          <a:prstGeom prst="straightConnector1">
            <a:avLst/>
          </a:prstGeom>
          <a:noFill/>
          <a:ln w="38100" cap="flat" cmpd="sng">
            <a:solidFill>
              <a:srgbClr val="741B4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6" name="Google Shape;136;p17"/>
          <p:cNvCxnSpPr/>
          <p:nvPr/>
        </p:nvCxnSpPr>
        <p:spPr>
          <a:xfrm rot="10800000">
            <a:off x="5064339" y="2553933"/>
            <a:ext cx="1838000" cy="24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7" name="Google Shape;137;p17"/>
          <p:cNvCxnSpPr/>
          <p:nvPr/>
        </p:nvCxnSpPr>
        <p:spPr>
          <a:xfrm>
            <a:off x="5213567" y="2556343"/>
            <a:ext cx="1803200" cy="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8" name="Google Shape;138;p17"/>
          <p:cNvCxnSpPr/>
          <p:nvPr/>
        </p:nvCxnSpPr>
        <p:spPr>
          <a:xfrm rot="10800000">
            <a:off x="4197867" y="3025100"/>
            <a:ext cx="1707200" cy="14644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39" name="Google Shape;139;p17"/>
          <p:cNvGrpSpPr/>
          <p:nvPr/>
        </p:nvGrpSpPr>
        <p:grpSpPr>
          <a:xfrm>
            <a:off x="9381603" y="4163941"/>
            <a:ext cx="1952000" cy="1202600"/>
            <a:chOff x="7341002" y="2056156"/>
            <a:chExt cx="1464000" cy="901950"/>
          </a:xfrm>
        </p:grpSpPr>
        <p:sp>
          <p:nvSpPr>
            <p:cNvPr id="140" name="Google Shape;140;p17"/>
            <p:cNvSpPr/>
            <p:nvPr/>
          </p:nvSpPr>
          <p:spPr>
            <a:xfrm>
              <a:off x="7400552" y="2056156"/>
              <a:ext cx="1344900" cy="633000"/>
            </a:xfrm>
            <a:prstGeom prst="roundRect">
              <a:avLst>
                <a:gd name="adj" fmla="val 16667"/>
              </a:avLst>
            </a:prstGeom>
            <a:solidFill>
              <a:srgbClr val="8D685A"/>
            </a:solidFill>
            <a:ln w="25400" cap="flat" cmpd="sng">
              <a:solidFill>
                <a:srgbClr val="7152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4267" b="1">
                  <a:solidFill>
                    <a:srgbClr val="FFFFFF"/>
                  </a:solidFill>
                </a:rPr>
                <a:t>FTP</a:t>
              </a:r>
              <a:endParaRPr sz="3200"/>
            </a:p>
          </p:txBody>
        </p:sp>
        <p:sp>
          <p:nvSpPr>
            <p:cNvPr id="141" name="Google Shape;141;p17"/>
            <p:cNvSpPr txBox="1"/>
            <p:nvPr/>
          </p:nvSpPr>
          <p:spPr>
            <a:xfrm>
              <a:off x="7341002" y="2701606"/>
              <a:ext cx="1464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423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Data Object Service</a:t>
              </a:r>
              <a:endParaRPr sz="3200"/>
            </a:p>
          </p:txBody>
        </p:sp>
      </p:grpSp>
      <p:cxnSp>
        <p:nvCxnSpPr>
          <p:cNvPr id="142" name="Google Shape;142;p17"/>
          <p:cNvCxnSpPr/>
          <p:nvPr/>
        </p:nvCxnSpPr>
        <p:spPr>
          <a:xfrm>
            <a:off x="2972600" y="4630800"/>
            <a:ext cx="2173600" cy="7608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3" name="Google Shape;143;p17"/>
          <p:cNvSpPr txBox="1"/>
          <p:nvPr/>
        </p:nvSpPr>
        <p:spPr>
          <a:xfrm>
            <a:off x="4957819" y="3397751"/>
            <a:ext cx="2308918" cy="38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rgbClr val="0B5394"/>
                </a:solidFill>
              </a:rPr>
              <a:t>Metadata</a:t>
            </a:r>
            <a:endParaRPr sz="3200" b="1" dirty="0">
              <a:solidFill>
                <a:srgbClr val="0B5394"/>
              </a:solidFill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8541422" y="3271748"/>
            <a:ext cx="1197500" cy="571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rgbClr val="741B47"/>
                </a:solidFill>
              </a:rPr>
              <a:t>Data</a:t>
            </a:r>
            <a:endParaRPr sz="3200" b="1" dirty="0">
              <a:solidFill>
                <a:srgbClr val="741B47"/>
              </a:solidFill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1932400" y="3221611"/>
            <a:ext cx="1476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b="1">
                <a:solidFill>
                  <a:srgbClr val="B45F06"/>
                </a:solidFill>
              </a:rPr>
              <a:t>CWL</a:t>
            </a:r>
            <a:endParaRPr sz="3200" b="1">
              <a:solidFill>
                <a:srgbClr val="B45F06"/>
              </a:solidFill>
            </a:endParaRPr>
          </a:p>
        </p:txBody>
      </p:sp>
      <p:cxnSp>
        <p:nvCxnSpPr>
          <p:cNvPr id="146" name="Google Shape;146;p17"/>
          <p:cNvCxnSpPr/>
          <p:nvPr/>
        </p:nvCxnSpPr>
        <p:spPr>
          <a:xfrm>
            <a:off x="736396" y="5197837"/>
            <a:ext cx="2367200" cy="5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9381603" y="5203460"/>
            <a:ext cx="1952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8" name="Google Shape;14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3200" y="477201"/>
            <a:ext cx="1803200" cy="9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 txBox="1"/>
          <p:nvPr/>
        </p:nvSpPr>
        <p:spPr>
          <a:xfrm>
            <a:off x="2704400" y="2031033"/>
            <a:ext cx="1292800" cy="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>
                <a:solidFill>
                  <a:srgbClr val="FFFFFF"/>
                </a:solidFill>
              </a:rPr>
              <a:t>WES-</a:t>
            </a:r>
            <a:endParaRPr b="1">
              <a:solidFill>
                <a:srgbClr val="FFFFFF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>
                <a:solidFill>
                  <a:srgbClr val="FFFFFF"/>
                </a:solidFill>
              </a:rPr>
              <a:t>ELIXIR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3964100" y="1995633"/>
            <a:ext cx="997600" cy="8708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254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81267" rIns="162533" bIns="8126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/>
              <a:t>cwl-</a:t>
            </a:r>
            <a:br>
              <a:rPr lang="en"/>
            </a:br>
            <a:r>
              <a:rPr lang="en"/>
              <a:t>tes</a:t>
            </a:r>
            <a:endParaRPr/>
          </a:p>
        </p:txBody>
      </p:sp>
      <p:pic>
        <p:nvPicPr>
          <p:cNvPr id="151" name="Google Shape;15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033" y="2369067"/>
            <a:ext cx="1559052" cy="95546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 txBox="1"/>
          <p:nvPr/>
        </p:nvSpPr>
        <p:spPr>
          <a:xfrm>
            <a:off x="10169100" y="1339200"/>
            <a:ext cx="1750000" cy="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i="1">
                <a:latin typeface="Oswald"/>
                <a:ea typeface="Oswald"/>
                <a:cs typeface="Oswald"/>
                <a:sym typeface="Oswald"/>
              </a:rPr>
              <a:t>ELIXIR AAI token protected</a:t>
            </a:r>
            <a:endParaRPr sz="3200" i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3" name="Google Shape;15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9900" y="1691333"/>
            <a:ext cx="580200" cy="5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9300" y="1788851"/>
            <a:ext cx="580200" cy="5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3051" y="1887251"/>
            <a:ext cx="580200" cy="5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90500" y="1477117"/>
            <a:ext cx="580200" cy="58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987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15600" y="16094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i="1" dirty="0">
                <a:solidFill>
                  <a:srgbClr val="449C4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WES-ELIXIR</a:t>
            </a:r>
            <a:endParaRPr i="1" dirty="0">
              <a:solidFill>
                <a:srgbClr val="449C4C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15600" y="1605516"/>
            <a:ext cx="11360800" cy="4341917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Compliant with current WES specs (</a:t>
            </a: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 Mono"/>
              </a:rPr>
              <a:t>v0.3) </a:t>
            </a: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Bef>
                <a:spcPts val="1333"/>
              </a:spcBef>
            </a:pP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Lean service designed to work with TES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Bef>
                <a:spcPts val="1333"/>
              </a:spcBef>
            </a:pP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 for CWL via </a:t>
            </a:r>
            <a:r>
              <a:rPr lang="en" dirty="0" err="1">
                <a:solidFill>
                  <a:srgbClr val="A64D7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 Mono Light"/>
              </a:rPr>
              <a:t>cwl-tes</a:t>
            </a: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" dirty="0" err="1">
                <a:solidFill>
                  <a:srgbClr val="A64D7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 Mono Light"/>
              </a:rPr>
              <a:t>cwltool</a:t>
            </a: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" dirty="0" err="1">
                <a:solidFill>
                  <a:srgbClr val="A64D7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 Mono Light"/>
              </a:rPr>
              <a:t>py-tes</a:t>
            </a: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packages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Bef>
                <a:spcPts val="1333"/>
              </a:spcBef>
            </a:pP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Python Flask microservice with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Modelless</a:t>
            </a: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 API rendering by </a:t>
            </a:r>
            <a:r>
              <a:rPr lang="e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Zalando</a:t>
            </a: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Connexion</a:t>
            </a: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Swagger/</a:t>
            </a:r>
            <a:r>
              <a:rPr lang="e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OpenAPI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MongoDB database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Background execution of </a:t>
            </a:r>
            <a:r>
              <a:rPr lang="e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cwl-tes</a:t>
            </a: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via Celery/RabbitMQ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Containerized deployment via Docker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415600" y="1089741"/>
            <a:ext cx="9059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200" b="1" i="1" dirty="0">
                <a:solidFill>
                  <a:schemeClr val="dk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Choreography of workflow runs</a:t>
            </a:r>
            <a:endParaRPr sz="32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1100" y="5120618"/>
            <a:ext cx="1438533" cy="14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0021" y="5387451"/>
            <a:ext cx="855008" cy="90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05301" y="4174933"/>
            <a:ext cx="1057300" cy="94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08034" y="4060516"/>
            <a:ext cx="1174533" cy="117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4034" y="5120616"/>
            <a:ext cx="1438533" cy="14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23499" y="2986733"/>
            <a:ext cx="1559052" cy="955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92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E57C24-DDD4-194D-8F7A-71452F33C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073" y="1206364"/>
            <a:ext cx="5638927" cy="5332659"/>
          </a:xfrm>
          <a:prstGeom prst="rect">
            <a:avLst/>
          </a:prstGeom>
        </p:spPr>
      </p:pic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15600" y="16094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i="1" dirty="0">
                <a:solidFill>
                  <a:srgbClr val="347C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TESK</a:t>
            </a:r>
            <a:endParaRPr i="1" dirty="0">
              <a:solidFill>
                <a:srgbClr val="347C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15600" y="1605516"/>
            <a:ext cx="7133516" cy="4341917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Simple stateless wrapper around Kubernetes</a:t>
            </a:r>
          </a:p>
          <a:p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TESK API creates k8s job per task </a:t>
            </a:r>
          </a:p>
          <a:p>
            <a:r>
              <a:rPr lang="e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TaskMaster</a:t>
            </a: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 orchestrates task execution</a:t>
            </a:r>
          </a:p>
          <a:p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Filer - stages input/output files to PVC</a:t>
            </a:r>
          </a:p>
          <a:p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TESK polls k8s API for execution status</a:t>
            </a:r>
          </a:p>
          <a:p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Implemented using</a:t>
            </a:r>
          </a:p>
          <a:p>
            <a:pPr lvl="1">
              <a:spcBef>
                <a:spcPts val="600"/>
              </a:spcBef>
            </a:pP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Spring Boot</a:t>
            </a:r>
          </a:p>
          <a:p>
            <a:pPr lvl="1">
              <a:spcBef>
                <a:spcPts val="600"/>
              </a:spcBef>
            </a:pP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Python</a:t>
            </a:r>
          </a:p>
          <a:p>
            <a:pPr lvl="1">
              <a:spcBef>
                <a:spcPts val="600"/>
              </a:spcBef>
            </a:pPr>
            <a:r>
              <a:rPr lang="e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Kubernetes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415600" y="1089741"/>
            <a:ext cx="9059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200" b="1" i="1" dirty="0">
                <a:solidFill>
                  <a:schemeClr val="dk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Orchestration of task executions</a:t>
            </a:r>
            <a:endParaRPr sz="32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97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>
            <a:spLocks noGrp="1"/>
          </p:cNvSpPr>
          <p:nvPr>
            <p:ph type="title"/>
          </p:nvPr>
        </p:nvSpPr>
        <p:spPr>
          <a:xfrm>
            <a:off x="415600" y="16094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Status / Outlook</a:t>
            </a:r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body" idx="1"/>
          </p:nvPr>
        </p:nvSpPr>
        <p:spPr>
          <a:xfrm>
            <a:off x="415600" y="1231833"/>
            <a:ext cx="11360800" cy="510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3200" dirty="0">
                <a:solidFill>
                  <a:srgbClr val="38761D"/>
                </a:solidFill>
              </a:rPr>
              <a:t>WES-ELIXIR</a:t>
            </a:r>
            <a:r>
              <a:rPr lang="en" sz="3200" dirty="0"/>
              <a:t> instance at</a:t>
            </a:r>
            <a:endParaRPr sz="3200" dirty="0"/>
          </a:p>
          <a:p>
            <a:pPr lvl="1" indent="-440256">
              <a:spcBef>
                <a:spcPts val="0"/>
              </a:spcBef>
              <a:buSzPts val="1600"/>
            </a:pPr>
            <a:r>
              <a:rPr lang="en" sz="2133" dirty="0"/>
              <a:t>CSC, Helsinki </a:t>
            </a:r>
            <a:r>
              <a:rPr lang="en" sz="2133" u="sng" dirty="0">
                <a:solidFill>
                  <a:schemeClr val="hlink"/>
                </a:solidFill>
                <a:hlinkClick r:id="rId3"/>
              </a:rPr>
              <a:t>http://193.167.189.73:7777/ga4gh/wes/v1/ui/</a:t>
            </a:r>
            <a:endParaRPr b="1" dirty="0"/>
          </a:p>
          <a:p>
            <a:pPr lvl="1" indent="-440256">
              <a:spcBef>
                <a:spcPts val="0"/>
              </a:spcBef>
              <a:buSzPts val="1600"/>
            </a:pPr>
            <a:r>
              <a:rPr lang="en" sz="2133" dirty="0"/>
              <a:t>Re-factoring to prepare for support of WDL, </a:t>
            </a:r>
            <a:r>
              <a:rPr lang="en" sz="2133" dirty="0" err="1"/>
              <a:t>Nextflow</a:t>
            </a:r>
            <a:r>
              <a:rPr lang="en" sz="2133" dirty="0"/>
              <a:t>, ...</a:t>
            </a:r>
            <a:endParaRPr sz="2133" dirty="0"/>
          </a:p>
          <a:p>
            <a:pPr lvl="1" indent="-440256">
              <a:spcBef>
                <a:spcPts val="0"/>
              </a:spcBef>
              <a:buSzPts val="1600"/>
            </a:pPr>
            <a:r>
              <a:rPr lang="en" sz="2133" dirty="0"/>
              <a:t>Production-ready version planned for end of 2018</a:t>
            </a:r>
            <a:endParaRPr sz="2133" dirty="0"/>
          </a:p>
          <a:p>
            <a:pPr>
              <a:lnSpc>
                <a:spcPct val="114000"/>
              </a:lnSpc>
              <a:spcBef>
                <a:spcPts val="1333"/>
              </a:spcBef>
            </a:pPr>
            <a:r>
              <a:rPr lang="en" sz="3200" dirty="0">
                <a:solidFill>
                  <a:srgbClr val="0B5394"/>
                </a:solidFill>
              </a:rPr>
              <a:t>TESK</a:t>
            </a:r>
            <a:r>
              <a:rPr lang="en" sz="3200" dirty="0"/>
              <a:t> instances at</a:t>
            </a:r>
            <a:endParaRPr dirty="0"/>
          </a:p>
          <a:p>
            <a:pPr lvl="1" indent="-440256">
              <a:spcBef>
                <a:spcPts val="0"/>
              </a:spcBef>
              <a:buSzPts val="1600"/>
            </a:pPr>
            <a:r>
              <a:rPr lang="en" sz="2133" dirty="0"/>
              <a:t>EBI, </a:t>
            </a:r>
            <a:r>
              <a:rPr lang="en" sz="2133" dirty="0" err="1"/>
              <a:t>Hinxton</a:t>
            </a:r>
            <a:r>
              <a:rPr lang="en" sz="2133" dirty="0"/>
              <a:t>: </a:t>
            </a:r>
            <a:r>
              <a:rPr lang="en" sz="2133" u="sng" dirty="0">
                <a:solidFill>
                  <a:schemeClr val="hlink"/>
                </a:solidFill>
                <a:hlinkClick r:id="rId4"/>
              </a:rPr>
              <a:t>https://tes.tsi.ebi.ac.uk/</a:t>
            </a:r>
            <a:endParaRPr sz="2133" dirty="0"/>
          </a:p>
          <a:p>
            <a:pPr lvl="1" indent="-440256">
              <a:spcBef>
                <a:spcPts val="0"/>
              </a:spcBef>
              <a:buSzPts val="1600"/>
            </a:pPr>
            <a:r>
              <a:rPr lang="en" sz="2133" dirty="0"/>
              <a:t>CSC, Helsinki: </a:t>
            </a:r>
            <a:r>
              <a:rPr lang="en" sz="2133" u="sng" dirty="0">
                <a:solidFill>
                  <a:schemeClr val="hlink"/>
                </a:solidFill>
                <a:hlinkClick r:id="rId5"/>
              </a:rPr>
              <a:t>https://tesk.c01.k8s-popup.csc.fi/</a:t>
            </a:r>
            <a:endParaRPr sz="2133" dirty="0"/>
          </a:p>
          <a:p>
            <a:pPr lvl="1" indent="-440256">
              <a:spcBef>
                <a:spcPts val="0"/>
              </a:spcBef>
              <a:buSzPts val="1600"/>
            </a:pPr>
            <a:r>
              <a:rPr lang="en" sz="2130" dirty="0"/>
              <a:t>Indigo-</a:t>
            </a:r>
            <a:r>
              <a:rPr lang="en" sz="2130" dirty="0" err="1"/>
              <a:t>DataCloud</a:t>
            </a:r>
            <a:r>
              <a:rPr lang="en" sz="2130" dirty="0"/>
              <a:t>: </a:t>
            </a:r>
            <a:r>
              <a:rPr lang="en-US" sz="2130" dirty="0">
                <a:hlinkClick r:id="rId6"/>
              </a:rPr>
              <a:t>http://cloud-90-147-75-83.cloud.ba.infn.it:8080/swagger-ui.html</a:t>
            </a:r>
            <a:endParaRPr lang="en" sz="2130" dirty="0"/>
          </a:p>
          <a:p>
            <a:pPr lvl="1" indent="-440256">
              <a:spcBef>
                <a:spcPts val="0"/>
              </a:spcBef>
              <a:buSzPts val="1600"/>
            </a:pPr>
            <a:r>
              <a:rPr lang="en" sz="2133" dirty="0" err="1"/>
              <a:t>Biozentrum</a:t>
            </a:r>
            <a:r>
              <a:rPr lang="en" sz="2133" dirty="0"/>
              <a:t> Basel: </a:t>
            </a:r>
            <a:r>
              <a:rPr lang="en" sz="2133" i="1" dirty="0">
                <a:solidFill>
                  <a:srgbClr val="CC4125"/>
                </a:solidFill>
              </a:rPr>
              <a:t>under development!</a:t>
            </a:r>
            <a:endParaRPr sz="2133" i="1" dirty="0"/>
          </a:p>
          <a:p>
            <a:pPr>
              <a:lnSpc>
                <a:spcPct val="114000"/>
              </a:lnSpc>
              <a:spcBef>
                <a:spcPts val="1333"/>
              </a:spcBef>
            </a:pPr>
            <a:r>
              <a:rPr lang="en" sz="3200" dirty="0"/>
              <a:t>Integration with GA4GH </a:t>
            </a:r>
            <a:r>
              <a:rPr lang="en" sz="3200" dirty="0">
                <a:solidFill>
                  <a:schemeClr val="accent4"/>
                </a:solidFill>
              </a:rPr>
              <a:t>TRS</a:t>
            </a:r>
            <a:r>
              <a:rPr lang="en" sz="3200" dirty="0"/>
              <a:t> &amp; </a:t>
            </a:r>
            <a:r>
              <a:rPr lang="en" sz="3200" dirty="0">
                <a:solidFill>
                  <a:srgbClr val="8D685A"/>
                </a:solidFill>
              </a:rPr>
              <a:t>DOS</a:t>
            </a:r>
            <a:endParaRPr sz="3200" dirty="0">
              <a:solidFill>
                <a:srgbClr val="8D685A"/>
              </a:solidFill>
            </a:endParaRPr>
          </a:p>
          <a:p>
            <a:pPr lvl="1" indent="-440256">
              <a:spcBef>
                <a:spcPts val="0"/>
              </a:spcBef>
              <a:buSzPts val="1600"/>
            </a:pPr>
            <a:r>
              <a:rPr lang="en" sz="2133" dirty="0"/>
              <a:t>TRS: </a:t>
            </a:r>
            <a:r>
              <a:rPr lang="en" sz="2133" dirty="0" err="1"/>
              <a:t>BioContainers</a:t>
            </a:r>
            <a:endParaRPr sz="2133" dirty="0"/>
          </a:p>
          <a:p>
            <a:pPr lvl="1" indent="-440256">
              <a:spcBef>
                <a:spcPts val="0"/>
              </a:spcBef>
              <a:buSzPts val="1600"/>
            </a:pPr>
            <a:r>
              <a:rPr lang="en" sz="2133" dirty="0"/>
              <a:t>DOS: RDSDS</a:t>
            </a:r>
            <a:endParaRPr sz="2133" dirty="0"/>
          </a:p>
        </p:txBody>
      </p:sp>
      <p:sp>
        <p:nvSpPr>
          <p:cNvPr id="168" name="Google Shape;168;p19"/>
          <p:cNvSpPr/>
          <p:nvPr/>
        </p:nvSpPr>
        <p:spPr>
          <a:xfrm>
            <a:off x="9178299" y="1857109"/>
            <a:ext cx="2070947" cy="447200"/>
          </a:xfrm>
          <a:prstGeom prst="parallelogram">
            <a:avLst>
              <a:gd name="adj" fmla="val 16421"/>
            </a:avLst>
          </a:prstGeom>
          <a:solidFill>
            <a:srgbClr val="DF0000"/>
          </a:solidFill>
          <a:ln w="190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b="1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Prototype!</a:t>
            </a:r>
            <a:endParaRPr b="1">
              <a:solidFill>
                <a:srgbClr val="F3F3F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69" name="Google Shape;169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76801" y="5252263"/>
            <a:ext cx="954656" cy="93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49068" y="5233200"/>
            <a:ext cx="970033" cy="970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770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6D14208F-1E09-5F40-A569-4C106E1C7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172245"/>
            <a:ext cx="10871200" cy="647700"/>
          </a:xfrm>
        </p:spPr>
        <p:txBody>
          <a:bodyPr/>
          <a:lstStyle/>
          <a:p>
            <a:r>
              <a:rPr lang="en-GB" altLang="en-US" dirty="0">
                <a:latin typeface="Corbel" panose="020B0503020204020204" pitchFamily="34" charset="0"/>
                <a:ea typeface="ＭＳ Ｐゴシック" panose="020B0600070205080204" pitchFamily="34" charset="-128"/>
              </a:rPr>
              <a:t>In 2023: Continent-scale, standards-based infrastructure for accessing and analysing life-science data</a:t>
            </a:r>
            <a:endParaRPr lang="en-US" altLang="en-US" dirty="0">
              <a:latin typeface="Corbel" panose="020B0503020204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A70DF-651D-934D-9023-E1E4A2DC76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6184" y="-111855"/>
            <a:ext cx="6135816" cy="6969855"/>
          </a:xfrm>
          <a:prstGeom prst="rect">
            <a:avLst/>
          </a:prstGeom>
        </p:spPr>
      </p:pic>
      <p:grpSp>
        <p:nvGrpSpPr>
          <p:cNvPr id="20483" name="Group 5">
            <a:extLst>
              <a:ext uri="{FF2B5EF4-FFF2-40B4-BE49-F238E27FC236}">
                <a16:creationId xmlns:a16="http://schemas.microsoft.com/office/drawing/2014/main" id="{DAD75173-8842-FE40-830F-3B53CBB7DC2B}"/>
              </a:ext>
            </a:extLst>
          </p:cNvPr>
          <p:cNvGrpSpPr>
            <a:grpSpLocks/>
          </p:cNvGrpSpPr>
          <p:nvPr/>
        </p:nvGrpSpPr>
        <p:grpSpPr bwMode="auto">
          <a:xfrm>
            <a:off x="7192963" y="1500188"/>
            <a:ext cx="1147762" cy="1254125"/>
            <a:chOff x="3874266" y="1815640"/>
            <a:chExt cx="1423669" cy="1508355"/>
          </a:xfrm>
        </p:grpSpPr>
        <p:grpSp>
          <p:nvGrpSpPr>
            <p:cNvPr id="20512" name="Group 6">
              <a:extLst>
                <a:ext uri="{FF2B5EF4-FFF2-40B4-BE49-F238E27FC236}">
                  <a16:creationId xmlns:a16="http://schemas.microsoft.com/office/drawing/2014/main" id="{27A6A54C-A4C5-F84F-B291-570581E5E9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4266" y="1815640"/>
              <a:ext cx="1423669" cy="1508355"/>
              <a:chOff x="787652" y="3716087"/>
              <a:chExt cx="1924378" cy="2196451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087F7D21-967C-D643-A89C-17C4FF21B2C2}"/>
                  </a:ext>
                </a:extLst>
              </p:cNvPr>
              <p:cNvSpPr/>
              <p:nvPr/>
            </p:nvSpPr>
            <p:spPr bwMode="auto">
              <a:xfrm>
                <a:off x="787652" y="3716087"/>
                <a:ext cx="1924378" cy="2196451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tx1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20515" name="TextBox 9">
                <a:extLst>
                  <a:ext uri="{FF2B5EF4-FFF2-40B4-BE49-F238E27FC236}">
                    <a16:creationId xmlns:a16="http://schemas.microsoft.com/office/drawing/2014/main" id="{92D5DAB3-6F40-5841-BFF3-1BF069E412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1933" y="5272189"/>
                <a:ext cx="875813" cy="537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Char char="•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  <a:ea typeface="ＭＳ Ｐゴシック" panose="020B0600070205080204" pitchFamily="34" charset="-128"/>
                    <a:cs typeface="Geneva" panose="020B05030304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800"/>
                  <a:t>Data</a:t>
                </a:r>
              </a:p>
            </p:txBody>
          </p:sp>
        </p:grpSp>
        <p:pic>
          <p:nvPicPr>
            <p:cNvPr id="20513" name="Picture 7" descr="data-blue.png">
              <a:extLst>
                <a:ext uri="{FF2B5EF4-FFF2-40B4-BE49-F238E27FC236}">
                  <a16:creationId xmlns:a16="http://schemas.microsoft.com/office/drawing/2014/main" id="{7C3D3F20-53C3-9348-BD10-2C1EAA673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464" y="1838500"/>
              <a:ext cx="957720" cy="1107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4" name="Group 15">
            <a:extLst>
              <a:ext uri="{FF2B5EF4-FFF2-40B4-BE49-F238E27FC236}">
                <a16:creationId xmlns:a16="http://schemas.microsoft.com/office/drawing/2014/main" id="{F6F8D26C-079B-8649-9FA5-4751B85E6DDD}"/>
              </a:ext>
            </a:extLst>
          </p:cNvPr>
          <p:cNvGrpSpPr>
            <a:grpSpLocks/>
          </p:cNvGrpSpPr>
          <p:nvPr/>
        </p:nvGrpSpPr>
        <p:grpSpPr bwMode="auto">
          <a:xfrm>
            <a:off x="10082213" y="4219575"/>
            <a:ext cx="1146175" cy="1276350"/>
            <a:chOff x="4568825" y="2652688"/>
            <a:chExt cx="1924050" cy="2235200"/>
          </a:xfrm>
        </p:grpSpPr>
        <p:grpSp>
          <p:nvGrpSpPr>
            <p:cNvPr id="20508" name="Group 5">
              <a:extLst>
                <a:ext uri="{FF2B5EF4-FFF2-40B4-BE49-F238E27FC236}">
                  <a16:creationId xmlns:a16="http://schemas.microsoft.com/office/drawing/2014/main" id="{A2BC5DBB-FC63-D24C-9745-4407127441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8825" y="2652688"/>
              <a:ext cx="1924050" cy="2235200"/>
              <a:chOff x="3377596" y="3767399"/>
              <a:chExt cx="1924378" cy="2233863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392713BA-31A5-F448-88F8-4DEC131E5543}"/>
                  </a:ext>
                </a:extLst>
              </p:cNvPr>
              <p:cNvSpPr/>
              <p:nvPr/>
            </p:nvSpPr>
            <p:spPr bwMode="auto">
              <a:xfrm>
                <a:off x="3377596" y="3767399"/>
                <a:ext cx="1924378" cy="2233863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tx1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20511" name="TextBox 12">
                <a:extLst>
                  <a:ext uri="{FF2B5EF4-FFF2-40B4-BE49-F238E27FC236}">
                    <a16:creationId xmlns:a16="http://schemas.microsoft.com/office/drawing/2014/main" id="{FB903615-1E96-264A-88DB-F8237EDBED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2327" y="5272137"/>
                <a:ext cx="934915" cy="537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Char char="•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  <a:ea typeface="ＭＳ Ｐゴシック" panose="020B0600070205080204" pitchFamily="34" charset="-128"/>
                    <a:cs typeface="Geneva" panose="020B05030304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800"/>
                  <a:t>Tools</a:t>
                </a:r>
              </a:p>
            </p:txBody>
          </p:sp>
        </p:grpSp>
        <p:pic>
          <p:nvPicPr>
            <p:cNvPr id="20509" name="Picture 17" descr="tools-blue.png">
              <a:extLst>
                <a:ext uri="{FF2B5EF4-FFF2-40B4-BE49-F238E27FC236}">
                  <a16:creationId xmlns:a16="http://schemas.microsoft.com/office/drawing/2014/main" id="{7505E508-14E2-3041-A138-0EB11AB1C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503" y="2695250"/>
              <a:ext cx="1295400" cy="14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5" name="Group 4">
            <a:extLst>
              <a:ext uri="{FF2B5EF4-FFF2-40B4-BE49-F238E27FC236}">
                <a16:creationId xmlns:a16="http://schemas.microsoft.com/office/drawing/2014/main" id="{B532147F-E16E-D145-9C4F-394E9D231BB8}"/>
              </a:ext>
            </a:extLst>
          </p:cNvPr>
          <p:cNvGrpSpPr>
            <a:grpSpLocks/>
          </p:cNvGrpSpPr>
          <p:nvPr/>
        </p:nvGrpSpPr>
        <p:grpSpPr bwMode="auto">
          <a:xfrm>
            <a:off x="7192963" y="4360863"/>
            <a:ext cx="1147762" cy="1276350"/>
            <a:chOff x="5659641" y="3767399"/>
            <a:chExt cx="1924378" cy="2233863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646358A-803B-334F-BA0F-11048302908F}"/>
                </a:ext>
              </a:extLst>
            </p:cNvPr>
            <p:cNvSpPr/>
            <p:nvPr/>
          </p:nvSpPr>
          <p:spPr bwMode="auto">
            <a:xfrm>
              <a:off x="5659641" y="3767399"/>
              <a:ext cx="1924378" cy="2233863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orbel"/>
                <a:cs typeface="Corbel"/>
              </a:endParaRPr>
            </a:p>
          </p:txBody>
        </p:sp>
        <p:sp>
          <p:nvSpPr>
            <p:cNvPr id="20507" name="TextBox 14">
              <a:extLst>
                <a:ext uri="{FF2B5EF4-FFF2-40B4-BE49-F238E27FC236}">
                  <a16:creationId xmlns:a16="http://schemas.microsoft.com/office/drawing/2014/main" id="{C289ABD3-A138-C740-A1B1-2633638303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9405" y="5259287"/>
              <a:ext cx="1564850" cy="537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  <a:cs typeface="Geneva" panose="020B050303040404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 panose="020B0503030404040204" pitchFamily="34" charset="0"/>
                  <a:cs typeface="Geneva" panose="020B050303040404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 panose="020B0503030404040204" pitchFamily="34" charset="0"/>
                  <a:cs typeface="Geneva" panose="020B050303040404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 panose="020B0503030404040204" pitchFamily="34" charset="0"/>
                  <a:cs typeface="Geneva" panose="020B050303040404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 panose="020B0503030404040204" pitchFamily="34" charset="0"/>
                  <a:cs typeface="Geneva" panose="020B05030304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 panose="020B0503030404040204" pitchFamily="34" charset="0"/>
                  <a:cs typeface="Geneva" panose="020B05030304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 panose="020B0503030404040204" pitchFamily="34" charset="0"/>
                  <a:cs typeface="Geneva" panose="020B05030304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 panose="020B0503030404040204" pitchFamily="34" charset="0"/>
                  <a:cs typeface="Geneva" panose="020B05030304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 panose="020B0503030404040204" pitchFamily="34" charset="0"/>
                  <a:cs typeface="Geneva" panose="020B05030304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/>
                <a:t>Standards</a:t>
              </a:r>
            </a:p>
          </p:txBody>
        </p:sp>
      </p:grpSp>
      <p:grpSp>
        <p:nvGrpSpPr>
          <p:cNvPr id="20486" name="Group 30">
            <a:extLst>
              <a:ext uri="{FF2B5EF4-FFF2-40B4-BE49-F238E27FC236}">
                <a16:creationId xmlns:a16="http://schemas.microsoft.com/office/drawing/2014/main" id="{9A10A096-ED9D-254A-A470-81A28C68D31E}"/>
              </a:ext>
            </a:extLst>
          </p:cNvPr>
          <p:cNvGrpSpPr>
            <a:grpSpLocks/>
          </p:cNvGrpSpPr>
          <p:nvPr/>
        </p:nvGrpSpPr>
        <p:grpSpPr bwMode="auto">
          <a:xfrm>
            <a:off x="10082213" y="1268413"/>
            <a:ext cx="1228725" cy="1341437"/>
            <a:chOff x="3921243" y="4885896"/>
            <a:chExt cx="1523653" cy="1613344"/>
          </a:xfrm>
        </p:grpSpPr>
        <p:grpSp>
          <p:nvGrpSpPr>
            <p:cNvPr id="20502" name="Group 6">
              <a:extLst>
                <a:ext uri="{FF2B5EF4-FFF2-40B4-BE49-F238E27FC236}">
                  <a16:creationId xmlns:a16="http://schemas.microsoft.com/office/drawing/2014/main" id="{07035903-15FE-1744-AA83-4C3D2AFB1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1243" y="4986232"/>
              <a:ext cx="1423669" cy="1513008"/>
              <a:chOff x="787652" y="3716087"/>
              <a:chExt cx="1924378" cy="2203227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D6C3834-071B-6F48-AED1-6321CE9347FA}"/>
                  </a:ext>
                </a:extLst>
              </p:cNvPr>
              <p:cNvSpPr/>
              <p:nvPr/>
            </p:nvSpPr>
            <p:spPr bwMode="auto">
              <a:xfrm>
                <a:off x="787652" y="3717332"/>
                <a:ext cx="1923820" cy="2196421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tx1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20505" name="TextBox 34">
                <a:extLst>
                  <a:ext uri="{FF2B5EF4-FFF2-40B4-BE49-F238E27FC236}">
                    <a16:creationId xmlns:a16="http://schemas.microsoft.com/office/drawing/2014/main" id="{B750DC88-75CB-1141-ABAF-A322FA2142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0385" y="5272189"/>
                <a:ext cx="1798915" cy="647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Char char="•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  <a:ea typeface="ＭＳ Ｐゴシック" panose="020B0600070205080204" pitchFamily="34" charset="-128"/>
                    <a:cs typeface="Geneva" panose="020B05030304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Times" pitchFamily="2" charset="0"/>
                  <a:buChar char="•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  <a:ea typeface="Geneva" panose="020B0503030404040204" pitchFamily="34" charset="0"/>
                    <a:cs typeface="Geneva" panose="020B05030304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800"/>
                  <a:t>Compute</a:t>
                </a:r>
              </a:p>
            </p:txBody>
          </p:sp>
        </p:grpSp>
        <p:pic>
          <p:nvPicPr>
            <p:cNvPr id="20503" name="Picture 5" descr="compute.png">
              <a:extLst>
                <a:ext uri="{FF2B5EF4-FFF2-40B4-BE49-F238E27FC236}">
                  <a16:creationId xmlns:a16="http://schemas.microsoft.com/office/drawing/2014/main" id="{0662D5A9-0C27-6342-A295-E868A9630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067" y="4885896"/>
              <a:ext cx="1485829" cy="1278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7" name="TextBox 45">
            <a:extLst>
              <a:ext uri="{FF2B5EF4-FFF2-40B4-BE49-F238E27FC236}">
                <a16:creationId xmlns:a16="http://schemas.microsoft.com/office/drawing/2014/main" id="{BAAFA302-5F3C-4A46-AB76-6796A0C44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2938" y="3854450"/>
            <a:ext cx="1897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  <a:cs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/>
              <a:t>Training and Skills</a:t>
            </a:r>
          </a:p>
        </p:txBody>
      </p:sp>
      <p:pic>
        <p:nvPicPr>
          <p:cNvPr id="20488" name="Picture 43">
            <a:extLst>
              <a:ext uri="{FF2B5EF4-FFF2-40B4-BE49-F238E27FC236}">
                <a16:creationId xmlns:a16="http://schemas.microsoft.com/office/drawing/2014/main" id="{B3F5F88B-B1CE-564B-9CF7-43C7B0D9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7763" y="2857500"/>
            <a:ext cx="868362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18C161D-A1C4-DF44-A0EB-337928BFA396}"/>
              </a:ext>
            </a:extLst>
          </p:cNvPr>
          <p:cNvGrpSpPr>
            <a:grpSpLocks/>
          </p:cNvGrpSpPr>
          <p:nvPr/>
        </p:nvGrpSpPr>
        <p:grpSpPr bwMode="auto">
          <a:xfrm>
            <a:off x="430213" y="1370013"/>
            <a:ext cx="4005262" cy="4840287"/>
            <a:chOff x="430101" y="1370141"/>
            <a:chExt cx="4006098" cy="4840536"/>
          </a:xfrm>
        </p:grpSpPr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A2FA7C52-A0CF-9D49-BFBC-78FE41C0D30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0101" y="5018404"/>
              <a:ext cx="4006098" cy="119227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/>
              <a:ext uri="{909E8E84-426E-40dd-AFC4-6F175D3DCCD1}"/>
              <a:ext uri="{91240B29-F687-4f45-9708-019B960494DF}"/>
            </a:extLst>
          </p:spPr>
          <p:txBody>
            <a:bodyPr lIns="0" tIns="0" rIns="0" bIns="0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1"/>
                  </a:solidFill>
                  <a:latin typeface="Corbel"/>
                  <a:ea typeface="ＭＳ Ｐゴシック" charset="0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1"/>
                  </a:solidFill>
                  <a:latin typeface="Corbel" pitchFamily="34" charset="0"/>
                  <a:ea typeface="ＭＳ Ｐゴシック" charset="0"/>
                  <a:cs typeface="Geneva" pitchFamily="-112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1"/>
                  </a:solidFill>
                  <a:latin typeface="Corbel" pitchFamily="34" charset="0"/>
                  <a:ea typeface="ＭＳ Ｐゴシック" charset="0"/>
                  <a:cs typeface="Geneva" pitchFamily="-112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1"/>
                  </a:solidFill>
                  <a:latin typeface="Corbel" pitchFamily="34" charset="0"/>
                  <a:ea typeface="ＭＳ Ｐゴシック" charset="0"/>
                  <a:cs typeface="Geneva" pitchFamily="-112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1"/>
                  </a:solidFill>
                  <a:latin typeface="Corbel" pitchFamily="34" charset="0"/>
                  <a:ea typeface="ＭＳ Ｐゴシック" charset="0"/>
                  <a:cs typeface="Geneva" pitchFamily="-112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1"/>
                  </a:solidFill>
                  <a:latin typeface="Arial" pitchFamily="-112" charset="0"/>
                  <a:ea typeface="Geneva" pitchFamily="-112" charset="0"/>
                  <a:cs typeface="Geneva" pitchFamily="-112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1"/>
                  </a:solidFill>
                  <a:latin typeface="Arial" pitchFamily="-112" charset="0"/>
                  <a:ea typeface="Geneva" pitchFamily="-112" charset="0"/>
                  <a:cs typeface="Geneva" pitchFamily="-112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1"/>
                  </a:solidFill>
                  <a:latin typeface="Arial" pitchFamily="-112" charset="0"/>
                  <a:ea typeface="Geneva" pitchFamily="-112" charset="0"/>
                  <a:cs typeface="Geneva" pitchFamily="-112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1"/>
                  </a:solidFill>
                  <a:latin typeface="Arial" pitchFamily="-112" charset="0"/>
                  <a:ea typeface="Geneva" pitchFamily="-112" charset="0"/>
                  <a:cs typeface="Geneva" pitchFamily="-112" charset="0"/>
                </a:defRPr>
              </a:lvl9pPr>
            </a:lstStyle>
            <a:p>
              <a:pPr>
                <a:defRPr/>
              </a:pPr>
              <a:r>
                <a:rPr lang="mr-IN" kern="0" dirty="0">
                  <a:latin typeface="Corbel" panose="020B0503020204020204" pitchFamily="34" charset="0"/>
                </a:rPr>
                <a:t>…</a:t>
              </a:r>
              <a:r>
                <a:rPr lang="en-US" kern="0" dirty="0">
                  <a:latin typeface="Corbel" panose="020B0503020204020204" pitchFamily="34" charset="0"/>
                </a:rPr>
                <a:t>delivered in partnership with research communities</a:t>
              </a:r>
            </a:p>
          </p:txBody>
        </p:sp>
        <p:grpSp>
          <p:nvGrpSpPr>
            <p:cNvPr id="20493" name="Group 27">
              <a:extLst>
                <a:ext uri="{FF2B5EF4-FFF2-40B4-BE49-F238E27FC236}">
                  <a16:creationId xmlns:a16="http://schemas.microsoft.com/office/drawing/2014/main" id="{E46472C3-4243-CF4D-A258-D91BCA8C1E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037" y="1370141"/>
              <a:ext cx="3745911" cy="3287269"/>
              <a:chOff x="532037" y="1370141"/>
              <a:chExt cx="3745911" cy="3287269"/>
            </a:xfrm>
          </p:grpSpPr>
          <p:pic>
            <p:nvPicPr>
              <p:cNvPr id="20494" name="Picture 14">
                <a:extLst>
                  <a:ext uri="{FF2B5EF4-FFF2-40B4-BE49-F238E27FC236}">
                    <a16:creationId xmlns:a16="http://schemas.microsoft.com/office/drawing/2014/main" id="{84BE7415-4F48-2649-AD67-6DD922234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6221" y="1370813"/>
                <a:ext cx="956546" cy="879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5" name="Picture 26">
                <a:extLst>
                  <a:ext uri="{FF2B5EF4-FFF2-40B4-BE49-F238E27FC236}">
                    <a16:creationId xmlns:a16="http://schemas.microsoft.com/office/drawing/2014/main" id="{45C1C143-A9BE-234C-8645-272CE54A5A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DF0F6"/>
                  </a:clrFrom>
                  <a:clrTo>
                    <a:srgbClr val="FDF0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703" y="1370141"/>
                <a:ext cx="919774" cy="88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6" name="Picture 28">
                <a:extLst>
                  <a:ext uri="{FF2B5EF4-FFF2-40B4-BE49-F238E27FC236}">
                    <a16:creationId xmlns:a16="http://schemas.microsoft.com/office/drawing/2014/main" id="{2639DD88-8DCF-0344-9864-360858E30F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9362" y="2493166"/>
                <a:ext cx="897470" cy="876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7" name="Picture 35">
                <a:extLst>
                  <a:ext uri="{FF2B5EF4-FFF2-40B4-BE49-F238E27FC236}">
                    <a16:creationId xmlns:a16="http://schemas.microsoft.com/office/drawing/2014/main" id="{3BE6E700-8489-9041-90F2-12B2E1F992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DF0F6"/>
                  </a:clrFrom>
                  <a:clrTo>
                    <a:srgbClr val="FDF0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5141" y="2450953"/>
                <a:ext cx="934688" cy="921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498" name="Group 25">
                <a:extLst>
                  <a:ext uri="{FF2B5EF4-FFF2-40B4-BE49-F238E27FC236}">
                    <a16:creationId xmlns:a16="http://schemas.microsoft.com/office/drawing/2014/main" id="{2FAAC7F2-6B4C-5148-B33F-9056FFEBE4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037" y="3735663"/>
                <a:ext cx="3745911" cy="921747"/>
                <a:chOff x="532037" y="3854931"/>
                <a:chExt cx="3745911" cy="921747"/>
              </a:xfrm>
            </p:grpSpPr>
            <p:pic>
              <p:nvPicPr>
                <p:cNvPr id="20499" name="Picture 12">
                  <a:extLst>
                    <a:ext uri="{FF2B5EF4-FFF2-40B4-BE49-F238E27FC236}">
                      <a16:creationId xmlns:a16="http://schemas.microsoft.com/office/drawing/2014/main" id="{1E52DF9A-0D15-2949-B40B-8D78267AE2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037" y="3870511"/>
                  <a:ext cx="881135" cy="890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00" name="Picture 39">
                  <a:extLst>
                    <a:ext uri="{FF2B5EF4-FFF2-40B4-BE49-F238E27FC236}">
                      <a16:creationId xmlns:a16="http://schemas.microsoft.com/office/drawing/2014/main" id="{45220D4C-6A4C-AB44-99A2-B222990CF1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8247" y="3854931"/>
                  <a:ext cx="974686" cy="921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01" name="Picture 41">
                  <a:extLst>
                    <a:ext uri="{FF2B5EF4-FFF2-40B4-BE49-F238E27FC236}">
                      <a16:creationId xmlns:a16="http://schemas.microsoft.com/office/drawing/2014/main" id="{3F5565B0-A76F-DF45-8366-D22705D4E8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8009" y="3877766"/>
                  <a:ext cx="959939" cy="876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20490" name="Picture 55">
            <a:extLst>
              <a:ext uri="{FF2B5EF4-FFF2-40B4-BE49-F238E27FC236}">
                <a16:creationId xmlns:a16="http://schemas.microsoft.com/office/drawing/2014/main" id="{BAB9BDE7-EC9B-F64E-8964-277D94B4B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813" y="4437063"/>
            <a:ext cx="75247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>
            <a:extLst>
              <a:ext uri="{FF2B5EF4-FFF2-40B4-BE49-F238E27FC236}">
                <a16:creationId xmlns:a16="http://schemas.microsoft.com/office/drawing/2014/main" id="{7900CF44-4FA0-EE40-A7BA-90157CA5A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5025" y="1208088"/>
            <a:ext cx="6591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93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1">
            <a:extLst>
              <a:ext uri="{FF2B5EF4-FFF2-40B4-BE49-F238E27FC236}">
                <a16:creationId xmlns:a16="http://schemas.microsoft.com/office/drawing/2014/main" id="{DAB24D2A-3FC3-F447-BE89-2BC1E2242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8038" y="1047750"/>
            <a:ext cx="312737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4">
            <a:extLst>
              <a:ext uri="{FF2B5EF4-FFF2-40B4-BE49-F238E27FC236}">
                <a16:creationId xmlns:a16="http://schemas.microsoft.com/office/drawing/2014/main" id="{F56B0CE6-DB52-7A4E-A74B-C0357E427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9938" y="5502275"/>
            <a:ext cx="2989262" cy="1355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236539-257A-6746-92DD-B1E702A36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333375"/>
            <a:ext cx="10871200" cy="647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dirty="0">
                <a:latin typeface="Corbel" panose="020B0503020204020204" pitchFamily="34" charset="0"/>
                <a:ea typeface="Verdana" charset="0"/>
                <a:cs typeface="Verdana" charset="0"/>
              </a:rPr>
              <a:t>ELIXIR mission and strategy aligns with EOSC – implement life-science foundation in EOSC-Life</a:t>
            </a:r>
            <a:br>
              <a:rPr lang="en-GB" dirty="0"/>
            </a:br>
            <a:endParaRPr lang="en-GB" dirty="0"/>
          </a:p>
        </p:txBody>
      </p:sp>
      <p:pic>
        <p:nvPicPr>
          <p:cNvPr id="35844" name="Content Placeholder 4">
            <a:extLst>
              <a:ext uri="{FF2B5EF4-FFF2-40B4-BE49-F238E27FC236}">
                <a16:creationId xmlns:a16="http://schemas.microsoft.com/office/drawing/2014/main" id="{F66B19CC-3B99-7545-86AC-EA1ACF12AC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7038" y="1671638"/>
            <a:ext cx="2947987" cy="250348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A7C6D8-5CAF-5C43-AD8E-EBA4CD8E8F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457" y="1968241"/>
            <a:ext cx="2719501" cy="2457457"/>
          </a:xfrm>
          <a:prstGeom prst="flowChartDocument">
            <a:avLst/>
          </a:prstGeom>
        </p:spPr>
      </p:pic>
      <p:pic>
        <p:nvPicPr>
          <p:cNvPr id="35846" name="image15.png">
            <a:extLst>
              <a:ext uri="{FF2B5EF4-FFF2-40B4-BE49-F238E27FC236}">
                <a16:creationId xmlns:a16="http://schemas.microsoft.com/office/drawing/2014/main" id="{E5614F28-D320-8A42-918D-E520CDE7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838" y="1843088"/>
            <a:ext cx="3756025" cy="1987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A13992C-E370-1542-B3B2-FD81D166CFE0}"/>
              </a:ext>
            </a:extLst>
          </p:cNvPr>
          <p:cNvSpPr/>
          <p:nvPr/>
        </p:nvSpPr>
        <p:spPr bwMode="auto">
          <a:xfrm>
            <a:off x="4294188" y="4595813"/>
            <a:ext cx="3756025" cy="12985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GB" sz="2000" dirty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rPr>
              <a:t> Gateway for User access </a:t>
            </a:r>
            <a:r>
              <a:rPr lang="en-GB" sz="2000" u="sng" dirty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rPr>
              <a:t>and</a:t>
            </a:r>
            <a:r>
              <a:rPr lang="en-GB" sz="2000" dirty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rPr>
              <a:t> mechanism for exposing life-science services (via </a:t>
            </a:r>
            <a:r>
              <a:rPr lang="en-GB" sz="2000" i="1" dirty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rPr>
              <a:t>ELIXIR Registries)</a:t>
            </a:r>
            <a:endParaRPr lang="en-GB" sz="2000" dirty="0">
              <a:solidFill>
                <a:schemeClr val="tx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BA0AB75-8056-8F49-9A48-900A8099E0FC}"/>
              </a:ext>
            </a:extLst>
          </p:cNvPr>
          <p:cNvSpPr/>
          <p:nvPr/>
        </p:nvSpPr>
        <p:spPr bwMode="auto">
          <a:xfrm>
            <a:off x="309563" y="4595813"/>
            <a:ext cx="3756025" cy="12985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GB" sz="2000" dirty="0">
                <a:latin typeface="Corbel" panose="020B0503020204020204" pitchFamily="34" charset="0"/>
              </a:rPr>
              <a:t>FAIR data management in the life sciences 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1800" dirty="0">
                <a:latin typeface="Corbel" panose="020B0503020204020204" pitchFamily="34" charset="0"/>
                <a:hlinkClick r:id="rId6"/>
              </a:rPr>
              <a:t>10.7490/f1000research.1114985.1</a:t>
            </a:r>
            <a:endParaRPr lang="en-GB" sz="1800" dirty="0">
              <a:latin typeface="Corbel" panose="020B0503020204020204" pitchFamily="34" charset="0"/>
            </a:endParaRPr>
          </a:p>
          <a:p>
            <a:pPr>
              <a:defRPr/>
            </a:pPr>
            <a:endParaRPr lang="en-GB" sz="2000" dirty="0">
              <a:solidFill>
                <a:schemeClr val="tx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0092A36-D442-4246-8289-9164F2B308DE}"/>
              </a:ext>
            </a:extLst>
          </p:cNvPr>
          <p:cNvSpPr/>
          <p:nvPr/>
        </p:nvSpPr>
        <p:spPr bwMode="auto">
          <a:xfrm>
            <a:off x="8278813" y="4595813"/>
            <a:ext cx="3757612" cy="12985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GB" sz="2000" b="1" dirty="0"/>
              <a:t>Compatible Cloud / Workflows /  R</a:t>
            </a:r>
            <a:r>
              <a:rPr lang="en-GB" sz="2000" dirty="0"/>
              <a:t>eference </a:t>
            </a:r>
            <a:r>
              <a:rPr lang="en-GB" sz="2000" b="1" dirty="0"/>
              <a:t>D</a:t>
            </a:r>
            <a:r>
              <a:rPr lang="en-GB" sz="2000" dirty="0"/>
              <a:t>ata </a:t>
            </a:r>
            <a:r>
              <a:rPr lang="en-GB" sz="2000" b="1" dirty="0"/>
              <a:t>S</a:t>
            </a:r>
            <a:r>
              <a:rPr lang="en-GB" sz="2000" dirty="0"/>
              <a:t>et </a:t>
            </a:r>
            <a:r>
              <a:rPr lang="en-GB" sz="2000" b="1" dirty="0"/>
              <a:t>D</a:t>
            </a:r>
            <a:r>
              <a:rPr lang="en-GB" sz="2000" dirty="0"/>
              <a:t>istribution </a:t>
            </a:r>
            <a:r>
              <a:rPr lang="en-GB" sz="2000" b="1" dirty="0"/>
              <a:t>S</a:t>
            </a:r>
            <a:r>
              <a:rPr lang="en-GB" sz="2000" dirty="0"/>
              <a:t>ervice</a:t>
            </a:r>
            <a:endParaRPr lang="en-GB" sz="2000" dirty="0">
              <a:solidFill>
                <a:schemeClr val="tx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35851" name="Shape 441">
            <a:extLst>
              <a:ext uri="{FF2B5EF4-FFF2-40B4-BE49-F238E27FC236}">
                <a16:creationId xmlns:a16="http://schemas.microsoft.com/office/drawing/2014/main" id="{0F0E7456-DC9C-644D-BEF4-ACA4D1C7EA8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1056" y="6207918"/>
            <a:ext cx="12382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22">
            <a:extLst>
              <a:ext uri="{FF2B5EF4-FFF2-40B4-BE49-F238E27FC236}">
                <a16:creationId xmlns:a16="http://schemas.microsoft.com/office/drawing/2014/main" id="{6ACB77D5-139A-C047-83D1-DF0ABA49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9088" y="5888038"/>
            <a:ext cx="161131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23">
            <a:extLst>
              <a:ext uri="{FF2B5EF4-FFF2-40B4-BE49-F238E27FC236}">
                <a16:creationId xmlns:a16="http://schemas.microsoft.com/office/drawing/2014/main" id="{DAF0CB4F-17CF-D743-81CE-835ECC03F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163" y="6091238"/>
            <a:ext cx="169227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Shape 438" descr="ELIXIR_logo.jpg">
            <a:extLst>
              <a:ext uri="{FF2B5EF4-FFF2-40B4-BE49-F238E27FC236}">
                <a16:creationId xmlns:a16="http://schemas.microsoft.com/office/drawing/2014/main" id="{BC26C975-38C6-9A49-870F-6862426731A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675" y="6064250"/>
            <a:ext cx="82073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35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/>
          <p:nvPr/>
        </p:nvSpPr>
        <p:spPr>
          <a:xfrm>
            <a:off x="2277025" y="1456375"/>
            <a:ext cx="7760700" cy="3826500"/>
          </a:xfrm>
          <a:prstGeom prst="donut">
            <a:avLst>
              <a:gd name="adj" fmla="val 6543"/>
            </a:avLst>
          </a:prstGeom>
          <a:solidFill>
            <a:srgbClr val="E4EA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3"/>
          <p:cNvSpPr txBox="1">
            <a:spLocks noGrp="1"/>
          </p:cNvSpPr>
          <p:nvPr>
            <p:ph type="title"/>
          </p:nvPr>
        </p:nvSpPr>
        <p:spPr>
          <a:xfrm>
            <a:off x="719403" y="332656"/>
            <a:ext cx="108711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Overlap in mission - data sharing</a:t>
            </a:r>
            <a:endParaRPr sz="3200" b="0" i="0" u="none" strike="noStrike" cap="none">
              <a:solidFill>
                <a:schemeClr val="accen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96" name="Google Shape;196;p33"/>
          <p:cNvPicPr preferRelativeResize="0"/>
          <p:nvPr/>
        </p:nvPicPr>
        <p:blipFill rotWithShape="1">
          <a:blip r:embed="rId3">
            <a:alphaModFix/>
          </a:blip>
          <a:srcRect t="6707"/>
          <a:stretch/>
        </p:blipFill>
        <p:spPr>
          <a:xfrm>
            <a:off x="4005892" y="1407886"/>
            <a:ext cx="3918380" cy="115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3"/>
          <p:cNvSpPr/>
          <p:nvPr/>
        </p:nvSpPr>
        <p:spPr>
          <a:xfrm>
            <a:off x="6890725" y="207575"/>
            <a:ext cx="5244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rgbClr val="F47D2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98" name="Google Shape;19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4444" y="3713162"/>
            <a:ext cx="1951447" cy="1951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l="3245" t="16555" r="6590" b="10125"/>
          <a:stretch/>
        </p:blipFill>
        <p:spPr>
          <a:xfrm>
            <a:off x="8417875" y="3838150"/>
            <a:ext cx="1871100" cy="1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3"/>
          <p:cNvSpPr txBox="1"/>
          <p:nvPr/>
        </p:nvSpPr>
        <p:spPr>
          <a:xfrm>
            <a:off x="1338900" y="5607425"/>
            <a:ext cx="9632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Working towards GA4GH standards, APIs and toolkits to be used throughout ELIXIR Nodes for human data discovery and access</a:t>
            </a:r>
            <a:endParaRPr sz="2400">
              <a:solidFill>
                <a:schemeClr val="accen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1" name="Google Shape;201;p33"/>
          <p:cNvSpPr/>
          <p:nvPr/>
        </p:nvSpPr>
        <p:spPr>
          <a:xfrm>
            <a:off x="3551500" y="2538875"/>
            <a:ext cx="2547600" cy="17055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GA4GH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Developing standards for international data sharing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2" name="Google Shape;202;p33"/>
          <p:cNvSpPr/>
          <p:nvPr/>
        </p:nvSpPr>
        <p:spPr>
          <a:xfrm>
            <a:off x="6305923" y="2538875"/>
            <a:ext cx="2490000" cy="17055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ELIXIR</a:t>
            </a:r>
            <a:endParaRPr sz="18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Adopting and implementing standards focused on European countries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6570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A87D6CC0-5C3C-1E4A-BB7C-35F49061E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679867"/>
            <a:ext cx="10535500" cy="92388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8F5E4AA-1772-5344-83CE-49E57542D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189" y="1246414"/>
            <a:ext cx="7748633" cy="4561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BD3F54-D5AD-6744-9366-C5CB23CF8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01" y="1462312"/>
            <a:ext cx="11876869" cy="401289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11B97BA-6CEF-E54C-A8A0-038CBEC6A44C}"/>
              </a:ext>
            </a:extLst>
          </p:cNvPr>
          <p:cNvSpPr txBox="1"/>
          <p:nvPr/>
        </p:nvSpPr>
        <p:spPr>
          <a:xfrm>
            <a:off x="3287121" y="5857008"/>
            <a:ext cx="510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32414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800" dirty="0">
                <a:solidFill>
                  <a:srgbClr val="32414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Contributing (active)  </a:t>
            </a:r>
            <a:r>
              <a:rPr lang="en-US" sz="1800" b="1" dirty="0">
                <a:solidFill>
                  <a:srgbClr val="32414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lang="en-US" sz="1800" dirty="0">
                <a:solidFill>
                  <a:srgbClr val="32414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Adopting (passive)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F6BCE4-DB8C-8F46-BA23-E43764FCAE64}"/>
              </a:ext>
            </a:extLst>
          </p:cNvPr>
          <p:cNvGrpSpPr/>
          <p:nvPr/>
        </p:nvGrpSpPr>
        <p:grpSpPr>
          <a:xfrm>
            <a:off x="841378" y="4737920"/>
            <a:ext cx="9009259" cy="592103"/>
            <a:chOff x="841378" y="4737920"/>
            <a:chExt cx="9009259" cy="592103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7387655-6C8C-E54A-9343-43703B2CE3E0}"/>
                </a:ext>
              </a:extLst>
            </p:cNvPr>
            <p:cNvGrpSpPr/>
            <p:nvPr/>
          </p:nvGrpSpPr>
          <p:grpSpPr>
            <a:xfrm>
              <a:off x="841378" y="4737922"/>
              <a:ext cx="9009259" cy="592101"/>
              <a:chOff x="841378" y="4737922"/>
              <a:chExt cx="9009259" cy="592101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0FA0EB91-643F-6149-9324-F52ED801592B}"/>
                  </a:ext>
                </a:extLst>
              </p:cNvPr>
              <p:cNvSpPr/>
              <p:nvPr/>
            </p:nvSpPr>
            <p:spPr>
              <a:xfrm>
                <a:off x="841378" y="4737922"/>
                <a:ext cx="9009259" cy="592101"/>
              </a:xfrm>
              <a:prstGeom prst="roundRect">
                <a:avLst>
                  <a:gd name="adj" fmla="val 3361"/>
                </a:avLst>
              </a:prstGeom>
              <a:solidFill>
                <a:srgbClr val="FFD8DB">
                  <a:alpha val="35000"/>
                </a:srgbClr>
              </a:solidFill>
              <a:ln w="28575">
                <a:solidFill>
                  <a:srgbClr val="F56B6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t"/>
              <a:lstStyle/>
              <a:p>
                <a:pPr algn="ctr"/>
                <a:endParaRPr lang="en-US" sz="2000" b="1" dirty="0">
                  <a:solidFill>
                    <a:srgbClr val="DE453D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BAC337DF-7A3D-2243-841D-AF5106523E1C}"/>
                  </a:ext>
                </a:extLst>
              </p:cNvPr>
              <p:cNvSpPr/>
              <p:nvPr/>
            </p:nvSpPr>
            <p:spPr>
              <a:xfrm>
                <a:off x="7812802" y="4737922"/>
                <a:ext cx="614745" cy="588009"/>
              </a:xfrm>
              <a:prstGeom prst="roundRect">
                <a:avLst>
                  <a:gd name="adj" fmla="val 5837"/>
                </a:avLst>
              </a:prstGeom>
              <a:solidFill>
                <a:srgbClr val="F35B8D"/>
              </a:solidFill>
              <a:ln w="22225">
                <a:solidFill>
                  <a:srgbClr val="D0306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700" b="1" dirty="0">
                    <a:solidFill>
                      <a:srgbClr val="566D7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</a:t>
                </a: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C334E36-4EA2-524E-81DD-B1CF9391C041}"/>
                  </a:ext>
                </a:extLst>
              </p:cNvPr>
              <p:cNvSpPr/>
              <p:nvPr/>
            </p:nvSpPr>
            <p:spPr>
              <a:xfrm>
                <a:off x="8774412" y="4737922"/>
                <a:ext cx="585945" cy="588009"/>
              </a:xfrm>
              <a:prstGeom prst="roundRect">
                <a:avLst>
                  <a:gd name="adj" fmla="val 5837"/>
                </a:avLst>
              </a:prstGeom>
              <a:solidFill>
                <a:srgbClr val="F56B62"/>
              </a:solidFill>
              <a:ln w="22225">
                <a:solidFill>
                  <a:srgbClr val="DE453D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700" b="1" dirty="0">
                    <a:solidFill>
                      <a:srgbClr val="566D7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0EBB3AD-3E90-C741-9A12-EE73AAA41B50}"/>
                  </a:ext>
                </a:extLst>
              </p:cNvPr>
              <p:cNvSpPr txBox="1"/>
              <p:nvPr/>
            </p:nvSpPr>
            <p:spPr>
              <a:xfrm>
                <a:off x="1066852" y="4831871"/>
                <a:ext cx="5838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DE453D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AAI</a:t>
                </a:r>
              </a:p>
            </p:txBody>
          </p:sp>
        </p:grp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7469711-9C21-1E41-953C-C87521B1EC48}"/>
                </a:ext>
              </a:extLst>
            </p:cNvPr>
            <p:cNvSpPr/>
            <p:nvPr/>
          </p:nvSpPr>
          <p:spPr>
            <a:xfrm>
              <a:off x="2509216" y="4737921"/>
              <a:ext cx="606123" cy="588009"/>
            </a:xfrm>
            <a:prstGeom prst="roundRect">
              <a:avLst>
                <a:gd name="adj" fmla="val 5837"/>
              </a:avLst>
            </a:prstGeom>
            <a:solidFill>
              <a:srgbClr val="FFA800"/>
            </a:solidFill>
            <a:ln w="28575">
              <a:solidFill>
                <a:srgbClr val="F9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700" b="1" dirty="0">
                  <a:solidFill>
                    <a:srgbClr val="566D77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89B0578-8BA5-3E42-BE5F-EB9462253FB9}"/>
                </a:ext>
              </a:extLst>
            </p:cNvPr>
            <p:cNvSpPr/>
            <p:nvPr/>
          </p:nvSpPr>
          <p:spPr>
            <a:xfrm>
              <a:off x="3115339" y="4737920"/>
              <a:ext cx="606123" cy="588009"/>
            </a:xfrm>
            <a:prstGeom prst="roundRect">
              <a:avLst>
                <a:gd name="adj" fmla="val 5837"/>
              </a:avLst>
            </a:prstGeom>
            <a:solidFill>
              <a:srgbClr val="FFA800"/>
            </a:solidFill>
            <a:ln w="28575">
              <a:solidFill>
                <a:srgbClr val="F9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700" b="1" dirty="0">
                  <a:solidFill>
                    <a:srgbClr val="566D77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FEFD113-27D2-7B49-8279-175CD342F928}"/>
                </a:ext>
              </a:extLst>
            </p:cNvPr>
            <p:cNvSpPr/>
            <p:nvPr/>
          </p:nvSpPr>
          <p:spPr>
            <a:xfrm>
              <a:off x="3721462" y="4737920"/>
              <a:ext cx="606123" cy="588009"/>
            </a:xfrm>
            <a:prstGeom prst="roundRect">
              <a:avLst>
                <a:gd name="adj" fmla="val 5837"/>
              </a:avLst>
            </a:prstGeom>
            <a:solidFill>
              <a:srgbClr val="FFA800"/>
            </a:solidFill>
            <a:ln w="28575">
              <a:solidFill>
                <a:srgbClr val="F9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700" b="1" dirty="0">
                  <a:solidFill>
                    <a:srgbClr val="566D77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1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73D81E-EB64-3B4E-AC09-00806036D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2552" y="1066800"/>
            <a:ext cx="4519448" cy="5791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FF732-2EF0-0D4B-9201-B1EB0F30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GA4GH Compatible Cloud – ELIXIR Implementation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CD19-C92A-5A44-A8A2-9116C1A0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066801"/>
            <a:ext cx="7087476" cy="4810126"/>
          </a:xfrm>
        </p:spPr>
        <p:txBody>
          <a:bodyPr/>
          <a:lstStyle/>
          <a:p>
            <a:r>
              <a:rPr lang="en-GB" b="1" dirty="0"/>
              <a:t>2018-IS-COMPUTE-GA4GH-Compatible-Cloud</a:t>
            </a:r>
          </a:p>
          <a:p>
            <a:r>
              <a:rPr lang="en-GB" dirty="0"/>
              <a:t>Federated execution of GA4GH workflow ecosystem</a:t>
            </a:r>
          </a:p>
          <a:p>
            <a:r>
              <a:rPr lang="en-GB" dirty="0"/>
              <a:t>Operationalise GA4GH Cloud WS Standards</a:t>
            </a:r>
          </a:p>
          <a:p>
            <a:r>
              <a:rPr lang="en-GB" b="1" dirty="0">
                <a:solidFill>
                  <a:srgbClr val="449C4C"/>
                </a:solidFill>
              </a:rPr>
              <a:t>WES – Workflow Execution Service</a:t>
            </a:r>
          </a:p>
          <a:p>
            <a:pPr lvl="1"/>
            <a:r>
              <a:rPr lang="en-GB" dirty="0"/>
              <a:t>Choreographs Execution of Workflow specifications</a:t>
            </a:r>
          </a:p>
          <a:p>
            <a:r>
              <a:rPr lang="en-GB" b="1" dirty="0">
                <a:solidFill>
                  <a:srgbClr val="198CDB"/>
                </a:solidFill>
              </a:rPr>
              <a:t>TES – Task Execution Service</a:t>
            </a:r>
          </a:p>
          <a:p>
            <a:pPr lvl="1"/>
            <a:r>
              <a:rPr lang="en-GB" dirty="0"/>
              <a:t>Orchestrates staging in/out of data and execution of tasks</a:t>
            </a:r>
          </a:p>
          <a:p>
            <a:r>
              <a:rPr lang="en-GB" b="1" dirty="0">
                <a:solidFill>
                  <a:srgbClr val="E5742B"/>
                </a:solidFill>
              </a:rPr>
              <a:t>TRS – Tool Registry Service</a:t>
            </a:r>
          </a:p>
          <a:p>
            <a:pPr lvl="1"/>
            <a:r>
              <a:rPr lang="en-GB" dirty="0"/>
              <a:t>Verified and validated tool registry</a:t>
            </a:r>
          </a:p>
          <a:p>
            <a:pPr lvl="1"/>
            <a:r>
              <a:rPr lang="en-GB" dirty="0"/>
              <a:t>Using </a:t>
            </a:r>
            <a:r>
              <a:rPr lang="en-GB" dirty="0" err="1"/>
              <a:t>Biocontainers.pro</a:t>
            </a:r>
            <a:r>
              <a:rPr lang="en-GB" dirty="0"/>
              <a:t> 2.0</a:t>
            </a:r>
          </a:p>
          <a:p>
            <a:endParaRPr lang="en-GB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5B76B1-25EA-4948-970E-4C3B5611AEB3}"/>
              </a:ext>
            </a:extLst>
          </p:cNvPr>
          <p:cNvSpPr>
            <a:spLocks noChangeAspect="1"/>
          </p:cNvSpPr>
          <p:nvPr/>
        </p:nvSpPr>
        <p:spPr bwMode="auto">
          <a:xfrm>
            <a:off x="9155518" y="4208331"/>
            <a:ext cx="108000" cy="108000"/>
          </a:xfrm>
          <a:prstGeom prst="ellipse">
            <a:avLst/>
          </a:prstGeom>
          <a:solidFill>
            <a:srgbClr val="FD8D3C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7B83A-D2C1-F241-BDDF-3ECAE9F6D3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170" y="4100983"/>
            <a:ext cx="322695" cy="3226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BF6AD8-2B17-DD4B-A288-D4BB57A1EA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172" y="2410728"/>
            <a:ext cx="322695" cy="322695"/>
          </a:xfrm>
          <a:prstGeom prst="rect">
            <a:avLst/>
          </a:prstGeom>
        </p:spPr>
      </p:pic>
      <p:sp>
        <p:nvSpPr>
          <p:cNvPr id="14" name="Up-Down Arrow 13">
            <a:extLst>
              <a:ext uri="{FF2B5EF4-FFF2-40B4-BE49-F238E27FC236}">
                <a16:creationId xmlns:a16="http://schemas.microsoft.com/office/drawing/2014/main" id="{E429F08F-B51F-8D4C-A9D9-EC2C1B62CA3A}"/>
              </a:ext>
            </a:extLst>
          </p:cNvPr>
          <p:cNvSpPr/>
          <p:nvPr/>
        </p:nvSpPr>
        <p:spPr bwMode="auto">
          <a:xfrm rot="3140113">
            <a:off x="10200703" y="2265180"/>
            <a:ext cx="258828" cy="2352152"/>
          </a:xfrm>
          <a:prstGeom prst="upDownArrow">
            <a:avLst/>
          </a:prstGeom>
          <a:solidFill>
            <a:srgbClr val="72909D"/>
          </a:solidFill>
          <a:ln>
            <a:solidFill>
              <a:srgbClr val="566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92AF0E-C0D1-704C-B9EF-DBC1061143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825" y="4310436"/>
            <a:ext cx="322695" cy="322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D1A2F-05C8-6D4A-8D74-F917776F4D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848" y="5377165"/>
            <a:ext cx="224672" cy="224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2464F6-6D76-B24B-A0D8-4766331E76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173" y="5911931"/>
            <a:ext cx="322695" cy="322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432421-F629-8344-9E83-E65FD13AC4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002" y="5103380"/>
            <a:ext cx="224672" cy="224672"/>
          </a:xfrm>
          <a:prstGeom prst="rect">
            <a:avLst/>
          </a:prstGeom>
        </p:spPr>
      </p:pic>
      <p:sp>
        <p:nvSpPr>
          <p:cNvPr id="13" name="Up-Down Arrow 12">
            <a:extLst>
              <a:ext uri="{FF2B5EF4-FFF2-40B4-BE49-F238E27FC236}">
                <a16:creationId xmlns:a16="http://schemas.microsoft.com/office/drawing/2014/main" id="{77221600-F75E-5E4A-B353-8B3B004901A1}"/>
              </a:ext>
            </a:extLst>
          </p:cNvPr>
          <p:cNvSpPr/>
          <p:nvPr/>
        </p:nvSpPr>
        <p:spPr bwMode="auto">
          <a:xfrm rot="1427958">
            <a:off x="10754830" y="2650814"/>
            <a:ext cx="202165" cy="2821342"/>
          </a:xfrm>
          <a:prstGeom prst="upDownArrow">
            <a:avLst/>
          </a:prstGeom>
          <a:solidFill>
            <a:srgbClr val="72909D"/>
          </a:solidFill>
          <a:ln>
            <a:solidFill>
              <a:srgbClr val="566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4F8B2DD6-BAEA-644E-B0D7-80E9E9D22FB4}"/>
              </a:ext>
            </a:extLst>
          </p:cNvPr>
          <p:cNvSpPr/>
          <p:nvPr/>
        </p:nvSpPr>
        <p:spPr bwMode="auto">
          <a:xfrm rot="8584157">
            <a:off x="9527266" y="4280491"/>
            <a:ext cx="202165" cy="972000"/>
          </a:xfrm>
          <a:prstGeom prst="upDownArrow">
            <a:avLst/>
          </a:prstGeom>
          <a:solidFill>
            <a:srgbClr val="72909D"/>
          </a:solidFill>
          <a:ln>
            <a:solidFill>
              <a:srgbClr val="566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70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3996F92-97CD-3B40-9BD8-F7E033A8417F}"/>
              </a:ext>
            </a:extLst>
          </p:cNvPr>
          <p:cNvGrpSpPr/>
          <p:nvPr/>
        </p:nvGrpSpPr>
        <p:grpSpPr>
          <a:xfrm>
            <a:off x="3095809" y="1549362"/>
            <a:ext cx="6000717" cy="3317362"/>
            <a:chOff x="3095809" y="1549362"/>
            <a:chExt cx="6000717" cy="331736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4615BFB-6B41-CA46-A94D-8FC0E000A8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96526" y="1549362"/>
              <a:ext cx="0" cy="3317362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576C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68A5C80-BCB0-F44B-B0E6-5AE58FF3AE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5809" y="1549362"/>
              <a:ext cx="0" cy="3317362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576C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0" name="Left-Right Arrow 59">
            <a:extLst>
              <a:ext uri="{FF2B5EF4-FFF2-40B4-BE49-F238E27FC236}">
                <a16:creationId xmlns:a16="http://schemas.microsoft.com/office/drawing/2014/main" id="{3BE258C5-6C79-B744-8B93-2F0A2B608891}"/>
              </a:ext>
            </a:extLst>
          </p:cNvPr>
          <p:cNvSpPr/>
          <p:nvPr/>
        </p:nvSpPr>
        <p:spPr>
          <a:xfrm>
            <a:off x="8718206" y="3882987"/>
            <a:ext cx="756640" cy="400405"/>
          </a:xfrm>
          <a:prstGeom prst="leftRightArrow">
            <a:avLst/>
          </a:prstGeom>
          <a:solidFill>
            <a:srgbClr val="72909D"/>
          </a:solidFill>
          <a:ln>
            <a:solidFill>
              <a:srgbClr val="566D7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61" name="Left-Right Arrow 60">
            <a:extLst>
              <a:ext uri="{FF2B5EF4-FFF2-40B4-BE49-F238E27FC236}">
                <a16:creationId xmlns:a16="http://schemas.microsoft.com/office/drawing/2014/main" id="{31BC97CF-00CB-744B-9A8F-6EC932E92221}"/>
              </a:ext>
            </a:extLst>
          </p:cNvPr>
          <p:cNvSpPr/>
          <p:nvPr/>
        </p:nvSpPr>
        <p:spPr>
          <a:xfrm>
            <a:off x="2693801" y="3882988"/>
            <a:ext cx="756640" cy="400405"/>
          </a:xfrm>
          <a:prstGeom prst="leftRightArrow">
            <a:avLst/>
          </a:prstGeom>
          <a:solidFill>
            <a:srgbClr val="72909D"/>
          </a:solidFill>
          <a:ln>
            <a:solidFill>
              <a:srgbClr val="566D7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62" name="Left-Right Arrow 61">
            <a:extLst>
              <a:ext uri="{FF2B5EF4-FFF2-40B4-BE49-F238E27FC236}">
                <a16:creationId xmlns:a16="http://schemas.microsoft.com/office/drawing/2014/main" id="{357959DF-96D9-9D4A-A464-A083D7E67E27}"/>
              </a:ext>
            </a:extLst>
          </p:cNvPr>
          <p:cNvSpPr/>
          <p:nvPr/>
        </p:nvSpPr>
        <p:spPr>
          <a:xfrm>
            <a:off x="5794147" y="3882987"/>
            <a:ext cx="756640" cy="400405"/>
          </a:xfrm>
          <a:prstGeom prst="leftRightArrow">
            <a:avLst/>
          </a:prstGeom>
          <a:solidFill>
            <a:srgbClr val="72909D"/>
          </a:solidFill>
          <a:ln>
            <a:solidFill>
              <a:srgbClr val="566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59" name="Left-Right Arrow 58">
            <a:extLst>
              <a:ext uri="{FF2B5EF4-FFF2-40B4-BE49-F238E27FC236}">
                <a16:creationId xmlns:a16="http://schemas.microsoft.com/office/drawing/2014/main" id="{A56AB2E7-5D02-E240-BD9D-08AA9FBCB18D}"/>
              </a:ext>
            </a:extLst>
          </p:cNvPr>
          <p:cNvSpPr/>
          <p:nvPr/>
        </p:nvSpPr>
        <p:spPr>
          <a:xfrm>
            <a:off x="8739997" y="2024286"/>
            <a:ext cx="756640" cy="400405"/>
          </a:xfrm>
          <a:prstGeom prst="leftRightArrow">
            <a:avLst/>
          </a:prstGeom>
          <a:solidFill>
            <a:srgbClr val="72909D"/>
          </a:solidFill>
          <a:ln>
            <a:solidFill>
              <a:srgbClr val="566D7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57" name="Left-Right Arrow 56">
            <a:extLst>
              <a:ext uri="{FF2B5EF4-FFF2-40B4-BE49-F238E27FC236}">
                <a16:creationId xmlns:a16="http://schemas.microsoft.com/office/drawing/2014/main" id="{C784ECB3-43BB-E347-B2FD-AB3E2098A76E}"/>
              </a:ext>
            </a:extLst>
          </p:cNvPr>
          <p:cNvSpPr/>
          <p:nvPr/>
        </p:nvSpPr>
        <p:spPr>
          <a:xfrm>
            <a:off x="2715592" y="2024287"/>
            <a:ext cx="756640" cy="400405"/>
          </a:xfrm>
          <a:prstGeom prst="leftRightArrow">
            <a:avLst/>
          </a:prstGeom>
          <a:solidFill>
            <a:srgbClr val="72909D"/>
          </a:solidFill>
          <a:ln>
            <a:solidFill>
              <a:srgbClr val="566D7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4228" y="263525"/>
            <a:ext cx="10618290" cy="574675"/>
          </a:xfrm>
        </p:spPr>
        <p:txBody>
          <a:bodyPr/>
          <a:lstStyle/>
          <a:p>
            <a:r>
              <a:rPr lang="en-GB" dirty="0"/>
              <a:t>ELIXIR - GA4GH Compatible Cloud Ecosystem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712290" y="1529283"/>
            <a:ext cx="2010486" cy="1114195"/>
            <a:chOff x="1730186" y="2058629"/>
            <a:chExt cx="1507865" cy="835646"/>
          </a:xfrm>
        </p:grpSpPr>
        <p:sp>
          <p:nvSpPr>
            <p:cNvPr id="3" name="Rounded Rectangle 2"/>
            <p:cNvSpPr/>
            <p:nvPr/>
          </p:nvSpPr>
          <p:spPr>
            <a:xfrm>
              <a:off x="1884459" y="2274073"/>
              <a:ext cx="1256306" cy="620202"/>
            </a:xfrm>
            <a:prstGeom prst="roundRect">
              <a:avLst/>
            </a:prstGeom>
            <a:solidFill>
              <a:srgbClr val="5ABA62"/>
            </a:solidFill>
            <a:ln>
              <a:solidFill>
                <a:srgbClr val="449C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WES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30186" y="2058629"/>
              <a:ext cx="1507865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67" b="1" dirty="0"/>
                <a:t>Workflow Execution Service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747444" y="1534802"/>
            <a:ext cx="1675075" cy="1103156"/>
            <a:chOff x="6495967" y="3480248"/>
            <a:chExt cx="1256306" cy="827367"/>
          </a:xfrm>
        </p:grpSpPr>
        <p:sp>
          <p:nvSpPr>
            <p:cNvPr id="10" name="Rounded Rectangle 9"/>
            <p:cNvSpPr/>
            <p:nvPr/>
          </p:nvSpPr>
          <p:spPr>
            <a:xfrm>
              <a:off x="6495967" y="3687413"/>
              <a:ext cx="1256306" cy="620202"/>
            </a:xfrm>
            <a:prstGeom prst="roundRect">
              <a:avLst/>
            </a:prstGeom>
            <a:solidFill>
              <a:srgbClr val="B19A91"/>
            </a:solidFill>
            <a:ln>
              <a:solidFill>
                <a:srgbClr val="71524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3200" b="1" dirty="0"/>
                <a:t>DOS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75172" y="3480248"/>
              <a:ext cx="1097896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67" b="1" dirty="0"/>
                <a:t>Data Object Service</a:t>
              </a:r>
            </a:p>
          </p:txBody>
        </p:sp>
      </p:grpSp>
      <p:pic>
        <p:nvPicPr>
          <p:cNvPr id="50" name="Shape 59" descr="GA4GH-Logo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6637" y="162962"/>
            <a:ext cx="2480809" cy="7293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687C732-C047-424F-B1E2-E82582729D52}"/>
              </a:ext>
            </a:extLst>
          </p:cNvPr>
          <p:cNvGrpSpPr/>
          <p:nvPr/>
        </p:nvGrpSpPr>
        <p:grpSpPr>
          <a:xfrm>
            <a:off x="725924" y="1548965"/>
            <a:ext cx="1718967" cy="1074831"/>
            <a:chOff x="6419696" y="857770"/>
            <a:chExt cx="1289225" cy="806123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BFB2F09-F0A0-AD44-BB8F-F7C7782BE3C1}"/>
                </a:ext>
              </a:extLst>
            </p:cNvPr>
            <p:cNvSpPr/>
            <p:nvPr/>
          </p:nvSpPr>
          <p:spPr>
            <a:xfrm>
              <a:off x="6441882" y="1043691"/>
              <a:ext cx="1256306" cy="620202"/>
            </a:xfrm>
            <a:prstGeom prst="roundRect">
              <a:avLst/>
            </a:prstGeom>
            <a:solidFill>
              <a:srgbClr val="FF9E78"/>
            </a:solidFill>
            <a:ln>
              <a:solidFill>
                <a:srgbClr val="EE61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3200" b="1" dirty="0"/>
                <a:t>TRS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D3282B3-3D3C-0148-AB22-0C942EA384CF}"/>
                </a:ext>
              </a:extLst>
            </p:cNvPr>
            <p:cNvSpPr txBox="1"/>
            <p:nvPr/>
          </p:nvSpPr>
          <p:spPr>
            <a:xfrm>
              <a:off x="6419696" y="857770"/>
              <a:ext cx="1289225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67" b="1" dirty="0"/>
                <a:t>Tool Registry Service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5D5217F-7CD6-1D44-B9CC-B4FA86DB8F69}"/>
              </a:ext>
            </a:extLst>
          </p:cNvPr>
          <p:cNvGrpSpPr/>
          <p:nvPr/>
        </p:nvGrpSpPr>
        <p:grpSpPr>
          <a:xfrm>
            <a:off x="6758292" y="1529283"/>
            <a:ext cx="1712239" cy="1114195"/>
            <a:chOff x="4259205" y="2058629"/>
            <a:chExt cx="1284179" cy="835646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CC3981BC-8CD7-F44B-9F27-F47DDF921D71}"/>
                </a:ext>
              </a:extLst>
            </p:cNvPr>
            <p:cNvSpPr/>
            <p:nvPr/>
          </p:nvSpPr>
          <p:spPr>
            <a:xfrm>
              <a:off x="4287078" y="2274073"/>
              <a:ext cx="1256306" cy="620202"/>
            </a:xfrm>
            <a:prstGeom prst="roundRect">
              <a:avLst/>
            </a:prstGeom>
            <a:solidFill>
              <a:srgbClr val="23A9F6"/>
            </a:solidFill>
            <a:ln>
              <a:solidFill>
                <a:srgbClr val="198C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3200" b="1" dirty="0"/>
                <a:t>TES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33873E-0A55-824A-93F6-7BC3CAE2C975}"/>
                </a:ext>
              </a:extLst>
            </p:cNvPr>
            <p:cNvSpPr txBox="1"/>
            <p:nvPr/>
          </p:nvSpPr>
          <p:spPr>
            <a:xfrm>
              <a:off x="4259205" y="2058629"/>
              <a:ext cx="1279437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67" b="1" dirty="0"/>
                <a:t>Task Execution Service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7EB89C-5D47-0B43-8C47-5FD8B7DF5AC9}"/>
              </a:ext>
            </a:extLst>
          </p:cNvPr>
          <p:cNvGrpSpPr/>
          <p:nvPr/>
        </p:nvGrpSpPr>
        <p:grpSpPr>
          <a:xfrm>
            <a:off x="10113769" y="3610993"/>
            <a:ext cx="992579" cy="1316323"/>
            <a:chOff x="10113769" y="3610993"/>
            <a:chExt cx="992579" cy="131632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0A2C0C1-14AF-6543-A2B0-0FB498E46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1034" y="3610993"/>
              <a:ext cx="898049" cy="87666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D79DF8-D6A0-F641-B363-AD094E0042EE}"/>
                </a:ext>
              </a:extLst>
            </p:cNvPr>
            <p:cNvSpPr txBox="1"/>
            <p:nvPr/>
          </p:nvSpPr>
          <p:spPr>
            <a:xfrm>
              <a:off x="10113769" y="4557984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87695C"/>
                  </a:solidFill>
                </a:rPr>
                <a:t>RDSDS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8781E6-0C0E-D647-BF97-7AC073C7296B}"/>
              </a:ext>
            </a:extLst>
          </p:cNvPr>
          <p:cNvGrpSpPr/>
          <p:nvPr/>
        </p:nvGrpSpPr>
        <p:grpSpPr>
          <a:xfrm>
            <a:off x="7145681" y="3568376"/>
            <a:ext cx="1017315" cy="1386647"/>
            <a:chOff x="7145681" y="3568376"/>
            <a:chExt cx="1017315" cy="138664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963825F-D25A-6E47-BE8C-7528B06E5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5681" y="3568376"/>
              <a:ext cx="1017315" cy="101731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8D4DD81-A5C9-0D40-94CF-022AD31E2637}"/>
                </a:ext>
              </a:extLst>
            </p:cNvPr>
            <p:cNvSpPr txBox="1"/>
            <p:nvPr/>
          </p:nvSpPr>
          <p:spPr>
            <a:xfrm>
              <a:off x="7260641" y="45856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347CFF"/>
                  </a:solidFill>
                </a:rPr>
                <a:t>TESK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A8F643-BEFF-0A41-BEC6-87F427938E81}"/>
              </a:ext>
            </a:extLst>
          </p:cNvPr>
          <p:cNvGrpSpPr/>
          <p:nvPr/>
        </p:nvGrpSpPr>
        <p:grpSpPr>
          <a:xfrm>
            <a:off x="3968556" y="3586906"/>
            <a:ext cx="1518364" cy="1363529"/>
            <a:chOff x="3968556" y="3586906"/>
            <a:chExt cx="1518364" cy="13635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71F4CF-EAB6-2645-84A3-DF4E5B750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2199" y="3586906"/>
              <a:ext cx="971078" cy="97107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7025A7-DF30-F84F-B07F-2A699F5631D0}"/>
                </a:ext>
              </a:extLst>
            </p:cNvPr>
            <p:cNvSpPr txBox="1"/>
            <p:nvPr/>
          </p:nvSpPr>
          <p:spPr>
            <a:xfrm>
              <a:off x="3968556" y="4581103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449C4C"/>
                  </a:solidFill>
                </a:rPr>
                <a:t>WES-ELIXIR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C94A02-C754-4541-91BF-A257A3CDC9A1}"/>
              </a:ext>
            </a:extLst>
          </p:cNvPr>
          <p:cNvGrpSpPr/>
          <p:nvPr/>
        </p:nvGrpSpPr>
        <p:grpSpPr>
          <a:xfrm>
            <a:off x="804229" y="3586804"/>
            <a:ext cx="1723549" cy="1340512"/>
            <a:chOff x="804229" y="3586804"/>
            <a:chExt cx="1723549" cy="13405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60CC4BC-19C3-8542-81E1-CA8C38E48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546" y="3586804"/>
              <a:ext cx="933850" cy="93385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38BE740-CED4-344A-9B14-1ED240A4B364}"/>
                </a:ext>
              </a:extLst>
            </p:cNvPr>
            <p:cNvSpPr txBox="1"/>
            <p:nvPr/>
          </p:nvSpPr>
          <p:spPr>
            <a:xfrm>
              <a:off x="804229" y="4557984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err="1">
                  <a:solidFill>
                    <a:srgbClr val="EE763F"/>
                  </a:solidFill>
                </a:rPr>
                <a:t>Biocontainers</a:t>
              </a:r>
              <a:endParaRPr lang="en-US" sz="1800" b="1" dirty="0">
                <a:solidFill>
                  <a:srgbClr val="EE763F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D96E29-661A-AD47-BD8B-6A3F94ECE2DE}"/>
              </a:ext>
            </a:extLst>
          </p:cNvPr>
          <p:cNvGrpSpPr/>
          <p:nvPr/>
        </p:nvGrpSpPr>
        <p:grpSpPr>
          <a:xfrm>
            <a:off x="3003806" y="4700144"/>
            <a:ext cx="6092720" cy="1234760"/>
            <a:chOff x="3003806" y="4700144"/>
            <a:chExt cx="6092720" cy="1234760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2BEBFA9-FFC8-E742-B658-93A3792991D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03806" y="5317524"/>
              <a:ext cx="6092720" cy="0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576C77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C230148-E6C9-A845-8CB0-DD5C135537B6}"/>
                </a:ext>
              </a:extLst>
            </p:cNvPr>
            <p:cNvGrpSpPr/>
            <p:nvPr/>
          </p:nvGrpSpPr>
          <p:grpSpPr>
            <a:xfrm>
              <a:off x="5544979" y="4700144"/>
              <a:ext cx="1234760" cy="1234760"/>
              <a:chOff x="5231484" y="4954838"/>
              <a:chExt cx="1234760" cy="123476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A84461F3-2CCE-6443-912B-2BC4EE0D7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31484" y="4954838"/>
                <a:ext cx="1234760" cy="123476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D028B4C-5B4E-E048-8281-045CCCD3BF1B}"/>
                  </a:ext>
                </a:extLst>
              </p:cNvPr>
              <p:cNvSpPr txBox="1"/>
              <p:nvPr/>
            </p:nvSpPr>
            <p:spPr>
              <a:xfrm>
                <a:off x="5947271" y="5676857"/>
                <a:ext cx="4491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AAI</a:t>
                </a:r>
              </a:p>
            </p:txBody>
          </p:sp>
        </p:grpSp>
      </p:grpSp>
      <p:sp>
        <p:nvSpPr>
          <p:cNvPr id="58" name="Left-Right Arrow 57">
            <a:extLst>
              <a:ext uri="{FF2B5EF4-FFF2-40B4-BE49-F238E27FC236}">
                <a16:creationId xmlns:a16="http://schemas.microsoft.com/office/drawing/2014/main" id="{8E930A3E-829E-9B4C-BBB2-94339F3A494C}"/>
              </a:ext>
            </a:extLst>
          </p:cNvPr>
          <p:cNvSpPr/>
          <p:nvPr/>
        </p:nvSpPr>
        <p:spPr>
          <a:xfrm>
            <a:off x="5815938" y="2024286"/>
            <a:ext cx="756640" cy="400405"/>
          </a:xfrm>
          <a:prstGeom prst="leftRightArrow">
            <a:avLst/>
          </a:prstGeom>
          <a:solidFill>
            <a:srgbClr val="72909D"/>
          </a:solidFill>
          <a:ln>
            <a:solidFill>
              <a:srgbClr val="566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B266853-1740-9F41-B18C-CDC8A1E61BBF}"/>
              </a:ext>
            </a:extLst>
          </p:cNvPr>
          <p:cNvSpPr/>
          <p:nvPr/>
        </p:nvSpPr>
        <p:spPr bwMode="auto">
          <a:xfrm>
            <a:off x="556591" y="5927762"/>
            <a:ext cx="2435611" cy="764586"/>
          </a:xfrm>
          <a:prstGeom prst="roundRect">
            <a:avLst/>
          </a:prstGeom>
          <a:solidFill>
            <a:srgbClr val="F95B45"/>
          </a:solidFill>
          <a:ln w="25400" cap="flat" cmpd="sng" algn="ctr">
            <a:solidFill>
              <a:srgbClr val="DE453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F0F2"/>
                </a:solidFill>
                <a:effectLst/>
                <a:latin typeface="Arial" pitchFamily="-112" charset="0"/>
                <a:ea typeface="Geneva" pitchFamily="-112" charset="0"/>
                <a:cs typeface="Geneva" pitchFamily="-112" charset="0"/>
              </a:rPr>
              <a:t>ELIXIR TOOLS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018CB10-7A91-CF43-8BC5-3EA156AC3715}"/>
              </a:ext>
            </a:extLst>
          </p:cNvPr>
          <p:cNvSpPr/>
          <p:nvPr/>
        </p:nvSpPr>
        <p:spPr bwMode="auto">
          <a:xfrm>
            <a:off x="3093911" y="5942727"/>
            <a:ext cx="8328607" cy="764586"/>
          </a:xfrm>
          <a:prstGeom prst="roundRect">
            <a:avLst/>
          </a:prstGeom>
          <a:solidFill>
            <a:srgbClr val="FFCB00"/>
          </a:solidFill>
          <a:ln w="25400" cap="flat" cmpd="sng" algn="ctr">
            <a:solidFill>
              <a:srgbClr val="FFA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566D77"/>
                </a:solidFill>
                <a:effectLst/>
                <a:latin typeface="Arial" pitchFamily="-112" charset="0"/>
                <a:ea typeface="Geneva" pitchFamily="-112" charset="0"/>
                <a:cs typeface="Geneva" pitchFamily="-112" charset="0"/>
              </a:rPr>
              <a:t>ELIXIR COMPUTE</a:t>
            </a:r>
          </a:p>
        </p:txBody>
      </p:sp>
    </p:spTree>
    <p:extLst>
      <p:ext uri="{BB962C8B-B14F-4D97-AF65-F5344CB8AC3E}">
        <p14:creationId xmlns:p14="http://schemas.microsoft.com/office/powerpoint/2010/main" val="327146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59" grpId="0" animBg="1"/>
      <p:bldP spid="57" grpId="0" animBg="1"/>
      <p:bldP spid="58" grpId="0" animBg="1"/>
      <p:bldP spid="4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F732-2EF0-0D4B-9201-B1EB0F30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Marine Microbial Eukaryote Transcriptome Sequencing Project (MMETSP)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CD19-C92A-5A44-A8A2-9116C1A0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066799"/>
            <a:ext cx="6752590" cy="5459731"/>
          </a:xfrm>
        </p:spPr>
        <p:txBody>
          <a:bodyPr/>
          <a:lstStyle/>
          <a:p>
            <a:r>
              <a:rPr lang="en-GB" b="1" dirty="0"/>
              <a:t>2018-IS-Interop-CWL</a:t>
            </a:r>
          </a:p>
          <a:p>
            <a:r>
              <a:rPr lang="en-GB" dirty="0"/>
              <a:t>Pipeline for the assembly and annotation of marine eukaryotic transcriptome</a:t>
            </a:r>
          </a:p>
          <a:p>
            <a:r>
              <a:rPr lang="en-GB" dirty="0"/>
              <a:t>Datasets: </a:t>
            </a:r>
            <a:r>
              <a:rPr lang="en-GB" b="1" dirty="0"/>
              <a:t>Tara Ocean </a:t>
            </a:r>
            <a:r>
              <a:rPr lang="en-GB" dirty="0"/>
              <a:t>and </a:t>
            </a:r>
            <a:r>
              <a:rPr lang="en-GB" b="1" dirty="0"/>
              <a:t>MMETSP</a:t>
            </a:r>
          </a:p>
          <a:p>
            <a:r>
              <a:rPr lang="en-GB" dirty="0"/>
              <a:t>Goal is to develop and deploy CWL workflows to multiple environments</a:t>
            </a:r>
          </a:p>
          <a:p>
            <a:pPr lvl="1"/>
            <a:r>
              <a:rPr lang="en-GB" b="1" dirty="0"/>
              <a:t>ELIXIR GA4GH Compatible Platform (WES - TES)</a:t>
            </a:r>
          </a:p>
          <a:p>
            <a:pPr lvl="1"/>
            <a:r>
              <a:rPr lang="en-GB" dirty="0"/>
              <a:t>ELIXIR Galaxy Community (</a:t>
            </a:r>
            <a:r>
              <a:rPr lang="en-GB" dirty="0" err="1"/>
              <a:t>usegalaxy.eu</a:t>
            </a:r>
            <a:r>
              <a:rPr lang="en-GB" dirty="0"/>
              <a:t>)</a:t>
            </a:r>
          </a:p>
          <a:p>
            <a:r>
              <a:rPr lang="en-GB" dirty="0"/>
              <a:t>Current focus on: </a:t>
            </a:r>
          </a:p>
          <a:p>
            <a:pPr lvl="1"/>
            <a:r>
              <a:rPr lang="en-GB" dirty="0"/>
              <a:t>Containerisation of the assembly and annotation pipelines</a:t>
            </a:r>
          </a:p>
          <a:p>
            <a:pPr lvl="1"/>
            <a:r>
              <a:rPr lang="en-GB" dirty="0"/>
              <a:t>Galaxy – CWL Interoperability</a:t>
            </a:r>
          </a:p>
          <a:p>
            <a:r>
              <a:rPr lang="en-GB" sz="1800" b="1" dirty="0"/>
              <a:t>Ready for multi-site CWL execution</a:t>
            </a:r>
          </a:p>
        </p:txBody>
      </p:sp>
      <p:pic>
        <p:nvPicPr>
          <p:cNvPr id="1026" name="Picture 2" descr="https://lh4.googleusercontent.com/n6DDIut8uL2vrDKDQD5MG3TO_obL1PboxpINaz54womRu76g36_Wppa9Jl3__glnKm42fDSD0FlBTH5EaIl76q3R6tTAdlHFNHVFNAIl79FlovpyT_x0xUTPwMOn8_IIoaGo3ky9o-OGBEXA9A">
            <a:extLst>
              <a:ext uri="{FF2B5EF4-FFF2-40B4-BE49-F238E27FC236}">
                <a16:creationId xmlns:a16="http://schemas.microsoft.com/office/drawing/2014/main" id="{1FA83B40-0D0B-0649-B741-A734AA9DE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4240" y="4242772"/>
            <a:ext cx="4937760" cy="261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opgwwGyy_-AMh0AY5t_udUQqnvKUk4aDJ7UxrdUeVST-uqkRF5Nz-oq93j50cslsuKgwfDBb3ekVtfc9zgfc7D1PWArQKrhBCJ5f5Rz7YPp05dJiUfIv1TAfvoQTjW-94uv6gnlx-tkGdQBNlg">
            <a:extLst>
              <a:ext uri="{FF2B5EF4-FFF2-40B4-BE49-F238E27FC236}">
                <a16:creationId xmlns:a16="http://schemas.microsoft.com/office/drawing/2014/main" id="{981A8FE1-54C0-4544-AD69-8BE068C68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3790" y="916632"/>
            <a:ext cx="4340934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85618E-0E94-DD4E-A67B-005410EE6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34" y="5104624"/>
            <a:ext cx="11756065" cy="175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9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IXIR_templat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Leere Prä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D2E806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LIXIR-template-2017" id="{8DF1A37C-FAF9-6249-A63E-0DBE2BCD9300}" vid="{028C6436-71E0-7941-A0C2-8E84BF6FAE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14222</TotalTime>
  <Words>1407</Words>
  <Application>Microsoft Macintosh PowerPoint</Application>
  <PresentationFormat>Widescreen</PresentationFormat>
  <Paragraphs>274</Paragraphs>
  <Slides>26</Slides>
  <Notes>18</Notes>
  <HiddenSlides>6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ＭＳ Ｐゴシック</vt:lpstr>
      <vt:lpstr>Arial</vt:lpstr>
      <vt:lpstr>Calibri</vt:lpstr>
      <vt:lpstr>Caveat</vt:lpstr>
      <vt:lpstr>Corbel</vt:lpstr>
      <vt:lpstr>Geneva</vt:lpstr>
      <vt:lpstr>Helvetica</vt:lpstr>
      <vt:lpstr>Helvetica Neue</vt:lpstr>
      <vt:lpstr>Oswald</vt:lpstr>
      <vt:lpstr>Roboto Mono</vt:lpstr>
      <vt:lpstr>Roboto Mono Light</vt:lpstr>
      <vt:lpstr>Syncopate</vt:lpstr>
      <vt:lpstr>Times</vt:lpstr>
      <vt:lpstr>Verdana</vt:lpstr>
      <vt:lpstr>Wingdings</vt:lpstr>
      <vt:lpstr>ELIXIR_template</vt:lpstr>
      <vt:lpstr>ELIXIR-GA4GH Compatible Cloud for EOSC</vt:lpstr>
      <vt:lpstr>PowerPoint Presentation</vt:lpstr>
      <vt:lpstr>In 2023: Continent-scale, standards-based infrastructure for accessing and analysing life-science data</vt:lpstr>
      <vt:lpstr>ELIXIR mission and strategy aligns with EOSC – implement life-science foundation in EOSC-Life </vt:lpstr>
      <vt:lpstr>Overlap in mission - data sharing</vt:lpstr>
      <vt:lpstr>PowerPoint Presentation</vt:lpstr>
      <vt:lpstr>GA4GH Compatible Cloud – ELIXIR Implementation Study</vt:lpstr>
      <vt:lpstr>ELIXIR - GA4GH Compatible Cloud Ecosystem</vt:lpstr>
      <vt:lpstr>Marine Microbial Eukaryote Transcriptome Sequencing Project (MMETSP)</vt:lpstr>
      <vt:lpstr>Marine Metagenomics (MMG) Workflow</vt:lpstr>
      <vt:lpstr>PowerPoint Presentation</vt:lpstr>
      <vt:lpstr>GA4GH-ELIXIR TRS Services (2018-IS-Tools-Biocontainers 2.0)</vt:lpstr>
      <vt:lpstr>Reference Data Set Distribution Service (RDSDS)</vt:lpstr>
      <vt:lpstr>RDSDS Dataset Management Lifecycle</vt:lpstr>
      <vt:lpstr>RDSDS Architecture</vt:lpstr>
      <vt:lpstr>Upgrading RDSDS --&gt; GA4GH DOS 0.3.1 Compatibility</vt:lpstr>
      <vt:lpstr>PowerPoint Presentation</vt:lpstr>
      <vt:lpstr>ELIXIR Compute Platform for EOSC-Hub &amp; EOSC-Life</vt:lpstr>
      <vt:lpstr>2018-GA4GH-CC Imp. Study Team </vt:lpstr>
      <vt:lpstr>Thank you</vt:lpstr>
      <vt:lpstr>DEMO Slides</vt:lpstr>
      <vt:lpstr>A GA4GH workflow</vt:lpstr>
      <vt:lpstr>Current state of integration</vt:lpstr>
      <vt:lpstr>WES-ELIXIR</vt:lpstr>
      <vt:lpstr>TESK</vt:lpstr>
      <vt:lpstr>Status / Outlook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premysl.velek@elixir-europe.org</dc:creator>
  <cp:lastModifiedBy>Susheel Varma</cp:lastModifiedBy>
  <cp:revision>430</cp:revision>
  <cp:lastPrinted>2018-09-08T22:44:57Z</cp:lastPrinted>
  <dcterms:created xsi:type="dcterms:W3CDTF">2017-10-26T12:35:26Z</dcterms:created>
  <dcterms:modified xsi:type="dcterms:W3CDTF">2018-10-10T08:01:00Z</dcterms:modified>
</cp:coreProperties>
</file>