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02" r:id="rId3"/>
    <p:sldId id="257" r:id="rId4"/>
    <p:sldId id="313" r:id="rId5"/>
    <p:sldId id="269" r:id="rId6"/>
    <p:sldId id="271" r:id="rId7"/>
    <p:sldId id="311" r:id="rId8"/>
    <p:sldId id="304" r:id="rId9"/>
    <p:sldId id="306" r:id="rId10"/>
    <p:sldId id="307" r:id="rId11"/>
    <p:sldId id="308" r:id="rId12"/>
    <p:sldId id="310" r:id="rId13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Manola" initials="NM" lastIdx="1" clrIdx="0">
    <p:extLst/>
  </p:cmAuthor>
  <p:cmAuthor id="2" name="Natalia Manola" initials="NM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00"/>
    <a:srgbClr val="FF6D53"/>
    <a:srgbClr val="4A52F9"/>
    <a:srgbClr val="2D3293"/>
    <a:srgbClr val="D6D6D6"/>
    <a:srgbClr val="4B54FF"/>
    <a:srgbClr val="5B72D1"/>
    <a:srgbClr val="5ED3FF"/>
    <a:srgbClr val="5AC3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71"/>
    <p:restoredTop sz="91413"/>
  </p:normalViewPr>
  <p:slideViewPr>
    <p:cSldViewPr snapToGrid="0" snapToObjects="1">
      <p:cViewPr varScale="1">
        <p:scale>
          <a:sx n="65" d="100"/>
          <a:sy n="65" d="100"/>
        </p:scale>
        <p:origin x="113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4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09E43-0FB3-D34E-84C1-F8B059CA32B4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09C74E-0FC7-E74E-B83C-2F566951D698}">
      <dgm:prSet custT="1"/>
      <dgm:spPr/>
      <dgm:t>
        <a:bodyPr/>
        <a:lstStyle/>
        <a:p>
          <a:pPr rtl="0"/>
          <a:r>
            <a:rPr lang="en-US" sz="2000" b="1" dirty="0">
              <a:latin typeface="PF Paperback"/>
              <a:cs typeface="PF Paperback"/>
            </a:rPr>
            <a:t>Publishing packages of products to enable reproducibility</a:t>
          </a:r>
        </a:p>
      </dgm:t>
    </dgm:pt>
    <dgm:pt modelId="{8EAF08FC-C500-324B-ADA7-CAFCBF1FB65B}" type="parTrans" cxnId="{9499C332-9D9B-4645-B44A-6280BE66B772}">
      <dgm:prSet/>
      <dgm:spPr/>
      <dgm:t>
        <a:bodyPr/>
        <a:lstStyle/>
        <a:p>
          <a:endParaRPr lang="en-US" sz="1800"/>
        </a:p>
      </dgm:t>
    </dgm:pt>
    <dgm:pt modelId="{6D4210B1-3B47-AE43-80C9-0DC3D710094A}" type="sibTrans" cxnId="{9499C332-9D9B-4645-B44A-6280BE66B772}">
      <dgm:prSet/>
      <dgm:spPr/>
      <dgm:t>
        <a:bodyPr/>
        <a:lstStyle/>
        <a:p>
          <a:endParaRPr lang="en-US" sz="1800"/>
        </a:p>
      </dgm:t>
    </dgm:pt>
    <dgm:pt modelId="{CC3C0425-489A-C74F-BB51-76C961606A5A}">
      <dgm:prSet custT="1"/>
      <dgm:spPr/>
      <dgm:t>
        <a:bodyPr/>
        <a:lstStyle/>
        <a:p>
          <a:pPr rtl="0"/>
          <a:r>
            <a:rPr lang="en-US" sz="2000" b="1" dirty="0">
              <a:latin typeface="PF Paperback"/>
              <a:cs typeface="PF Paperback"/>
            </a:rPr>
            <a:t>Publishing an up-to-date record of research products metadata and links</a:t>
          </a:r>
        </a:p>
      </dgm:t>
    </dgm:pt>
    <dgm:pt modelId="{9DC02C80-3C26-E344-A90A-D9AD70E8B694}" type="parTrans" cxnId="{07FDB348-47BE-3B4E-B2DB-8E2E428659D1}">
      <dgm:prSet/>
      <dgm:spPr/>
      <dgm:t>
        <a:bodyPr/>
        <a:lstStyle/>
        <a:p>
          <a:endParaRPr lang="en-US" sz="1800"/>
        </a:p>
      </dgm:t>
    </dgm:pt>
    <dgm:pt modelId="{196473D6-63E5-124D-A834-B32AD17071D4}" type="sibTrans" cxnId="{07FDB348-47BE-3B4E-B2DB-8E2E428659D1}">
      <dgm:prSet/>
      <dgm:spPr/>
      <dgm:t>
        <a:bodyPr/>
        <a:lstStyle/>
        <a:p>
          <a:endParaRPr lang="en-US" sz="1800"/>
        </a:p>
      </dgm:t>
    </dgm:pt>
    <dgm:pt modelId="{E1293BD3-D15B-3D45-A69B-778954E9445F}">
      <dgm:prSet custT="1"/>
      <dgm:spPr/>
      <dgm:t>
        <a:bodyPr/>
        <a:lstStyle/>
        <a:p>
          <a:pPr rtl="0"/>
          <a:r>
            <a:rPr lang="en-US" sz="2000" b="1" dirty="0">
              <a:latin typeface="PF Paperback"/>
              <a:cs typeface="PF Paperback"/>
            </a:rPr>
            <a:t>Publishing of all kinds of research products and semantic links in between</a:t>
          </a:r>
        </a:p>
      </dgm:t>
    </dgm:pt>
    <dgm:pt modelId="{B48D2C67-0EC7-B245-87D9-8F9A29EE3DDF}" type="parTrans" cxnId="{1838E0BC-BCC2-1047-8B31-5A1F85CDE941}">
      <dgm:prSet/>
      <dgm:spPr/>
      <dgm:t>
        <a:bodyPr/>
        <a:lstStyle/>
        <a:p>
          <a:endParaRPr lang="en-US" sz="1800"/>
        </a:p>
      </dgm:t>
    </dgm:pt>
    <dgm:pt modelId="{069CEACD-995A-D145-93A8-0638A922D11F}" type="sibTrans" cxnId="{1838E0BC-BCC2-1047-8B31-5A1F85CDE941}">
      <dgm:prSet/>
      <dgm:spPr/>
      <dgm:t>
        <a:bodyPr/>
        <a:lstStyle/>
        <a:p>
          <a:endParaRPr lang="en-US" sz="1800"/>
        </a:p>
      </dgm:t>
    </dgm:pt>
    <dgm:pt modelId="{C2954208-B500-0B46-BA34-8F1A98598B33}" type="pres">
      <dgm:prSet presAssocID="{18C09E43-0FB3-D34E-84C1-F8B059CA32B4}" presName="Name0" presStyleCnt="0">
        <dgm:presLayoutVars>
          <dgm:chMax val="7"/>
          <dgm:chPref val="7"/>
          <dgm:dir/>
        </dgm:presLayoutVars>
      </dgm:prSet>
      <dgm:spPr/>
    </dgm:pt>
    <dgm:pt modelId="{7A6EDEEA-FB03-4D42-B842-7FE94B2092B3}" type="pres">
      <dgm:prSet presAssocID="{18C09E43-0FB3-D34E-84C1-F8B059CA32B4}" presName="Name1" presStyleCnt="0"/>
      <dgm:spPr/>
    </dgm:pt>
    <dgm:pt modelId="{AFBFA65D-5641-364A-9402-065CF2D469F0}" type="pres">
      <dgm:prSet presAssocID="{18C09E43-0FB3-D34E-84C1-F8B059CA32B4}" presName="cycle" presStyleCnt="0"/>
      <dgm:spPr/>
    </dgm:pt>
    <dgm:pt modelId="{125F2D8E-4417-7948-9CF4-626B19698096}" type="pres">
      <dgm:prSet presAssocID="{18C09E43-0FB3-D34E-84C1-F8B059CA32B4}" presName="srcNode" presStyleLbl="node1" presStyleIdx="0" presStyleCnt="3"/>
      <dgm:spPr/>
    </dgm:pt>
    <dgm:pt modelId="{C855F182-E756-C345-935B-A41FC43589CD}" type="pres">
      <dgm:prSet presAssocID="{18C09E43-0FB3-D34E-84C1-F8B059CA32B4}" presName="conn" presStyleLbl="parChTrans1D2" presStyleIdx="0" presStyleCnt="1"/>
      <dgm:spPr/>
    </dgm:pt>
    <dgm:pt modelId="{4323D8FE-C5E1-2049-AFA3-E6B610FD370D}" type="pres">
      <dgm:prSet presAssocID="{18C09E43-0FB3-D34E-84C1-F8B059CA32B4}" presName="extraNode" presStyleLbl="node1" presStyleIdx="0" presStyleCnt="3"/>
      <dgm:spPr/>
    </dgm:pt>
    <dgm:pt modelId="{561F8B78-805E-2149-B569-BFA31D65949E}" type="pres">
      <dgm:prSet presAssocID="{18C09E43-0FB3-D34E-84C1-F8B059CA32B4}" presName="dstNode" presStyleLbl="node1" presStyleIdx="0" presStyleCnt="3"/>
      <dgm:spPr/>
    </dgm:pt>
    <dgm:pt modelId="{DDB19B7E-C151-9F43-80DD-DEDF42137024}" type="pres">
      <dgm:prSet presAssocID="{E1293BD3-D15B-3D45-A69B-778954E9445F}" presName="text_1" presStyleLbl="node1" presStyleIdx="0" presStyleCnt="3" custScaleX="123571" custLinFactNeighborY="-45820">
        <dgm:presLayoutVars>
          <dgm:bulletEnabled val="1"/>
        </dgm:presLayoutVars>
      </dgm:prSet>
      <dgm:spPr/>
    </dgm:pt>
    <dgm:pt modelId="{7C296316-64CA-3F4A-B701-046B80A2D7CC}" type="pres">
      <dgm:prSet presAssocID="{E1293BD3-D15B-3D45-A69B-778954E9445F}" presName="accent_1" presStyleCnt="0"/>
      <dgm:spPr/>
    </dgm:pt>
    <dgm:pt modelId="{EA306855-E1E9-4F43-9BFD-B10B3A31C6AC}" type="pres">
      <dgm:prSet presAssocID="{E1293BD3-D15B-3D45-A69B-778954E9445F}" presName="accentRepeatNode" presStyleLbl="solidFgAcc1" presStyleIdx="0" presStyleCnt="3"/>
      <dgm:spPr>
        <a:noFill/>
        <a:ln>
          <a:noFill/>
        </a:ln>
      </dgm:spPr>
    </dgm:pt>
    <dgm:pt modelId="{F802C768-FF28-9747-910E-B2F2D8303003}" type="pres">
      <dgm:prSet presAssocID="{6709C74E-0FC7-E74E-B83C-2F566951D698}" presName="text_2" presStyleLbl="node1" presStyleIdx="1" presStyleCnt="3" custScaleX="121525" custLinFactNeighborX="-1723" custLinFactNeighborY="-5542">
        <dgm:presLayoutVars>
          <dgm:bulletEnabled val="1"/>
        </dgm:presLayoutVars>
      </dgm:prSet>
      <dgm:spPr/>
    </dgm:pt>
    <dgm:pt modelId="{00485426-4970-3246-94E7-40BC4C8C404E}" type="pres">
      <dgm:prSet presAssocID="{6709C74E-0FC7-E74E-B83C-2F566951D698}" presName="accent_2" presStyleCnt="0"/>
      <dgm:spPr/>
    </dgm:pt>
    <dgm:pt modelId="{EC403155-6F10-3A49-949D-A792F2D6F4E0}" type="pres">
      <dgm:prSet presAssocID="{6709C74E-0FC7-E74E-B83C-2F566951D698}" presName="accentRepeatNode" presStyleLbl="solidFgAcc1" presStyleIdx="1" presStyleCnt="3"/>
      <dgm:spPr>
        <a:noFill/>
        <a:ln>
          <a:noFill/>
        </a:ln>
      </dgm:spPr>
    </dgm:pt>
    <dgm:pt modelId="{322C6949-84E9-724D-9FC3-32353BF34AA4}" type="pres">
      <dgm:prSet presAssocID="{CC3C0425-489A-C74F-BB51-76C961606A5A}" presName="text_3" presStyleLbl="node1" presStyleIdx="2" presStyleCnt="3" custScaleX="116141" custLinFactNeighborX="-46" custLinFactNeighborY="46717">
        <dgm:presLayoutVars>
          <dgm:bulletEnabled val="1"/>
        </dgm:presLayoutVars>
      </dgm:prSet>
      <dgm:spPr/>
    </dgm:pt>
    <dgm:pt modelId="{C8397369-9A5B-0147-B433-09A229B6D586}" type="pres">
      <dgm:prSet presAssocID="{CC3C0425-489A-C74F-BB51-76C961606A5A}" presName="accent_3" presStyleCnt="0"/>
      <dgm:spPr/>
    </dgm:pt>
    <dgm:pt modelId="{77E16777-6081-064F-9190-F7DF8DE10F5F}" type="pres">
      <dgm:prSet presAssocID="{CC3C0425-489A-C74F-BB51-76C961606A5A}" presName="accentRepeatNode" presStyleLbl="solidFgAcc1" presStyleIdx="2" presStyleCnt="3"/>
      <dgm:spPr>
        <a:noFill/>
        <a:ln>
          <a:noFill/>
        </a:ln>
      </dgm:spPr>
    </dgm:pt>
  </dgm:ptLst>
  <dgm:cxnLst>
    <dgm:cxn modelId="{2736CF03-51EB-9840-A8D2-4AF51E414600}" type="presOf" srcId="{069CEACD-995A-D145-93A8-0638A922D11F}" destId="{C855F182-E756-C345-935B-A41FC43589CD}" srcOrd="0" destOrd="0" presId="urn:microsoft.com/office/officeart/2008/layout/VerticalCurvedList"/>
    <dgm:cxn modelId="{F4A9101B-F2C6-3D42-91BC-8085D33CC53E}" type="presOf" srcId="{18C09E43-0FB3-D34E-84C1-F8B059CA32B4}" destId="{C2954208-B500-0B46-BA34-8F1A98598B33}" srcOrd="0" destOrd="0" presId="urn:microsoft.com/office/officeart/2008/layout/VerticalCurvedList"/>
    <dgm:cxn modelId="{9499C332-9D9B-4645-B44A-6280BE66B772}" srcId="{18C09E43-0FB3-D34E-84C1-F8B059CA32B4}" destId="{6709C74E-0FC7-E74E-B83C-2F566951D698}" srcOrd="1" destOrd="0" parTransId="{8EAF08FC-C500-324B-ADA7-CAFCBF1FB65B}" sibTransId="{6D4210B1-3B47-AE43-80C9-0DC3D710094A}"/>
    <dgm:cxn modelId="{2227ED3A-045C-B641-9B1E-8031F230E045}" type="presOf" srcId="{6709C74E-0FC7-E74E-B83C-2F566951D698}" destId="{F802C768-FF28-9747-910E-B2F2D8303003}" srcOrd="0" destOrd="0" presId="urn:microsoft.com/office/officeart/2008/layout/VerticalCurvedList"/>
    <dgm:cxn modelId="{07FDB348-47BE-3B4E-B2DB-8E2E428659D1}" srcId="{18C09E43-0FB3-D34E-84C1-F8B059CA32B4}" destId="{CC3C0425-489A-C74F-BB51-76C961606A5A}" srcOrd="2" destOrd="0" parTransId="{9DC02C80-3C26-E344-A90A-D9AD70E8B694}" sibTransId="{196473D6-63E5-124D-A834-B32AD17071D4}"/>
    <dgm:cxn modelId="{4CC9326D-8F2E-384F-AF04-2691185CDAC2}" type="presOf" srcId="{CC3C0425-489A-C74F-BB51-76C961606A5A}" destId="{322C6949-84E9-724D-9FC3-32353BF34AA4}" srcOrd="0" destOrd="0" presId="urn:microsoft.com/office/officeart/2008/layout/VerticalCurvedList"/>
    <dgm:cxn modelId="{B5512688-C5C0-A84A-BE91-2B13319D7DFA}" type="presOf" srcId="{E1293BD3-D15B-3D45-A69B-778954E9445F}" destId="{DDB19B7E-C151-9F43-80DD-DEDF42137024}" srcOrd="0" destOrd="0" presId="urn:microsoft.com/office/officeart/2008/layout/VerticalCurvedList"/>
    <dgm:cxn modelId="{1838E0BC-BCC2-1047-8B31-5A1F85CDE941}" srcId="{18C09E43-0FB3-D34E-84C1-F8B059CA32B4}" destId="{E1293BD3-D15B-3D45-A69B-778954E9445F}" srcOrd="0" destOrd="0" parTransId="{B48D2C67-0EC7-B245-87D9-8F9A29EE3DDF}" sibTransId="{069CEACD-995A-D145-93A8-0638A922D11F}"/>
    <dgm:cxn modelId="{99F84DB4-6A58-BD4C-B5BE-896B821CA364}" type="presParOf" srcId="{C2954208-B500-0B46-BA34-8F1A98598B33}" destId="{7A6EDEEA-FB03-4D42-B842-7FE94B2092B3}" srcOrd="0" destOrd="0" presId="urn:microsoft.com/office/officeart/2008/layout/VerticalCurvedList"/>
    <dgm:cxn modelId="{0CF0C197-3E0B-9647-8683-5D552F25EA6C}" type="presParOf" srcId="{7A6EDEEA-FB03-4D42-B842-7FE94B2092B3}" destId="{AFBFA65D-5641-364A-9402-065CF2D469F0}" srcOrd="0" destOrd="0" presId="urn:microsoft.com/office/officeart/2008/layout/VerticalCurvedList"/>
    <dgm:cxn modelId="{6CC12199-78F9-914B-AC47-BBD7FE545840}" type="presParOf" srcId="{AFBFA65D-5641-364A-9402-065CF2D469F0}" destId="{125F2D8E-4417-7948-9CF4-626B19698096}" srcOrd="0" destOrd="0" presId="urn:microsoft.com/office/officeart/2008/layout/VerticalCurvedList"/>
    <dgm:cxn modelId="{D8702B32-3D6F-BF4D-85B4-EDB937F41334}" type="presParOf" srcId="{AFBFA65D-5641-364A-9402-065CF2D469F0}" destId="{C855F182-E756-C345-935B-A41FC43589CD}" srcOrd="1" destOrd="0" presId="urn:microsoft.com/office/officeart/2008/layout/VerticalCurvedList"/>
    <dgm:cxn modelId="{AD5C7215-E0D1-374A-A129-DC0CB5FA0C6B}" type="presParOf" srcId="{AFBFA65D-5641-364A-9402-065CF2D469F0}" destId="{4323D8FE-C5E1-2049-AFA3-E6B610FD370D}" srcOrd="2" destOrd="0" presId="urn:microsoft.com/office/officeart/2008/layout/VerticalCurvedList"/>
    <dgm:cxn modelId="{8084E02E-4938-194D-8599-48F53DF3312C}" type="presParOf" srcId="{AFBFA65D-5641-364A-9402-065CF2D469F0}" destId="{561F8B78-805E-2149-B569-BFA31D65949E}" srcOrd="3" destOrd="0" presId="urn:microsoft.com/office/officeart/2008/layout/VerticalCurvedList"/>
    <dgm:cxn modelId="{30A012A5-B374-FC4F-B1E7-408E82E7B383}" type="presParOf" srcId="{7A6EDEEA-FB03-4D42-B842-7FE94B2092B3}" destId="{DDB19B7E-C151-9F43-80DD-DEDF42137024}" srcOrd="1" destOrd="0" presId="urn:microsoft.com/office/officeart/2008/layout/VerticalCurvedList"/>
    <dgm:cxn modelId="{D9864BB8-D435-704C-ACEC-9D25BC520D3A}" type="presParOf" srcId="{7A6EDEEA-FB03-4D42-B842-7FE94B2092B3}" destId="{7C296316-64CA-3F4A-B701-046B80A2D7CC}" srcOrd="2" destOrd="0" presId="urn:microsoft.com/office/officeart/2008/layout/VerticalCurvedList"/>
    <dgm:cxn modelId="{82356E60-3F40-EB4C-8620-6C4C4641872D}" type="presParOf" srcId="{7C296316-64CA-3F4A-B701-046B80A2D7CC}" destId="{EA306855-E1E9-4F43-9BFD-B10B3A31C6AC}" srcOrd="0" destOrd="0" presId="urn:microsoft.com/office/officeart/2008/layout/VerticalCurvedList"/>
    <dgm:cxn modelId="{A5B2A91D-1D3C-8449-AEA3-2526D46420B2}" type="presParOf" srcId="{7A6EDEEA-FB03-4D42-B842-7FE94B2092B3}" destId="{F802C768-FF28-9747-910E-B2F2D8303003}" srcOrd="3" destOrd="0" presId="urn:microsoft.com/office/officeart/2008/layout/VerticalCurvedList"/>
    <dgm:cxn modelId="{68752AAC-5FDD-E546-BF71-B07B62B455CF}" type="presParOf" srcId="{7A6EDEEA-FB03-4D42-B842-7FE94B2092B3}" destId="{00485426-4970-3246-94E7-40BC4C8C404E}" srcOrd="4" destOrd="0" presId="urn:microsoft.com/office/officeart/2008/layout/VerticalCurvedList"/>
    <dgm:cxn modelId="{209CE097-072F-DF49-B282-0FE18D53CFDE}" type="presParOf" srcId="{00485426-4970-3246-94E7-40BC4C8C404E}" destId="{EC403155-6F10-3A49-949D-A792F2D6F4E0}" srcOrd="0" destOrd="0" presId="urn:microsoft.com/office/officeart/2008/layout/VerticalCurvedList"/>
    <dgm:cxn modelId="{3225C0C2-D262-9142-BDAC-32F65B632C2F}" type="presParOf" srcId="{7A6EDEEA-FB03-4D42-B842-7FE94B2092B3}" destId="{322C6949-84E9-724D-9FC3-32353BF34AA4}" srcOrd="5" destOrd="0" presId="urn:microsoft.com/office/officeart/2008/layout/VerticalCurvedList"/>
    <dgm:cxn modelId="{95E7B93E-073C-1F48-A87A-160BB15797A0}" type="presParOf" srcId="{7A6EDEEA-FB03-4D42-B842-7FE94B2092B3}" destId="{C8397369-9A5B-0147-B433-09A229B6D586}" srcOrd="6" destOrd="0" presId="urn:microsoft.com/office/officeart/2008/layout/VerticalCurvedList"/>
    <dgm:cxn modelId="{5F3790A4-7E05-8340-B6CD-9965AC4A1F57}" type="presParOf" srcId="{C8397369-9A5B-0147-B433-09A229B6D586}" destId="{77E16777-6081-064F-9190-F7DF8DE10F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F182-E756-C345-935B-A41FC43589CD}">
      <dsp:nvSpPr>
        <dsp:cNvPr id="0" name=""/>
        <dsp:cNvSpPr/>
      </dsp:nvSpPr>
      <dsp:spPr>
        <a:xfrm>
          <a:off x="-6988535" y="-921755"/>
          <a:ext cx="8049371" cy="8049371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19B7E-C151-9F43-80DD-DEDF42137024}">
      <dsp:nvSpPr>
        <dsp:cNvPr id="0" name=""/>
        <dsp:cNvSpPr/>
      </dsp:nvSpPr>
      <dsp:spPr>
        <a:xfrm>
          <a:off x="145645" y="162391"/>
          <a:ext cx="4784855" cy="1196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49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F Paperback"/>
              <a:cs typeface="PF Paperback"/>
            </a:rPr>
            <a:t>Publishing of all kinds of research products and semantic links in between</a:t>
          </a:r>
        </a:p>
      </dsp:txBody>
      <dsp:txXfrm>
        <a:off x="145645" y="162391"/>
        <a:ext cx="4784855" cy="1196216"/>
      </dsp:txXfrm>
    </dsp:sp>
    <dsp:sp modelId="{EA306855-E1E9-4F43-9BFD-B10B3A31C6AC}">
      <dsp:nvSpPr>
        <dsp:cNvPr id="0" name=""/>
        <dsp:cNvSpPr/>
      </dsp:nvSpPr>
      <dsp:spPr>
        <a:xfrm>
          <a:off x="-145637" y="560970"/>
          <a:ext cx="1495270" cy="149527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2C768-FF28-9747-910E-B2F2D8303003}">
      <dsp:nvSpPr>
        <dsp:cNvPr id="0" name=""/>
        <dsp:cNvSpPr/>
      </dsp:nvSpPr>
      <dsp:spPr>
        <a:xfrm>
          <a:off x="607654" y="2438527"/>
          <a:ext cx="4177211" cy="11962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49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F Paperback"/>
              <a:cs typeface="PF Paperback"/>
            </a:rPr>
            <a:t>Publishing packages of products to enable reproducibility</a:t>
          </a:r>
        </a:p>
      </dsp:txBody>
      <dsp:txXfrm>
        <a:off x="607654" y="2438527"/>
        <a:ext cx="4177211" cy="1196216"/>
      </dsp:txXfrm>
    </dsp:sp>
    <dsp:sp modelId="{EC403155-6F10-3A49-949D-A792F2D6F4E0}">
      <dsp:nvSpPr>
        <dsp:cNvPr id="0" name=""/>
        <dsp:cNvSpPr/>
      </dsp:nvSpPr>
      <dsp:spPr>
        <a:xfrm>
          <a:off x="289187" y="2355295"/>
          <a:ext cx="1495270" cy="149527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6949-84E9-724D-9FC3-32353BF34AA4}">
      <dsp:nvSpPr>
        <dsp:cNvPr id="0" name=""/>
        <dsp:cNvSpPr/>
      </dsp:nvSpPr>
      <dsp:spPr>
        <a:xfrm>
          <a:off x="287714" y="4857982"/>
          <a:ext cx="4497155" cy="1196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49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F Paperback"/>
              <a:cs typeface="PF Paperback"/>
            </a:rPr>
            <a:t>Publishing an up-to-date record of research products metadata and links</a:t>
          </a:r>
        </a:p>
      </dsp:txBody>
      <dsp:txXfrm>
        <a:off x="287714" y="4857982"/>
        <a:ext cx="4497155" cy="1196216"/>
      </dsp:txXfrm>
    </dsp:sp>
    <dsp:sp modelId="{77E16777-6081-064F-9190-F7DF8DE10F5F}">
      <dsp:nvSpPr>
        <dsp:cNvPr id="0" name=""/>
        <dsp:cNvSpPr/>
      </dsp:nvSpPr>
      <dsp:spPr>
        <a:xfrm>
          <a:off x="-145637" y="4149619"/>
          <a:ext cx="1495270" cy="149527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1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uFillTx/>
                <a:latin typeface="Calibri" charset="0"/>
                <a:ea typeface="MS PGothic" charset="0"/>
              </a:rPr>
              <a:t>Highlight difference between citation and other kinds of relationships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E1CBC67-CD95-C745-8844-A66EDFCEDB17}" type="slidenum">
              <a:rPr lang="en-US" sz="1200">
                <a:uFillTx/>
              </a:rPr>
              <a:pPr eaLnBrk="1" hangingPunct="1"/>
              <a:t>2</a:t>
            </a:fld>
            <a:endParaRPr lang="en-US" sz="120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78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1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Open Science publishing capabilities</a:t>
            </a:r>
          </a:p>
          <a:p>
            <a:r>
              <a:rPr lang="en-GB" dirty="0"/>
              <a:t>On demand publishing workflow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6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7.png"/><Relationship Id="rId7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7.png"/><Relationship Id="rId7" Type="http://schemas.openxmlformats.org/officeDocument/2006/relationships/image" Target="../media/image1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2" y="-1"/>
            <a:ext cx="1627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679445"/>
            <a:ext cx="6241503" cy="5790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36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Autofit/>
          </a:bodyPr>
          <a:lstStyle>
            <a:lvl1pPr marL="0" indent="0" algn="r">
              <a:buNone/>
              <a:defRPr sz="2800" b="0" i="0" spc="-150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8881647" y="7284490"/>
            <a:ext cx="659341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accent1"/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38" y="8419647"/>
            <a:ext cx="829564" cy="57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24879" y="8581389"/>
            <a:ext cx="703862" cy="25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523057"/>
            <a:ext cx="432001" cy="3600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2527672" y="854242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0" i="0" dirty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0" i="0" dirty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0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0" y="7619599"/>
            <a:ext cx="6110944" cy="13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-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-</a:t>
            </a:r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- </a:t>
            </a:r>
          </a:p>
          <a:p>
            <a:pPr lvl="0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-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-</a:t>
            </a:r>
            <a:endParaRPr lang="el-GR" dirty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sit -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8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600" b="1" i="0" spc="-151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1" i="0" spc="-5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69067" y="792163"/>
            <a:ext cx="11751733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ligula,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eleifend</a:t>
            </a:r>
            <a:r>
              <a:rPr lang="en-US" dirty="0"/>
              <a:t> ac,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ante, </a:t>
            </a:r>
            <a:r>
              <a:rPr lang="en-US" dirty="0" err="1"/>
              <a:t>dapibus</a:t>
            </a:r>
            <a:r>
              <a:rPr lang="en-US" dirty="0"/>
              <a:t> in,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a,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!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tempus,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quam semper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90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52</a:t>
            </a:r>
            <a:r>
              <a:rPr lang="en-US" dirty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Tx/>
              <a:buBlip>
                <a:blip r:embed="rId2"/>
              </a:buBlip>
              <a:defRPr sz="44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4000" b="0" i="0" spc="-151">
                <a:solidFill>
                  <a:srgbClr val="5B72D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200" b="0" i="0" spc="-51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4000" b="0" i="0" spc="-151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200" b="0" i="0" spc="-5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" y="-1"/>
            <a:ext cx="16272000" cy="91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728759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2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436" y="872215"/>
            <a:ext cx="1806936" cy="1548000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- Cicero, 45BC</a:t>
            </a:r>
          </a:p>
        </p:txBody>
      </p:sp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5868"/>
            <a:ext cx="16297200" cy="9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68"/>
            <a:ext cx="16297200" cy="9180000"/>
          </a:xfrm>
          <a:prstGeom prst="rect">
            <a:avLst/>
          </a:prstGeom>
          <a:noFill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rgbClr val="2D3293"/>
              </a:gs>
              <a:gs pos="100000">
                <a:schemeClr val="accent2">
                  <a:lumMod val="75000"/>
                </a:schemeClr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3933" y="6241933"/>
            <a:ext cx="2335200" cy="35028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" y="0"/>
            <a:ext cx="16246121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945467" y="745067"/>
            <a:ext cx="8365067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84562" y="2359875"/>
            <a:ext cx="7932515" cy="493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/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7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745067"/>
            <a:ext cx="8636001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rgbClr val="2D3293"/>
              </a:gs>
              <a:gs pos="99000">
                <a:schemeClr val="accent2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" y="0"/>
            <a:ext cx="16246135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4" y="1278467"/>
            <a:ext cx="9160933" cy="65870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6085" y="815901"/>
            <a:ext cx="1012668" cy="867551"/>
          </a:xfrm>
          <a:prstGeom prst="rect">
            <a:avLst/>
          </a:prstGeom>
          <a:noFill/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999060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1084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9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898" y="1067627"/>
            <a:ext cx="1554806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0592" y="1248225"/>
            <a:ext cx="1061902" cy="909729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Cicero, 45BC</a:t>
            </a:r>
          </a:p>
        </p:txBody>
      </p:sp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Ι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dolor.</a:t>
            </a:r>
            <a:r>
              <a:rPr lang="el-GR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</a:p>
        </p:txBody>
      </p:sp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602294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l-GR" dirty="0"/>
              <a:t>- 3</a:t>
            </a:r>
            <a:r>
              <a:rPr lang="en-US" dirty="0"/>
              <a:t>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3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l-GR" dirty="0"/>
              <a:t>- </a:t>
            </a:r>
            <a:r>
              <a:rPr lang="en-US" dirty="0"/>
              <a:t>2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711200" y="1933731"/>
            <a:ext cx="7200000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354543" y="1933732"/>
            <a:ext cx="7200000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11200" y="6999709"/>
            <a:ext cx="7200000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8354543" y="6999709"/>
            <a:ext cx="7200000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0" y="3229337"/>
            <a:ext cx="720000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711199" y="2430865"/>
            <a:ext cx="7200000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8354544" y="3229338"/>
            <a:ext cx="720000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8354543" y="2430866"/>
            <a:ext cx="7200000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l-GR" dirty="0"/>
              <a:t>- 6</a:t>
            </a:r>
            <a:r>
              <a:rPr lang="en-US" dirty="0"/>
              <a:t>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2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3</a:t>
            </a:r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714453"/>
            <a:ext cx="4532131" cy="434734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4</a:t>
            </a:r>
            <a:endParaRPr lang="en-US" dirty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5</a:t>
            </a:r>
            <a:endParaRPr lang="en-US" dirty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6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Ε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4 </a:t>
            </a:r>
            <a:r>
              <a:rPr lang="en-US" dirty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387791"/>
            <a:ext cx="7901640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spAutoFit/>
          </a:bodyPr>
          <a:lstStyle>
            <a:lvl1pPr marL="0" indent="0" algn="r">
              <a:buNone/>
              <a:defRPr sz="32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5287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sp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52148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33301" y="4637371"/>
            <a:ext cx="4392000" cy="50749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825319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6018490" y="4637371"/>
            <a:ext cx="439200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6018490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124998" y="4637371"/>
            <a:ext cx="439200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124998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938369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2044877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</a:t>
            </a:r>
            <a:r>
              <a:rPr lang="en-US" dirty="0"/>
              <a:t>3</a:t>
            </a:r>
            <a:r>
              <a:rPr lang="el-GR" dirty="0"/>
              <a:t> </a:t>
            </a:r>
            <a:r>
              <a:rPr lang="en-US" dirty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5 </a:t>
            </a:r>
            <a:r>
              <a:rPr lang="en-US" dirty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24933"/>
            <a:ext cx="14303103" cy="9355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6 </a:t>
            </a:r>
            <a:r>
              <a:rPr lang="en-US" dirty="0"/>
              <a:t>Images,</a:t>
            </a:r>
            <a:r>
              <a:rPr lang="el-GR" dirty="0"/>
              <a:t> </a:t>
            </a:r>
            <a:r>
              <a:rPr lang="en-US" dirty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  <a:endParaRPr lang="en-US" dirty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sp>
        <p:nvSpPr>
          <p:cNvPr id="3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Open Sans Semibold" charset="0"/>
              <a:ea typeface="Open Sans Semibold" charset="0"/>
              <a:cs typeface="Open Sans Semibold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98" y="8371595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1st 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2nd Name Surname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6138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chemeClr val="bg1">
                    <a:lumMod val="9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24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1st 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accent3">
                    <a:lumMod val="40000"/>
                    <a:lumOff val="6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24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2nd Name Surname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000" b="0" i="0" spc="-150">
                <a:solidFill>
                  <a:schemeClr val="accent3">
                    <a:lumMod val="40000"/>
                    <a:lumOff val="6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0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4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58798"/>
            <a:ext cx="11708984" cy="2429131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88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004865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536288" cy="481060"/>
            <a:chOff x="11725043" y="8364911"/>
            <a:chExt cx="253628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92091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>
                  <a:latin typeface="Open Sans" charset="0"/>
                  <a:ea typeface="Open Sans" charset="0"/>
                  <a:cs typeface="Open Sans" charset="0"/>
                </a:rPr>
                <a:t>openaire_eu</a:t>
              </a:r>
              <a:endParaRPr lang="en-US" sz="2200" b="1" i="0" dirty="0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85283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676880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5058900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-133" r="-13634" b="-1410"/>
          <a:stretch/>
        </p:blipFill>
        <p:spPr>
          <a:xfrm>
            <a:off x="-42529" y="-215752"/>
            <a:ext cx="19080000" cy="8243846"/>
          </a:xfrm>
          <a:prstGeom prst="rect">
            <a:avLst/>
          </a:prstGeom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42530" y="-194646"/>
            <a:ext cx="16272000" cy="8136000"/>
          </a:xfrm>
          <a:prstGeom prst="rect">
            <a:avLst/>
          </a:prstGeom>
          <a:gradFill flip="none" rotWithShape="1">
            <a:gsLst>
              <a:gs pos="0">
                <a:srgbClr val="4B54FF"/>
              </a:gs>
              <a:gs pos="54000">
                <a:schemeClr val="bg1">
                  <a:alpha val="0"/>
                  <a:lumMod val="47000"/>
                </a:schemeClr>
              </a:gs>
            </a:gsLst>
            <a:lin ang="5400000" scaled="1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/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0" spc="-80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730" r:id="rId3"/>
    <p:sldLayoutId id="2147483659" r:id="rId4"/>
    <p:sldLayoutId id="2147483693" r:id="rId5"/>
    <p:sldLayoutId id="2147483720" r:id="rId6"/>
    <p:sldLayoutId id="2147483670" r:id="rId7"/>
    <p:sldLayoutId id="2147483694" r:id="rId8"/>
    <p:sldLayoutId id="2147483731" r:id="rId9"/>
    <p:sldLayoutId id="2147483695" r:id="rId10"/>
    <p:sldLayoutId id="2147483669" r:id="rId11"/>
    <p:sldLayoutId id="2147483696" r:id="rId12"/>
    <p:sldLayoutId id="2147483671" r:id="rId13"/>
    <p:sldLayoutId id="2147483711" r:id="rId14"/>
    <p:sldLayoutId id="2147483699" r:id="rId15"/>
    <p:sldLayoutId id="2147483697" r:id="rId16"/>
    <p:sldLayoutId id="2147483700" r:id="rId17"/>
    <p:sldLayoutId id="2147483663" r:id="rId18"/>
    <p:sldLayoutId id="2147483710" r:id="rId19"/>
    <p:sldLayoutId id="2147483712" r:id="rId20"/>
    <p:sldLayoutId id="2147483713" r:id="rId21"/>
    <p:sldLayoutId id="2147483673" r:id="rId22"/>
    <p:sldLayoutId id="2147483708" r:id="rId23"/>
    <p:sldLayoutId id="2147483698" r:id="rId24"/>
    <p:sldLayoutId id="2147483666" r:id="rId25"/>
    <p:sldLayoutId id="2147483714" r:id="rId26"/>
    <p:sldLayoutId id="2147483719" r:id="rId27"/>
    <p:sldLayoutId id="2147483716" r:id="rId28"/>
    <p:sldLayoutId id="2147483717" r:id="rId29"/>
    <p:sldLayoutId id="2147483718" r:id="rId30"/>
    <p:sldLayoutId id="2147483715" r:id="rId31"/>
    <p:sldLayoutId id="2147483677" r:id="rId32"/>
    <p:sldLayoutId id="2147483702" r:id="rId33"/>
    <p:sldLayoutId id="2147483703" r:id="rId34"/>
    <p:sldLayoutId id="2147483701" r:id="rId35"/>
    <p:sldLayoutId id="2147483704" r:id="rId36"/>
    <p:sldLayoutId id="2147483733" r:id="rId37"/>
    <p:sldLayoutId id="2147483705" r:id="rId38"/>
    <p:sldLayoutId id="2147483679" r:id="rId39"/>
    <p:sldLayoutId id="2147483732" r:id="rId40"/>
    <p:sldLayoutId id="2147483706" r:id="rId41"/>
    <p:sldLayoutId id="2147483707" r:id="rId42"/>
    <p:sldLayoutId id="2147483664" r:id="rId43"/>
    <p:sldLayoutId id="2147483709" r:id="rId44"/>
    <p:sldLayoutId id="2147483667" r:id="rId45"/>
  </p:sldLayoutIdLst>
  <p:transition spd="med"/>
  <p:hf sldNum="0"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47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48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49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Data" Target="../diagrams/data1.xml"/><Relationship Id="rId11" Type="http://schemas.openxmlformats.org/officeDocument/2006/relationships/image" Target="../media/image1.png"/><Relationship Id="rId5" Type="http://schemas.openxmlformats.org/officeDocument/2006/relationships/image" Target="../media/image40.png"/><Relationship Id="rId10" Type="http://schemas.microsoft.com/office/2007/relationships/diagramDrawing" Target="../diagrams/drawing1.xml"/><Relationship Id="rId4" Type="http://schemas.openxmlformats.org/officeDocument/2006/relationships/image" Target="../media/image39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OpenAIRE Open Science Publishing for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Infrastructures</a:t>
            </a:r>
            <a:r>
              <a:rPr lang="it-IT" dirty="0"/>
              <a:t>: the EPOS use-case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12266" y="4010818"/>
            <a:ext cx="13450220" cy="1345739"/>
          </a:xfrm>
        </p:spPr>
        <p:txBody>
          <a:bodyPr>
            <a:normAutofit fontScale="62500" lnSpcReduction="20000"/>
          </a:bodyPr>
          <a:lstStyle/>
          <a:p>
            <a:r>
              <a:rPr lang="it-IT" i="1" dirty="0"/>
              <a:t>Paolo Manghi, Michele </a:t>
            </a:r>
            <a:r>
              <a:rPr lang="it-IT" i="1" dirty="0" err="1"/>
              <a:t>Manunta</a:t>
            </a:r>
            <a:r>
              <a:rPr lang="it-IT" i="1" dirty="0"/>
              <a:t>, Miriam Baglioni, </a:t>
            </a:r>
            <a:r>
              <a:rPr lang="it-IT" b="1" i="1" dirty="0"/>
              <a:t>Alessia Bardi</a:t>
            </a:r>
            <a:r>
              <a:rPr lang="it-IT" i="1" dirty="0"/>
              <a:t>, Francesco </a:t>
            </a:r>
            <a:r>
              <a:rPr lang="it-IT" i="1" dirty="0" err="1"/>
              <a:t>Casu</a:t>
            </a:r>
            <a:r>
              <a:rPr lang="it-IT" i="1" dirty="0"/>
              <a:t>, Claudio De Luca, </a:t>
            </a:r>
            <a:endParaRPr lang="it-IT" dirty="0"/>
          </a:p>
          <a:p>
            <a:br>
              <a:rPr lang="it-IT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Open Science: services | DI4R2018 | Lisbon | 9 Oct. 2018</a:t>
            </a:r>
          </a:p>
        </p:txBody>
      </p:sp>
    </p:spTree>
    <p:extLst>
      <p:ext uri="{BB962C8B-B14F-4D97-AF65-F5344CB8AC3E}">
        <p14:creationId xmlns:p14="http://schemas.microsoft.com/office/powerpoint/2010/main" val="12175056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346AC-3979-AE40-8441-E3E4E11862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Scientific workflows in GEP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5FE66-9351-AC40-A113-0937D54816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19428-AF0B-FE4C-BF8E-20FE5558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52" y="1833980"/>
            <a:ext cx="8551333" cy="6413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30726A-5B0A-2249-8EB1-939A35E875DB}"/>
              </a:ext>
            </a:extLst>
          </p:cNvPr>
          <p:cNvSpPr/>
          <p:nvPr/>
        </p:nvSpPr>
        <p:spPr>
          <a:xfrm>
            <a:off x="429530" y="1924606"/>
            <a:ext cx="173001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/>
              <a:t>Satellite image selection via a geo-spatial browser</a:t>
            </a:r>
            <a:br>
              <a:rPr lang="en-GB" sz="2000" dirty="0"/>
            </a:br>
            <a:r>
              <a:rPr lang="en-GB" sz="2000" dirty="0"/>
              <a:t>e.g. images of old ESA missions and from the Copernicus Programme repository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1A574F-B61A-014C-8A9C-350FBFAF2DC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159540" y="3817432"/>
            <a:ext cx="66148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DACC01-EC1B-3846-B8D4-EB98A480BEF0}"/>
              </a:ext>
            </a:extLst>
          </p:cNvPr>
          <p:cNvSpPr txBox="1"/>
          <p:nvPr/>
        </p:nvSpPr>
        <p:spPr>
          <a:xfrm>
            <a:off x="8369197" y="4325073"/>
            <a:ext cx="3849020" cy="7117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Outputs generated by algorithm</a:t>
            </a:r>
            <a:b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(maps and time series)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5219E3-BA94-1847-909D-268ACCF3B0AE}"/>
              </a:ext>
            </a:extLst>
          </p:cNvPr>
          <p:cNvSpPr txBox="1"/>
          <p:nvPr/>
        </p:nvSpPr>
        <p:spPr>
          <a:xfrm>
            <a:off x="8369197" y="5047325"/>
            <a:ext cx="4046781" cy="7117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History of executions kept by GEP </a:t>
            </a:r>
            <a:r>
              <a:rPr lang="en-GB" sz="2000" dirty="0"/>
              <a:t>(provenance and reproducibility)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F2EE8E-AC54-1241-9D34-C81CD4686567}"/>
              </a:ext>
            </a:extLst>
          </p:cNvPr>
          <p:cNvSpPr txBox="1"/>
          <p:nvPr/>
        </p:nvSpPr>
        <p:spPr>
          <a:xfrm>
            <a:off x="8369197" y="2094033"/>
            <a:ext cx="2566288" cy="13272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typically embedded in the article as image or table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2FC6989-4BF0-1048-A8D0-1905208630ED}"/>
              </a:ext>
            </a:extLst>
          </p:cNvPr>
          <p:cNvCxnSpPr>
            <a:cxnSpLocks/>
          </p:cNvCxnSpPr>
          <p:nvPr/>
        </p:nvCxnSpPr>
        <p:spPr>
          <a:xfrm flipV="1">
            <a:off x="9673685" y="3421319"/>
            <a:ext cx="0" cy="90375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DB12B71-458F-B342-B017-EB45D143A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35485" y="1006775"/>
            <a:ext cx="5059324" cy="425158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No best practices on deposition</a:t>
            </a:r>
          </a:p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No best practices on citation</a:t>
            </a:r>
          </a:p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Low degree of FAIR-ness and reproducibility</a:t>
            </a:r>
          </a:p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Provenance of datasets not shared</a:t>
            </a:r>
          </a:p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Experiments not shared</a:t>
            </a:r>
          </a:p>
        </p:txBody>
      </p:sp>
    </p:spTree>
    <p:extLst>
      <p:ext uri="{BB962C8B-B14F-4D97-AF65-F5344CB8AC3E}">
        <p14:creationId xmlns:p14="http://schemas.microsoft.com/office/powerpoint/2010/main" val="467445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28" grpId="0"/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0D8C-36CC-684A-A320-A278F63F81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EPOSAR workflow integrated </a:t>
            </a:r>
            <a:r>
              <a:rPr lang="en-GB"/>
              <a:t>with OpenAIRE RCD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B7999-52B0-224C-9C48-25EAD59234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76CA-F5C6-1D46-BE99-4C81FE10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9" y="1640144"/>
            <a:ext cx="7785100" cy="583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6313B4-3F23-3B4B-92EC-EAEA482D63FB}"/>
              </a:ext>
            </a:extLst>
          </p:cNvPr>
          <p:cNvSpPr txBox="1"/>
          <p:nvPr/>
        </p:nvSpPr>
        <p:spPr>
          <a:xfrm>
            <a:off x="8010870" y="4354117"/>
            <a:ext cx="6364558" cy="13272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Fetch experiment and dataset information, repackage them for Zenodo deposition.</a:t>
            </a:r>
          </a:p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/>
              <a:t>Publisher component performs the deposition on behalf of the user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F3B1E-81FE-1C45-B5B1-EFA8B96FA46D}"/>
              </a:ext>
            </a:extLst>
          </p:cNvPr>
          <p:cNvSpPr txBox="1"/>
          <p:nvPr/>
        </p:nvSpPr>
        <p:spPr>
          <a:xfrm>
            <a:off x="8010870" y="2952232"/>
            <a:ext cx="6364558" cy="4039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User activates the on-demand publishing workflow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C539B2-6602-FD43-912C-4A1565D7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38" y="5962934"/>
            <a:ext cx="4542066" cy="151603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0DAA211E-66EF-A94D-8940-6106BF674D3B}"/>
              </a:ext>
            </a:extLst>
          </p:cNvPr>
          <p:cNvSpPr/>
          <p:nvPr/>
        </p:nvSpPr>
        <p:spPr>
          <a:xfrm>
            <a:off x="7783551" y="6226281"/>
            <a:ext cx="758283" cy="453050"/>
          </a:xfrm>
          <a:prstGeom prst="rightArrow">
            <a:avLst/>
          </a:prstGeom>
          <a:solidFill>
            <a:srgbClr val="FB9D00"/>
          </a:solidFill>
          <a:ln w="3175" cap="flat">
            <a:solidFill>
              <a:srgbClr val="FB9D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15619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31A98-B55D-1049-82F2-069200B49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 demand Open Science publishing</a:t>
            </a:r>
          </a:p>
          <a:p>
            <a:r>
              <a:rPr lang="en-GB" dirty="0"/>
              <a:t>Delegate RI services to publish on behalf of the user</a:t>
            </a:r>
          </a:p>
          <a:p>
            <a:r>
              <a:rPr lang="en-GB" dirty="0"/>
              <a:t>The user decides when the experiment is mature</a:t>
            </a:r>
          </a:p>
          <a:p>
            <a:r>
              <a:rPr lang="en-GB" dirty="0"/>
              <a:t>The RI service collects the information (data and metadata) needed for publishing and ask the scientist for what is missing</a:t>
            </a:r>
          </a:p>
          <a:p>
            <a:pPr lvl="1"/>
            <a:r>
              <a:rPr lang="en-GB" dirty="0"/>
              <a:t>E.g. GEP has not the complete list of scientists working on the experiment, licenses and access rights</a:t>
            </a:r>
          </a:p>
          <a:p>
            <a:r>
              <a:rPr lang="en-GB" dirty="0"/>
              <a:t>Implementation planned to be completed in 2019</a:t>
            </a:r>
          </a:p>
          <a:p>
            <a:pPr lvl="1"/>
            <a:r>
              <a:rPr lang="en-GB" dirty="0"/>
              <a:t>All other GEP applications may use the on demand OS publishing workflow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B207-98B3-7C48-97E2-ED6E0BACD5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7DEE2-B0DD-BA44-B554-97C0DC528AD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621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264480" y="1950879"/>
            <a:ext cx="5215430" cy="6054197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489854" y="1975675"/>
            <a:ext cx="7601045" cy="653332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82622" y="340551"/>
            <a:ext cx="15747320" cy="1145358"/>
          </a:xfrm>
        </p:spPr>
        <p:txBody>
          <a:bodyPr>
            <a:noAutofit/>
          </a:bodyPr>
          <a:lstStyle/>
          <a:p>
            <a:r>
              <a:rPr lang="en-US" spc="-300" dirty="0">
                <a:uFillTx/>
              </a:rPr>
              <a:t>Open Science publishing: principles and waivers</a:t>
            </a:r>
            <a:endParaRPr lang="en-US" sz="2800" dirty="0">
              <a:uFillTx/>
            </a:endParaRPr>
          </a:p>
        </p:txBody>
      </p:sp>
      <p:sp>
        <p:nvSpPr>
          <p:cNvPr id="36" name="Circular Arrow 35"/>
          <p:cNvSpPr>
            <a:spLocks/>
          </p:cNvSpPr>
          <p:nvPr/>
        </p:nvSpPr>
        <p:spPr>
          <a:xfrm rot="886150">
            <a:off x="1774792" y="2918381"/>
            <a:ext cx="4508060" cy="4587875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531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369" y="5053809"/>
            <a:ext cx="817482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1954" y="5769771"/>
            <a:ext cx="592080" cy="5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ight Arrow 40"/>
          <p:cNvSpPr>
            <a:spLocks/>
          </p:cNvSpPr>
          <p:nvPr/>
        </p:nvSpPr>
        <p:spPr>
          <a:xfrm rot="2656027">
            <a:off x="3078003" y="4744246"/>
            <a:ext cx="607953" cy="40163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 rot="19197062">
            <a:off x="3082765" y="5645946"/>
            <a:ext cx="607954" cy="40163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3" name="Right Arrow 42"/>
          <p:cNvSpPr>
            <a:spLocks/>
          </p:cNvSpPr>
          <p:nvPr/>
        </p:nvSpPr>
        <p:spPr>
          <a:xfrm>
            <a:off x="4560583" y="5114135"/>
            <a:ext cx="607953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365258" y="3653634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1343036" y="6182521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 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Software</a:t>
            </a: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3402087" y="4348606"/>
            <a:ext cx="1967205" cy="748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e-infra Tools &amp;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Services</a:t>
            </a: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5327797" y="4226721"/>
            <a:ext cx="1284163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22540" name="TextBox 47"/>
          <p:cNvSpPr txBox="1">
            <a:spLocks noChangeArrowheads="1"/>
          </p:cNvSpPr>
          <p:nvPr/>
        </p:nvSpPr>
        <p:spPr bwMode="auto">
          <a:xfrm>
            <a:off x="2522806" y="7033542"/>
            <a:ext cx="305509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i="1" dirty="0">
                <a:uFillTx/>
                <a:latin typeface="PF Paperback" charset="0"/>
                <a:cs typeface="PF Paperback" charset="0"/>
              </a:rPr>
              <a:t>Scientific process</a:t>
            </a:r>
          </a:p>
        </p:txBody>
      </p:sp>
      <p:pic>
        <p:nvPicPr>
          <p:cNvPr id="22541" name="Picture 4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136" y="3178971"/>
            <a:ext cx="74287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>
            <a:spLocks/>
          </p:cNvSpPr>
          <p:nvPr/>
        </p:nvSpPr>
        <p:spPr>
          <a:xfrm>
            <a:off x="2547830" y="2375697"/>
            <a:ext cx="3357234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>
                <a:uFillTx/>
              </a:defRPr>
            </a:defPPr>
            <a:lvl1pPr algn="ctr">
              <a:defRPr sz="1200" b="1"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en-US" sz="2133" dirty="0">
                <a:uFillTx/>
                <a:latin typeface="PF Paperback"/>
                <a:cs typeface="PF Paperback"/>
              </a:rPr>
              <a:t>Research literature:</a:t>
            </a:r>
          </a:p>
          <a:p>
            <a:pPr>
              <a:defRPr>
                <a:uFillTx/>
              </a:defRPr>
            </a:pPr>
            <a:r>
              <a:rPr lang="en-US" sz="2133" b="0" i="1" dirty="0">
                <a:uFillTx/>
                <a:latin typeface="PF Paperback"/>
                <a:cs typeface="PF Paperback"/>
              </a:rPr>
              <a:t>Articles, docs, white papers</a:t>
            </a:r>
          </a:p>
          <a:p>
            <a:pPr>
              <a:defRPr>
                <a:uFillTx/>
              </a:defRPr>
            </a:pPr>
            <a:endParaRPr lang="en-US" sz="2133" dirty="0">
              <a:uFillTx/>
              <a:latin typeface="PF Paperback"/>
              <a:cs typeface="PF Paperback"/>
            </a:endParaRPr>
          </a:p>
        </p:txBody>
      </p:sp>
      <p:sp>
        <p:nvSpPr>
          <p:cNvPr id="51" name="Right Arrow 50"/>
          <p:cNvSpPr>
            <a:spLocks/>
          </p:cNvSpPr>
          <p:nvPr/>
        </p:nvSpPr>
        <p:spPr>
          <a:xfrm>
            <a:off x="6617622" y="4639864"/>
            <a:ext cx="1792006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6437831" y="4933161"/>
            <a:ext cx="193725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/>
              <a:t>Open Science</a:t>
            </a:r>
          </a:p>
          <a:p>
            <a:r>
              <a:rPr lang="en-US" dirty="0"/>
              <a:t>Publishing </a:t>
            </a:r>
          </a:p>
        </p:txBody>
      </p:sp>
      <p:sp>
        <p:nvSpPr>
          <p:cNvPr id="53" name="Rounded Rectangle 52"/>
          <p:cNvSpPr>
            <a:spLocks/>
          </p:cNvSpPr>
          <p:nvPr/>
        </p:nvSpPr>
        <p:spPr>
          <a:xfrm>
            <a:off x="2365285" y="4361659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276394" y="4337847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57" name="Rounded Rectangle 56"/>
          <p:cNvSpPr>
            <a:spLocks/>
          </p:cNvSpPr>
          <p:nvPr/>
        </p:nvSpPr>
        <p:spPr>
          <a:xfrm>
            <a:off x="5586535" y="4988721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5497644" y="4963321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8375086" y="1390899"/>
            <a:ext cx="7554856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>
                <a:sym typeface="Gill Sans" charset="0"/>
              </a:rPr>
              <a:t>Scholarly Communication Infrastructure</a:t>
            </a: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1607936" y="1390900"/>
            <a:ext cx="4715127" cy="5847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i="1" dirty="0">
                <a:uFillTx/>
                <a:latin typeface="PF Paperback" charset="0"/>
                <a:cs typeface="PF Paperback" charset="0"/>
              </a:rPr>
              <a:t>Research Infrastructures</a:t>
            </a: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7213"/>
              </p:ext>
            </p:extLst>
          </p:nvPr>
        </p:nvGraphicFramePr>
        <p:xfrm>
          <a:off x="10723308" y="1950879"/>
          <a:ext cx="4784864" cy="620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Oval 7"/>
          <p:cNvSpPr/>
          <p:nvPr/>
        </p:nvSpPr>
        <p:spPr>
          <a:xfrm>
            <a:off x="8517252" y="4389608"/>
            <a:ext cx="2812907" cy="1303786"/>
          </a:xfrm>
          <a:prstGeom prst="ellipse">
            <a:avLst/>
          </a:prstGeom>
          <a:blipFill rotWithShape="1">
            <a:blip r:embed="rId11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Enabling transparent </a:t>
            </a: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evaluation</a:t>
            </a:r>
          </a:p>
        </p:txBody>
      </p:sp>
      <p:sp>
        <p:nvSpPr>
          <p:cNvPr id="38" name="Oval 37"/>
          <p:cNvSpPr/>
          <p:nvPr/>
        </p:nvSpPr>
        <p:spPr>
          <a:xfrm>
            <a:off x="8517253" y="3273079"/>
            <a:ext cx="2812907" cy="914273"/>
          </a:xfrm>
          <a:prstGeom prst="ellipse">
            <a:avLst/>
          </a:prstGeom>
          <a:blipFill rotWithShape="1">
            <a:blip r:embed="rId11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EFFFF"/>
                </a:solidFill>
                <a:latin typeface="PF Paperback" charset="0"/>
                <a:cs typeface="PF Paperback" charset="0"/>
              </a:rPr>
              <a:t>Enabling reproducibility </a:t>
            </a:r>
            <a:endParaRPr lang="en-US" sz="1800" dirty="0">
              <a:solidFill>
                <a:srgbClr val="FEFFFF"/>
              </a:solidFill>
              <a:latin typeface="PF Paperback" charset="0"/>
              <a:cs typeface="PF Paperback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8"/>
          </p:nvPr>
        </p:nvSpPr>
        <p:spPr bwMode="auto">
          <a:xfrm>
            <a:off x="6598484" y="8803158"/>
            <a:ext cx="8290521" cy="376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14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Open Science: services | DI4R2018 | Lisbon | 9 Oct. 2018</a:t>
            </a:r>
            <a:endParaRPr lang="en-GB" sz="1400" dirty="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C6D534-EE14-A549-84D5-501237439605}"/>
              </a:ext>
            </a:extLst>
          </p:cNvPr>
          <p:cNvSpPr/>
          <p:nvPr/>
        </p:nvSpPr>
        <p:spPr>
          <a:xfrm>
            <a:off x="8509558" y="5839583"/>
            <a:ext cx="2812907" cy="1303786"/>
          </a:xfrm>
          <a:prstGeom prst="ellipse">
            <a:avLst/>
          </a:prstGeom>
          <a:blipFill rotWithShape="1">
            <a:blip r:embed="rId11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Enabling omni-comprehensive scientific reward</a:t>
            </a:r>
          </a:p>
        </p:txBody>
      </p:sp>
    </p:spTree>
    <p:extLst>
      <p:ext uri="{BB962C8B-B14F-4D97-AF65-F5344CB8AC3E}">
        <p14:creationId xmlns:p14="http://schemas.microsoft.com/office/powerpoint/2010/main" val="1057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 animBg="1"/>
      <p:bldP spid="52" grpId="0"/>
      <p:bldP spid="75" grpId="0"/>
      <p:bldGraphic spid="34" grpId="0">
        <p:bldAsOne/>
      </p:bldGraphic>
      <p:bldP spid="8" grpId="0" animBg="1"/>
      <p:bldP spid="3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Research communities lack culture on Open Science publishing</a:t>
            </a:r>
          </a:p>
          <a:p>
            <a:r>
              <a:rPr lang="en-GB" dirty="0"/>
              <a:t>Focus (funding) is not on scholarly communication practices</a:t>
            </a:r>
          </a:p>
          <a:p>
            <a:r>
              <a:rPr lang="en-GB" dirty="0"/>
              <a:t>Lack of tools for Open Science publishing in Research Infrastructures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Barriers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03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80FD3-DA8A-F54F-B553-C60D9FE5D9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36879" y="5992733"/>
            <a:ext cx="3093824" cy="1037064"/>
          </a:xfrm>
        </p:spPr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9CA05-EF73-2E45-A67E-E755EAE7CC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176715" y="6119117"/>
            <a:ext cx="4010702" cy="1027863"/>
          </a:xfrm>
        </p:spPr>
        <p:txBody>
          <a:bodyPr/>
          <a:lstStyle/>
          <a:p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community’s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progress and impact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6F996F-88A4-F74E-8F35-BF90E37B74A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76715" y="2991399"/>
            <a:ext cx="4010702" cy="844614"/>
          </a:xfrm>
        </p:spPr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effectively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FFD8F9-DC17-104F-BADB-2ED19C4CDB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6096" y="2466559"/>
            <a:ext cx="4010703" cy="609600"/>
          </a:xfrm>
        </p:spPr>
        <p:txBody>
          <a:bodyPr/>
          <a:lstStyle/>
          <a:p>
            <a:r>
              <a:rPr lang="en-GB" dirty="0"/>
              <a:t>Share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BBEAA-3B3E-284F-9BD6-4B050A93664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7296" y="3076159"/>
            <a:ext cx="4010702" cy="1892662"/>
          </a:xfrm>
        </p:spPr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data, software,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F05D72-7F37-C842-B800-2372B4FEA2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8801" y="5383133"/>
            <a:ext cx="4010703" cy="609600"/>
          </a:xfrm>
        </p:spPr>
        <p:txBody>
          <a:bodyPr/>
          <a:lstStyle/>
          <a:p>
            <a:r>
              <a:rPr lang="en-GB" dirty="0"/>
              <a:t>Gather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62C3D1-DCF8-FE44-B0C4-B5411D50FF8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176714" y="2381799"/>
            <a:ext cx="4010703" cy="609600"/>
          </a:xfrm>
        </p:spPr>
        <p:txBody>
          <a:bodyPr/>
          <a:lstStyle/>
          <a:p>
            <a:r>
              <a:rPr lang="en-GB" dirty="0"/>
              <a:t>Link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AC491-F07E-4740-B520-6834573884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76714" y="5509517"/>
            <a:ext cx="4010703" cy="609600"/>
          </a:xfrm>
        </p:spPr>
        <p:txBody>
          <a:bodyPr/>
          <a:lstStyle/>
          <a:p>
            <a:r>
              <a:rPr lang="en-GB" dirty="0"/>
              <a:t>Monitor and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FCFD1-C1E6-204A-870D-99B34359B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OpenAIRE Research Community 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15E71-40DC-AA49-BA60-0A8FDE0001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0A64E-45DA-7846-A6E9-044B72D8225E}"/>
              </a:ext>
            </a:extLst>
          </p:cNvPr>
          <p:cNvSpPr/>
          <p:nvPr/>
        </p:nvSpPr>
        <p:spPr>
          <a:xfrm>
            <a:off x="711199" y="7523632"/>
            <a:ext cx="14826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3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it-IT" sz="3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it-IT" sz="3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3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it-IT" sz="3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Science </a:t>
            </a:r>
            <a:r>
              <a:rPr lang="it-IT" sz="3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it-IT" sz="3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320153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11200" y="54615"/>
            <a:ext cx="13530416" cy="1145358"/>
          </a:xfrm>
        </p:spPr>
        <p:txBody>
          <a:bodyPr/>
          <a:lstStyle/>
          <a:p>
            <a:r>
              <a:rPr lang="en-US" spc="-300" dirty="0">
                <a:uFillTx/>
              </a:rPr>
              <a:t>OpenAIRE Research Community Dashboard</a:t>
            </a:r>
            <a:endParaRPr lang="en-US" dirty="0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969219" y="4238244"/>
            <a:ext cx="486282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7551131" y="4238244"/>
            <a:ext cx="418640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17349" y="6121408"/>
            <a:ext cx="757985" cy="461665"/>
            <a:chOff x="3365464" y="5410286"/>
            <a:chExt cx="569233" cy="503205"/>
          </a:xfrm>
        </p:grpSpPr>
        <p:sp>
          <p:nvSpPr>
            <p:cNvPr id="6" name="TextBox 5"/>
            <p:cNvSpPr txBox="1">
              <a:spLocks/>
            </p:cNvSpPr>
            <p:nvPr/>
          </p:nvSpPr>
          <p:spPr>
            <a:xfrm>
              <a:off x="3365464" y="5410286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3429984" y="5447880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sp>
        <p:nvSpPr>
          <p:cNvPr id="19" name="Rounded Rectangle 18"/>
          <p:cNvSpPr>
            <a:spLocks/>
          </p:cNvSpPr>
          <p:nvPr/>
        </p:nvSpPr>
        <p:spPr>
          <a:xfrm>
            <a:off x="3386668" y="3921003"/>
            <a:ext cx="11505107" cy="3191251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200" b="1">
              <a:solidFill>
                <a:schemeClr val="tx1"/>
              </a:solidFill>
              <a:uFillTx/>
            </a:endParaRPr>
          </a:p>
        </p:txBody>
      </p:sp>
      <p:cxnSp>
        <p:nvCxnSpPr>
          <p:cNvPr id="23" name="Curved Connector 22"/>
          <p:cNvCxnSpPr>
            <a:stCxn id="6" idx="0"/>
            <a:endCxn id="37" idx="3"/>
          </p:cNvCxnSpPr>
          <p:nvPr/>
        </p:nvCxnSpPr>
        <p:spPr>
          <a:xfrm rot="16200000" flipV="1">
            <a:off x="5515051" y="4782953"/>
            <a:ext cx="1175288" cy="1501619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0"/>
            <a:endCxn id="5" idx="2"/>
          </p:cNvCxnSpPr>
          <p:nvPr/>
        </p:nvCxnSpPr>
        <p:spPr>
          <a:xfrm rot="5400000" flipH="1" flipV="1">
            <a:off x="6602775" y="4963730"/>
            <a:ext cx="1408409" cy="906945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56" idx="1"/>
            <a:endCxn id="6" idx="3"/>
          </p:cNvCxnSpPr>
          <p:nvPr/>
        </p:nvCxnSpPr>
        <p:spPr>
          <a:xfrm rot="10800000">
            <a:off x="7189662" y="6352242"/>
            <a:ext cx="1366656" cy="3229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35" idx="1"/>
            <a:endCxn id="51" idx="0"/>
          </p:cNvCxnSpPr>
          <p:nvPr/>
        </p:nvCxnSpPr>
        <p:spPr>
          <a:xfrm rot="10800000" flipV="1">
            <a:off x="10951055" y="4385689"/>
            <a:ext cx="2682736" cy="1224195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7" idx="0"/>
          </p:cNvCxnSpPr>
          <p:nvPr/>
        </p:nvCxnSpPr>
        <p:spPr>
          <a:xfrm rot="16200000" flipV="1">
            <a:off x="8276851" y="4061420"/>
            <a:ext cx="728684" cy="1342827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791" y="4107270"/>
            <a:ext cx="742451" cy="556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56" y="4107270"/>
            <a:ext cx="742451" cy="556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35" y="4667700"/>
            <a:ext cx="742451" cy="55683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976449" y="5097177"/>
            <a:ext cx="757984" cy="461665"/>
            <a:chOff x="3365465" y="5410287"/>
            <a:chExt cx="569232" cy="503205"/>
          </a:xfrm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48" name="Rounded Rectangle 47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614898" y="5609885"/>
            <a:ext cx="757984" cy="461665"/>
            <a:chOff x="3365465" y="5410287"/>
            <a:chExt cx="569232" cy="503205"/>
          </a:xfrm>
        </p:grpSpPr>
        <p:sp>
          <p:nvSpPr>
            <p:cNvPr id="51" name="TextBox 50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52" name="Rounded Rectangle 51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556318" y="6124637"/>
            <a:ext cx="757984" cy="461665"/>
            <a:chOff x="3365465" y="5410287"/>
            <a:chExt cx="569232" cy="503205"/>
          </a:xfrm>
        </p:grpSpPr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57" name="Rounded Rectangle 56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423086" y="4265776"/>
            <a:ext cx="588910" cy="466064"/>
            <a:chOff x="1028700" y="2451100"/>
            <a:chExt cx="658159" cy="609600"/>
          </a:xfrm>
        </p:grpSpPr>
        <p:sp>
          <p:nvSpPr>
            <p:cNvPr id="63" name="Rounded Rectangle 62"/>
            <p:cNvSpPr>
              <a:spLocks/>
            </p:cNvSpPr>
            <p:nvPr/>
          </p:nvSpPr>
          <p:spPr>
            <a:xfrm>
              <a:off x="1143001" y="2667001"/>
              <a:ext cx="543858" cy="2794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1" name="Snip Single Corner Rectangle 60"/>
            <p:cNvSpPr>
              <a:spLocks/>
            </p:cNvSpPr>
            <p:nvPr/>
          </p:nvSpPr>
          <p:spPr>
            <a:xfrm>
              <a:off x="1028700" y="2451100"/>
              <a:ext cx="520700" cy="609600"/>
            </a:xfrm>
            <a:prstGeom prst="snip1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1074500" y="2598420"/>
              <a:ext cx="607875" cy="40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uFillTx/>
                </a:rPr>
                <a:t>fund</a:t>
              </a:r>
            </a:p>
          </p:txBody>
        </p:sp>
      </p:grpSp>
      <p:sp>
        <p:nvSpPr>
          <p:cNvPr id="66" name="Rounded Rectangle 65"/>
          <p:cNvSpPr>
            <a:spLocks/>
          </p:cNvSpPr>
          <p:nvPr/>
        </p:nvSpPr>
        <p:spPr>
          <a:xfrm>
            <a:off x="3998138" y="6154765"/>
            <a:ext cx="486634" cy="2136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1400">
              <a:uFillTx/>
            </a:endParaRPr>
          </a:p>
        </p:txBody>
      </p:sp>
      <p:sp>
        <p:nvSpPr>
          <p:cNvPr id="67" name="Snip Single Corner Rectangle 66"/>
          <p:cNvSpPr>
            <a:spLocks/>
          </p:cNvSpPr>
          <p:nvPr/>
        </p:nvSpPr>
        <p:spPr>
          <a:xfrm>
            <a:off x="3850708" y="5989696"/>
            <a:ext cx="465912" cy="466064"/>
          </a:xfrm>
          <a:prstGeom prst="snip1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1400">
              <a:uFillTx/>
            </a:endParaRPr>
          </a:p>
        </p:txBody>
      </p:sp>
      <p:cxnSp>
        <p:nvCxnSpPr>
          <p:cNvPr id="69" name="Curved Connector 68"/>
          <p:cNvCxnSpPr>
            <a:stCxn id="67" idx="3"/>
            <a:endCxn id="37" idx="2"/>
          </p:cNvCxnSpPr>
          <p:nvPr/>
        </p:nvCxnSpPr>
        <p:spPr>
          <a:xfrm rot="5400000" flipH="1" flipV="1">
            <a:off x="4149585" y="5158622"/>
            <a:ext cx="765161" cy="896995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8" idx="3"/>
            <a:endCxn id="11" idx="1"/>
          </p:cNvCxnSpPr>
          <p:nvPr/>
        </p:nvCxnSpPr>
        <p:spPr>
          <a:xfrm>
            <a:off x="4589230" y="6283338"/>
            <a:ext cx="2014033" cy="77964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67" idx="1"/>
            <a:endCxn id="56" idx="2"/>
          </p:cNvCxnSpPr>
          <p:nvPr/>
        </p:nvCxnSpPr>
        <p:spPr>
          <a:xfrm rot="16200000" flipH="1">
            <a:off x="6422802" y="4116626"/>
            <a:ext cx="130539" cy="4808811"/>
          </a:xfrm>
          <a:prstGeom prst="curvedConnector3">
            <a:avLst>
              <a:gd name="adj1" fmla="val 27512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35" idx="1"/>
            <a:endCxn id="62" idx="3"/>
          </p:cNvCxnSpPr>
          <p:nvPr/>
        </p:nvCxnSpPr>
        <p:spPr>
          <a:xfrm rot="10800000" flipV="1">
            <a:off x="11007985" y="4385689"/>
            <a:ext cx="2625807" cy="146607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>
            <a:spLocks/>
          </p:cNvSpPr>
          <p:nvPr/>
        </p:nvSpPr>
        <p:spPr>
          <a:xfrm>
            <a:off x="3044062" y="7704670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Harvest</a:t>
            </a:r>
          </a:p>
        </p:txBody>
      </p:sp>
      <p:sp>
        <p:nvSpPr>
          <p:cNvPr id="101" name="Rounded Rectangle 100"/>
          <p:cNvSpPr>
            <a:spLocks/>
          </p:cNvSpPr>
          <p:nvPr/>
        </p:nvSpPr>
        <p:spPr>
          <a:xfrm>
            <a:off x="9674636" y="7704670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Harmonize</a:t>
            </a:r>
          </a:p>
        </p:txBody>
      </p:sp>
      <p:sp>
        <p:nvSpPr>
          <p:cNvPr id="102" name="Rounded Rectangle 101"/>
          <p:cNvSpPr>
            <a:spLocks/>
          </p:cNvSpPr>
          <p:nvPr/>
        </p:nvSpPr>
        <p:spPr>
          <a:xfrm>
            <a:off x="3043338" y="7332137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De-duplicate</a:t>
            </a:r>
          </a:p>
        </p:txBody>
      </p:sp>
      <p:sp>
        <p:nvSpPr>
          <p:cNvPr id="103" name="Rounded Rectangle 102"/>
          <p:cNvSpPr>
            <a:spLocks/>
          </p:cNvSpPr>
          <p:nvPr/>
        </p:nvSpPr>
        <p:spPr>
          <a:xfrm>
            <a:off x="9674636" y="7332137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Inference</a:t>
            </a:r>
          </a:p>
        </p:txBody>
      </p:sp>
      <p:sp>
        <p:nvSpPr>
          <p:cNvPr id="104" name="Up Arrow Callout 103"/>
          <p:cNvSpPr>
            <a:spLocks/>
          </p:cNvSpPr>
          <p:nvPr/>
        </p:nvSpPr>
        <p:spPr>
          <a:xfrm>
            <a:off x="2079401" y="6908803"/>
            <a:ext cx="13305906" cy="1464733"/>
          </a:xfrm>
          <a:prstGeom prst="upArrowCallout">
            <a:avLst>
              <a:gd name="adj1" fmla="val 21039"/>
              <a:gd name="adj2" fmla="val 25000"/>
              <a:gd name="adj3" fmla="val 25000"/>
              <a:gd name="adj4" fmla="val 18940"/>
            </a:avLst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2" name="Can 81"/>
          <p:cNvSpPr>
            <a:spLocks/>
          </p:cNvSpPr>
          <p:nvPr/>
        </p:nvSpPr>
        <p:spPr>
          <a:xfrm>
            <a:off x="3683747" y="8195737"/>
            <a:ext cx="816128" cy="423333"/>
          </a:xfrm>
          <a:prstGeom prst="can">
            <a:avLst/>
          </a:prstGeom>
          <a:solidFill>
            <a:srgbClr val="95B3D7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3" name="Can 82"/>
          <p:cNvSpPr>
            <a:spLocks/>
          </p:cNvSpPr>
          <p:nvPr/>
        </p:nvSpPr>
        <p:spPr>
          <a:xfrm>
            <a:off x="5015836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6" name="Can 85"/>
          <p:cNvSpPr>
            <a:spLocks/>
          </p:cNvSpPr>
          <p:nvPr/>
        </p:nvSpPr>
        <p:spPr>
          <a:xfrm>
            <a:off x="6248662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7" name="Can 86"/>
          <p:cNvSpPr>
            <a:spLocks/>
          </p:cNvSpPr>
          <p:nvPr/>
        </p:nvSpPr>
        <p:spPr>
          <a:xfrm>
            <a:off x="7580751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6" name="Can 95"/>
          <p:cNvSpPr>
            <a:spLocks/>
          </p:cNvSpPr>
          <p:nvPr/>
        </p:nvSpPr>
        <p:spPr>
          <a:xfrm>
            <a:off x="8970386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7" name="Can 96"/>
          <p:cNvSpPr>
            <a:spLocks/>
          </p:cNvSpPr>
          <p:nvPr/>
        </p:nvSpPr>
        <p:spPr>
          <a:xfrm>
            <a:off x="10302475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8" name="Can 97"/>
          <p:cNvSpPr>
            <a:spLocks/>
          </p:cNvSpPr>
          <p:nvPr/>
        </p:nvSpPr>
        <p:spPr>
          <a:xfrm>
            <a:off x="11535299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9" name="Can 98"/>
          <p:cNvSpPr>
            <a:spLocks/>
          </p:cNvSpPr>
          <p:nvPr/>
        </p:nvSpPr>
        <p:spPr>
          <a:xfrm>
            <a:off x="12867388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5" name="Can 104"/>
          <p:cNvSpPr>
            <a:spLocks/>
          </p:cNvSpPr>
          <p:nvPr/>
        </p:nvSpPr>
        <p:spPr>
          <a:xfrm>
            <a:off x="590592" y="3921000"/>
            <a:ext cx="2141319" cy="2200408"/>
          </a:xfrm>
          <a:prstGeom prst="can">
            <a:avLst>
              <a:gd name="adj" fmla="val 1779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1" y="4165553"/>
            <a:ext cx="1843854" cy="451556"/>
          </a:xfrm>
          <a:prstGeom prst="rect">
            <a:avLst/>
          </a:prstGeom>
        </p:spPr>
      </p:pic>
      <p:sp>
        <p:nvSpPr>
          <p:cNvPr id="126" name="TextBox 125"/>
          <p:cNvSpPr txBox="1">
            <a:spLocks/>
          </p:cNvSpPr>
          <p:nvPr/>
        </p:nvSpPr>
        <p:spPr>
          <a:xfrm>
            <a:off x="4471937" y="8585203"/>
            <a:ext cx="10565183" cy="515901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400" b="1" i="1" dirty="0">
                <a:uFillTx/>
              </a:rPr>
              <a:t>Repositories of publications, datasets, projects, software, packages </a:t>
            </a:r>
            <a:r>
              <a:rPr lang="mr-IN" sz="2400" b="1" i="1" dirty="0">
                <a:uFillTx/>
              </a:rPr>
              <a:t>…</a:t>
            </a:r>
            <a:endParaRPr lang="en-US" sz="2400" b="1" i="1" dirty="0">
              <a:uFillTx/>
            </a:endParaRPr>
          </a:p>
        </p:txBody>
      </p:sp>
      <p:cxnSp>
        <p:nvCxnSpPr>
          <p:cNvPr id="129" name="Elbow Connector 128"/>
          <p:cNvCxnSpPr>
            <a:stCxn id="105" idx="3"/>
            <a:endCxn id="82" idx="3"/>
          </p:cNvCxnSpPr>
          <p:nvPr/>
        </p:nvCxnSpPr>
        <p:spPr>
          <a:xfrm rot="16200000" flipH="1">
            <a:off x="1627704" y="6154959"/>
            <a:ext cx="2497659" cy="2430560"/>
          </a:xfrm>
          <a:prstGeom prst="bentConnector3">
            <a:avLst>
              <a:gd name="adj1" fmla="val 112203"/>
            </a:avLst>
          </a:prstGeom>
          <a:ln w="3175" cmpd="sng">
            <a:solidFill>
              <a:srgbClr val="40404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376" y="5630554"/>
            <a:ext cx="734738" cy="551053"/>
          </a:xfrm>
          <a:prstGeom prst="rect">
            <a:avLst/>
          </a:prstGeom>
          <a:noFill/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2115" y="6410105"/>
            <a:ext cx="815102" cy="561932"/>
          </a:xfrm>
          <a:prstGeom prst="rect">
            <a:avLst/>
          </a:prstGeom>
          <a:noFill/>
        </p:spPr>
      </p:pic>
      <p:cxnSp>
        <p:nvCxnSpPr>
          <p:cNvPr id="121" name="Curved Connector 120"/>
          <p:cNvCxnSpPr>
            <a:stCxn id="112" idx="0"/>
          </p:cNvCxnSpPr>
          <p:nvPr/>
        </p:nvCxnSpPr>
        <p:spPr>
          <a:xfrm rot="16200000" flipH="1" flipV="1">
            <a:off x="12375510" y="4752875"/>
            <a:ext cx="225556" cy="1980913"/>
          </a:xfrm>
          <a:prstGeom prst="curvedConnector4">
            <a:avLst>
              <a:gd name="adj1" fmla="val -135133"/>
              <a:gd name="adj2" fmla="val 59273"/>
            </a:avLst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endCxn id="115" idx="1"/>
          </p:cNvCxnSpPr>
          <p:nvPr/>
        </p:nvCxnSpPr>
        <p:spPr>
          <a:xfrm rot="10800000" flipH="1" flipV="1">
            <a:off x="10614897" y="5856106"/>
            <a:ext cx="987216" cy="834964"/>
          </a:xfrm>
          <a:prstGeom prst="curvedConnector3">
            <a:avLst>
              <a:gd name="adj1" fmla="val -41166"/>
            </a:avLst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12" idx="2"/>
            <a:endCxn id="115" idx="3"/>
          </p:cNvCxnSpPr>
          <p:nvPr/>
        </p:nvCxnSpPr>
        <p:spPr>
          <a:xfrm rot="5400000">
            <a:off x="12693249" y="5905576"/>
            <a:ext cx="509467" cy="1061529"/>
          </a:xfrm>
          <a:prstGeom prst="curvedConnector2">
            <a:avLst/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601" y="4087522"/>
            <a:ext cx="815102" cy="561932"/>
          </a:xfrm>
          <a:prstGeom prst="rect">
            <a:avLst/>
          </a:prstGeom>
          <a:noFill/>
        </p:spPr>
      </p:pic>
      <p:cxnSp>
        <p:nvCxnSpPr>
          <p:cNvPr id="130" name="Curved Connector 129"/>
          <p:cNvCxnSpPr>
            <a:endCxn id="128" idx="1"/>
          </p:cNvCxnSpPr>
          <p:nvPr/>
        </p:nvCxnSpPr>
        <p:spPr>
          <a:xfrm rot="5400000" flipH="1" flipV="1">
            <a:off x="5234526" y="4114624"/>
            <a:ext cx="299208" cy="806940"/>
          </a:xfrm>
          <a:prstGeom prst="curvedConnector2">
            <a:avLst/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endCxn id="128" idx="2"/>
          </p:cNvCxnSpPr>
          <p:nvPr/>
        </p:nvCxnSpPr>
        <p:spPr>
          <a:xfrm rot="16200000" flipV="1">
            <a:off x="5906865" y="4937744"/>
            <a:ext cx="1340243" cy="763665"/>
          </a:xfrm>
          <a:prstGeom prst="curvedConnector3">
            <a:avLst>
              <a:gd name="adj1" fmla="val 68952"/>
            </a:avLst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>
            <a:spLocks/>
          </p:cNvSpPr>
          <p:nvPr/>
        </p:nvSpPr>
        <p:spPr>
          <a:xfrm>
            <a:off x="590594" y="3285067"/>
            <a:ext cx="14468786" cy="457200"/>
          </a:xfrm>
          <a:prstGeom prst="roundRect">
            <a:avLst/>
          </a:prstGeom>
          <a:solidFill>
            <a:srgbClr val="FF0000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dirty="0">
                <a:uFillTx/>
              </a:rPr>
              <a:t>Research Community Service</a:t>
            </a: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445" y="1122311"/>
            <a:ext cx="863193" cy="914400"/>
          </a:xfrm>
          <a:prstGeom prst="rect">
            <a:avLst/>
          </a:prstGeom>
        </p:spPr>
      </p:pic>
      <p:sp>
        <p:nvSpPr>
          <p:cNvPr id="144" name="TextBox 143"/>
          <p:cNvSpPr txBox="1">
            <a:spLocks/>
          </p:cNvSpPr>
          <p:nvPr/>
        </p:nvSpPr>
        <p:spPr>
          <a:xfrm>
            <a:off x="9602216" y="1044560"/>
            <a:ext cx="3191369" cy="1069899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pPr algn="ctr"/>
            <a:r>
              <a:rPr lang="en-US" sz="2000" b="1" i="1" dirty="0">
                <a:uFillTx/>
              </a:rPr>
              <a:t>Research</a:t>
            </a:r>
          </a:p>
          <a:p>
            <a:pPr algn="ctr"/>
            <a:r>
              <a:rPr lang="en-US" sz="2000" b="1" i="1" dirty="0">
                <a:uFillTx/>
              </a:rPr>
              <a:t>Community/Infrastructure</a:t>
            </a:r>
          </a:p>
          <a:p>
            <a:pPr algn="ctr"/>
            <a:r>
              <a:rPr lang="en-US" sz="2000" b="1" i="1" dirty="0">
                <a:uFillTx/>
              </a:rPr>
              <a:t>Manager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0" y="4816390"/>
            <a:ext cx="742451" cy="556839"/>
          </a:xfrm>
          <a:prstGeom prst="rect">
            <a:avLst/>
          </a:prstGeom>
          <a:noFill/>
        </p:spPr>
      </p:pic>
      <p:sp>
        <p:nvSpPr>
          <p:cNvPr id="150" name="TextBox 149"/>
          <p:cNvSpPr txBox="1">
            <a:spLocks/>
          </p:cNvSpPr>
          <p:nvPr/>
        </p:nvSpPr>
        <p:spPr>
          <a:xfrm>
            <a:off x="1643445" y="4880783"/>
            <a:ext cx="908603" cy="60823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01101010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01100001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11010010</a:t>
            </a:r>
          </a:p>
        </p:txBody>
      </p:sp>
      <p:sp>
        <p:nvSpPr>
          <p:cNvPr id="151" name="Rounded Rectangle 150"/>
          <p:cNvSpPr>
            <a:spLocks/>
          </p:cNvSpPr>
          <p:nvPr/>
        </p:nvSpPr>
        <p:spPr>
          <a:xfrm>
            <a:off x="1729358" y="4915275"/>
            <a:ext cx="672071" cy="410805"/>
          </a:xfrm>
          <a:prstGeom prst="round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500">
              <a:uFillTx/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06" y="5402595"/>
            <a:ext cx="815102" cy="561932"/>
          </a:xfrm>
          <a:prstGeom prst="rect">
            <a:avLst/>
          </a:prstGeom>
          <a:noFill/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61" y="5421438"/>
            <a:ext cx="734738" cy="551053"/>
          </a:xfrm>
          <a:prstGeom prst="rect">
            <a:avLst/>
          </a:prstGeom>
          <a:noFill/>
        </p:spPr>
      </p:pic>
      <p:cxnSp>
        <p:nvCxnSpPr>
          <p:cNvPr id="156" name="Elbow Connector 155"/>
          <p:cNvCxnSpPr>
            <a:stCxn id="139" idx="1"/>
          </p:cNvCxnSpPr>
          <p:nvPr/>
        </p:nvCxnSpPr>
        <p:spPr>
          <a:xfrm rot="10800000" flipV="1">
            <a:off x="7551131" y="1579510"/>
            <a:ext cx="1260315" cy="17055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/>
          </p:cNvSpPr>
          <p:nvPr/>
        </p:nvSpPr>
        <p:spPr>
          <a:xfrm>
            <a:off x="3936840" y="6102331"/>
            <a:ext cx="652390" cy="362013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uFillTx/>
              </a:rPr>
              <a:t>fund</a:t>
            </a:r>
          </a:p>
        </p:txBody>
      </p:sp>
      <p:sp>
        <p:nvSpPr>
          <p:cNvPr id="164" name="TextBox 163"/>
          <p:cNvSpPr txBox="1">
            <a:spLocks/>
          </p:cNvSpPr>
          <p:nvPr/>
        </p:nvSpPr>
        <p:spPr>
          <a:xfrm>
            <a:off x="5115067" y="1596590"/>
            <a:ext cx="2293978" cy="1254565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pPr algn="ctr"/>
            <a:r>
              <a:rPr lang="en-US" sz="2400" dirty="0">
                <a:uFillTx/>
              </a:rPr>
              <a:t>Request</a:t>
            </a:r>
          </a:p>
          <a:p>
            <a:pPr algn="ctr"/>
            <a:r>
              <a:rPr lang="en-US" sz="2400" dirty="0">
                <a:uFillTx/>
              </a:rPr>
              <a:t>Dashboard</a:t>
            </a:r>
          </a:p>
          <a:p>
            <a:pPr algn="ctr"/>
            <a:r>
              <a:rPr lang="en-US" sz="2400" dirty="0">
                <a:uFillTx/>
              </a:rPr>
              <a:t>for Community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87F51-C41F-794C-B6EA-D2D98341763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uFillTx/>
              </a:rPr>
              <a:t>Open Science: services | DI4R2018 | Lisbon | 9 Oct. 2018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074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/>
          </p:cNvSpPr>
          <p:nvPr/>
        </p:nvSpPr>
        <p:spPr>
          <a:xfrm>
            <a:off x="6603266" y="6155901"/>
            <a:ext cx="672071" cy="410805"/>
          </a:xfrm>
          <a:prstGeom prst="roundRect">
            <a:avLst/>
          </a:prstGeom>
          <a:solidFill>
            <a:srgbClr val="C3D69B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50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11200" y="71324"/>
            <a:ext cx="13530416" cy="1145358"/>
          </a:xfrm>
        </p:spPr>
        <p:txBody>
          <a:bodyPr/>
          <a:lstStyle/>
          <a:p>
            <a:r>
              <a:rPr lang="en-US" spc="-300" dirty="0"/>
              <a:t>OpenAIRE Research Community Dashboard</a:t>
            </a:r>
            <a:endParaRPr lang="en-US" dirty="0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969219" y="4238244"/>
            <a:ext cx="486282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7551131" y="4238244"/>
            <a:ext cx="418640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6517351" y="6121408"/>
            <a:ext cx="908603" cy="60823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01101010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01100001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11010010</a:t>
            </a:r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3386668" y="3921003"/>
            <a:ext cx="11505107" cy="3191251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200" b="1">
              <a:solidFill>
                <a:schemeClr val="tx1"/>
              </a:solidFill>
              <a:uFillTx/>
            </a:endParaRPr>
          </a:p>
        </p:txBody>
      </p:sp>
      <p:cxnSp>
        <p:nvCxnSpPr>
          <p:cNvPr id="23" name="Curved Connector 22"/>
          <p:cNvCxnSpPr>
            <a:stCxn id="6" idx="0"/>
            <a:endCxn id="37" idx="3"/>
          </p:cNvCxnSpPr>
          <p:nvPr/>
        </p:nvCxnSpPr>
        <p:spPr>
          <a:xfrm rot="16200000" flipV="1">
            <a:off x="5562975" y="4712729"/>
            <a:ext cx="1175288" cy="1642069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0"/>
            <a:endCxn id="5" idx="2"/>
          </p:cNvCxnSpPr>
          <p:nvPr/>
        </p:nvCxnSpPr>
        <p:spPr>
          <a:xfrm rot="5400000" flipH="1" flipV="1">
            <a:off x="6661845" y="5022805"/>
            <a:ext cx="1408412" cy="788797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56" idx="1"/>
            <a:endCxn id="6" idx="3"/>
          </p:cNvCxnSpPr>
          <p:nvPr/>
        </p:nvCxnSpPr>
        <p:spPr>
          <a:xfrm rot="10800000" flipV="1">
            <a:off x="7425954" y="6401633"/>
            <a:ext cx="1130364" cy="23892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35" idx="1"/>
            <a:endCxn id="51" idx="0"/>
          </p:cNvCxnSpPr>
          <p:nvPr/>
        </p:nvCxnSpPr>
        <p:spPr>
          <a:xfrm rot="10800000" flipV="1">
            <a:off x="11014969" y="4385689"/>
            <a:ext cx="2618822" cy="1224195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7" idx="0"/>
          </p:cNvCxnSpPr>
          <p:nvPr/>
        </p:nvCxnSpPr>
        <p:spPr>
          <a:xfrm rot="16200000" flipV="1">
            <a:off x="8308808" y="4029462"/>
            <a:ext cx="728685" cy="1406743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791" y="4107270"/>
            <a:ext cx="742451" cy="556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56" y="4107270"/>
            <a:ext cx="742451" cy="556839"/>
          </a:xfrm>
          <a:prstGeom prst="rect">
            <a:avLst/>
          </a:prstGeom>
          <a:solidFill>
            <a:srgbClr val="C3D69B"/>
          </a:solidFill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33" y="4667700"/>
            <a:ext cx="742451" cy="556839"/>
          </a:xfrm>
          <a:prstGeom prst="rect">
            <a:avLst/>
          </a:prstGeom>
          <a:solidFill>
            <a:srgbClr val="C3D69B"/>
          </a:solidFill>
        </p:spPr>
      </p:pic>
      <p:grpSp>
        <p:nvGrpSpPr>
          <p:cNvPr id="46" name="Group 45"/>
          <p:cNvGrpSpPr/>
          <p:nvPr/>
        </p:nvGrpSpPr>
        <p:grpSpPr>
          <a:xfrm>
            <a:off x="8976451" y="5097174"/>
            <a:ext cx="800141" cy="553998"/>
            <a:chOff x="3365465" y="5410287"/>
            <a:chExt cx="600891" cy="603846"/>
          </a:xfrm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3365465" y="5410287"/>
              <a:ext cx="600891" cy="60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48" name="Rounded Rectangle 47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614899" y="5609882"/>
            <a:ext cx="800141" cy="553998"/>
            <a:chOff x="3365465" y="5410287"/>
            <a:chExt cx="600891" cy="603846"/>
          </a:xfrm>
        </p:grpSpPr>
        <p:sp>
          <p:nvSpPr>
            <p:cNvPr id="51" name="TextBox 50"/>
            <p:cNvSpPr txBox="1">
              <a:spLocks/>
            </p:cNvSpPr>
            <p:nvPr/>
          </p:nvSpPr>
          <p:spPr>
            <a:xfrm>
              <a:off x="3365465" y="5410287"/>
              <a:ext cx="600891" cy="60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52" name="Rounded Rectangle 51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556320" y="6124634"/>
            <a:ext cx="800141" cy="553998"/>
            <a:chOff x="3365465" y="5410287"/>
            <a:chExt cx="600891" cy="603846"/>
          </a:xfrm>
        </p:grpSpPr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3365465" y="5410287"/>
              <a:ext cx="600891" cy="60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57" name="Rounded Rectangle 56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423086" y="4265776"/>
            <a:ext cx="588910" cy="466064"/>
            <a:chOff x="1028700" y="2451100"/>
            <a:chExt cx="658159" cy="609600"/>
          </a:xfrm>
        </p:grpSpPr>
        <p:sp>
          <p:nvSpPr>
            <p:cNvPr id="63" name="Rounded Rectangle 62"/>
            <p:cNvSpPr>
              <a:spLocks/>
            </p:cNvSpPr>
            <p:nvPr/>
          </p:nvSpPr>
          <p:spPr>
            <a:xfrm>
              <a:off x="1143001" y="2667001"/>
              <a:ext cx="543858" cy="2794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1" name="Snip Single Corner Rectangle 60"/>
            <p:cNvSpPr>
              <a:spLocks/>
            </p:cNvSpPr>
            <p:nvPr/>
          </p:nvSpPr>
          <p:spPr>
            <a:xfrm>
              <a:off x="1028700" y="2451100"/>
              <a:ext cx="520700" cy="609600"/>
            </a:xfrm>
            <a:prstGeom prst="snip1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1074500" y="2598420"/>
              <a:ext cx="607875" cy="40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uFillTx/>
                </a:rPr>
                <a:t>fund</a:t>
              </a:r>
            </a:p>
          </p:txBody>
        </p:sp>
      </p:grpSp>
      <p:sp>
        <p:nvSpPr>
          <p:cNvPr id="67" name="Snip Single Corner Rectangle 66"/>
          <p:cNvSpPr>
            <a:spLocks/>
          </p:cNvSpPr>
          <p:nvPr/>
        </p:nvSpPr>
        <p:spPr>
          <a:xfrm>
            <a:off x="3805552" y="5989696"/>
            <a:ext cx="465912" cy="466064"/>
          </a:xfrm>
          <a:prstGeom prst="snip1Rect">
            <a:avLst/>
          </a:prstGeom>
          <a:solidFill>
            <a:srgbClr val="C3D69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1400">
              <a:uFillTx/>
            </a:endParaRPr>
          </a:p>
        </p:txBody>
      </p:sp>
      <p:cxnSp>
        <p:nvCxnSpPr>
          <p:cNvPr id="69" name="Curved Connector 68"/>
          <p:cNvCxnSpPr>
            <a:stCxn id="67" idx="3"/>
            <a:endCxn id="37" idx="2"/>
          </p:cNvCxnSpPr>
          <p:nvPr/>
        </p:nvCxnSpPr>
        <p:spPr>
          <a:xfrm rot="5400000" flipH="1" flipV="1">
            <a:off x="4115855" y="5147193"/>
            <a:ext cx="765157" cy="919851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8" idx="3"/>
            <a:endCxn id="11" idx="1"/>
          </p:cNvCxnSpPr>
          <p:nvPr/>
        </p:nvCxnSpPr>
        <p:spPr>
          <a:xfrm>
            <a:off x="4589230" y="6283338"/>
            <a:ext cx="2014036" cy="77966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67" idx="1"/>
            <a:endCxn id="56" idx="2"/>
          </p:cNvCxnSpPr>
          <p:nvPr/>
        </p:nvCxnSpPr>
        <p:spPr>
          <a:xfrm rot="16200000" flipH="1">
            <a:off x="6386012" y="4108258"/>
            <a:ext cx="222872" cy="4917881"/>
          </a:xfrm>
          <a:prstGeom prst="curvedConnector3">
            <a:avLst>
              <a:gd name="adj1" fmla="val 20257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35" idx="1"/>
            <a:endCxn id="62" idx="3"/>
          </p:cNvCxnSpPr>
          <p:nvPr/>
        </p:nvCxnSpPr>
        <p:spPr>
          <a:xfrm rot="10800000" flipV="1">
            <a:off x="11007985" y="4385689"/>
            <a:ext cx="2625807" cy="146607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>
            <a:spLocks/>
          </p:cNvSpPr>
          <p:nvPr/>
        </p:nvSpPr>
        <p:spPr>
          <a:xfrm>
            <a:off x="3044062" y="7704670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Harvest</a:t>
            </a:r>
          </a:p>
        </p:txBody>
      </p:sp>
      <p:sp>
        <p:nvSpPr>
          <p:cNvPr id="101" name="Rounded Rectangle 100"/>
          <p:cNvSpPr>
            <a:spLocks/>
          </p:cNvSpPr>
          <p:nvPr/>
        </p:nvSpPr>
        <p:spPr>
          <a:xfrm>
            <a:off x="9674636" y="7704670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Harmonize</a:t>
            </a:r>
          </a:p>
        </p:txBody>
      </p:sp>
      <p:sp>
        <p:nvSpPr>
          <p:cNvPr id="102" name="Rounded Rectangle 101"/>
          <p:cNvSpPr>
            <a:spLocks/>
          </p:cNvSpPr>
          <p:nvPr/>
        </p:nvSpPr>
        <p:spPr>
          <a:xfrm>
            <a:off x="3043338" y="7332137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uFillTx/>
              </a:rPr>
              <a:t>Deduplicate</a:t>
            </a:r>
            <a:endParaRPr lang="en-US" sz="22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103" name="Rounded Rectangle 102"/>
          <p:cNvSpPr>
            <a:spLocks/>
          </p:cNvSpPr>
          <p:nvPr/>
        </p:nvSpPr>
        <p:spPr>
          <a:xfrm>
            <a:off x="9674636" y="7332137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Inference</a:t>
            </a:r>
          </a:p>
        </p:txBody>
      </p:sp>
      <p:sp>
        <p:nvSpPr>
          <p:cNvPr id="104" name="Up Arrow Callout 103"/>
          <p:cNvSpPr>
            <a:spLocks/>
          </p:cNvSpPr>
          <p:nvPr/>
        </p:nvSpPr>
        <p:spPr>
          <a:xfrm>
            <a:off x="2079401" y="6908803"/>
            <a:ext cx="13305906" cy="1464733"/>
          </a:xfrm>
          <a:prstGeom prst="upArrowCallout">
            <a:avLst>
              <a:gd name="adj1" fmla="val 21039"/>
              <a:gd name="adj2" fmla="val 25000"/>
              <a:gd name="adj3" fmla="val 25000"/>
              <a:gd name="adj4" fmla="val 18940"/>
            </a:avLst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2" name="Can 81"/>
          <p:cNvSpPr>
            <a:spLocks/>
          </p:cNvSpPr>
          <p:nvPr/>
        </p:nvSpPr>
        <p:spPr>
          <a:xfrm>
            <a:off x="3683747" y="8195737"/>
            <a:ext cx="816128" cy="423333"/>
          </a:xfrm>
          <a:prstGeom prst="can">
            <a:avLst/>
          </a:prstGeom>
          <a:solidFill>
            <a:srgbClr val="95B3D7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3" name="Can 82"/>
          <p:cNvSpPr>
            <a:spLocks/>
          </p:cNvSpPr>
          <p:nvPr/>
        </p:nvSpPr>
        <p:spPr>
          <a:xfrm>
            <a:off x="5015836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6" name="Can 85"/>
          <p:cNvSpPr>
            <a:spLocks/>
          </p:cNvSpPr>
          <p:nvPr/>
        </p:nvSpPr>
        <p:spPr>
          <a:xfrm>
            <a:off x="6248662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7" name="Can 86"/>
          <p:cNvSpPr>
            <a:spLocks/>
          </p:cNvSpPr>
          <p:nvPr/>
        </p:nvSpPr>
        <p:spPr>
          <a:xfrm>
            <a:off x="7580751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6" name="Can 95"/>
          <p:cNvSpPr>
            <a:spLocks/>
          </p:cNvSpPr>
          <p:nvPr/>
        </p:nvSpPr>
        <p:spPr>
          <a:xfrm>
            <a:off x="8970386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7" name="Can 96"/>
          <p:cNvSpPr>
            <a:spLocks/>
          </p:cNvSpPr>
          <p:nvPr/>
        </p:nvSpPr>
        <p:spPr>
          <a:xfrm>
            <a:off x="10302475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8" name="Can 97"/>
          <p:cNvSpPr>
            <a:spLocks/>
          </p:cNvSpPr>
          <p:nvPr/>
        </p:nvSpPr>
        <p:spPr>
          <a:xfrm>
            <a:off x="11535299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9" name="Can 98"/>
          <p:cNvSpPr>
            <a:spLocks/>
          </p:cNvSpPr>
          <p:nvPr/>
        </p:nvSpPr>
        <p:spPr>
          <a:xfrm>
            <a:off x="12867388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5" name="Can 104"/>
          <p:cNvSpPr>
            <a:spLocks/>
          </p:cNvSpPr>
          <p:nvPr/>
        </p:nvSpPr>
        <p:spPr>
          <a:xfrm>
            <a:off x="590592" y="3921000"/>
            <a:ext cx="2141319" cy="2200408"/>
          </a:xfrm>
          <a:prstGeom prst="can">
            <a:avLst>
              <a:gd name="adj" fmla="val 1779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1" y="4165553"/>
            <a:ext cx="1843854" cy="451556"/>
          </a:xfrm>
          <a:prstGeom prst="rect">
            <a:avLst/>
          </a:prstGeom>
        </p:spPr>
      </p:pic>
      <p:sp>
        <p:nvSpPr>
          <p:cNvPr id="126" name="TextBox 125"/>
          <p:cNvSpPr txBox="1">
            <a:spLocks/>
          </p:cNvSpPr>
          <p:nvPr/>
        </p:nvSpPr>
        <p:spPr>
          <a:xfrm>
            <a:off x="4471937" y="8585203"/>
            <a:ext cx="10565183" cy="515901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400" b="1" i="1" dirty="0">
                <a:uFillTx/>
              </a:rPr>
              <a:t>Repositories of publications, datasets, projects, software, packages </a:t>
            </a:r>
            <a:r>
              <a:rPr lang="mr-IN" sz="2400" b="1" i="1" dirty="0">
                <a:uFillTx/>
              </a:rPr>
              <a:t>…</a:t>
            </a:r>
            <a:endParaRPr lang="en-US" sz="2400" b="1" i="1" dirty="0">
              <a:uFillTx/>
            </a:endParaRPr>
          </a:p>
        </p:txBody>
      </p:sp>
      <p:cxnSp>
        <p:nvCxnSpPr>
          <p:cNvPr id="129" name="Elbow Connector 128"/>
          <p:cNvCxnSpPr>
            <a:stCxn id="105" idx="3"/>
            <a:endCxn id="82" idx="3"/>
          </p:cNvCxnSpPr>
          <p:nvPr/>
        </p:nvCxnSpPr>
        <p:spPr>
          <a:xfrm rot="16200000" flipH="1">
            <a:off x="1627704" y="6154959"/>
            <a:ext cx="2497659" cy="2430560"/>
          </a:xfrm>
          <a:prstGeom prst="bentConnector3">
            <a:avLst>
              <a:gd name="adj1" fmla="val 112203"/>
            </a:avLst>
          </a:prstGeom>
          <a:ln w="3175" cmpd="sng">
            <a:solidFill>
              <a:srgbClr val="40404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376" y="5630554"/>
            <a:ext cx="734738" cy="551053"/>
          </a:xfrm>
          <a:prstGeom prst="rect">
            <a:avLst/>
          </a:prstGeom>
          <a:noFill/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2115" y="6410105"/>
            <a:ext cx="815102" cy="561932"/>
          </a:xfrm>
          <a:prstGeom prst="rect">
            <a:avLst/>
          </a:prstGeom>
          <a:noFill/>
        </p:spPr>
      </p:pic>
      <p:cxnSp>
        <p:nvCxnSpPr>
          <p:cNvPr id="121" name="Curved Connector 120"/>
          <p:cNvCxnSpPr>
            <a:stCxn id="112" idx="0"/>
          </p:cNvCxnSpPr>
          <p:nvPr/>
        </p:nvCxnSpPr>
        <p:spPr>
          <a:xfrm rot="16200000" flipH="1" flipV="1">
            <a:off x="12375510" y="4752875"/>
            <a:ext cx="225556" cy="1980913"/>
          </a:xfrm>
          <a:prstGeom prst="curvedConnector4">
            <a:avLst>
              <a:gd name="adj1" fmla="val -135133"/>
              <a:gd name="adj2" fmla="val 59273"/>
            </a:avLst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endCxn id="115" idx="1"/>
          </p:cNvCxnSpPr>
          <p:nvPr/>
        </p:nvCxnSpPr>
        <p:spPr>
          <a:xfrm rot="10800000" flipH="1" flipV="1">
            <a:off x="10614897" y="5856106"/>
            <a:ext cx="987216" cy="834964"/>
          </a:xfrm>
          <a:prstGeom prst="curvedConnector3">
            <a:avLst>
              <a:gd name="adj1" fmla="val -41166"/>
            </a:avLst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12" idx="2"/>
            <a:endCxn id="115" idx="3"/>
          </p:cNvCxnSpPr>
          <p:nvPr/>
        </p:nvCxnSpPr>
        <p:spPr>
          <a:xfrm rot="5400000">
            <a:off x="12693249" y="5905576"/>
            <a:ext cx="509467" cy="1061529"/>
          </a:xfrm>
          <a:prstGeom prst="curvedConnector2">
            <a:avLst/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601" y="4087522"/>
            <a:ext cx="815102" cy="561932"/>
          </a:xfrm>
          <a:prstGeom prst="rect">
            <a:avLst/>
          </a:prstGeom>
          <a:solidFill>
            <a:srgbClr val="C3D69B"/>
          </a:solidFill>
        </p:spPr>
      </p:pic>
      <p:cxnSp>
        <p:nvCxnSpPr>
          <p:cNvPr id="130" name="Curved Connector 129"/>
          <p:cNvCxnSpPr>
            <a:endCxn id="128" idx="1"/>
          </p:cNvCxnSpPr>
          <p:nvPr/>
        </p:nvCxnSpPr>
        <p:spPr>
          <a:xfrm rot="5400000" flipH="1" flipV="1">
            <a:off x="5234526" y="4114624"/>
            <a:ext cx="299208" cy="806940"/>
          </a:xfrm>
          <a:prstGeom prst="curvedConnector2">
            <a:avLst/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endCxn id="128" idx="2"/>
          </p:cNvCxnSpPr>
          <p:nvPr/>
        </p:nvCxnSpPr>
        <p:spPr>
          <a:xfrm rot="16200000" flipV="1">
            <a:off x="5906865" y="4937744"/>
            <a:ext cx="1340243" cy="763665"/>
          </a:xfrm>
          <a:prstGeom prst="curvedConnector3">
            <a:avLst>
              <a:gd name="adj1" fmla="val 68952"/>
            </a:avLst>
          </a:prstGeom>
          <a:noFill/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>
            <a:spLocks/>
          </p:cNvSpPr>
          <p:nvPr/>
        </p:nvSpPr>
        <p:spPr>
          <a:xfrm>
            <a:off x="590594" y="3285067"/>
            <a:ext cx="14468786" cy="457200"/>
          </a:xfrm>
          <a:prstGeom prst="roundRect">
            <a:avLst/>
          </a:prstGeom>
          <a:solidFill>
            <a:srgbClr val="FF0000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r>
              <a:rPr lang="en-US" dirty="0">
                <a:uFillTx/>
              </a:rPr>
              <a:t>Research Community Service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708" y="2282856"/>
            <a:ext cx="2409887" cy="975847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445" y="1122311"/>
            <a:ext cx="863193" cy="9144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520030" y="1710878"/>
            <a:ext cx="1032871" cy="815710"/>
            <a:chOff x="1080323" y="751920"/>
            <a:chExt cx="871568" cy="83820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3945" y="751920"/>
              <a:ext cx="485546" cy="68580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6345" y="904320"/>
              <a:ext cx="485546" cy="68580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0323" y="904320"/>
              <a:ext cx="485546" cy="685800"/>
            </a:xfrm>
            <a:prstGeom prst="rect">
              <a:avLst/>
            </a:prstGeom>
          </p:spPr>
        </p:pic>
      </p:grpSp>
      <p:sp>
        <p:nvSpPr>
          <p:cNvPr id="144" name="TextBox 143"/>
          <p:cNvSpPr txBox="1">
            <a:spLocks/>
          </p:cNvSpPr>
          <p:nvPr/>
        </p:nvSpPr>
        <p:spPr>
          <a:xfrm>
            <a:off x="9588169" y="1070480"/>
            <a:ext cx="3191369" cy="1069899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pPr algn="ctr"/>
            <a:r>
              <a:rPr lang="en-US" sz="2000" b="1" i="1" dirty="0">
                <a:uFillTx/>
              </a:rPr>
              <a:t>Research</a:t>
            </a:r>
          </a:p>
          <a:p>
            <a:pPr algn="ctr"/>
            <a:r>
              <a:rPr lang="en-US" sz="2000" b="1" i="1" dirty="0">
                <a:uFillTx/>
              </a:rPr>
              <a:t>Community/Infrastructure</a:t>
            </a:r>
          </a:p>
          <a:p>
            <a:pPr algn="ctr"/>
            <a:r>
              <a:rPr lang="en-US" sz="2000" b="1" i="1" dirty="0">
                <a:uFillTx/>
              </a:rPr>
              <a:t>Manager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211" y="2488254"/>
            <a:ext cx="925330" cy="693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46" name="TextBox 145"/>
          <p:cNvSpPr txBox="1">
            <a:spLocks/>
          </p:cNvSpPr>
          <p:nvPr/>
        </p:nvSpPr>
        <p:spPr>
          <a:xfrm>
            <a:off x="2727927" y="1740824"/>
            <a:ext cx="1801750" cy="454346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>
            <a:defPPr>
              <a:defRPr lang="en-US">
                <a:uFillTx/>
              </a:defRPr>
            </a:defPPr>
            <a:lvl1pPr algn="ctr">
              <a:defRPr sz="2200" b="1" i="1">
                <a:uFillTx/>
              </a:defRPr>
            </a:lvl1pPr>
          </a:lstStyle>
          <a:p>
            <a:r>
              <a:rPr lang="en-US" sz="2000" dirty="0">
                <a:uFillTx/>
              </a:rPr>
              <a:t>Researchers</a:t>
            </a:r>
          </a:p>
        </p:txBody>
      </p:sp>
      <p:cxnSp>
        <p:nvCxnSpPr>
          <p:cNvPr id="147" name="Elbow Connector 146"/>
          <p:cNvCxnSpPr>
            <a:cxnSpLocks/>
            <a:endCxn id="138" idx="1"/>
          </p:cNvCxnSpPr>
          <p:nvPr/>
        </p:nvCxnSpPr>
        <p:spPr>
          <a:xfrm>
            <a:off x="4977494" y="2301999"/>
            <a:ext cx="1185214" cy="468781"/>
          </a:xfrm>
          <a:prstGeom prst="bentConnector3">
            <a:avLst>
              <a:gd name="adj1" fmla="val 471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0" y="4816390"/>
            <a:ext cx="742451" cy="5568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50" name="TextBox 149"/>
          <p:cNvSpPr txBox="1">
            <a:spLocks/>
          </p:cNvSpPr>
          <p:nvPr/>
        </p:nvSpPr>
        <p:spPr>
          <a:xfrm>
            <a:off x="1643445" y="4880783"/>
            <a:ext cx="908603" cy="608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01101010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01100001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11010010</a:t>
            </a:r>
          </a:p>
        </p:txBody>
      </p:sp>
      <p:sp>
        <p:nvSpPr>
          <p:cNvPr id="151" name="Rounded Rectangle 150"/>
          <p:cNvSpPr>
            <a:spLocks/>
          </p:cNvSpPr>
          <p:nvPr/>
        </p:nvSpPr>
        <p:spPr>
          <a:xfrm>
            <a:off x="1729358" y="4915275"/>
            <a:ext cx="672071" cy="410805"/>
          </a:xfrm>
          <a:prstGeom prst="round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500">
              <a:uFillTx/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06" y="5402595"/>
            <a:ext cx="815102" cy="5619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03" y="5506518"/>
            <a:ext cx="734738" cy="551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54" name="TextBox 153"/>
          <p:cNvSpPr txBox="1">
            <a:spLocks/>
          </p:cNvSpPr>
          <p:nvPr/>
        </p:nvSpPr>
        <p:spPr>
          <a:xfrm>
            <a:off x="2179016" y="2242399"/>
            <a:ext cx="2537343" cy="885233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uFillTx/>
              </a:rPr>
              <a:t>Deposit (DOI)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uFillTx/>
              </a:rPr>
              <a:t>Link</a:t>
            </a:r>
          </a:p>
        </p:txBody>
      </p:sp>
      <p:cxnSp>
        <p:nvCxnSpPr>
          <p:cNvPr id="156" name="Elbow Connector 155"/>
          <p:cNvCxnSpPr>
            <a:cxnSpLocks/>
            <a:endCxn id="138" idx="3"/>
          </p:cNvCxnSpPr>
          <p:nvPr/>
        </p:nvCxnSpPr>
        <p:spPr>
          <a:xfrm rot="10800000" flipV="1">
            <a:off x="8572595" y="1947944"/>
            <a:ext cx="1729880" cy="822835"/>
          </a:xfrm>
          <a:prstGeom prst="bentConnector3">
            <a:avLst>
              <a:gd name="adj1" fmla="val 5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>
            <a:spLocks/>
          </p:cNvSpPr>
          <p:nvPr/>
        </p:nvSpPr>
        <p:spPr>
          <a:xfrm>
            <a:off x="10550617" y="2005290"/>
            <a:ext cx="4390414" cy="1254565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uFillTx/>
              </a:rPr>
              <a:t>Manage users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uFillTx/>
              </a:rPr>
              <a:t>Configure statistics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uFillTx/>
              </a:rPr>
              <a:t>Configure inference criteria</a:t>
            </a:r>
          </a:p>
        </p:txBody>
      </p:sp>
      <p:sp>
        <p:nvSpPr>
          <p:cNvPr id="66" name="Rounded Rectangle 65"/>
          <p:cNvSpPr>
            <a:spLocks/>
          </p:cNvSpPr>
          <p:nvPr/>
        </p:nvSpPr>
        <p:spPr>
          <a:xfrm>
            <a:off x="3998138" y="6154765"/>
            <a:ext cx="486634" cy="2136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1400">
              <a:uFillTx/>
            </a:endParaRPr>
          </a:p>
        </p:txBody>
      </p:sp>
      <p:sp>
        <p:nvSpPr>
          <p:cNvPr id="68" name="TextBox 67"/>
          <p:cNvSpPr txBox="1">
            <a:spLocks/>
          </p:cNvSpPr>
          <p:nvPr/>
        </p:nvSpPr>
        <p:spPr>
          <a:xfrm>
            <a:off x="3936840" y="6102331"/>
            <a:ext cx="652390" cy="362013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uFillTx/>
              </a:rPr>
              <a:t>fund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EF97D-9D6B-2C4A-940B-774B6170AB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uFillTx/>
              </a:rPr>
              <a:t>Open Science: services | DI4R2018 | Lisbon | 9 Oct. 2018</a:t>
            </a:r>
            <a:endParaRPr lang="en-US" dirty="0"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D92374-CD46-4548-86EE-208547C34DCB}"/>
              </a:ext>
            </a:extLst>
          </p:cNvPr>
          <p:cNvGrpSpPr/>
          <p:nvPr/>
        </p:nvGrpSpPr>
        <p:grpSpPr>
          <a:xfrm>
            <a:off x="2026421" y="1245737"/>
            <a:ext cx="3406509" cy="538617"/>
            <a:chOff x="-434026" y="867828"/>
            <a:chExt cx="3406509" cy="538617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47E69AD-849D-6740-8519-B3499C209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52855" y="893160"/>
              <a:ext cx="524805" cy="51328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2CF75AA-F547-8446-82BF-C0A782B52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47678" y="867828"/>
              <a:ext cx="524805" cy="513285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9F960DE-9512-214E-9F95-BDDCC054279C}"/>
                </a:ext>
              </a:extLst>
            </p:cNvPr>
            <p:cNvSpPr txBox="1">
              <a:spLocks/>
            </p:cNvSpPr>
            <p:nvPr/>
          </p:nvSpPr>
          <p:spPr>
            <a:xfrm>
              <a:off x="-434026" y="910672"/>
              <a:ext cx="2591845" cy="454346"/>
            </a:xfrm>
            <a:prstGeom prst="rect">
              <a:avLst/>
            </a:prstGeom>
            <a:noFill/>
          </p:spPr>
          <p:txBody>
            <a:bodyPr wrap="none" lIns="145152" tIns="72576" rIns="145152" bIns="72576" rtlCol="0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2200" b="1" i="1">
                  <a:uFillTx/>
                </a:defRPr>
              </a:lvl1pPr>
            </a:lstStyle>
            <a:p>
              <a:r>
                <a:rPr lang="en-US" sz="2000" dirty="0">
                  <a:uFillTx/>
                </a:rPr>
                <a:t>Authorized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585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50" grpId="0" animBg="1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D39693-2A86-414D-A515-3D3121C71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EPOS use case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CF1D6-47DA-054D-BD84-51A84C85FC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711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E3A3C-3096-7A4F-ADCE-99C152D989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899" y="2298700"/>
            <a:ext cx="13517717" cy="5298250"/>
          </a:xfrm>
        </p:spPr>
        <p:txBody>
          <a:bodyPr>
            <a:normAutofit/>
          </a:bodyPr>
          <a:lstStyle/>
          <a:p>
            <a:r>
              <a:rPr lang="en-GB" dirty="0"/>
              <a:t>A pan-European distributed Research Infrastructure for solid Earth Science</a:t>
            </a:r>
          </a:p>
          <a:p>
            <a:r>
              <a:rPr lang="en-GB" dirty="0"/>
              <a:t>Integration of National Research Infrastructures, their data, software and services</a:t>
            </a:r>
          </a:p>
          <a:p>
            <a:r>
              <a:rPr lang="en-GB" dirty="0"/>
              <a:t>CNR-IREA: EPOS service provider</a:t>
            </a:r>
          </a:p>
          <a:p>
            <a:pPr lvl="1"/>
            <a:r>
              <a:rPr lang="en-GB" dirty="0"/>
              <a:t>Satellite Earth Observation services</a:t>
            </a:r>
          </a:p>
          <a:p>
            <a:pPr marL="444489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B4A97-7725-C64B-AEFE-766DB1A1CB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EBECE-0721-E742-94C1-A2CFDAB8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354" y="338668"/>
            <a:ext cx="4341696" cy="1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14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2FE22-2B68-AB4F-A85B-425E07D72B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EPOSAR provided by CNR-IREA</a:t>
            </a:r>
          </a:p>
          <a:p>
            <a:pPr lvl="1"/>
            <a:r>
              <a:rPr lang="en-GB" dirty="0"/>
              <a:t>On-demand execution of P-SBAS algorithm (Parallel Small Baseline Subset) for the generation of surface deformation time series and velocity maps, useful to model, for example, the source mechanism of an earthquake</a:t>
            </a:r>
          </a:p>
          <a:p>
            <a:r>
              <a:rPr lang="en-GB" dirty="0"/>
              <a:t>GEP provided by ESA</a:t>
            </a:r>
          </a:p>
          <a:p>
            <a:pPr lvl="1"/>
            <a:r>
              <a:rPr lang="en-GB" dirty="0"/>
              <a:t>Geohazards Exploitation Platform that offers scalable and parallel processing/analysis tools over pre-loaded satellite big datasets</a:t>
            </a:r>
          </a:p>
          <a:p>
            <a:pPr lvl="1"/>
            <a:r>
              <a:rPr lang="en-GB" dirty="0"/>
              <a:t>EPOSAR is one of the applications integrated in GEP and served as-a-service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7531C-62BF-7D46-87A9-4EF8ECEF57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/>
              <a:t>EPOSAR and GEP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C0F0-CC54-CD4A-86F1-CEA1FC3D4E0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 Science: services | DI4R2018 | Lisbon | 9 Oct.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9933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penAIRE_OpenSans_2017_v1" id="{D9A866A4-9639-464A-BAF6-472C2B4E4D10}" vid="{6AE3E86A-DA0F-1449-AA19-57DD6D897A5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OpenAIRE_OpenSans_2017_v1</Template>
  <TotalTime>6920</TotalTime>
  <Words>764</Words>
  <Application>Microsoft Macintosh PowerPoint</Application>
  <PresentationFormat>Custom</PresentationFormat>
  <Paragraphs>159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MS PGothic</vt:lpstr>
      <vt:lpstr>ヒラギノ角ゴ ProN W3</vt:lpstr>
      <vt:lpstr>Arial</vt:lpstr>
      <vt:lpstr>Calibri</vt:lpstr>
      <vt:lpstr>Gill Sans</vt:lpstr>
      <vt:lpstr>Helvetica</vt:lpstr>
      <vt:lpstr>Helvetica Light</vt:lpstr>
      <vt:lpstr>Helvetica Neue</vt:lpstr>
      <vt:lpstr>Open Sans</vt:lpstr>
      <vt:lpstr>Open Sans Light</vt:lpstr>
      <vt:lpstr>Open Sans Semibold</vt:lpstr>
      <vt:lpstr>PF Paperback</vt:lpstr>
      <vt:lpstr>PF Paperback Light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Alessia Bardi</cp:lastModifiedBy>
  <cp:revision>357</cp:revision>
  <cp:lastPrinted>2017-12-15T09:41:39Z</cp:lastPrinted>
  <dcterms:created xsi:type="dcterms:W3CDTF">2017-08-30T15:59:35Z</dcterms:created>
  <dcterms:modified xsi:type="dcterms:W3CDTF">2018-10-09T12:37:21Z</dcterms:modified>
</cp:coreProperties>
</file>