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11"/>
  </p:notesMasterIdLst>
  <p:handoutMasterIdLst>
    <p:handoutMasterId r:id="rId12"/>
  </p:handoutMasterIdLst>
  <p:sldIdLst>
    <p:sldId id="274" r:id="rId2"/>
    <p:sldId id="283" r:id="rId3"/>
    <p:sldId id="275" r:id="rId4"/>
    <p:sldId id="285" r:id="rId5"/>
    <p:sldId id="286" r:id="rId6"/>
    <p:sldId id="290" r:id="rId7"/>
    <p:sldId id="280" r:id="rId8"/>
    <p:sldId id="289" r:id="rId9"/>
    <p:sldId id="28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A4DE"/>
    <a:srgbClr val="B5892D"/>
    <a:srgbClr val="2D4E77"/>
    <a:srgbClr val="1C3046"/>
    <a:srgbClr val="75A5D8"/>
    <a:srgbClr val="E2E4EA"/>
    <a:srgbClr val="1D2F45"/>
    <a:srgbClr val="75A4D9"/>
    <a:srgbClr val="1670C9"/>
    <a:srgbClr val="575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96405" autoAdjust="0"/>
  </p:normalViewPr>
  <p:slideViewPr>
    <p:cSldViewPr>
      <p:cViewPr varScale="1">
        <p:scale>
          <a:sx n="68" d="100"/>
          <a:sy n="68" d="100"/>
        </p:scale>
        <p:origin x="828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0858CEE-81EB-44FD-96A5-EC8E9A3EECF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06C995-3150-46D5-8652-A3F1B7DFBFC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5DF400-AF8F-46F3-A516-4D72EE0ED80B}" type="datetimeFigureOut">
              <a:rPr lang="en-GB" smtClean="0"/>
              <a:t>09/10/2018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FC63A5-05B4-48B1-8024-437B84EDEF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814F89-CD0B-4549-AE0A-5F2F1D3DA97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3B65D-61F5-4600-A226-9142CB3199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9637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16906-B6A1-4E52-BE69-9D249F819B11}" type="datetimeFigureOut">
              <a:rPr lang="it-IT" smtClean="0"/>
              <a:t>09/10/2018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148A20-7C99-4A4D-BF06-6E8ADEA4D03E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84966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_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04E82C1C-60FB-2F41-A35A-E9EB596745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500" y="4877732"/>
            <a:ext cx="636044" cy="57895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8C95AC5E-022A-794A-B33A-62921017880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857" y="5260744"/>
            <a:ext cx="667687" cy="633228"/>
          </a:xfrm>
          <a:prstGeom prst="rect">
            <a:avLst/>
          </a:prstGeom>
        </p:spPr>
      </p:pic>
      <p:sp>
        <p:nvSpPr>
          <p:cNvPr id="12" name="Rettangolo 11"/>
          <p:cNvSpPr/>
          <p:nvPr userDrawn="1"/>
        </p:nvSpPr>
        <p:spPr>
          <a:xfrm>
            <a:off x="1007436" y="6381328"/>
            <a:ext cx="1104122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noProof="0" dirty="0"/>
              <a:t>EOSC-hub receives funding from the European Union’s Horizon 2020 research and innovation programme under grant agreement No. 777536.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3DC374C-3088-4AC9-9030-20959266C273}"/>
              </a:ext>
            </a:extLst>
          </p:cNvPr>
          <p:cNvSpPr txBox="1"/>
          <p:nvPr userDrawn="1"/>
        </p:nvSpPr>
        <p:spPr>
          <a:xfrm>
            <a:off x="1976601" y="4989075"/>
            <a:ext cx="1552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rgbClr val="1C3046"/>
                </a:solidFill>
                <a:ea typeface="Source Sans Pro" charset="0"/>
                <a:cs typeface="Source Sans Pro" charset="0"/>
              </a:rPr>
              <a:t>eosc-hub.eu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D4785B6D-81EF-4C62-AB07-6BE079FA42A0}"/>
              </a:ext>
            </a:extLst>
          </p:cNvPr>
          <p:cNvSpPr txBox="1"/>
          <p:nvPr userDrawn="1"/>
        </p:nvSpPr>
        <p:spPr>
          <a:xfrm>
            <a:off x="1937698" y="5375344"/>
            <a:ext cx="16249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rgbClr val="1C3046"/>
                </a:solidFill>
                <a:ea typeface="Source Sans Pro" charset="0"/>
                <a:cs typeface="Source Sans Pro" charset="0"/>
              </a:rPr>
              <a:t>@</a:t>
            </a:r>
            <a:r>
              <a:rPr lang="en-GB" sz="2000" dirty="0" err="1">
                <a:solidFill>
                  <a:srgbClr val="1C3046"/>
                </a:solidFill>
                <a:ea typeface="Source Sans Pro" charset="0"/>
                <a:cs typeface="Source Sans Pro" charset="0"/>
              </a:rPr>
              <a:t>EOSC_eu</a:t>
            </a:r>
            <a:endParaRPr lang="en-GB" sz="2000" dirty="0">
              <a:solidFill>
                <a:srgbClr val="1C3046"/>
              </a:solidFill>
              <a:ea typeface="Source Sans Pro" charset="0"/>
              <a:cs typeface="Source Sans Pro" charset="0"/>
            </a:endParaRPr>
          </a:p>
        </p:txBody>
      </p:sp>
      <p:cxnSp>
        <p:nvCxnSpPr>
          <p:cNvPr id="17" name="Connettore 1 13">
            <a:extLst>
              <a:ext uri="{FF2B5EF4-FFF2-40B4-BE49-F238E27FC236}">
                <a16:creationId xmlns:a16="http://schemas.microsoft.com/office/drawing/2014/main" id="{F69445E9-7340-45CD-BA5C-39E3176D3686}"/>
              </a:ext>
            </a:extLst>
          </p:cNvPr>
          <p:cNvCxnSpPr>
            <a:cxnSpLocks/>
          </p:cNvCxnSpPr>
          <p:nvPr userDrawn="1"/>
        </p:nvCxnSpPr>
        <p:spPr>
          <a:xfrm>
            <a:off x="1559496" y="4725144"/>
            <a:ext cx="1872208" cy="0"/>
          </a:xfrm>
          <a:prstGeom prst="line">
            <a:avLst/>
          </a:prstGeom>
          <a:ln>
            <a:solidFill>
              <a:srgbClr val="1C304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Immagine 17">
            <a:extLst>
              <a:ext uri="{FF2B5EF4-FFF2-40B4-BE49-F238E27FC236}">
                <a16:creationId xmlns:a16="http://schemas.microsoft.com/office/drawing/2014/main" id="{A50D8F3A-6062-4F89-B9DC-F39963F90FF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301" y="1520793"/>
            <a:ext cx="4916162" cy="1224125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C948B22F-CB4B-4782-A3F9-C6957124353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371133"/>
            <a:ext cx="422176" cy="2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011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tangolo 22">
            <a:extLst>
              <a:ext uri="{FF2B5EF4-FFF2-40B4-BE49-F238E27FC236}">
                <a16:creationId xmlns:a16="http://schemas.microsoft.com/office/drawing/2014/main" id="{E3F0AEEC-E8E7-4D6D-82B6-D294E5B82108}"/>
              </a:ext>
            </a:extLst>
          </p:cNvPr>
          <p:cNvSpPr/>
          <p:nvPr userDrawn="1"/>
        </p:nvSpPr>
        <p:spPr>
          <a:xfrm>
            <a:off x="11414248" y="6376243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5360" y="1268763"/>
            <a:ext cx="11521280" cy="485500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742950" indent="-285750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1143000" indent="-22860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37160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82880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endParaRPr lang="en-GB" noProof="0" dirty="0"/>
          </a:p>
          <a:p>
            <a:pPr lvl="4"/>
            <a:endParaRPr lang="en-GB" noProof="0" dirty="0"/>
          </a:p>
          <a:p>
            <a:pPr lvl="4"/>
            <a:endParaRPr lang="en-GB" noProof="0" dirty="0"/>
          </a:p>
          <a:p>
            <a:pPr lvl="4"/>
            <a:endParaRPr lang="en-GB" noProof="0" dirty="0"/>
          </a:p>
          <a:p>
            <a:pPr lvl="4"/>
            <a:endParaRPr lang="en-GB" noProof="0" dirty="0"/>
          </a:p>
          <a:p>
            <a:pPr lvl="4"/>
            <a:endParaRPr lang="en-GB" noProof="0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2D6204B7-1D0D-1E43-967C-261D932E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35360" y="6381328"/>
            <a:ext cx="2844800" cy="288032"/>
          </a:xfrm>
          <a:prstGeom prst="rect">
            <a:avLst/>
          </a:prstGeom>
        </p:spPr>
        <p:txBody>
          <a:bodyPr/>
          <a:lstStyle>
            <a:lvl1pPr>
              <a:defRPr sz="20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073CB5ED-ED7C-41AA-A899-98926A9D966F}" type="datetime1">
              <a:rPr lang="en-GB" smtClean="0"/>
              <a:t>09/10/2018</a:t>
            </a:fld>
            <a:endParaRPr lang="en-US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E1E01ECC-58A4-0745-A3E0-F9FCCE41D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81328"/>
            <a:ext cx="3860800" cy="2880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endParaRPr lang="en-US" dirty="0"/>
          </a:p>
        </p:txBody>
      </p:sp>
      <p:cxnSp>
        <p:nvCxnSpPr>
          <p:cNvPr id="16" name="Connettore 1 15">
            <a:extLst>
              <a:ext uri="{FF2B5EF4-FFF2-40B4-BE49-F238E27FC236}">
                <a16:creationId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35360" y="6376246"/>
            <a:ext cx="1152128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B526890D-A7E7-0848-AAB2-0716D2C40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81328"/>
            <a:ext cx="3119040" cy="288032"/>
          </a:xfrm>
          <a:prstGeom prst="rect">
            <a:avLst/>
          </a:prstGeom>
        </p:spPr>
        <p:txBody>
          <a:bodyPr/>
          <a:lstStyle>
            <a:lvl1pPr algn="r">
              <a:defRPr sz="1300" b="0" i="0">
                <a:solidFill>
                  <a:schemeClr val="tx1">
                    <a:lumMod val="7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ttangolo 14"/>
          <p:cNvSpPr>
            <a:spLocks/>
          </p:cNvSpPr>
          <p:nvPr userDrawn="1"/>
        </p:nvSpPr>
        <p:spPr>
          <a:xfrm>
            <a:off x="4152612" y="0"/>
            <a:ext cx="1511361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19" name="Rettangolo 18"/>
          <p:cNvSpPr>
            <a:spLocks/>
          </p:cNvSpPr>
          <p:nvPr userDrawn="1"/>
        </p:nvSpPr>
        <p:spPr>
          <a:xfrm>
            <a:off x="7920205" y="0"/>
            <a:ext cx="422329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20" name="Rettangolo 19"/>
          <p:cNvSpPr>
            <a:spLocks/>
          </p:cNvSpPr>
          <p:nvPr userDrawn="1"/>
        </p:nvSpPr>
        <p:spPr>
          <a:xfrm>
            <a:off x="11202275" y="0"/>
            <a:ext cx="996844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25" name="Rettangolo 24"/>
          <p:cNvSpPr>
            <a:spLocks/>
          </p:cNvSpPr>
          <p:nvPr userDrawn="1"/>
        </p:nvSpPr>
        <p:spPr>
          <a:xfrm>
            <a:off x="2543607" y="0"/>
            <a:ext cx="1354740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9552385" y="0"/>
            <a:ext cx="1738195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6960098" y="0"/>
            <a:ext cx="1523817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28" name="Rettangolo 27"/>
          <p:cNvSpPr>
            <a:spLocks/>
          </p:cNvSpPr>
          <p:nvPr userDrawn="1"/>
        </p:nvSpPr>
        <p:spPr>
          <a:xfrm>
            <a:off x="1701959" y="-2"/>
            <a:ext cx="841647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29" name="Rettangolo 28"/>
          <p:cNvSpPr>
            <a:spLocks/>
          </p:cNvSpPr>
          <p:nvPr userDrawn="1"/>
        </p:nvSpPr>
        <p:spPr>
          <a:xfrm>
            <a:off x="857970" y="0"/>
            <a:ext cx="854092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30" name="Rettangolo 29"/>
          <p:cNvSpPr>
            <a:spLocks/>
          </p:cNvSpPr>
          <p:nvPr userDrawn="1"/>
        </p:nvSpPr>
        <p:spPr>
          <a:xfrm>
            <a:off x="3454402" y="0"/>
            <a:ext cx="854092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5663973" y="0"/>
            <a:ext cx="1403313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32" name="Rettangolo 31"/>
          <p:cNvSpPr>
            <a:spLocks/>
          </p:cNvSpPr>
          <p:nvPr userDrawn="1"/>
        </p:nvSpPr>
        <p:spPr>
          <a:xfrm>
            <a:off x="9810659" y="0"/>
            <a:ext cx="221780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-181" y="-2"/>
            <a:ext cx="858151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pic>
        <p:nvPicPr>
          <p:cNvPr id="35" name="Immagine 34">
            <a:extLst>
              <a:ext uri="{FF2B5EF4-FFF2-40B4-BE49-F238E27FC236}">
                <a16:creationId xmlns:a16="http://schemas.microsoft.com/office/drawing/2014/main" id="{2C34C010-9376-654D-A867-B52581D1056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0788"/>
            <a:ext cx="2808312" cy="754672"/>
          </a:xfrm>
          <a:prstGeom prst="rect">
            <a:avLst/>
          </a:prstGeom>
        </p:spPr>
      </p:pic>
      <p:sp>
        <p:nvSpPr>
          <p:cNvPr id="36" name="Titolo 1">
            <a:extLst>
              <a:ext uri="{FF2B5EF4-FFF2-40B4-BE49-F238E27FC236}">
                <a16:creationId xmlns:a16="http://schemas.microsoft.com/office/drawing/2014/main" id="{8EE9D5C5-08C8-6140-AB11-2D51ABF792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20977" y="188640"/>
            <a:ext cx="8640960" cy="537716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  <p:pic>
        <p:nvPicPr>
          <p:cNvPr id="24" name="Immagine 23">
            <a:extLst>
              <a:ext uri="{FF2B5EF4-FFF2-40B4-BE49-F238E27FC236}">
                <a16:creationId xmlns:a16="http://schemas.microsoft.com/office/drawing/2014/main" id="{2AAEFF27-5769-49CA-8573-C39C406AF32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826217"/>
            <a:ext cx="12192000" cy="3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638272"/>
      </p:ext>
    </p:extLst>
  </p:cSld>
  <p:clrMapOvr>
    <a:masterClrMapping/>
  </p:clrMapOvr>
  <p:hf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tangolo 22">
            <a:extLst>
              <a:ext uri="{FF2B5EF4-FFF2-40B4-BE49-F238E27FC236}">
                <a16:creationId xmlns:a16="http://schemas.microsoft.com/office/drawing/2014/main" id="{48E551BA-809B-467E-B7BF-CDFEA85965DB}"/>
              </a:ext>
            </a:extLst>
          </p:cNvPr>
          <p:cNvSpPr/>
          <p:nvPr userDrawn="1"/>
        </p:nvSpPr>
        <p:spPr>
          <a:xfrm>
            <a:off x="11414248" y="6376243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Rettangolo 17"/>
          <p:cNvSpPr>
            <a:spLocks/>
          </p:cNvSpPr>
          <p:nvPr userDrawn="1"/>
        </p:nvSpPr>
        <p:spPr>
          <a:xfrm>
            <a:off x="4152612" y="0"/>
            <a:ext cx="1511361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22" name="Rettangolo 21"/>
          <p:cNvSpPr>
            <a:spLocks/>
          </p:cNvSpPr>
          <p:nvPr userDrawn="1"/>
        </p:nvSpPr>
        <p:spPr>
          <a:xfrm>
            <a:off x="7920205" y="0"/>
            <a:ext cx="422329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24" name="Rettangolo 23"/>
          <p:cNvSpPr>
            <a:spLocks/>
          </p:cNvSpPr>
          <p:nvPr userDrawn="1"/>
        </p:nvSpPr>
        <p:spPr>
          <a:xfrm>
            <a:off x="11202275" y="0"/>
            <a:ext cx="996844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25" name="Rettangolo 24"/>
          <p:cNvSpPr>
            <a:spLocks/>
          </p:cNvSpPr>
          <p:nvPr userDrawn="1"/>
        </p:nvSpPr>
        <p:spPr>
          <a:xfrm>
            <a:off x="2543607" y="0"/>
            <a:ext cx="1354740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9552385" y="0"/>
            <a:ext cx="1738195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6960098" y="0"/>
            <a:ext cx="1523817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28" name="Rettangolo 27"/>
          <p:cNvSpPr>
            <a:spLocks/>
          </p:cNvSpPr>
          <p:nvPr userDrawn="1"/>
        </p:nvSpPr>
        <p:spPr>
          <a:xfrm>
            <a:off x="1701959" y="-2"/>
            <a:ext cx="841647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29" name="Rettangolo 28"/>
          <p:cNvSpPr>
            <a:spLocks/>
          </p:cNvSpPr>
          <p:nvPr userDrawn="1"/>
        </p:nvSpPr>
        <p:spPr>
          <a:xfrm>
            <a:off x="857970" y="0"/>
            <a:ext cx="854092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30" name="Rettangolo 29"/>
          <p:cNvSpPr>
            <a:spLocks/>
          </p:cNvSpPr>
          <p:nvPr userDrawn="1"/>
        </p:nvSpPr>
        <p:spPr>
          <a:xfrm>
            <a:off x="3454402" y="0"/>
            <a:ext cx="854092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5663973" y="0"/>
            <a:ext cx="1403313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32" name="Rettangolo 31"/>
          <p:cNvSpPr>
            <a:spLocks/>
          </p:cNvSpPr>
          <p:nvPr userDrawn="1"/>
        </p:nvSpPr>
        <p:spPr>
          <a:xfrm>
            <a:off x="9810659" y="0"/>
            <a:ext cx="221780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-181" y="-2"/>
            <a:ext cx="858151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2D6204B7-1D0D-1E43-967C-261D932E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35360" y="6381328"/>
            <a:ext cx="2844800" cy="288032"/>
          </a:xfrm>
          <a:prstGeom prst="rect">
            <a:avLst/>
          </a:prstGeom>
        </p:spPr>
        <p:txBody>
          <a:bodyPr/>
          <a:lstStyle>
            <a:lvl1pPr>
              <a:defRPr sz="20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dirty="0"/>
              <a:t>20/04/2018</a:t>
            </a:r>
            <a:endParaRPr lang="en-US" dirty="0"/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E1E01ECC-58A4-0745-A3E0-F9FCCE41D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81328"/>
            <a:ext cx="3860800" cy="2880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endParaRPr lang="en-US" dirty="0"/>
          </a:p>
        </p:txBody>
      </p:sp>
      <p:cxnSp>
        <p:nvCxnSpPr>
          <p:cNvPr id="38" name="Connettore 1 37">
            <a:extLst>
              <a:ext uri="{FF2B5EF4-FFF2-40B4-BE49-F238E27FC236}">
                <a16:creationId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35360" y="6376246"/>
            <a:ext cx="1152128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5">
            <a:extLst>
              <a:ext uri="{FF2B5EF4-FFF2-40B4-BE49-F238E27FC236}">
                <a16:creationId xmlns:a16="http://schemas.microsoft.com/office/drawing/2014/main" id="{B526890D-A7E7-0848-AAB2-0716D2C40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81328"/>
            <a:ext cx="3119040" cy="288032"/>
          </a:xfrm>
          <a:prstGeom prst="rect">
            <a:avLst/>
          </a:prstGeom>
        </p:spPr>
        <p:txBody>
          <a:bodyPr/>
          <a:lstStyle>
            <a:lvl1pPr algn="r">
              <a:defRPr sz="1300" b="0" i="0">
                <a:solidFill>
                  <a:schemeClr val="tx1">
                    <a:lumMod val="7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1" name="Immagine 40">
            <a:extLst>
              <a:ext uri="{FF2B5EF4-FFF2-40B4-BE49-F238E27FC236}">
                <a16:creationId xmlns:a16="http://schemas.microsoft.com/office/drawing/2014/main" id="{2C34C010-9376-654D-A867-B52581D105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0788"/>
            <a:ext cx="2808312" cy="754672"/>
          </a:xfrm>
          <a:prstGeom prst="rect">
            <a:avLst/>
          </a:prstGeom>
        </p:spPr>
      </p:pic>
      <p:pic>
        <p:nvPicPr>
          <p:cNvPr id="34" name="Immagine 33">
            <a:extLst>
              <a:ext uri="{FF2B5EF4-FFF2-40B4-BE49-F238E27FC236}">
                <a16:creationId xmlns:a16="http://schemas.microsoft.com/office/drawing/2014/main" id="{DC876967-883E-418D-B4C9-65119C6FA4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826217"/>
            <a:ext cx="12192000" cy="31783"/>
          </a:xfrm>
          <a:prstGeom prst="rect">
            <a:avLst/>
          </a:prstGeom>
        </p:spPr>
      </p:pic>
      <p:sp>
        <p:nvSpPr>
          <p:cNvPr id="42" name="Titolo 1">
            <a:extLst>
              <a:ext uri="{FF2B5EF4-FFF2-40B4-BE49-F238E27FC236}">
                <a16:creationId xmlns:a16="http://schemas.microsoft.com/office/drawing/2014/main" id="{AE87A924-9A41-49C3-B3AA-B18C27B82E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20977" y="188640"/>
            <a:ext cx="8640960" cy="537716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</p:spTree>
    <p:extLst>
      <p:ext uri="{BB962C8B-B14F-4D97-AF65-F5344CB8AC3E}">
        <p14:creationId xmlns:p14="http://schemas.microsoft.com/office/powerpoint/2010/main" val="1809832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tangolo 22">
            <a:extLst>
              <a:ext uri="{FF2B5EF4-FFF2-40B4-BE49-F238E27FC236}">
                <a16:creationId xmlns:a16="http://schemas.microsoft.com/office/drawing/2014/main" id="{DE633CC4-435D-416E-AA98-4662B8A85FE2}"/>
              </a:ext>
            </a:extLst>
          </p:cNvPr>
          <p:cNvSpPr/>
          <p:nvPr userDrawn="1"/>
        </p:nvSpPr>
        <p:spPr>
          <a:xfrm>
            <a:off x="11414248" y="6376243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3F6A26B-5B89-2345-84B7-67F14B7446D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35360" y="1293223"/>
            <a:ext cx="5664629" cy="479499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742950" indent="-285750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1143000" indent="-22860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37160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82880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/>
              <a:t>Click here to add text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9C6E97-D6ED-C742-B3BF-F3C7F85504AE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192012" y="1293223"/>
            <a:ext cx="5664629" cy="479499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742950" indent="-285750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1143000" indent="-22860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37160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82880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/>
              <a:t>Click here to add text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endParaRPr lang="en-GB" noProof="0"/>
          </a:p>
          <a:p>
            <a:pPr lvl="4"/>
            <a:endParaRPr lang="en-GB" noProof="0"/>
          </a:p>
          <a:p>
            <a:pPr lvl="4"/>
            <a:endParaRPr lang="en-GB" noProof="0"/>
          </a:p>
          <a:p>
            <a:pPr lvl="4"/>
            <a:endParaRPr lang="en-GB" noProof="0"/>
          </a:p>
          <a:p>
            <a:pPr lvl="4"/>
            <a:endParaRPr lang="en-GB" noProof="0"/>
          </a:p>
          <a:p>
            <a:pPr lvl="4"/>
            <a:endParaRPr lang="en-GB" noProof="0"/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4152612" y="0"/>
            <a:ext cx="1511361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7920205" y="0"/>
            <a:ext cx="422329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28" name="Rettangolo 27"/>
          <p:cNvSpPr>
            <a:spLocks/>
          </p:cNvSpPr>
          <p:nvPr userDrawn="1"/>
        </p:nvSpPr>
        <p:spPr>
          <a:xfrm>
            <a:off x="11202275" y="0"/>
            <a:ext cx="996844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29" name="Rettangolo 28"/>
          <p:cNvSpPr>
            <a:spLocks/>
          </p:cNvSpPr>
          <p:nvPr userDrawn="1"/>
        </p:nvSpPr>
        <p:spPr>
          <a:xfrm>
            <a:off x="2543607" y="0"/>
            <a:ext cx="1354740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30" name="Rettangolo 29"/>
          <p:cNvSpPr>
            <a:spLocks/>
          </p:cNvSpPr>
          <p:nvPr userDrawn="1"/>
        </p:nvSpPr>
        <p:spPr>
          <a:xfrm>
            <a:off x="9552385" y="0"/>
            <a:ext cx="1738195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6960098" y="0"/>
            <a:ext cx="1523817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32" name="Rettangolo 31"/>
          <p:cNvSpPr>
            <a:spLocks/>
          </p:cNvSpPr>
          <p:nvPr userDrawn="1"/>
        </p:nvSpPr>
        <p:spPr>
          <a:xfrm>
            <a:off x="1701959" y="-2"/>
            <a:ext cx="841647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857970" y="0"/>
            <a:ext cx="854092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34" name="Rettangolo 33"/>
          <p:cNvSpPr>
            <a:spLocks/>
          </p:cNvSpPr>
          <p:nvPr userDrawn="1"/>
        </p:nvSpPr>
        <p:spPr>
          <a:xfrm>
            <a:off x="3454402" y="0"/>
            <a:ext cx="854092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35" name="Rettangolo 34"/>
          <p:cNvSpPr>
            <a:spLocks/>
          </p:cNvSpPr>
          <p:nvPr userDrawn="1"/>
        </p:nvSpPr>
        <p:spPr>
          <a:xfrm>
            <a:off x="5663973" y="0"/>
            <a:ext cx="1403313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36" name="Rettangolo 35"/>
          <p:cNvSpPr>
            <a:spLocks/>
          </p:cNvSpPr>
          <p:nvPr userDrawn="1"/>
        </p:nvSpPr>
        <p:spPr>
          <a:xfrm>
            <a:off x="9810659" y="0"/>
            <a:ext cx="221780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37" name="Rettangolo 36"/>
          <p:cNvSpPr>
            <a:spLocks/>
          </p:cNvSpPr>
          <p:nvPr userDrawn="1"/>
        </p:nvSpPr>
        <p:spPr>
          <a:xfrm>
            <a:off x="-181" y="-2"/>
            <a:ext cx="858151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39" name="Date Placeholder 3">
            <a:extLst>
              <a:ext uri="{FF2B5EF4-FFF2-40B4-BE49-F238E27FC236}">
                <a16:creationId xmlns:a16="http://schemas.microsoft.com/office/drawing/2014/main" id="{2D6204B7-1D0D-1E43-967C-261D932E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35360" y="6381328"/>
            <a:ext cx="2844800" cy="288032"/>
          </a:xfrm>
          <a:prstGeom prst="rect">
            <a:avLst/>
          </a:prstGeom>
        </p:spPr>
        <p:txBody>
          <a:bodyPr/>
          <a:lstStyle>
            <a:lvl1pPr>
              <a:defRPr sz="20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E28DAB20-03EB-4D39-A0F2-B73A96222495}" type="datetime1">
              <a:rPr lang="en-GB" smtClean="0"/>
              <a:t>09/10/2018</a:t>
            </a:fld>
            <a:endParaRPr lang="en-US" dirty="0"/>
          </a:p>
        </p:txBody>
      </p:sp>
      <p:sp>
        <p:nvSpPr>
          <p:cNvPr id="40" name="Footer Placeholder 4">
            <a:extLst>
              <a:ext uri="{FF2B5EF4-FFF2-40B4-BE49-F238E27FC236}">
                <a16:creationId xmlns:a16="http://schemas.microsoft.com/office/drawing/2014/main" id="{E1E01ECC-58A4-0745-A3E0-F9FCCE41D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81328"/>
            <a:ext cx="3860800" cy="2880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endParaRPr lang="en-US" dirty="0"/>
          </a:p>
        </p:txBody>
      </p:sp>
      <p:cxnSp>
        <p:nvCxnSpPr>
          <p:cNvPr id="41" name="Connettore 1 40">
            <a:extLst>
              <a:ext uri="{FF2B5EF4-FFF2-40B4-BE49-F238E27FC236}">
                <a16:creationId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35360" y="6376246"/>
            <a:ext cx="1152128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Slide Number Placeholder 5">
            <a:extLst>
              <a:ext uri="{FF2B5EF4-FFF2-40B4-BE49-F238E27FC236}">
                <a16:creationId xmlns:a16="http://schemas.microsoft.com/office/drawing/2014/main" id="{B526890D-A7E7-0848-AAB2-0716D2C40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81328"/>
            <a:ext cx="3119040" cy="288032"/>
          </a:xfrm>
          <a:prstGeom prst="rect">
            <a:avLst/>
          </a:prstGeom>
        </p:spPr>
        <p:txBody>
          <a:bodyPr/>
          <a:lstStyle>
            <a:lvl1pPr algn="r">
              <a:defRPr sz="1300" b="0" i="0">
                <a:solidFill>
                  <a:schemeClr val="tx1">
                    <a:lumMod val="7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4" name="Immagine 43">
            <a:extLst>
              <a:ext uri="{FF2B5EF4-FFF2-40B4-BE49-F238E27FC236}">
                <a16:creationId xmlns:a16="http://schemas.microsoft.com/office/drawing/2014/main" id="{2C34C010-9376-654D-A867-B52581D1056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0788"/>
            <a:ext cx="2808312" cy="754672"/>
          </a:xfrm>
          <a:prstGeom prst="rect">
            <a:avLst/>
          </a:prstGeom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194572B0-78DD-4243-9D5D-D9DAD50C2F7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826217"/>
            <a:ext cx="12192000" cy="31783"/>
          </a:xfrm>
          <a:prstGeom prst="rect">
            <a:avLst/>
          </a:prstGeom>
        </p:spPr>
      </p:pic>
      <p:sp>
        <p:nvSpPr>
          <p:cNvPr id="25" name="Titolo 1">
            <a:extLst>
              <a:ext uri="{FF2B5EF4-FFF2-40B4-BE49-F238E27FC236}">
                <a16:creationId xmlns:a16="http://schemas.microsoft.com/office/drawing/2014/main" id="{8C81318F-A6E2-4E4E-AD26-649A915042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20977" y="188640"/>
            <a:ext cx="8640960" cy="537716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</p:spTree>
    <p:extLst>
      <p:ext uri="{BB962C8B-B14F-4D97-AF65-F5344CB8AC3E}">
        <p14:creationId xmlns:p14="http://schemas.microsoft.com/office/powerpoint/2010/main" val="1707022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mediate Slide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783B677-330E-4253-B1BB-68B6A29BF2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2348" y="1449438"/>
            <a:ext cx="2645516" cy="655642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EF6C7B7-1597-4762-9541-39E64CD64D0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3631913"/>
            <a:ext cx="7759774" cy="23173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SzPct val="100000"/>
              <a:buFontTx/>
              <a:buNone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003D9A9-DAB0-4043-9528-4822DD2D82EF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8650" y="2944594"/>
            <a:ext cx="5883079" cy="5057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SzPct val="100000"/>
              <a:buFontTx/>
              <a:buNone/>
              <a:defRPr sz="2800" b="0" i="0">
                <a:solidFill>
                  <a:schemeClr val="accent5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r>
              <a:rPr lang="en-GB" b="0" dirty="0">
                <a:solidFill>
                  <a:schemeClr val="accent5">
                    <a:lumMod val="75000"/>
                  </a:schemeClr>
                </a:solidFill>
              </a:rPr>
              <a:t>Click here to add subtitle</a:t>
            </a:r>
            <a:endParaRPr lang="it-IT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E416F95-D136-4291-9DBD-6D01BD783D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826217"/>
            <a:ext cx="12192000" cy="31783"/>
          </a:xfrm>
          <a:prstGeom prst="rect">
            <a:avLst/>
          </a:prstGeom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B4701CE1-45E5-49C0-9675-78EC85F6A4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2286670"/>
            <a:ext cx="5756582" cy="505729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</p:spTree>
    <p:extLst>
      <p:ext uri="{BB962C8B-B14F-4D97-AF65-F5344CB8AC3E}">
        <p14:creationId xmlns:p14="http://schemas.microsoft.com/office/powerpoint/2010/main" val="1265362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AEF2F36-B244-4AAF-8FF9-09D26625E39C}"/>
              </a:ext>
            </a:extLst>
          </p:cNvPr>
          <p:cNvGrpSpPr/>
          <p:nvPr userDrawn="1"/>
        </p:nvGrpSpPr>
        <p:grpSpPr>
          <a:xfrm>
            <a:off x="4192277" y="4365104"/>
            <a:ext cx="3956040" cy="633228"/>
            <a:chOff x="4269008" y="5638956"/>
            <a:chExt cx="3956040" cy="633228"/>
          </a:xfrm>
        </p:grpSpPr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4E9FBBCD-1A09-854C-AD37-ABFC23BF721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9008" y="5666091"/>
              <a:ext cx="630033" cy="578959"/>
            </a:xfrm>
            <a:prstGeom prst="rect">
              <a:avLst/>
            </a:prstGeom>
          </p:spPr>
        </p:pic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AB059FA9-527F-3047-9752-9021170989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3505" y="5638956"/>
              <a:ext cx="658903" cy="633228"/>
            </a:xfrm>
            <a:prstGeom prst="rect">
              <a:avLst/>
            </a:prstGeom>
          </p:spPr>
        </p:pic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0C463FB9-8E58-4D7E-9AEC-9058EB62CFA0}"/>
                </a:ext>
              </a:extLst>
            </p:cNvPr>
            <p:cNvSpPr txBox="1"/>
            <p:nvPr userDrawn="1"/>
          </p:nvSpPr>
          <p:spPr>
            <a:xfrm>
              <a:off x="4759216" y="5755515"/>
              <a:ext cx="15529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000" dirty="0">
                  <a:solidFill>
                    <a:srgbClr val="1C3046"/>
                  </a:solidFill>
                  <a:ea typeface="Source Sans Pro" charset="0"/>
                  <a:cs typeface="Source Sans Pro" charset="0"/>
                </a:rPr>
                <a:t>eosc-hub.eu</a:t>
              </a:r>
            </a:p>
          </p:txBody>
        </p:sp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7C1AC704-9BA4-4C9D-8727-21E0A6C216B1}"/>
                </a:ext>
              </a:extLst>
            </p:cNvPr>
            <p:cNvSpPr txBox="1"/>
            <p:nvPr userDrawn="1"/>
          </p:nvSpPr>
          <p:spPr>
            <a:xfrm>
              <a:off x="6600056" y="5755515"/>
              <a:ext cx="16249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000" dirty="0">
                  <a:solidFill>
                    <a:srgbClr val="1C3046"/>
                  </a:solidFill>
                  <a:ea typeface="Source Sans Pro" charset="0"/>
                  <a:cs typeface="Source Sans Pro" charset="0"/>
                </a:rPr>
                <a:t>@</a:t>
              </a:r>
              <a:r>
                <a:rPr lang="en-GB" sz="2000" dirty="0" err="1">
                  <a:solidFill>
                    <a:srgbClr val="1C3046"/>
                  </a:solidFill>
                  <a:ea typeface="Source Sans Pro" charset="0"/>
                  <a:cs typeface="Source Sans Pro" charset="0"/>
                </a:rPr>
                <a:t>EOSC_eu</a:t>
              </a:r>
              <a:endParaRPr lang="en-GB" sz="2000" dirty="0">
                <a:solidFill>
                  <a:srgbClr val="1C3046"/>
                </a:solidFill>
                <a:ea typeface="Source Sans Pro" charset="0"/>
                <a:cs typeface="Source Sans Pro" charset="0"/>
              </a:endParaRPr>
            </a:p>
          </p:txBody>
        </p:sp>
      </p:grpSp>
      <p:pic>
        <p:nvPicPr>
          <p:cNvPr id="13" name="Immagine 12">
            <a:extLst>
              <a:ext uri="{FF2B5EF4-FFF2-40B4-BE49-F238E27FC236}">
                <a16:creationId xmlns:a16="http://schemas.microsoft.com/office/drawing/2014/main" id="{7AAF6B84-BF74-4F8E-B824-03711F26909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817" y="1643590"/>
            <a:ext cx="1784961" cy="2231201"/>
          </a:xfrm>
          <a:prstGeom prst="rect">
            <a:avLst/>
          </a:prstGeom>
        </p:spPr>
      </p:pic>
      <p:sp>
        <p:nvSpPr>
          <p:cNvPr id="14" name="CasellaDiTesto 1">
            <a:extLst>
              <a:ext uri="{FF2B5EF4-FFF2-40B4-BE49-F238E27FC236}">
                <a16:creationId xmlns:a16="http://schemas.microsoft.com/office/drawing/2014/main" id="{B9E0F5DF-28BF-4603-9413-29E52713A802}"/>
              </a:ext>
            </a:extLst>
          </p:cNvPr>
          <p:cNvSpPr txBox="1"/>
          <p:nvPr userDrawn="1"/>
        </p:nvSpPr>
        <p:spPr>
          <a:xfrm>
            <a:off x="1116252" y="1902602"/>
            <a:ext cx="41284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D2F45"/>
                </a:solidFill>
                <a:ea typeface="Source Sans Pro" charset="0"/>
                <a:cs typeface="Source Sans Pro" charset="0"/>
              </a:rPr>
              <a:t>Thank you</a:t>
            </a:r>
          </a:p>
          <a:p>
            <a:r>
              <a:rPr lang="en-GB" sz="2800" b="1" dirty="0">
                <a:solidFill>
                  <a:srgbClr val="1D2F45"/>
                </a:solidFill>
                <a:ea typeface="Source Sans Pro" charset="0"/>
                <a:cs typeface="Source Sans Pro" charset="0"/>
              </a:rPr>
              <a:t>for your attention! </a:t>
            </a:r>
          </a:p>
        </p:txBody>
      </p:sp>
      <p:sp>
        <p:nvSpPr>
          <p:cNvPr id="15" name="CasellaDiTesto 2">
            <a:extLst>
              <a:ext uri="{FF2B5EF4-FFF2-40B4-BE49-F238E27FC236}">
                <a16:creationId xmlns:a16="http://schemas.microsoft.com/office/drawing/2014/main" id="{4D4D3755-ED45-4BF4-89D4-2BA41674BD19}"/>
              </a:ext>
            </a:extLst>
          </p:cNvPr>
          <p:cNvSpPr txBox="1"/>
          <p:nvPr userDrawn="1"/>
        </p:nvSpPr>
        <p:spPr>
          <a:xfrm>
            <a:off x="1103445" y="3145477"/>
            <a:ext cx="388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i="1" dirty="0">
                <a:ea typeface="Source Sans Pro" panose="020B0503030403020204" pitchFamily="34" charset="0"/>
              </a:rPr>
              <a:t>Questions?</a:t>
            </a:r>
          </a:p>
        </p:txBody>
      </p:sp>
      <p:cxnSp>
        <p:nvCxnSpPr>
          <p:cNvPr id="17" name="Connettore 1 4">
            <a:extLst>
              <a:ext uri="{FF2B5EF4-FFF2-40B4-BE49-F238E27FC236}">
                <a16:creationId xmlns:a16="http://schemas.microsoft.com/office/drawing/2014/main" id="{8187ABF1-33F6-44C1-B88C-2672C628984B}"/>
              </a:ext>
            </a:extLst>
          </p:cNvPr>
          <p:cNvCxnSpPr/>
          <p:nvPr userDrawn="1"/>
        </p:nvCxnSpPr>
        <p:spPr>
          <a:xfrm>
            <a:off x="1199457" y="3084480"/>
            <a:ext cx="2112235" cy="0"/>
          </a:xfrm>
          <a:prstGeom prst="line">
            <a:avLst/>
          </a:prstGeom>
          <a:ln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57573BB-FFBE-4128-A867-CF98847BD44E}"/>
              </a:ext>
            </a:extLst>
          </p:cNvPr>
          <p:cNvGrpSpPr/>
          <p:nvPr userDrawn="1"/>
        </p:nvGrpSpPr>
        <p:grpSpPr>
          <a:xfrm>
            <a:off x="935074" y="5956688"/>
            <a:ext cx="10470446" cy="400110"/>
            <a:chOff x="899592" y="6271590"/>
            <a:chExt cx="7705726" cy="29446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988A985-D8B4-4CF8-8BFF-2DFCB01A16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899592" y="6271590"/>
              <a:ext cx="842697" cy="294461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396475E-36DF-4F28-A93D-81A651F0904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1813045" y="6349354"/>
              <a:ext cx="6792273" cy="2166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9941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18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4" r:id="rId3"/>
    <p:sldLayoutId id="2147483709" r:id="rId4"/>
    <p:sldLayoutId id="2147483712" r:id="rId5"/>
    <p:sldLayoutId id="2147483711" r:id="rId6"/>
  </p:sldLayoutIdLst>
  <p:hf hdr="0" ft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uments.egi.eu/public/ShowDocument?docid=3145" TargetMode="External"/><Relationship Id="rId2" Type="http://schemas.openxmlformats.org/officeDocument/2006/relationships/hyperlink" Target="https://wiki.egi.eu/wiki/SVG:SV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vg-rat@mailman.egi.eu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mailto:report-vulnerability@egi.eu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:a16="http://schemas.microsoft.com/office/drawing/2014/main" id="{E5888FF4-7091-F547-BED3-1E8B9F928902}"/>
              </a:ext>
            </a:extLst>
          </p:cNvPr>
          <p:cNvSpPr txBox="1">
            <a:spLocks/>
          </p:cNvSpPr>
          <p:nvPr/>
        </p:nvSpPr>
        <p:spPr>
          <a:xfrm>
            <a:off x="1343472" y="3011566"/>
            <a:ext cx="9793088" cy="576065"/>
          </a:xfrm>
          <a:prstGeom prst="rect">
            <a:avLst/>
          </a:prstGeom>
        </p:spPr>
        <p:txBody>
          <a:bodyPr vert="horz">
            <a:scene3d>
              <a:camera prst="orthographicFront"/>
              <a:lightRig rig="threePt" dir="t"/>
            </a:scene3d>
            <a:sp3d contourW="12700">
              <a:contourClr>
                <a:srgbClr val="1C3046"/>
              </a:contourClr>
            </a:sp3d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algn="l"/>
            <a:r>
              <a:rPr lang="en-US" sz="3600" dirty="0">
                <a:solidFill>
                  <a:srgbClr val="1C3046"/>
                </a:solidFill>
                <a:latin typeface="+mn-lt"/>
              </a:rPr>
              <a:t>Preventing security incidents in the EOSC-hub era </a:t>
            </a:r>
            <a:endParaRPr lang="en-GB" sz="3600" b="1" dirty="0">
              <a:solidFill>
                <a:srgbClr val="1C3046"/>
              </a:solidFill>
              <a:latin typeface="+mn-lt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DA40618A-E780-6B4C-9F22-53ADEAFB468E}"/>
              </a:ext>
            </a:extLst>
          </p:cNvPr>
          <p:cNvSpPr txBox="1">
            <a:spLocks/>
          </p:cNvSpPr>
          <p:nvPr/>
        </p:nvSpPr>
        <p:spPr>
          <a:xfrm>
            <a:off x="1343472" y="3717032"/>
            <a:ext cx="9793088" cy="576065"/>
          </a:xfrm>
          <a:prstGeom prst="rect">
            <a:avLst/>
          </a:prstGeom>
        </p:spPr>
        <p:txBody>
          <a:bodyPr vert="horz"/>
          <a:lstStyle>
            <a:lvl1pPr algn="ctr" defTabSz="4572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marL="457200" indent="-457200" algn="l">
              <a:buFontTx/>
              <a:buChar char="-"/>
            </a:pPr>
            <a:r>
              <a:rPr lang="en-US" b="0" dirty="0" smtClean="0">
                <a:solidFill>
                  <a:srgbClr val="B5892D"/>
                </a:solidFill>
                <a:latin typeface="+mn-lt"/>
              </a:rPr>
              <a:t>by </a:t>
            </a:r>
            <a:r>
              <a:rPr lang="en-US" b="0" dirty="0">
                <a:solidFill>
                  <a:srgbClr val="B5892D"/>
                </a:solidFill>
                <a:latin typeface="+mn-lt"/>
              </a:rPr>
              <a:t>evolving Software Vulnerability </a:t>
            </a:r>
            <a:r>
              <a:rPr lang="en-US" b="0" dirty="0" smtClean="0">
                <a:solidFill>
                  <a:srgbClr val="B5892D"/>
                </a:solidFill>
                <a:latin typeface="+mn-lt"/>
              </a:rPr>
              <a:t>Handling</a:t>
            </a:r>
          </a:p>
          <a:p>
            <a:pPr marL="457200" indent="-457200" algn="l">
              <a:buFontTx/>
              <a:buChar char="-"/>
            </a:pPr>
            <a:r>
              <a:rPr lang="en-US" b="0" dirty="0" smtClean="0">
                <a:solidFill>
                  <a:srgbClr val="B5892D"/>
                </a:solidFill>
                <a:latin typeface="+mn-lt"/>
              </a:rPr>
              <a:t>Linda Cornwall (UKRI/STFC/RAL) Linda.Cornwall@stfc.ac.uk</a:t>
            </a:r>
            <a:endParaRPr lang="en-GB" b="0" dirty="0">
              <a:solidFill>
                <a:srgbClr val="B5892D"/>
              </a:solidFill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7AD28B-C595-4505-A53C-4A8CA5E69B72}"/>
              </a:ext>
            </a:extLst>
          </p:cNvPr>
          <p:cNvSpPr txBox="1"/>
          <p:nvPr/>
        </p:nvSpPr>
        <p:spPr>
          <a:xfrm>
            <a:off x="4055096" y="4941168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1600" b="1" dirty="0">
                <a:solidFill>
                  <a:srgbClr val="1C3046"/>
                </a:solidFill>
              </a:rPr>
              <a:t>Dissemination level</a:t>
            </a:r>
            <a:r>
              <a:rPr lang="en-GB" sz="1600" dirty="0">
                <a:solidFill>
                  <a:srgbClr val="1C3046"/>
                </a:solidFill>
              </a:rPr>
              <a:t>: </a:t>
            </a:r>
            <a:r>
              <a:rPr lang="en-GB" sz="1600" dirty="0" smtClean="0">
                <a:solidFill>
                  <a:srgbClr val="1C3046"/>
                </a:solidFill>
              </a:rPr>
              <a:t>Public</a:t>
            </a:r>
          </a:p>
          <a:p>
            <a:pPr lvl="0"/>
            <a:r>
              <a:rPr lang="en-GB" sz="1600" i="1" dirty="0" smtClean="0">
                <a:solidFill>
                  <a:srgbClr val="1C3046"/>
                </a:solidFill>
              </a:rPr>
              <a:t>DI4R conference, Lisbon, 10</a:t>
            </a:r>
            <a:r>
              <a:rPr lang="en-GB" sz="1600" i="1" baseline="30000" dirty="0" smtClean="0">
                <a:solidFill>
                  <a:srgbClr val="1C3046"/>
                </a:solidFill>
              </a:rPr>
              <a:t>th</a:t>
            </a:r>
            <a:r>
              <a:rPr lang="en-GB" sz="1600" i="1" dirty="0" smtClean="0">
                <a:solidFill>
                  <a:srgbClr val="1C3046"/>
                </a:solidFill>
              </a:rPr>
              <a:t> October 2018</a:t>
            </a:r>
            <a:endParaRPr lang="en-GB" sz="1600" i="1" dirty="0">
              <a:solidFill>
                <a:srgbClr val="1C30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063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17F6E0C-FA57-4FF6-859B-11AAE3DECA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2D4E77"/>
                </a:solidFill>
              </a:rPr>
              <a:t>"</a:t>
            </a:r>
            <a:r>
              <a:rPr lang="en-US" dirty="0">
                <a:solidFill>
                  <a:srgbClr val="2D4E77"/>
                </a:solidFill>
              </a:rPr>
              <a:t>To minimize the risk to all service providers, infrastructures, users and other parties which interact with the EOSC-hub arising from vulnerabilities in software deployed on the constituents of the distributed infrastructure</a:t>
            </a:r>
            <a:r>
              <a:rPr lang="en-US" dirty="0" smtClean="0">
                <a:solidFill>
                  <a:srgbClr val="2D4E77"/>
                </a:solidFill>
              </a:rPr>
              <a:t>.”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… to help prevent security incidents </a:t>
            </a:r>
            <a:endParaRPr lang="en-GB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76F90-7FE8-496A-B124-08E94EE988BB}" type="datetime1">
              <a:rPr lang="en-GB" smtClean="0"/>
              <a:t>09/10/2018</a:t>
            </a:fld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485FFF1-3E6E-48DC-A526-9B22CB1DF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Purpose of the Software Vulnerability Group (SVG) in EOSC-hub era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4078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17F6E0C-FA57-4FF6-859B-11AAE3DECA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SVG has been handling vulnerabilities since 2005</a:t>
            </a:r>
          </a:p>
          <a:p>
            <a:pPr lvl="1"/>
            <a:r>
              <a:rPr lang="en-GB" dirty="0" smtClean="0"/>
              <a:t>Advisories issued to sites for vulnerabilities which are </a:t>
            </a:r>
          </a:p>
          <a:p>
            <a:pPr lvl="2"/>
            <a:r>
              <a:rPr lang="en-GB" dirty="0" smtClean="0"/>
              <a:t>Relevant and serious or</a:t>
            </a:r>
          </a:p>
          <a:p>
            <a:pPr lvl="2"/>
            <a:r>
              <a:rPr lang="en-GB" dirty="0" smtClean="0"/>
              <a:t>In software which has been developed to enable the shared infrastructure </a:t>
            </a:r>
          </a:p>
          <a:p>
            <a:r>
              <a:rPr lang="en-GB" dirty="0" smtClean="0"/>
              <a:t>Proliferation of software and technology has occurred</a:t>
            </a:r>
          </a:p>
          <a:p>
            <a:pPr lvl="1"/>
            <a:r>
              <a:rPr lang="en-GB" dirty="0" smtClean="0"/>
              <a:t>Less and less homogenous as time goes on</a:t>
            </a:r>
          </a:p>
          <a:p>
            <a:pPr lvl="1"/>
            <a:r>
              <a:rPr lang="en-GB" dirty="0" smtClean="0"/>
              <a:t>Now including services in the EOSC-hub Catalogue</a:t>
            </a:r>
          </a:p>
          <a:p>
            <a:r>
              <a:rPr lang="en-GB" dirty="0" smtClean="0"/>
              <a:t>Software Vulnerability Group (SVG) Risk Assessment Team (RAT) cannot be experts in all software, services and configuration</a:t>
            </a:r>
          </a:p>
          <a:p>
            <a:r>
              <a:rPr lang="en-GB" dirty="0" smtClean="0"/>
              <a:t>Need a new approach</a:t>
            </a:r>
          </a:p>
          <a:p>
            <a:pPr lvl="1"/>
            <a:r>
              <a:rPr lang="en-GB" dirty="0" smtClean="0"/>
              <a:t>SVG has to hook into the world that is, and is evolving into, the best way we can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76F90-7FE8-496A-B124-08E94EE988BB}" type="datetime1">
              <a:rPr lang="en-GB" smtClean="0"/>
              <a:t>09/10/2018</a:t>
            </a:fld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485FFF1-3E6E-48DC-A526-9B22CB1DF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Why the Software Vulnerability Group (SVG)  needs to evolve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6147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17F6E0C-FA57-4FF6-859B-11AAE3DECA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N</a:t>
            </a:r>
            <a:r>
              <a:rPr lang="en-US" dirty="0" smtClean="0"/>
              <a:t>eed to depend on experts on software and services to assess a </a:t>
            </a:r>
            <a:r>
              <a:rPr lang="en-US" dirty="0" smtClean="0"/>
              <a:t>vulnerability</a:t>
            </a:r>
            <a:endParaRPr lang="en-US" dirty="0" smtClean="0"/>
          </a:p>
          <a:p>
            <a:r>
              <a:rPr lang="en-US" dirty="0" smtClean="0"/>
              <a:t>When a new software vulnerability is reported:- </a:t>
            </a:r>
          </a:p>
          <a:p>
            <a:pPr lvl="1"/>
            <a:r>
              <a:rPr lang="en-US" dirty="0" smtClean="0"/>
              <a:t>Need to be able to contact the appropriate experts easily  </a:t>
            </a:r>
          </a:p>
          <a:p>
            <a:pPr lvl="2"/>
            <a:r>
              <a:rPr lang="en-US" dirty="0" smtClean="0"/>
              <a:t>Software developers</a:t>
            </a:r>
          </a:p>
          <a:p>
            <a:pPr lvl="2"/>
            <a:r>
              <a:rPr lang="en-US" dirty="0"/>
              <a:t>T</a:t>
            </a:r>
            <a:r>
              <a:rPr lang="en-US" dirty="0" smtClean="0"/>
              <a:t>hose who set up </a:t>
            </a:r>
            <a:r>
              <a:rPr lang="en-US" dirty="0" smtClean="0"/>
              <a:t>services on which software depends</a:t>
            </a:r>
            <a:endParaRPr lang="en-US" dirty="0" smtClean="0"/>
          </a:p>
          <a:p>
            <a:pPr lvl="1"/>
            <a:r>
              <a:rPr lang="en-US" dirty="0"/>
              <a:t>Then set up an Issue </a:t>
            </a:r>
            <a:r>
              <a:rPr lang="en-US" dirty="0">
                <a:solidFill>
                  <a:srgbClr val="B5892D"/>
                </a:solidFill>
              </a:rPr>
              <a:t>Risk Assessment Team (</a:t>
            </a:r>
            <a:r>
              <a:rPr lang="en-US" dirty="0" err="1">
                <a:solidFill>
                  <a:srgbClr val="B5892D"/>
                </a:solidFill>
              </a:rPr>
              <a:t>iRAT</a:t>
            </a:r>
            <a:r>
              <a:rPr lang="en-US" dirty="0">
                <a:solidFill>
                  <a:srgbClr val="B5892D"/>
                </a:solidFill>
              </a:rPr>
              <a:t>) </a:t>
            </a:r>
            <a:r>
              <a:rPr lang="en-US" dirty="0"/>
              <a:t>to handle this </a:t>
            </a:r>
            <a:r>
              <a:rPr lang="en-US" dirty="0" smtClean="0"/>
              <a:t>vulnerability</a:t>
            </a:r>
          </a:p>
          <a:p>
            <a:r>
              <a:rPr lang="en-US" dirty="0" smtClean="0"/>
              <a:t>If you are running a </a:t>
            </a:r>
            <a:r>
              <a:rPr lang="en-US" dirty="0" smtClean="0"/>
              <a:t>service</a:t>
            </a:r>
          </a:p>
          <a:p>
            <a:pPr lvl="1"/>
            <a:r>
              <a:rPr lang="en-US" dirty="0" smtClean="0">
                <a:solidFill>
                  <a:srgbClr val="12A4DE"/>
                </a:solidFill>
              </a:rPr>
              <a:t>It is in your interest to collaborate with SVG</a:t>
            </a:r>
            <a:endParaRPr lang="en-US" dirty="0" smtClean="0">
              <a:solidFill>
                <a:srgbClr val="12A4DE"/>
              </a:solidFill>
            </a:endParaRPr>
          </a:p>
          <a:p>
            <a:pPr lvl="1"/>
            <a:r>
              <a:rPr lang="en-GB" dirty="0"/>
              <a:t>A </a:t>
            </a:r>
            <a:r>
              <a:rPr lang="en-GB" dirty="0" smtClean="0"/>
              <a:t>contact </a:t>
            </a:r>
            <a:r>
              <a:rPr lang="en-GB" dirty="0" smtClean="0"/>
              <a:t>is</a:t>
            </a:r>
            <a:r>
              <a:rPr lang="en-GB" dirty="0" smtClean="0"/>
              <a:t> </a:t>
            </a:r>
            <a:r>
              <a:rPr lang="en-GB" dirty="0"/>
              <a:t>needed for vulnerability handling</a:t>
            </a:r>
          </a:p>
          <a:p>
            <a:pPr lvl="1"/>
            <a:r>
              <a:rPr lang="en-GB" dirty="0"/>
              <a:t>You (or a member of your team) needs to look out for problems with software on which your service depends</a:t>
            </a:r>
          </a:p>
          <a:p>
            <a:pPr lvl="1"/>
            <a:r>
              <a:rPr lang="en-GB" dirty="0" smtClean="0"/>
              <a:t>You </a:t>
            </a:r>
            <a:r>
              <a:rPr lang="en-US" dirty="0"/>
              <a:t>(or a member of your team) </a:t>
            </a:r>
            <a:r>
              <a:rPr lang="en-GB" dirty="0"/>
              <a:t>needs to be prepared to investigate vulnerabilities which may affect your </a:t>
            </a:r>
            <a:r>
              <a:rPr lang="en-GB" dirty="0" smtClean="0"/>
              <a:t>services, i.e. be part of </a:t>
            </a:r>
            <a:r>
              <a:rPr lang="en-GB" dirty="0" smtClean="0"/>
              <a:t>an</a:t>
            </a:r>
            <a:r>
              <a:rPr lang="en-GB" dirty="0" smtClean="0"/>
              <a:t> </a:t>
            </a:r>
            <a:r>
              <a:rPr lang="en-GB" dirty="0" err="1" smtClean="0">
                <a:solidFill>
                  <a:srgbClr val="B5892D"/>
                </a:solidFill>
              </a:rPr>
              <a:t>iRAT</a:t>
            </a:r>
            <a:endParaRPr lang="en-GB" dirty="0" smtClean="0">
              <a:solidFill>
                <a:srgbClr val="B5892D"/>
              </a:solidFill>
            </a:endParaRPr>
          </a:p>
          <a:p>
            <a:endParaRPr lang="en-GB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76F90-7FE8-496A-B124-08E94EE988BB}" type="datetime1">
              <a:rPr lang="en-GB" smtClean="0"/>
              <a:t>09/10/2018</a:t>
            </a:fld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485FFF1-3E6E-48DC-A526-9B22CB1DF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Experts will need to participate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8755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17F6E0C-FA57-4FF6-859B-11AAE3DECA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Concept of the </a:t>
            </a:r>
            <a:r>
              <a:rPr lang="en-GB" dirty="0" err="1" smtClean="0">
                <a:solidFill>
                  <a:srgbClr val="B5892D"/>
                </a:solidFill>
              </a:rPr>
              <a:t>iRAT</a:t>
            </a:r>
            <a:r>
              <a:rPr lang="en-GB" dirty="0" smtClean="0"/>
              <a:t> – or </a:t>
            </a:r>
            <a:r>
              <a:rPr lang="en-GB" dirty="0" smtClean="0">
                <a:solidFill>
                  <a:srgbClr val="B5892D"/>
                </a:solidFill>
              </a:rPr>
              <a:t>Issue Risk Assessment Team </a:t>
            </a:r>
            <a:r>
              <a:rPr lang="en-GB" dirty="0" smtClean="0"/>
              <a:t>is the biggest change in the SVG evolution</a:t>
            </a:r>
          </a:p>
          <a:p>
            <a:r>
              <a:rPr lang="en-GB" dirty="0" smtClean="0"/>
              <a:t>After appropriate experts have been contacted </a:t>
            </a:r>
            <a:r>
              <a:rPr lang="en-GB" dirty="0" smtClean="0"/>
              <a:t>an</a:t>
            </a:r>
            <a:r>
              <a:rPr lang="en-GB" dirty="0" smtClean="0"/>
              <a:t> </a:t>
            </a:r>
            <a:r>
              <a:rPr lang="en-GB" dirty="0" err="1" smtClean="0">
                <a:solidFill>
                  <a:srgbClr val="B5892D"/>
                </a:solidFill>
              </a:rPr>
              <a:t>iRAT</a:t>
            </a:r>
            <a:r>
              <a:rPr lang="en-GB" dirty="0" smtClean="0"/>
              <a:t> is formed which</a:t>
            </a:r>
          </a:p>
          <a:p>
            <a:pPr lvl="1"/>
            <a:r>
              <a:rPr lang="en-GB" dirty="0"/>
              <a:t>I</a:t>
            </a:r>
            <a:r>
              <a:rPr lang="en-GB" dirty="0" smtClean="0"/>
              <a:t>nvestigates the vulnerability, and the effect of the vulnerability on the various services </a:t>
            </a:r>
          </a:p>
          <a:p>
            <a:pPr lvl="1"/>
            <a:r>
              <a:rPr lang="en-GB" dirty="0" smtClean="0"/>
              <a:t>Assesses the risk to those services.</a:t>
            </a:r>
          </a:p>
          <a:p>
            <a:pPr lvl="1"/>
            <a:r>
              <a:rPr lang="en-GB" dirty="0" smtClean="0"/>
              <a:t>Works out how to mitigate the problem, whether update software thanks to a patch or carry out other action</a:t>
            </a:r>
          </a:p>
          <a:p>
            <a:pPr lvl="1"/>
            <a:r>
              <a:rPr lang="en-GB" dirty="0" smtClean="0"/>
              <a:t>Drafts appropriate notification/advisory</a:t>
            </a:r>
          </a:p>
          <a:p>
            <a:r>
              <a:rPr lang="en-GB" dirty="0" smtClean="0"/>
              <a:t>Then notification/advisory is sent to the relevant parties defining what actions should be carried out.</a:t>
            </a:r>
          </a:p>
          <a:p>
            <a:endParaRPr lang="en-GB" dirty="0" smtClean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76F90-7FE8-496A-B124-08E94EE988BB}" type="datetime1">
              <a:rPr lang="en-GB" smtClean="0"/>
              <a:t>09/10/2018</a:t>
            </a:fld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485FFF1-3E6E-48DC-A526-9B22CB1DF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 smtClean="0"/>
              <a:t>iRAT</a:t>
            </a:r>
            <a:r>
              <a:rPr lang="en-GB" dirty="0" smtClean="0"/>
              <a:t> – Issue RAT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9936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17F6E0C-FA57-4FF6-859B-11AAE3DECA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SVG </a:t>
            </a:r>
            <a:r>
              <a:rPr lang="en-GB" dirty="0"/>
              <a:t>wiki page at </a:t>
            </a:r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wiki.egi.eu/wiki/SVG:SVG</a:t>
            </a:r>
            <a:endParaRPr lang="en-GB" dirty="0"/>
          </a:p>
          <a:p>
            <a:r>
              <a:rPr lang="en-GB" dirty="0" smtClean="0"/>
              <a:t>SVG issue handling document (from 2017) </a:t>
            </a:r>
            <a:r>
              <a:rPr lang="en-GB" dirty="0">
                <a:hlinkClick r:id="rId3"/>
              </a:rPr>
              <a:t>https://</a:t>
            </a:r>
            <a:r>
              <a:rPr lang="en-GB" dirty="0" smtClean="0">
                <a:hlinkClick r:id="rId3"/>
              </a:rPr>
              <a:t>documents.egi.eu/public/ShowDocument?docid=3145</a:t>
            </a:r>
            <a:endParaRPr lang="en-GB" dirty="0" smtClean="0"/>
          </a:p>
          <a:p>
            <a:r>
              <a:rPr lang="en-GB" dirty="0"/>
              <a:t>Contact the Risk Assessment Team RAT </a:t>
            </a:r>
            <a:r>
              <a:rPr lang="en-GB" dirty="0">
                <a:hlinkClick r:id="rId4"/>
              </a:rPr>
              <a:t>svg-rat@mailman.egi.eu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76F90-7FE8-496A-B124-08E94EE988BB}" type="datetime1">
              <a:rPr lang="en-GB" smtClean="0"/>
              <a:t>09/10/2018</a:t>
            </a:fld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485FFF1-3E6E-48DC-A526-9B22CB1DF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More info/to get involved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9166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1548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17F6E0C-FA57-4FF6-859B-11AAE3DECA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sz="2000" dirty="0" smtClean="0"/>
              <a:t>SVG has been handling vulnerabilities since 2005</a:t>
            </a:r>
          </a:p>
          <a:p>
            <a:pPr lvl="1"/>
            <a:r>
              <a:rPr lang="en-US" sz="1800" dirty="0"/>
              <a:t>Handling vulnerabilities which affect the EGI infrastructure and its predecessors</a:t>
            </a:r>
          </a:p>
          <a:p>
            <a:pPr lvl="1"/>
            <a:r>
              <a:rPr lang="en-US" sz="1800" dirty="0"/>
              <a:t>To help prevent security incidents</a:t>
            </a:r>
          </a:p>
          <a:p>
            <a:r>
              <a:rPr lang="en-GB" sz="2000" dirty="0" smtClean="0"/>
              <a:t>Anyone </a:t>
            </a:r>
            <a:r>
              <a:rPr lang="en-GB" sz="2000" dirty="0"/>
              <a:t>may report an issue by e-mail to </a:t>
            </a:r>
          </a:p>
          <a:p>
            <a:pPr marL="400050" lvl="1" indent="0">
              <a:buNone/>
            </a:pPr>
            <a:r>
              <a:rPr lang="en-GB" sz="2000" dirty="0">
                <a:hlinkClick r:id="rId2"/>
              </a:rPr>
              <a:t>report-vulnerability@egi.eu</a:t>
            </a:r>
            <a:endParaRPr lang="en-GB" sz="2000" dirty="0"/>
          </a:p>
          <a:p>
            <a:r>
              <a:rPr lang="en-GB" sz="2000" dirty="0"/>
              <a:t>If it has not been announced, SVG contacts the software provider and the software provider investigates (with SVG member, reporter, others)</a:t>
            </a:r>
          </a:p>
          <a:p>
            <a:r>
              <a:rPr lang="en-GB" sz="2000" dirty="0" smtClean="0"/>
              <a:t>If </a:t>
            </a:r>
            <a:r>
              <a:rPr lang="en-GB" sz="2000" dirty="0"/>
              <a:t>relevant to EGI the risk in the EGI environment is assessed, and put in 1 of 4 categories – ‘Critical’, ‘High’, ‘Moderate’ or ‘Low’</a:t>
            </a:r>
          </a:p>
          <a:p>
            <a:r>
              <a:rPr lang="en-GB" sz="2000" dirty="0"/>
              <a:t>If it has not been fixed, Target Date (TD) for resolution is set - ‘High’ 6 weeks, ‘Moderate’ 4 months, ‘Low’ 1 year </a:t>
            </a:r>
          </a:p>
          <a:p>
            <a:r>
              <a:rPr lang="en-GB" sz="2000" dirty="0"/>
              <a:t>Advisory is issued by SVG</a:t>
            </a:r>
          </a:p>
          <a:p>
            <a:pPr lvl="1"/>
            <a:r>
              <a:rPr lang="en-GB" sz="1600" dirty="0"/>
              <a:t>If the issue is ‘Critical’ or ‘High’ in the EGI infrastructure</a:t>
            </a:r>
          </a:p>
          <a:p>
            <a:pPr lvl="1"/>
            <a:r>
              <a:rPr lang="en-GB" sz="1600" dirty="0"/>
              <a:t>When the vulnerability is fixed if EGI SVG is the main handler of vulnerabilities for this software, or software is in EGI Repository regardless of the risk.</a:t>
            </a:r>
          </a:p>
          <a:p>
            <a:pPr lvl="1"/>
            <a:r>
              <a:rPr lang="en-GB" sz="1600" dirty="0"/>
              <a:t>If we think there is a good reason to issue an advisory to the sites.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76F90-7FE8-496A-B124-08E94EE988BB}" type="datetime1">
              <a:rPr lang="en-GB" smtClean="0"/>
              <a:t>09/10/2018</a:t>
            </a:fld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485FFF1-3E6E-48DC-A526-9B22CB1DF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EGI SVG basic procedure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9111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17F6E0C-FA57-4FF6-859B-11AAE3DECA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76F90-7FE8-496A-B124-08E94EE988BB}" type="datetime1">
              <a:rPr lang="en-GB" smtClean="0"/>
              <a:t>09/10/2018</a:t>
            </a:fld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485FFF1-3E6E-48DC-A526-9B22CB1DF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9987928"/>
      </p:ext>
    </p:extLst>
  </p:cSld>
  <p:clrMapOvr>
    <a:masterClrMapping/>
  </p:clrMapOvr>
</p:sld>
</file>

<file path=ppt/theme/theme1.xml><?xml version="1.0" encoding="utf-8"?>
<a:theme xmlns:a="http://schemas.openxmlformats.org/drawingml/2006/main" name="slide_base">
  <a:themeElements>
    <a:clrScheme name="Eudat-Color">
      <a:dk1>
        <a:srgbClr val="515151"/>
      </a:dk1>
      <a:lt1>
        <a:sysClr val="window" lastClr="FFFFFF"/>
      </a:lt1>
      <a:dk2>
        <a:srgbClr val="1F497D"/>
      </a:dk2>
      <a:lt2>
        <a:srgbClr val="EEECE1"/>
      </a:lt2>
      <a:accent1>
        <a:srgbClr val="1B216E"/>
      </a:accent1>
      <a:accent2>
        <a:srgbClr val="B01813"/>
      </a:accent2>
      <a:accent3>
        <a:srgbClr val="DF3A10"/>
      </a:accent3>
      <a:accent4>
        <a:srgbClr val="F39605"/>
      </a:accent4>
      <a:accent5>
        <a:srgbClr val="FBBE09"/>
      </a:accent5>
      <a:accent6>
        <a:srgbClr val="FFF3E6"/>
      </a:accent6>
      <a:hlink>
        <a:srgbClr val="B11913"/>
      </a:hlink>
      <a:folHlink>
        <a:srgbClr val="DF3B13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OSC_HUB_16-9_ppt_template_v0.8" id="{8DB138ED-F999-4E5E-AFD0-12EA3FB52E1E}" vid="{C7DA8598-46A9-41FB-9598-1F55E7691436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EOSC_HUB_16-9_ppt_template_v0.8</Template>
  <TotalTime>242</TotalTime>
  <Words>657</Words>
  <Application>Microsoft Office PowerPoint</Application>
  <PresentationFormat>Widescreen</PresentationFormat>
  <Paragraphs>72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Source Sans Pro</vt:lpstr>
      <vt:lpstr>Wingdings</vt:lpstr>
      <vt:lpstr>slide_base</vt:lpstr>
      <vt:lpstr>PowerPoint Presentation</vt:lpstr>
      <vt:lpstr>Purpose of the Software Vulnerability Group (SVG) in EOSC-hub era</vt:lpstr>
      <vt:lpstr>Why the Software Vulnerability Group (SVG)  needs to evolve</vt:lpstr>
      <vt:lpstr>Experts will need to participate</vt:lpstr>
      <vt:lpstr>iRAT – Issue RAT</vt:lpstr>
      <vt:lpstr>More info/to get involved</vt:lpstr>
      <vt:lpstr>PowerPoint Presentation</vt:lpstr>
      <vt:lpstr>EGI SVG basic procedure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Cornwall, Linda (STFC,RAL,PPD)</dc:creator>
  <cp:lastModifiedBy>Cornwall, Linda (STFC,RAL,PPD)</cp:lastModifiedBy>
  <cp:revision>40</cp:revision>
  <dcterms:created xsi:type="dcterms:W3CDTF">2018-09-17T11:22:20Z</dcterms:created>
  <dcterms:modified xsi:type="dcterms:W3CDTF">2018-10-09T15:58:09Z</dcterms:modified>
</cp:coreProperties>
</file>