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32" r:id="rId2"/>
    <p:sldId id="350" r:id="rId3"/>
    <p:sldId id="340" r:id="rId4"/>
    <p:sldId id="358" r:id="rId5"/>
    <p:sldId id="351" r:id="rId6"/>
    <p:sldId id="342" r:id="rId7"/>
    <p:sldId id="343" r:id="rId8"/>
    <p:sldId id="341" r:id="rId9"/>
    <p:sldId id="344" r:id="rId10"/>
    <p:sldId id="345" r:id="rId11"/>
    <p:sldId id="335" r:id="rId12"/>
    <p:sldId id="336" r:id="rId13"/>
    <p:sldId id="334" r:id="rId14"/>
    <p:sldId id="326" r:id="rId15"/>
    <p:sldId id="348" r:id="rId16"/>
    <p:sldId id="327" r:id="rId17"/>
    <p:sldId id="352" r:id="rId18"/>
    <p:sldId id="359" r:id="rId19"/>
    <p:sldId id="361" r:id="rId20"/>
    <p:sldId id="347" r:id="rId21"/>
    <p:sldId id="354" r:id="rId22"/>
    <p:sldId id="360" r:id="rId23"/>
    <p:sldId id="349" r:id="rId24"/>
    <p:sldId id="297" r:id="rId25"/>
    <p:sldId id="316" r:id="rId26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B6"/>
    <a:srgbClr val="9BBE53"/>
    <a:srgbClr val="4180CE"/>
    <a:srgbClr val="99322F"/>
    <a:srgbClr val="A4CF51"/>
    <a:srgbClr val="F17D7C"/>
    <a:srgbClr val="85B1F4"/>
    <a:srgbClr val="DED1BF"/>
    <a:srgbClr val="00FF00"/>
    <a:srgbClr val="E7E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9"/>
    <p:restoredTop sz="91505" autoAdjust="0"/>
  </p:normalViewPr>
  <p:slideViewPr>
    <p:cSldViewPr snapToGrid="0" snapToObjects="1">
      <p:cViewPr varScale="1">
        <p:scale>
          <a:sx n="89" d="100"/>
          <a:sy n="89" d="100"/>
        </p:scale>
        <p:origin x="13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6" d="100"/>
        <a:sy n="186" d="100"/>
      </p:scale>
      <p:origin x="0" y="12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C11D8E1-8AEE-2F44-9876-3AF68CE9AB10}" type="datetimeFigureOut">
              <a:rPr lang="en-US"/>
              <a:pPr>
                <a:defRPr/>
              </a:pPr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AE301A-BA3B-E445-B05A-F60389B9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0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64C6B7A-0E63-DF44-9014-E8E3550910EE}" type="datetime1">
              <a:rPr lang="en-US"/>
              <a:pPr>
                <a:defRPr/>
              </a:pPr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51DD6BC-95F5-2B46-9B5F-ED7F54BCC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9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1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3459940" y="312539"/>
            <a:ext cx="5014334" cy="98578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669727" y="1552231"/>
            <a:ext cx="7804547" cy="46985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3389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2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92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16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7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66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2888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H2020-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" y="6525065"/>
            <a:ext cx="2094771" cy="299944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606" y="6425186"/>
            <a:ext cx="1015786" cy="4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21" y="3926"/>
            <a:ext cx="2137179" cy="6638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dbe.org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indiffraction.org/" TargetMode="External"/><Relationship Id="rId2" Type="http://schemas.openxmlformats.org/officeDocument/2006/relationships/hyperlink" Target="https://openprovenance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db.egi.eu/store/vappliance/west.life.vm" TargetMode="External"/><Relationship Id="rId2" Type="http://schemas.openxmlformats.org/officeDocument/2006/relationships/hyperlink" Target="https://github.com/h2020-westlife-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db.egi.eu/store/vappliance/d6.1.virtualfolderv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tomas.kulhanek@stfc.ac.u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ppdb.egi.eu/store/vappliance/d6.1.virtualfolderv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947143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West-life – services and tools for structural biology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1" y="3571155"/>
            <a:ext cx="8027894" cy="1752600"/>
          </a:xfrm>
        </p:spPr>
        <p:txBody>
          <a:bodyPr/>
          <a:lstStyle/>
          <a:p>
            <a:r>
              <a:rPr lang="en-GB" dirty="0" smtClean="0"/>
              <a:t>Tom</a:t>
            </a:r>
            <a:r>
              <a:rPr lang="cs-CZ" dirty="0" smtClean="0"/>
              <a:t>áš </a:t>
            </a:r>
            <a:r>
              <a:rPr lang="cs-CZ" dirty="0" smtClean="0"/>
              <a:t>Kulhánek</a:t>
            </a:r>
            <a:r>
              <a:rPr lang="en-GB" dirty="0" smtClean="0"/>
              <a:t>, Chris Morris, Martyn Winn</a:t>
            </a:r>
            <a:endParaRPr lang="en-GB" dirty="0" smtClean="0"/>
          </a:p>
          <a:p>
            <a:r>
              <a:rPr lang="en-GB" sz="2400" dirty="0"/>
              <a:t>S</a:t>
            </a:r>
            <a:r>
              <a:rPr lang="cs-CZ" sz="2400" dirty="0" smtClean="0"/>
              <a:t>TFC Daresbury </a:t>
            </a:r>
            <a:r>
              <a:rPr lang="cs-CZ" sz="2400" dirty="0" smtClean="0"/>
              <a:t>Laboratory</a:t>
            </a:r>
            <a:endParaRPr lang="en-GB" sz="2400" dirty="0" smtClean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4910097" y="6030897"/>
            <a:ext cx="3937864" cy="74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1600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DI4R, Lisbon, Portugal, 9-11 Oct 2018</a:t>
            </a:r>
            <a:endParaRPr lang="en-US" sz="1600" b="1" dirty="0">
              <a:solidFill>
                <a:srgbClr val="1F497D"/>
              </a:solidFill>
              <a:latin typeface="Calibri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Databases</a:t>
            </a:r>
            <a:endParaRPr lang="en-GB" dirty="0"/>
          </a:p>
        </p:txBody>
      </p:sp>
      <p:pic>
        <p:nvPicPr>
          <p:cNvPr id="3074" name="Picture 2" descr="https://upload.wikimedia.org/wikipedia/commons/2/24/Protein_structure_examp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9705"/>
            <a:ext cx="4260796" cy="52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25250" y="1160289"/>
            <a:ext cx="37113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Protein Database – PDB (</a:t>
            </a:r>
            <a:r>
              <a:rPr lang="en-GB" dirty="0" smtClean="0">
                <a:hlinkClick r:id="rId3"/>
              </a:rPr>
              <a:t>www.pdbe.org</a:t>
            </a:r>
            <a:r>
              <a:rPr lang="en-GB" dirty="0" smtClean="0"/>
              <a:t>)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/>
              <a:t>Uniprot</a:t>
            </a:r>
            <a:r>
              <a:rPr lang="en-GB" dirty="0" smtClean="0"/>
              <a:t> </a:t>
            </a:r>
            <a:r>
              <a:rPr lang="en-GB" dirty="0"/>
              <a:t>(uniprot.org) - resource of protein sequence and functional </a:t>
            </a:r>
            <a:r>
              <a:rPr lang="en-GB" dirty="0" smtClean="0"/>
              <a:t>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/>
              <a:t>EMDataBank</a:t>
            </a:r>
            <a:r>
              <a:rPr lang="en-GB" dirty="0" smtClean="0"/>
              <a:t> – </a:t>
            </a:r>
            <a:r>
              <a:rPr lang="en-GB" dirty="0" err="1" smtClean="0"/>
              <a:t>cryoEM</a:t>
            </a:r>
            <a:r>
              <a:rPr lang="en-GB" dirty="0" smtClean="0"/>
              <a:t> raw data database,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/>
              <a:t>Zenodo</a:t>
            </a:r>
            <a:r>
              <a:rPr lang="en-GB" dirty="0" smtClean="0"/>
              <a:t> – general </a:t>
            </a:r>
            <a:r>
              <a:rPr lang="en-GB" dirty="0" err="1" smtClean="0"/>
              <a:t>db</a:t>
            </a:r>
            <a:r>
              <a:rPr lang="en-GB" dirty="0" smtClean="0"/>
              <a:t> for scientific datasets</a:t>
            </a:r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997" y="1978158"/>
            <a:ext cx="4397315" cy="17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West-Life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098"/>
            <a:ext cx="8229600" cy="4785233"/>
          </a:xfrm>
        </p:spPr>
        <p:txBody>
          <a:bodyPr/>
          <a:lstStyle/>
          <a:p>
            <a:r>
              <a:rPr lang="en-GB" sz="2400" dirty="0" smtClean="0"/>
              <a:t>Hybrid techniques – new challenge to software developers</a:t>
            </a:r>
          </a:p>
          <a:p>
            <a:r>
              <a:rPr lang="en-GB" sz="2400" b="1" dirty="0"/>
              <a:t>Instruct </a:t>
            </a:r>
            <a:r>
              <a:rPr lang="en-GB" sz="2400" b="1" dirty="0" smtClean="0"/>
              <a:t>- </a:t>
            </a:r>
            <a:r>
              <a:rPr lang="en-GB" sz="2400" dirty="0" smtClean="0"/>
              <a:t>ESFRI Research Infrastructure for integrated structural biology in Europe -</a:t>
            </a:r>
            <a:endParaRPr lang="en-GB" sz="2400" b="1" dirty="0"/>
          </a:p>
          <a:p>
            <a:r>
              <a:rPr lang="en-GB" sz="2400" dirty="0" smtClean="0"/>
              <a:t>H2020 </a:t>
            </a:r>
            <a:r>
              <a:rPr lang="en-GB" sz="2400" dirty="0"/>
              <a:t>Virtual Research Environment project </a:t>
            </a:r>
            <a:r>
              <a:rPr lang="en-GB" sz="2400" dirty="0" smtClean="0"/>
              <a:t>(2015-2018)</a:t>
            </a:r>
          </a:p>
          <a:p>
            <a:pPr lvl="1"/>
            <a:r>
              <a:rPr lang="en-GB" sz="2000" dirty="0" smtClean="0"/>
              <a:t>To cope the complexity of integrative approach </a:t>
            </a:r>
          </a:p>
          <a:p>
            <a:pPr lvl="1"/>
            <a:r>
              <a:rPr lang="en-GB" sz="2000" dirty="0" smtClean="0"/>
              <a:t>To </a:t>
            </a:r>
            <a:r>
              <a:rPr lang="en-GB" sz="2000" dirty="0"/>
              <a:t>provide the application level services specific to uses cases in structural biology, covering all experimental techniques (e.g. </a:t>
            </a:r>
            <a:r>
              <a:rPr lang="en-GB" sz="2000" dirty="0" err="1"/>
              <a:t>Xray</a:t>
            </a:r>
            <a:r>
              <a:rPr lang="en-GB" sz="2000" dirty="0"/>
              <a:t>, </a:t>
            </a:r>
            <a:r>
              <a:rPr lang="en-GB" sz="2000" dirty="0" err="1"/>
              <a:t>cryo</a:t>
            </a:r>
            <a:r>
              <a:rPr lang="en-GB" sz="2000" dirty="0"/>
              <a:t>-EM, NMR, SAXS), </a:t>
            </a:r>
            <a:endParaRPr lang="en-GB" sz="2000" dirty="0" smtClean="0"/>
          </a:p>
          <a:p>
            <a:pPr lvl="1"/>
            <a:r>
              <a:rPr lang="en-GB" sz="2000" dirty="0" smtClean="0"/>
              <a:t>enabling </a:t>
            </a:r>
            <a:r>
              <a:rPr lang="en-GB" sz="2000" dirty="0"/>
              <a:t>structural biologists to get the benefit of the generic services developed by EUDAT and the EGI. </a:t>
            </a:r>
            <a:endParaRPr lang="en-GB" sz="2000" dirty="0" smtClean="0"/>
          </a:p>
          <a:p>
            <a:r>
              <a:rPr lang="en-GB" sz="2400" dirty="0" smtClean="0"/>
              <a:t>10 </a:t>
            </a:r>
            <a:r>
              <a:rPr lang="en-GB" sz="2400" dirty="0" smtClean="0"/>
              <a:t>partners: </a:t>
            </a:r>
            <a:r>
              <a:rPr lang="en-GB" sz="2400" dirty="0" smtClean="0"/>
              <a:t>STFC (UK), </a:t>
            </a:r>
            <a:r>
              <a:rPr lang="en-GB" sz="2400" dirty="0" smtClean="0"/>
              <a:t>Instruct (UK), </a:t>
            </a:r>
            <a:r>
              <a:rPr lang="en-GB" sz="2400" dirty="0" smtClean="0"/>
              <a:t>NKI (NL), LUNA (FR), </a:t>
            </a:r>
            <a:r>
              <a:rPr lang="en-GB" sz="2400" dirty="0" smtClean="0"/>
              <a:t>Utrech</a:t>
            </a:r>
            <a:r>
              <a:rPr lang="en-GB" sz="2400" dirty="0" smtClean="0"/>
              <a:t>t </a:t>
            </a:r>
            <a:r>
              <a:rPr lang="en-GB" sz="2400" dirty="0" smtClean="0"/>
              <a:t>University </a:t>
            </a:r>
            <a:r>
              <a:rPr lang="en-GB" sz="2400" dirty="0" smtClean="0"/>
              <a:t>(NL), </a:t>
            </a:r>
            <a:r>
              <a:rPr lang="en-GB" sz="2400" dirty="0" smtClean="0"/>
              <a:t>CIRMMP </a:t>
            </a:r>
            <a:r>
              <a:rPr lang="en-GB" sz="2400" dirty="0" smtClean="0"/>
              <a:t>(IT),  INFN (IT), EMBL, </a:t>
            </a:r>
            <a:r>
              <a:rPr lang="en-GB" sz="2400" dirty="0" smtClean="0"/>
              <a:t>Masaryk University in Brno(CZ</a:t>
            </a:r>
            <a:r>
              <a:rPr lang="en-GB" sz="2400" dirty="0" smtClean="0"/>
              <a:t>), CSIC (ES)</a:t>
            </a: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31597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West-Life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098"/>
            <a:ext cx="8229600" cy="4785233"/>
          </a:xfrm>
        </p:spPr>
        <p:txBody>
          <a:bodyPr/>
          <a:lstStyle/>
          <a:p>
            <a:r>
              <a:rPr lang="en-GB" sz="2400" b="1" dirty="0" smtClean="0"/>
              <a:t>Simplify integration of </a:t>
            </a:r>
            <a:r>
              <a:rPr lang="en-GB" sz="2400" b="1" dirty="0" smtClean="0"/>
              <a:t>existing software tools and methods - </a:t>
            </a:r>
            <a:r>
              <a:rPr lang="en-GB" sz="2400" dirty="0" smtClean="0"/>
              <a:t>X-Ray crystallography (CCP4), NMR (CCPN, </a:t>
            </a:r>
            <a:r>
              <a:rPr lang="en-GB" sz="2400" dirty="0" err="1" smtClean="0"/>
              <a:t>WeNMR</a:t>
            </a:r>
            <a:r>
              <a:rPr lang="en-GB" sz="2400" dirty="0" smtClean="0"/>
              <a:t>), </a:t>
            </a:r>
            <a:r>
              <a:rPr lang="en-GB" sz="2400" dirty="0" err="1" smtClean="0"/>
              <a:t>Cryo</a:t>
            </a:r>
            <a:r>
              <a:rPr lang="en-GB" sz="2400" dirty="0" smtClean="0"/>
              <a:t>-EM (CCPEM, </a:t>
            </a:r>
            <a:r>
              <a:rPr lang="en-GB" sz="2400" dirty="0" err="1" smtClean="0"/>
              <a:t>Scipion</a:t>
            </a:r>
            <a:r>
              <a:rPr lang="en-GB" sz="2400" dirty="0" smtClean="0"/>
              <a:t>), SAXS, SANS, Mass Spectrometry, …  </a:t>
            </a:r>
            <a:endParaRPr lang="en-GB" sz="2400" b="1" dirty="0" smtClean="0"/>
          </a:p>
          <a:p>
            <a:r>
              <a:rPr lang="en-GB" sz="2400" b="1" dirty="0" smtClean="0"/>
              <a:t>Shared data management - Virtual </a:t>
            </a:r>
            <a:r>
              <a:rPr lang="en-GB" sz="2400" b="1" dirty="0" smtClean="0"/>
              <a:t>Folder</a:t>
            </a:r>
            <a:r>
              <a:rPr lang="en-GB" sz="2400" dirty="0" smtClean="0"/>
              <a:t> – </a:t>
            </a:r>
            <a:r>
              <a:rPr lang="en-GB" sz="2400" dirty="0" smtClean="0"/>
              <a:t>access to </a:t>
            </a:r>
            <a:r>
              <a:rPr lang="en-GB" sz="2400" dirty="0" smtClean="0"/>
              <a:t>scattered data storage providers and public databases (</a:t>
            </a:r>
            <a:r>
              <a:rPr lang="en-GB" sz="2400" dirty="0" err="1" smtClean="0"/>
              <a:t>PDB,Uniprot</a:t>
            </a:r>
            <a:r>
              <a:rPr lang="en-GB" sz="2400" dirty="0" smtClean="0"/>
              <a:t>)</a:t>
            </a:r>
          </a:p>
          <a:p>
            <a:r>
              <a:rPr lang="en-GB" sz="2400" b="1" dirty="0" err="1" smtClean="0"/>
              <a:t>Follow&amp;collaborate</a:t>
            </a:r>
            <a:r>
              <a:rPr lang="en-GB" sz="2400" b="1" dirty="0" smtClean="0"/>
              <a:t> other generic research infrastructures</a:t>
            </a:r>
            <a:endParaRPr lang="en-GB" sz="2400" b="1" dirty="0" smtClean="0"/>
          </a:p>
          <a:p>
            <a:r>
              <a:rPr lang="en-GB" sz="2400" b="1" dirty="0" smtClean="0"/>
              <a:t>Single Sign On solutions</a:t>
            </a:r>
            <a:r>
              <a:rPr lang="en-GB" sz="2400" dirty="0" smtClean="0"/>
              <a:t> – </a:t>
            </a:r>
            <a:r>
              <a:rPr lang="en-GB" sz="2400" b="1" dirty="0" smtClean="0"/>
              <a:t>West-Life SSO</a:t>
            </a:r>
            <a:endParaRPr lang="en-GB" sz="2400" b="1" dirty="0" smtClean="0"/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7394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Data management</a:t>
            </a:r>
            <a:b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</a:br>
            <a:r>
              <a:rPr lang="en-US" sz="3600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Virtual </a:t>
            </a:r>
            <a:r>
              <a:rPr lang="en-US" sz="3600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Folder – access to scattered data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27" y="1600200"/>
            <a:ext cx="6514545" cy="4525963"/>
          </a:xfrm>
        </p:spPr>
      </p:pic>
    </p:spTree>
    <p:extLst>
      <p:ext uri="{BB962C8B-B14F-4D97-AF65-F5344CB8AC3E}">
        <p14:creationId xmlns:p14="http://schemas.microsoft.com/office/powerpoint/2010/main" val="1805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Integration with web based tools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88" y="1983349"/>
            <a:ext cx="4582801" cy="40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1897806" y="149154"/>
            <a:ext cx="5014334" cy="985789"/>
          </a:xfrm>
          <a:prstGeom prst="rect">
            <a:avLst/>
          </a:prstGeom>
          <a:noFill/>
          <a:ln>
            <a:noFill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b="1" dirty="0" err="1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Scipion</a:t>
            </a:r>
            <a:r>
              <a:rPr lang="en-US" sz="3200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 </a:t>
            </a:r>
            <a:r>
              <a:rPr lang="mr-IN" sz="3200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–</a:t>
            </a:r>
            <a:r>
              <a:rPr lang="en-US" sz="3200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PowerFit</a:t>
            </a:r>
            <a:r>
              <a:rPr lang="en-US" sz="3200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 workflow</a:t>
            </a:r>
            <a:endParaRPr sz="3200" b="1" dirty="0">
              <a:solidFill>
                <a:srgbClr val="1F497D"/>
              </a:solidFill>
              <a:latin typeface="Calibri" charset="0"/>
              <a:ea typeface="ヒラギノ角ゴ Pro W3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76" y="1134943"/>
            <a:ext cx="3869713" cy="32855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39665" y="2613512"/>
            <a:ext cx="4752432" cy="4102167"/>
            <a:chOff x="4139665" y="2613512"/>
            <a:chExt cx="4752432" cy="41021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1429" y="2613512"/>
              <a:ext cx="3900668" cy="4102167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4139665" y="3828726"/>
              <a:ext cx="838734" cy="357129"/>
            </a:xfrm>
            <a:prstGeom prst="rightArrow">
              <a:avLst>
                <a:gd name="adj1" fmla="val 35193"/>
                <a:gd name="adj2" fmla="val 8933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532699" y="4190035"/>
            <a:ext cx="1006997" cy="23044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57042" y="4420483"/>
            <a:ext cx="3958541" cy="1576524"/>
            <a:chOff x="4057042" y="4420483"/>
            <a:chExt cx="3958541" cy="1576524"/>
          </a:xfrm>
        </p:grpSpPr>
        <p:sp>
          <p:nvSpPr>
            <p:cNvPr id="11" name="Trapezoid 10"/>
            <p:cNvSpPr/>
            <p:nvPr/>
          </p:nvSpPr>
          <p:spPr>
            <a:xfrm>
              <a:off x="4057042" y="4420483"/>
              <a:ext cx="3958310" cy="602465"/>
            </a:xfrm>
            <a:prstGeom prst="trapezoid">
              <a:avLst>
                <a:gd name="adj" fmla="val 277282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20000"/>
                  </a:schemeClr>
                </a:gs>
                <a:gs pos="99000">
                  <a:schemeClr val="accent1">
                    <a:tint val="50000"/>
                    <a:shade val="100000"/>
                    <a:satMod val="350000"/>
                    <a:alpha val="19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7042" y="5022949"/>
              <a:ext cx="3958541" cy="97405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accent2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</p:grpSp>
      <p:sp>
        <p:nvSpPr>
          <p:cNvPr id="10" name="Rounded Rectangle 9"/>
          <p:cNvSpPr/>
          <p:nvPr/>
        </p:nvSpPr>
        <p:spPr>
          <a:xfrm>
            <a:off x="626033" y="1725250"/>
            <a:ext cx="578735" cy="21991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204772" y="1244899"/>
            <a:ext cx="5195151" cy="1180617"/>
            <a:chOff x="1204772" y="1244899"/>
            <a:chExt cx="5195151" cy="1180617"/>
          </a:xfrm>
        </p:grpSpPr>
        <p:sp>
          <p:nvSpPr>
            <p:cNvPr id="19" name="Trapezoid 18"/>
            <p:cNvSpPr/>
            <p:nvPr/>
          </p:nvSpPr>
          <p:spPr>
            <a:xfrm rot="16200000">
              <a:off x="1656133" y="817572"/>
              <a:ext cx="1132544" cy="2035266"/>
            </a:xfrm>
            <a:prstGeom prst="trapezoid">
              <a:avLst>
                <a:gd name="adj" fmla="val 40724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20000"/>
                  </a:schemeClr>
                </a:gs>
                <a:gs pos="99000">
                  <a:schemeClr val="accent1">
                    <a:tint val="50000"/>
                    <a:shade val="100000"/>
                    <a:satMod val="350000"/>
                    <a:alpha val="19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0035" y="1244899"/>
              <a:ext cx="3159888" cy="1180617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accent2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6495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Virtual </a:t>
            </a:r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Machine Templates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723"/>
            <a:ext cx="8229600" cy="1035423"/>
          </a:xfrm>
        </p:spPr>
        <p:txBody>
          <a:bodyPr/>
          <a:lstStyle/>
          <a:p>
            <a:r>
              <a:rPr lang="en-GB" sz="1800" dirty="0" smtClean="0"/>
              <a:t>Based on </a:t>
            </a:r>
            <a:r>
              <a:rPr lang="en-GB" sz="1800" dirty="0" err="1" smtClean="0"/>
              <a:t>CervnVM</a:t>
            </a:r>
            <a:r>
              <a:rPr lang="en-GB" sz="1800" dirty="0" smtClean="0"/>
              <a:t> </a:t>
            </a:r>
            <a:r>
              <a:rPr lang="en-GB" sz="1800" dirty="0" smtClean="0"/>
              <a:t>4 (boots to Scientific Linux 7 – RHEL 7 derivative)</a:t>
            </a:r>
            <a:endParaRPr lang="en-GB" sz="1800" dirty="0" smtClean="0"/>
          </a:p>
          <a:p>
            <a:r>
              <a:rPr lang="en-GB" sz="1800" dirty="0" smtClean="0"/>
              <a:t>Software for structural biology – distributed via </a:t>
            </a:r>
            <a:r>
              <a:rPr lang="en-GB" sz="1800" dirty="0" err="1" smtClean="0"/>
              <a:t>CernVM</a:t>
            </a:r>
            <a:r>
              <a:rPr lang="en-GB" sz="1800" dirty="0" smtClean="0"/>
              <a:t> FS</a:t>
            </a:r>
          </a:p>
          <a:p>
            <a:r>
              <a:rPr lang="en-GB" sz="1800" dirty="0" smtClean="0"/>
              <a:t>Virtual Folder mounted as directory in file </a:t>
            </a:r>
            <a:r>
              <a:rPr lang="en-GB" sz="1800" dirty="0" smtClean="0"/>
              <a:t>system</a:t>
            </a:r>
            <a:endParaRPr lang="en-GB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9" y="2084856"/>
            <a:ext cx="4316774" cy="2740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93" y="3106864"/>
            <a:ext cx="5286489" cy="343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Repository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Exemplar repository – compatible with VF for small facilities</a:t>
            </a:r>
          </a:p>
          <a:p>
            <a:r>
              <a:rPr lang="en-GB" dirty="0" smtClean="0"/>
              <a:t>Supports WEBDAV</a:t>
            </a:r>
          </a:p>
          <a:p>
            <a:r>
              <a:rPr lang="en-GB" dirty="0" smtClean="0"/>
              <a:t>Integrated workflow with Instruct instrument/facility booking system – ARIA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annotation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Metadata – provided by device, software tools (parameters of computation)</a:t>
            </a:r>
          </a:p>
          <a:p>
            <a:r>
              <a:rPr lang="en-GB" dirty="0" smtClean="0"/>
              <a:t>Provenance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1" y="1324768"/>
            <a:ext cx="82010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Annotation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Related ontologies and databases:</a:t>
            </a:r>
          </a:p>
          <a:p>
            <a:pPr lvl="1"/>
            <a:r>
              <a:rPr lang="en-GB" sz="2400" dirty="0" smtClean="0"/>
              <a:t>PROVSTORE – public </a:t>
            </a:r>
            <a:r>
              <a:rPr lang="en-GB" sz="2400" dirty="0" err="1" smtClean="0"/>
              <a:t>db</a:t>
            </a:r>
            <a:r>
              <a:rPr lang="en-GB" sz="2400" dirty="0" smtClean="0"/>
              <a:t> for provenance data – follows W3C </a:t>
            </a:r>
            <a:r>
              <a:rPr lang="en-GB" sz="2400" dirty="0"/>
              <a:t>PROV-O standard </a:t>
            </a:r>
            <a:r>
              <a:rPr lang="en-GB" sz="2400" dirty="0">
                <a:hlinkClick r:id="rId2"/>
              </a:rPr>
              <a:t>https://openprovenance.org</a:t>
            </a:r>
            <a:r>
              <a:rPr lang="en-GB" sz="2400" dirty="0" smtClean="0">
                <a:hlinkClick r:id="rId2"/>
              </a:rPr>
              <a:t>/</a:t>
            </a:r>
            <a:r>
              <a:rPr lang="en-GB" sz="2400" dirty="0" smtClean="0"/>
              <a:t> </a:t>
            </a:r>
          </a:p>
          <a:p>
            <a:pPr lvl="1"/>
            <a:r>
              <a:rPr lang="en-GB" sz="2400" dirty="0" smtClean="0"/>
              <a:t>Common Research Information Format (CERIF) – </a:t>
            </a:r>
            <a:r>
              <a:rPr lang="en-GB" sz="2400" dirty="0" err="1" smtClean="0"/>
              <a:t>OpenAIRE</a:t>
            </a:r>
            <a:endParaRPr lang="en-GB" sz="2400" dirty="0" smtClean="0"/>
          </a:p>
          <a:p>
            <a:pPr lvl="1"/>
            <a:r>
              <a:rPr lang="en-GB" sz="2400" dirty="0" smtClean="0"/>
              <a:t>Well-Known URI host-meta specified </a:t>
            </a:r>
            <a:r>
              <a:rPr lang="en-GB" sz="2400" dirty="0"/>
              <a:t>by RFC 6415 </a:t>
            </a:r>
            <a:r>
              <a:rPr lang="en-GB" sz="2400" dirty="0" smtClean="0"/>
              <a:t>(https</a:t>
            </a:r>
            <a:r>
              <a:rPr lang="en-GB" sz="2400" dirty="0"/>
              <a:t>://</a:t>
            </a:r>
            <a:r>
              <a:rPr lang="en-GB" sz="2400" dirty="0" smtClean="0"/>
              <a:t>tools.ietf.org/html/rfc6415)</a:t>
            </a:r>
            <a:endParaRPr lang="en-GB" sz="2400" dirty="0"/>
          </a:p>
          <a:p>
            <a:pPr lvl="1"/>
            <a:r>
              <a:rPr lang="en-GB" dirty="0"/>
              <a:t>Integrated Resource for Reproducibility in Macromolecular Crystallography (IRRMC) </a:t>
            </a:r>
            <a:r>
              <a:rPr lang="en-GB" dirty="0">
                <a:hlinkClick r:id="rId3"/>
              </a:rPr>
              <a:t>https://proteindiffraction.org/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624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Structural biology</a:t>
            </a:r>
          </a:p>
          <a:p>
            <a:r>
              <a:rPr lang="en-GB" dirty="0" smtClean="0"/>
              <a:t>Integrative structural biology</a:t>
            </a:r>
          </a:p>
          <a:p>
            <a:r>
              <a:rPr lang="en-GB" dirty="0"/>
              <a:t>Computational structural biology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1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253"/>
            <a:ext cx="8229600" cy="4525963"/>
          </a:xfrm>
        </p:spPr>
        <p:txBody>
          <a:bodyPr/>
          <a:lstStyle/>
          <a:p>
            <a:r>
              <a:rPr lang="en-GB" sz="2400" dirty="0" smtClean="0"/>
              <a:t>West-Life project: </a:t>
            </a:r>
          </a:p>
          <a:p>
            <a:pPr lvl="1"/>
            <a:r>
              <a:rPr lang="en-GB" sz="2000" dirty="0" smtClean="0"/>
              <a:t>support integrative structural biology </a:t>
            </a:r>
            <a:r>
              <a:rPr lang="en-GB" sz="2000" dirty="0" smtClean="0"/>
              <a:t>approach</a:t>
            </a:r>
          </a:p>
          <a:p>
            <a:pPr lvl="1"/>
            <a:r>
              <a:rPr lang="en-GB" sz="2000" dirty="0" smtClean="0"/>
              <a:t>simplified access to software tools  </a:t>
            </a:r>
          </a:p>
          <a:p>
            <a:pPr lvl="1"/>
            <a:r>
              <a:rPr lang="en-GB" sz="2000" dirty="0" smtClean="0"/>
              <a:t>enabled data access and data management, </a:t>
            </a:r>
          </a:p>
          <a:p>
            <a:pPr lvl="1"/>
            <a:r>
              <a:rPr lang="en-GB" sz="2000" dirty="0" smtClean="0"/>
              <a:t>adopted existing workflows, </a:t>
            </a:r>
          </a:p>
          <a:p>
            <a:pPr lvl="1"/>
            <a:r>
              <a:rPr lang="en-GB" sz="2000" dirty="0" smtClean="0"/>
              <a:t>put tools together, </a:t>
            </a:r>
          </a:p>
          <a:p>
            <a:pPr lvl="1"/>
            <a:r>
              <a:rPr lang="en-GB" sz="2000" dirty="0" smtClean="0"/>
              <a:t>proof of concept for metadata and provenance</a:t>
            </a:r>
            <a:endParaRPr lang="en-GB" sz="2000" dirty="0" smtClean="0"/>
          </a:p>
          <a:p>
            <a:pPr lvl="1"/>
            <a:r>
              <a:rPr lang="en-GB" sz="2000" dirty="0" smtClean="0"/>
              <a:t>Integrated SSO (West-Life SSO, ARIA, social accounts), </a:t>
            </a:r>
          </a:p>
          <a:p>
            <a:pPr lvl="1"/>
            <a:r>
              <a:rPr lang="en-GB" sz="2000" dirty="0" smtClean="0"/>
              <a:t>data storages (EUDAT B2DROP, Dropbox, …), </a:t>
            </a:r>
          </a:p>
          <a:p>
            <a:pPr lvl="1"/>
            <a:r>
              <a:rPr lang="en-GB" sz="2000" dirty="0" smtClean="0"/>
              <a:t>common web services, domain specific software and services (PDB database, PDB components, </a:t>
            </a:r>
            <a:r>
              <a:rPr lang="en-GB" sz="1800" dirty="0" smtClean="0"/>
              <a:t>PDB-REDO service and database)</a:t>
            </a:r>
          </a:p>
          <a:p>
            <a:pPr marL="914400" lvl="2" indent="0" algn="ctr">
              <a:buNone/>
            </a:pPr>
            <a:r>
              <a:rPr lang="en-GB" sz="1200" dirty="0" smtClean="0">
                <a:hlinkClick r:id="rId2"/>
              </a:rPr>
              <a:t>https</a:t>
            </a:r>
            <a:r>
              <a:rPr lang="en-GB" sz="1200" dirty="0">
                <a:hlinkClick r:id="rId2"/>
              </a:rPr>
              <a:t>://</a:t>
            </a:r>
            <a:r>
              <a:rPr lang="en-GB" sz="1200" dirty="0" smtClean="0">
                <a:hlinkClick r:id="rId2"/>
              </a:rPr>
              <a:t>github.com/h2020-westlife-eu/</a:t>
            </a:r>
            <a:endParaRPr lang="en-GB" sz="1200" dirty="0" smtClean="0"/>
          </a:p>
          <a:p>
            <a:pPr marL="914400" lvl="2" indent="0" algn="ctr">
              <a:buNone/>
            </a:pPr>
            <a:r>
              <a:rPr lang="en-GB" sz="1200" dirty="0" smtClean="0">
                <a:hlinkClick r:id="rId3"/>
              </a:rPr>
              <a:t>https</a:t>
            </a:r>
            <a:r>
              <a:rPr lang="en-GB" sz="1200" dirty="0">
                <a:hlinkClick r:id="rId3"/>
              </a:rPr>
              <a:t>://</a:t>
            </a:r>
            <a:r>
              <a:rPr lang="en-GB" sz="1200" dirty="0" smtClean="0">
                <a:hlinkClick r:id="rId3"/>
              </a:rPr>
              <a:t>appdb.egi.eu/store/vappliance/west.life.vm</a:t>
            </a:r>
            <a:endParaRPr lang="en-GB" sz="1200" dirty="0" smtClean="0"/>
          </a:p>
          <a:p>
            <a:pPr marL="914400" lvl="2" indent="0" algn="ctr">
              <a:buNone/>
            </a:pPr>
            <a:r>
              <a:rPr lang="en-GB" sz="1200" dirty="0" smtClean="0">
                <a:hlinkClick r:id="rId4"/>
              </a:rPr>
              <a:t>https</a:t>
            </a:r>
            <a:r>
              <a:rPr lang="en-GB" sz="1200" dirty="0">
                <a:hlinkClick r:id="rId4"/>
              </a:rPr>
              <a:t>://</a:t>
            </a:r>
            <a:r>
              <a:rPr lang="en-GB" sz="1200" dirty="0" smtClean="0">
                <a:hlinkClick r:id="rId4"/>
              </a:rPr>
              <a:t>appdb.egi.eu/store/vappliance/d6.1.virtualfoldervm</a:t>
            </a:r>
            <a:r>
              <a:rPr lang="en-GB" sz="1200" dirty="0" smtClean="0"/>
              <a:t> </a:t>
            </a:r>
          </a:p>
          <a:p>
            <a:pPr lvl="2" algn="ctr"/>
            <a:endParaRPr lang="en-GB" sz="1200" dirty="0" smtClean="0"/>
          </a:p>
          <a:p>
            <a:pPr lvl="2"/>
            <a:endParaRPr lang="en-GB" sz="2000" dirty="0" smtClean="0"/>
          </a:p>
          <a:p>
            <a:pPr lvl="1"/>
            <a:endParaRPr lang="en-GB" sz="20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496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Thank you for your attention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tomas.kulhanek@stfc.ac.uk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4" y="2075513"/>
            <a:ext cx="9221140" cy="4006110"/>
          </a:xfrm>
        </p:spPr>
      </p:pic>
    </p:spTree>
    <p:extLst>
      <p:ext uri="{BB962C8B-B14F-4D97-AF65-F5344CB8AC3E}">
        <p14:creationId xmlns:p14="http://schemas.microsoft.com/office/powerpoint/2010/main" val="28852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Instruct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94" y="1417638"/>
            <a:ext cx="6568332" cy="4525963"/>
          </a:xfrm>
        </p:spPr>
      </p:pic>
    </p:spTree>
    <p:extLst>
      <p:ext uri="{BB962C8B-B14F-4D97-AF65-F5344CB8AC3E}">
        <p14:creationId xmlns:p14="http://schemas.microsoft.com/office/powerpoint/2010/main" val="23337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Virtual Folder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987"/>
            <a:ext cx="8229600" cy="2049716"/>
          </a:xfrm>
        </p:spPr>
        <p:txBody>
          <a:bodyPr/>
          <a:lstStyle/>
          <a:p>
            <a:r>
              <a:rPr lang="en-GB" sz="1800" dirty="0" smtClean="0"/>
              <a:t>configure connection to data provider, </a:t>
            </a:r>
            <a:endParaRPr lang="en-GB" sz="1400" dirty="0" smtClean="0"/>
          </a:p>
          <a:p>
            <a:pPr lvl="2"/>
            <a:r>
              <a:rPr lang="en-GB" sz="1400" dirty="0" smtClean="0"/>
              <a:t>B2DROP (provided by EUDAT – default 20 GB space - single, uses WEBDAV)</a:t>
            </a:r>
          </a:p>
          <a:p>
            <a:pPr lvl="2"/>
            <a:r>
              <a:rPr lang="en-GB" sz="1400" dirty="0" smtClean="0"/>
              <a:t>Dropbox (multiple, proprietary API, 2GB default, up to 1TB commercial), </a:t>
            </a:r>
          </a:p>
          <a:p>
            <a:pPr lvl="2"/>
            <a:r>
              <a:rPr lang="en-GB" sz="1400" dirty="0" smtClean="0"/>
              <a:t>Filesystem (multiple, local scratch disk space, mounted facility storage, USB)</a:t>
            </a:r>
          </a:p>
          <a:p>
            <a:pPr lvl="2"/>
            <a:r>
              <a:rPr lang="en-GB" sz="1400" dirty="0" smtClean="0"/>
              <a:t>WEBDAV (standard interface, any storage provider, e.g. B2DROP, </a:t>
            </a:r>
            <a:r>
              <a:rPr lang="en-GB" sz="1400" dirty="0" err="1" smtClean="0"/>
              <a:t>Pcloud</a:t>
            </a:r>
            <a:r>
              <a:rPr lang="en-GB" sz="1400" dirty="0" smtClean="0"/>
              <a:t>, …)</a:t>
            </a:r>
          </a:p>
          <a:p>
            <a:r>
              <a:rPr lang="en-GB" sz="2000" dirty="0" smtClean="0"/>
              <a:t>Provides links to scattered data</a:t>
            </a:r>
          </a:p>
          <a:p>
            <a:r>
              <a:rPr lang="en-GB" sz="2000" dirty="0" smtClean="0"/>
              <a:t>allows access to legacy apps</a:t>
            </a:r>
            <a:endParaRPr lang="en-GB" sz="2000" dirty="0" smtClean="0"/>
          </a:p>
          <a:p>
            <a:r>
              <a:rPr lang="en-GB" sz="2000" dirty="0" smtClean="0"/>
              <a:t>Common interface to data – WEBDAV API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71606"/>
            <a:ext cx="4843262" cy="2937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46" y="4081578"/>
            <a:ext cx="3057912" cy="20445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844168" y="5204153"/>
            <a:ext cx="4182502" cy="784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8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Virtual </a:t>
            </a:r>
            <a:r>
              <a:rPr lang="en-US" b="1" dirty="0" smtClean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rPr>
              <a:t>Machine Templates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1" dirty="0" smtClean="0"/>
              <a:t>Virtual </a:t>
            </a:r>
            <a:r>
              <a:rPr lang="en-GB" sz="2800" b="1" dirty="0"/>
              <a:t>machine </a:t>
            </a:r>
            <a:r>
              <a:rPr lang="en-GB" sz="1600" b="1" dirty="0">
                <a:hlinkClick r:id="rId2"/>
              </a:rPr>
              <a:t>https://</a:t>
            </a:r>
            <a:r>
              <a:rPr lang="en-GB" sz="1600" b="1" dirty="0" smtClean="0">
                <a:hlinkClick r:id="rId2"/>
              </a:rPr>
              <a:t>appdb.egi.eu/store/vappliance/d6.1.virtualfoldervm</a:t>
            </a:r>
            <a:r>
              <a:rPr lang="en-GB" sz="1600" b="1" dirty="0" smtClean="0"/>
              <a:t> </a:t>
            </a:r>
            <a:endParaRPr lang="en-GB" sz="2800" b="1" dirty="0" smtClean="0"/>
          </a:p>
          <a:p>
            <a:pPr lvl="1"/>
            <a:r>
              <a:rPr lang="en-GB" sz="2000" b="1" dirty="0" smtClean="0"/>
              <a:t>Customized VM with software and tools installed and connected to virtual folder to support integrative structural biologist.</a:t>
            </a:r>
          </a:p>
          <a:p>
            <a:pPr lvl="2"/>
            <a:r>
              <a:rPr lang="en-GB" sz="1600" b="1" dirty="0" smtClean="0"/>
              <a:t>Base system: </a:t>
            </a:r>
            <a:r>
              <a:rPr lang="en-GB" sz="1600" b="1" dirty="0" err="1" smtClean="0"/>
              <a:t>CernVM</a:t>
            </a:r>
            <a:r>
              <a:rPr lang="en-GB" sz="1600" b="1" dirty="0" smtClean="0"/>
              <a:t> 4.0 - image </a:t>
            </a:r>
            <a:r>
              <a:rPr lang="en-GB" sz="1600" b="1" dirty="0" smtClean="0"/>
              <a:t>size 18 MB!, </a:t>
            </a:r>
            <a:r>
              <a:rPr lang="en-GB" sz="1600" b="1" dirty="0" smtClean="0"/>
              <a:t>bootloader to SL 7.x, </a:t>
            </a:r>
            <a:r>
              <a:rPr lang="en-GB" sz="1600" b="1" dirty="0" smtClean="0"/>
              <a:t>optimal for cluster/cloud deployment with </a:t>
            </a:r>
            <a:r>
              <a:rPr lang="en-GB" sz="1600" b="1" dirty="0" smtClean="0"/>
              <a:t>heavy caching</a:t>
            </a:r>
          </a:p>
          <a:p>
            <a:pPr lvl="2"/>
            <a:r>
              <a:rPr lang="en-GB" sz="1600" b="1" dirty="0" smtClean="0"/>
              <a:t>Base system: Scientific Linux 7 or any derivative RHEL 7.x </a:t>
            </a:r>
            <a:endParaRPr lang="en-GB" sz="1600" b="1" dirty="0" smtClean="0"/>
          </a:p>
          <a:p>
            <a:pPr lvl="1"/>
            <a:r>
              <a:rPr lang="en-GB" sz="2400" b="1" dirty="0" smtClean="0"/>
              <a:t>Software </a:t>
            </a:r>
            <a:r>
              <a:rPr lang="en-GB" sz="2400" b="1" dirty="0" smtClean="0"/>
              <a:t>and tools distributed by </a:t>
            </a:r>
            <a:r>
              <a:rPr lang="en-GB" sz="2400" b="1" dirty="0" err="1" smtClean="0"/>
              <a:t>CernVM</a:t>
            </a:r>
            <a:r>
              <a:rPr lang="en-GB" sz="2400" b="1" dirty="0" smtClean="0"/>
              <a:t>-FS, read-only file system</a:t>
            </a:r>
            <a:endParaRPr lang="en-GB" sz="2400" b="1" dirty="0"/>
          </a:p>
          <a:p>
            <a:pPr lvl="2"/>
            <a:r>
              <a:rPr lang="en-GB" sz="2000" b="1" dirty="0" smtClean="0"/>
              <a:t>/cvmfs/west-life.egi.eu – </a:t>
            </a:r>
            <a:r>
              <a:rPr lang="en-GB" sz="1600" b="1" dirty="0" smtClean="0"/>
              <a:t>SCIPION, West-life related tools</a:t>
            </a:r>
            <a:endParaRPr lang="en-GB" sz="2000" b="1" dirty="0" smtClean="0"/>
          </a:p>
          <a:p>
            <a:pPr lvl="2"/>
            <a:r>
              <a:rPr lang="en-GB" sz="2000" b="1" dirty="0" smtClean="0"/>
              <a:t>/cvmfs/facilities.gridpp.ac.uk – </a:t>
            </a:r>
            <a:r>
              <a:rPr lang="en-GB" sz="1600" b="1" dirty="0" smtClean="0"/>
              <a:t>CCP4 Suite</a:t>
            </a:r>
          </a:p>
          <a:p>
            <a:pPr lvl="2"/>
            <a:r>
              <a:rPr lang="en-GB" sz="2000" b="1" dirty="0" smtClean="0"/>
              <a:t>/cvmfs/wenmr.egi.eu</a:t>
            </a:r>
          </a:p>
        </p:txBody>
      </p:sp>
    </p:spTree>
    <p:extLst>
      <p:ext uri="{BB962C8B-B14F-4D97-AF65-F5344CB8AC3E}">
        <p14:creationId xmlns:p14="http://schemas.microsoft.com/office/powerpoint/2010/main" val="11034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Structural biology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869"/>
            <a:ext cx="8229600" cy="5004295"/>
          </a:xfrm>
        </p:spPr>
        <p:txBody>
          <a:bodyPr/>
          <a:lstStyle/>
          <a:p>
            <a:r>
              <a:rPr lang="en-GB" dirty="0" smtClean="0"/>
              <a:t>Study the structure of </a:t>
            </a:r>
            <a:r>
              <a:rPr lang="en-GB" dirty="0" smtClean="0"/>
              <a:t>macromolecules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5" y="2191446"/>
            <a:ext cx="4226870" cy="407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90" y="1749549"/>
            <a:ext cx="2366038" cy="4737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85" y="2934406"/>
            <a:ext cx="2423878" cy="375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99" y="1749549"/>
            <a:ext cx="5524820" cy="3329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86" y="1121869"/>
            <a:ext cx="3410426" cy="54871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755" y="3338423"/>
            <a:ext cx="4071015" cy="3270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692770" y="1613140"/>
            <a:ext cx="4339087" cy="5158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42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to now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Science</a:t>
            </a:r>
          </a:p>
          <a:p>
            <a:r>
              <a:rPr lang="en-GB" dirty="0" smtClean="0"/>
              <a:t>Structural knowledge:</a:t>
            </a:r>
          </a:p>
          <a:p>
            <a:pPr lvl="1"/>
            <a:r>
              <a:rPr lang="en-GB" dirty="0" smtClean="0"/>
              <a:t>Design of drugs</a:t>
            </a:r>
          </a:p>
          <a:p>
            <a:pPr lvl="2"/>
            <a:r>
              <a:rPr lang="en-GB" sz="1800" dirty="0"/>
              <a:t>the structures of the small molecule inhibitor STI-751 (</a:t>
            </a:r>
            <a:r>
              <a:rPr lang="en-GB" sz="1800" dirty="0" err="1"/>
              <a:t>Gleevec</a:t>
            </a:r>
            <a:r>
              <a:rPr lang="en-GB" sz="1800" dirty="0"/>
              <a:t>®/</a:t>
            </a:r>
            <a:r>
              <a:rPr lang="en-GB" sz="1800" dirty="0" err="1"/>
              <a:t>Imatinib</a:t>
            </a:r>
            <a:r>
              <a:rPr lang="en-GB" sz="1800" dirty="0"/>
              <a:t>) bound to </a:t>
            </a:r>
            <a:r>
              <a:rPr lang="en-GB" sz="1800" dirty="0" err="1"/>
              <a:t>Abl</a:t>
            </a:r>
            <a:r>
              <a:rPr lang="en-GB" sz="1800" dirty="0"/>
              <a:t> kinase to treat chronic </a:t>
            </a:r>
            <a:r>
              <a:rPr lang="en-GB" sz="1800" dirty="0" err="1"/>
              <a:t>myelogenous</a:t>
            </a:r>
            <a:r>
              <a:rPr lang="en-GB" sz="1800" dirty="0"/>
              <a:t> </a:t>
            </a:r>
            <a:r>
              <a:rPr lang="en-GB" sz="1800" dirty="0" err="1" smtClean="0"/>
              <a:t>leukemia</a:t>
            </a:r>
            <a:endParaRPr lang="en-GB" sz="1800" dirty="0" smtClean="0"/>
          </a:p>
          <a:p>
            <a:pPr lvl="1"/>
            <a:r>
              <a:rPr lang="en-GB" dirty="0" smtClean="0"/>
              <a:t>Design of vaccines</a:t>
            </a:r>
          </a:p>
          <a:p>
            <a:pPr lvl="2"/>
            <a:r>
              <a:rPr lang="en-GB" sz="1800" dirty="0" smtClean="0"/>
              <a:t>The </a:t>
            </a:r>
            <a:r>
              <a:rPr lang="en-GB" sz="1800" dirty="0"/>
              <a:t>knowledge of the structural properties of the antigen </a:t>
            </a:r>
            <a:r>
              <a:rPr lang="en-GB" sz="1800" dirty="0" smtClean="0"/>
              <a:t>from many variants of </a:t>
            </a:r>
            <a:r>
              <a:rPr lang="en-GB" sz="1800" dirty="0" err="1" smtClean="0"/>
              <a:t>Meningococcus</a:t>
            </a:r>
            <a:r>
              <a:rPr lang="en-GB" sz="1800" dirty="0" smtClean="0"/>
              <a:t> B allowed </a:t>
            </a:r>
            <a:r>
              <a:rPr lang="en-GB" sz="1800" dirty="0"/>
              <a:t>the design of a chimera </a:t>
            </a:r>
            <a:r>
              <a:rPr lang="en-GB" sz="1800" dirty="0" smtClean="0"/>
              <a:t>antigen</a:t>
            </a:r>
          </a:p>
          <a:p>
            <a:pPr lvl="2"/>
            <a:r>
              <a:rPr lang="en-GB" dirty="0" smtClean="0"/>
              <a:t> Structural Vaccinology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8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Reveal the structure at 0.1 nm=1Å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GB" dirty="0" smtClean="0"/>
              <a:t>Direct observation:</a:t>
            </a:r>
          </a:p>
          <a:p>
            <a:pPr lvl="1"/>
            <a:r>
              <a:rPr lang="en-GB" dirty="0" smtClean="0"/>
              <a:t>Optical microscope – 200 nm</a:t>
            </a:r>
          </a:p>
          <a:p>
            <a:pPr lvl="1"/>
            <a:r>
              <a:rPr lang="en-GB" dirty="0" smtClean="0"/>
              <a:t>X-Ray microscope – 10 nm</a:t>
            </a:r>
          </a:p>
          <a:p>
            <a:pPr lvl="1"/>
            <a:r>
              <a:rPr lang="en-GB" dirty="0" smtClean="0"/>
              <a:t>Gamma Ray microscope ?</a:t>
            </a:r>
          </a:p>
          <a:p>
            <a:pPr lvl="1"/>
            <a:r>
              <a:rPr lang="en-GB" dirty="0" smtClean="0"/>
              <a:t>Electron microscope 10 – 0.5 nm - …</a:t>
            </a:r>
            <a:endParaRPr lang="en-GB" dirty="0"/>
          </a:p>
          <a:p>
            <a:r>
              <a:rPr lang="en-GB" dirty="0" smtClean="0"/>
              <a:t>Indirect observation:</a:t>
            </a:r>
          </a:p>
          <a:p>
            <a:pPr lvl="1"/>
            <a:r>
              <a:rPr lang="en-GB" dirty="0" smtClean="0"/>
              <a:t>X-ray crystallography</a:t>
            </a:r>
          </a:p>
          <a:p>
            <a:pPr lvl="1"/>
            <a:r>
              <a:rPr lang="en-GB" dirty="0" smtClean="0"/>
              <a:t>NMR</a:t>
            </a:r>
          </a:p>
          <a:p>
            <a:pPr lvl="1"/>
            <a:r>
              <a:rPr lang="en-GB" dirty="0" smtClean="0"/>
              <a:t>Mass Spectrometry, Small angle scattering, …</a:t>
            </a:r>
          </a:p>
        </p:txBody>
      </p:sp>
    </p:spTree>
    <p:extLst>
      <p:ext uri="{BB962C8B-B14F-4D97-AF65-F5344CB8AC3E}">
        <p14:creationId xmlns:p14="http://schemas.microsoft.com/office/powerpoint/2010/main" val="116273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76" y="630835"/>
            <a:ext cx="6182588" cy="6134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62814"/>
          </a:xfrm>
        </p:spPr>
        <p:txBody>
          <a:bodyPr/>
          <a:lstStyle/>
          <a:p>
            <a:r>
              <a:rPr lang="en-GB" dirty="0" err="1" smtClean="0"/>
              <a:t>Cryo</a:t>
            </a:r>
            <a:r>
              <a:rPr lang="en-GB" dirty="0" smtClean="0"/>
              <a:t> electron microscopy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593361" cy="4525963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Transmission electron microscopy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Sample is vitrified in liquid ethane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Images noisy 2D projections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Class averages are constructed for each orientation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Ultimately results in 3D density maps</a:t>
            </a:r>
          </a:p>
        </p:txBody>
      </p:sp>
    </p:spTree>
    <p:extLst>
      <p:ext uri="{BB962C8B-B14F-4D97-AF65-F5344CB8AC3E}">
        <p14:creationId xmlns:p14="http://schemas.microsoft.com/office/powerpoint/2010/main" val="40925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64"/>
            <a:ext cx="9146039" cy="6387976"/>
          </a:xfrm>
        </p:spPr>
      </p:pic>
    </p:spTree>
    <p:extLst>
      <p:ext uri="{BB962C8B-B14F-4D97-AF65-F5344CB8AC3E}">
        <p14:creationId xmlns:p14="http://schemas.microsoft.com/office/powerpoint/2010/main" val="5077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Crystallography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5478" cy="4525963"/>
          </a:xfrm>
        </p:spPr>
        <p:txBody>
          <a:bodyPr/>
          <a:lstStyle/>
          <a:p>
            <a:r>
              <a:rPr lang="en-GB" dirty="0" smtClean="0"/>
              <a:t>X-ray </a:t>
            </a:r>
            <a:r>
              <a:rPr lang="en-GB" dirty="0" smtClean="0"/>
              <a:t>crystallography</a:t>
            </a:r>
          </a:p>
          <a:p>
            <a:r>
              <a:rPr lang="en-GB" dirty="0" smtClean="0"/>
              <a:t>X-beam produced in synchrotron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78" y="1152605"/>
            <a:ext cx="3403745" cy="55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5" y="3783656"/>
            <a:ext cx="5087263" cy="23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Magnetic Resonance</a:t>
            </a:r>
            <a:endParaRPr lang="en-GB" dirty="0"/>
          </a:p>
        </p:txBody>
      </p:sp>
      <p:pic>
        <p:nvPicPr>
          <p:cNvPr id="2050" name="Picture 2" descr="https://www.wenmr.eu/wenmr/files/NMR%20in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4" y="1249615"/>
            <a:ext cx="6999205" cy="38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12142</TotalTime>
  <Words>824</Words>
  <Application>Microsoft Office PowerPoint</Application>
  <PresentationFormat>On-screen Show (4:3)</PresentationFormat>
  <Paragraphs>123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Calibri</vt:lpstr>
      <vt:lpstr>ヒラギノ角ゴ Pro W3</vt:lpstr>
      <vt:lpstr>Office Theme</vt:lpstr>
      <vt:lpstr>West-life – services and tools for structural biology</vt:lpstr>
      <vt:lpstr>PowerPoint Presentation</vt:lpstr>
      <vt:lpstr>Structural biology</vt:lpstr>
      <vt:lpstr>Why to now structure</vt:lpstr>
      <vt:lpstr>Reveal the structure at 0.1 nm=1Å</vt:lpstr>
      <vt:lpstr>Cryo electron microscopy</vt:lpstr>
      <vt:lpstr>PowerPoint Presentation</vt:lpstr>
      <vt:lpstr>Crystallography</vt:lpstr>
      <vt:lpstr>Nuclear Magnetic Resonance</vt:lpstr>
      <vt:lpstr>Databases</vt:lpstr>
      <vt:lpstr>West-Life</vt:lpstr>
      <vt:lpstr>West-Life</vt:lpstr>
      <vt:lpstr>Data management Virtual Folder – access to scattered data</vt:lpstr>
      <vt:lpstr>Integration with web based tools</vt:lpstr>
      <vt:lpstr>Scipion – PowerFit workflow</vt:lpstr>
      <vt:lpstr>Virtual Machine Templates</vt:lpstr>
      <vt:lpstr>Repository</vt:lpstr>
      <vt:lpstr>Data annotation</vt:lpstr>
      <vt:lpstr>Data Annotation</vt:lpstr>
      <vt:lpstr>Summary</vt:lpstr>
      <vt:lpstr>PowerPoint Presentation</vt:lpstr>
      <vt:lpstr>PowerPoint Presentation</vt:lpstr>
      <vt:lpstr>Instruct</vt:lpstr>
      <vt:lpstr>Virtual Folder</vt:lpstr>
      <vt:lpstr>Virtual Machine Templates</vt:lpstr>
    </vt:vector>
  </TitlesOfParts>
  <Company>NMR Spectroscopy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 Schmitz</dc:creator>
  <cp:lastModifiedBy>Kulhanek, Tomas (STFC,DL,SC)</cp:lastModifiedBy>
  <cp:revision>532</cp:revision>
  <cp:lastPrinted>2014-05-19T12:18:41Z</cp:lastPrinted>
  <dcterms:created xsi:type="dcterms:W3CDTF">2011-06-14T13:35:07Z</dcterms:created>
  <dcterms:modified xsi:type="dcterms:W3CDTF">2018-10-09T06:57:07Z</dcterms:modified>
</cp:coreProperties>
</file>