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6"/>
  </p:notesMasterIdLst>
  <p:sldIdLst>
    <p:sldId id="274" r:id="rId2"/>
    <p:sldId id="282" r:id="rId3"/>
    <p:sldId id="277" r:id="rId4"/>
    <p:sldId id="286" r:id="rId5"/>
    <p:sldId id="287" r:id="rId6"/>
    <p:sldId id="288" r:id="rId7"/>
    <p:sldId id="289" r:id="rId8"/>
    <p:sldId id="291" r:id="rId9"/>
    <p:sldId id="292" r:id="rId10"/>
    <p:sldId id="293" r:id="rId11"/>
    <p:sldId id="294" r:id="rId12"/>
    <p:sldId id="295" r:id="rId13"/>
    <p:sldId id="290" r:id="rId14"/>
    <p:sldId id="28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A5D8"/>
    <a:srgbClr val="B5892D"/>
    <a:srgbClr val="1C3046"/>
    <a:srgbClr val="E2E4EA"/>
    <a:srgbClr val="1D2F45"/>
    <a:srgbClr val="75A4D9"/>
    <a:srgbClr val="1670C9"/>
    <a:srgbClr val="2D4E77"/>
    <a:srgbClr val="575989"/>
    <a:srgbClr val="12A4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6402" autoAdjust="0"/>
  </p:normalViewPr>
  <p:slideViewPr>
    <p:cSldViewPr>
      <p:cViewPr varScale="1">
        <p:scale>
          <a:sx n="97" d="100"/>
          <a:sy n="97" d="100"/>
        </p:scale>
        <p:origin x="148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57" d="100"/>
          <a:sy n="157" d="100"/>
        </p:scale>
        <p:origin x="4280"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016906-B6A1-4E52-BE69-9D249F819B11}" type="datetimeFigureOut">
              <a:rPr lang="it-IT" smtClean="0"/>
              <a:t>07/10/2018</a:t>
            </a:fld>
            <a:endParaRPr lang="it-IT" dirty="0"/>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148A20-7C99-4A4D-BF06-6E8ADEA4D03E}" type="slidenum">
              <a:rPr lang="it-IT" smtClean="0"/>
              <a:t>‹N›</a:t>
            </a:fld>
            <a:endParaRPr lang="it-IT" dirty="0"/>
          </a:p>
        </p:txBody>
      </p:sp>
    </p:spTree>
    <p:extLst>
      <p:ext uri="{BB962C8B-B14F-4D97-AF65-F5344CB8AC3E}">
        <p14:creationId xmlns:p14="http://schemas.microsoft.com/office/powerpoint/2010/main" val="398496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4" name="Shape 284"/>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85" name="Shape 285"/>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862897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2" name="Shape 292"/>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93" name="Shape 293"/>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380828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01" name="Shape 301"/>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803543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4.png"/><Relationship Id="rId2" Type="http://schemas.openxmlformats.org/officeDocument/2006/relationships/image" Target="../media/image11.jp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tro_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C28C7CE7-02F6-9C4E-B49C-A3F54D237E10}"/>
              </a:ext>
            </a:extLst>
          </p:cNvPr>
          <p:cNvSpPr txBox="1"/>
          <p:nvPr userDrawn="1"/>
        </p:nvSpPr>
        <p:spPr>
          <a:xfrm>
            <a:off x="1726731" y="4832852"/>
            <a:ext cx="1417670" cy="369332"/>
          </a:xfrm>
          <a:prstGeom prst="rect">
            <a:avLst/>
          </a:prstGeom>
          <a:noFill/>
        </p:spPr>
        <p:txBody>
          <a:bodyPr wrap="square" rtlCol="0">
            <a:spAutoFit/>
          </a:bodyPr>
          <a:lstStyle/>
          <a:p>
            <a:pPr algn="l"/>
            <a:r>
              <a:rPr lang="en-GB" sz="1800" dirty="0">
                <a:solidFill>
                  <a:srgbClr val="1C3046"/>
                </a:solidFill>
                <a:ea typeface="Source Sans Pro" charset="0"/>
                <a:cs typeface="Source Sans Pro" charset="0"/>
              </a:rPr>
              <a:t>eosc-hub.eu</a:t>
            </a:r>
          </a:p>
        </p:txBody>
      </p:sp>
      <p:pic>
        <p:nvPicPr>
          <p:cNvPr id="8" name="Immagine 7">
            <a:extLst>
              <a:ext uri="{FF2B5EF4-FFF2-40B4-BE49-F238E27FC236}">
                <a16:creationId xmlns:a16="http://schemas.microsoft.com/office/drawing/2014/main" id="{04E82C1C-60FB-2F41-A35A-E9EB596745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91248" y="4705791"/>
            <a:ext cx="589524" cy="578959"/>
          </a:xfrm>
          <a:prstGeom prst="rect">
            <a:avLst/>
          </a:prstGeom>
        </p:spPr>
      </p:pic>
      <p:pic>
        <p:nvPicPr>
          <p:cNvPr id="9" name="Immagine 8">
            <a:extLst>
              <a:ext uri="{FF2B5EF4-FFF2-40B4-BE49-F238E27FC236}">
                <a16:creationId xmlns:a16="http://schemas.microsoft.com/office/drawing/2014/main" id="{8C95AC5E-022A-794A-B33A-62921017880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59632" y="5097640"/>
            <a:ext cx="644783" cy="633228"/>
          </a:xfrm>
          <a:prstGeom prst="rect">
            <a:avLst/>
          </a:prstGeom>
        </p:spPr>
      </p:pic>
      <p:sp>
        <p:nvSpPr>
          <p:cNvPr id="10" name="CasellaDiTesto 9">
            <a:extLst>
              <a:ext uri="{FF2B5EF4-FFF2-40B4-BE49-F238E27FC236}">
                <a16:creationId xmlns:a16="http://schemas.microsoft.com/office/drawing/2014/main" id="{188D622C-A836-684D-8BDB-40E405A1B5A9}"/>
              </a:ext>
            </a:extLst>
          </p:cNvPr>
          <p:cNvSpPr txBox="1"/>
          <p:nvPr userDrawn="1"/>
        </p:nvSpPr>
        <p:spPr>
          <a:xfrm>
            <a:off x="1712168" y="5228511"/>
            <a:ext cx="1624992" cy="369332"/>
          </a:xfrm>
          <a:prstGeom prst="rect">
            <a:avLst/>
          </a:prstGeom>
          <a:noFill/>
        </p:spPr>
        <p:txBody>
          <a:bodyPr wrap="square" rtlCol="0">
            <a:spAutoFit/>
          </a:bodyPr>
          <a:lstStyle/>
          <a:p>
            <a:pPr algn="l"/>
            <a:r>
              <a:rPr lang="en-GB" sz="1800" dirty="0">
                <a:solidFill>
                  <a:srgbClr val="1C3046"/>
                </a:solidFill>
                <a:ea typeface="Source Sans Pro" charset="0"/>
                <a:cs typeface="Source Sans Pro" charset="0"/>
              </a:rPr>
              <a:t>@</a:t>
            </a:r>
            <a:r>
              <a:rPr lang="en-GB" sz="1800" dirty="0" err="1">
                <a:solidFill>
                  <a:srgbClr val="1C3046"/>
                </a:solidFill>
                <a:ea typeface="Source Sans Pro" charset="0"/>
                <a:cs typeface="Source Sans Pro" charset="0"/>
              </a:rPr>
              <a:t>EOSC_eu</a:t>
            </a:r>
            <a:endParaRPr lang="en-GB" sz="1800" dirty="0">
              <a:solidFill>
                <a:srgbClr val="1C3046"/>
              </a:solidFill>
              <a:ea typeface="Source Sans Pro" charset="0"/>
              <a:cs typeface="Source Sans Pro" charset="0"/>
            </a:endParaRPr>
          </a:p>
        </p:txBody>
      </p:sp>
      <p:sp>
        <p:nvSpPr>
          <p:cNvPr id="12" name="Rettangolo 11"/>
          <p:cNvSpPr/>
          <p:nvPr userDrawn="1"/>
        </p:nvSpPr>
        <p:spPr>
          <a:xfrm>
            <a:off x="755578" y="6381329"/>
            <a:ext cx="8280920" cy="219291"/>
          </a:xfrm>
          <a:prstGeom prst="rect">
            <a:avLst/>
          </a:prstGeom>
        </p:spPr>
        <p:txBody>
          <a:bodyPr wrap="square">
            <a:spAutoFit/>
          </a:bodyPr>
          <a:lstStyle/>
          <a:p>
            <a:r>
              <a:rPr lang="en-GB" sz="825" noProof="0" dirty="0"/>
              <a:t>EOSC-hub receives funding from the European Union’s Horizon 2020 research and innovation programme under grant agreement No. 777536.</a:t>
            </a:r>
          </a:p>
        </p:txBody>
      </p:sp>
      <p:pic>
        <p:nvPicPr>
          <p:cNvPr id="13" name="Immagin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9514" y="6381328"/>
            <a:ext cx="422176" cy="282000"/>
          </a:xfrm>
          <a:prstGeom prst="rect">
            <a:avLst/>
          </a:prstGeom>
        </p:spPr>
      </p:pic>
      <p:cxnSp>
        <p:nvCxnSpPr>
          <p:cNvPr id="14" name="Connettore 1 13"/>
          <p:cNvCxnSpPr>
            <a:cxnSpLocks/>
          </p:cNvCxnSpPr>
          <p:nvPr userDrawn="1"/>
        </p:nvCxnSpPr>
        <p:spPr>
          <a:xfrm>
            <a:off x="1403648" y="4653136"/>
            <a:ext cx="1872208" cy="0"/>
          </a:xfrm>
          <a:prstGeom prst="line">
            <a:avLst/>
          </a:prstGeom>
          <a:ln>
            <a:solidFill>
              <a:srgbClr val="1C3046"/>
            </a:solidFill>
          </a:ln>
          <a:effectLst/>
        </p:spPr>
        <p:style>
          <a:lnRef idx="2">
            <a:schemeClr val="accent1"/>
          </a:lnRef>
          <a:fillRef idx="0">
            <a:schemeClr val="accent1"/>
          </a:fillRef>
          <a:effectRef idx="1">
            <a:schemeClr val="accent1"/>
          </a:effectRef>
          <a:fontRef idx="minor">
            <a:schemeClr val="tx1"/>
          </a:fontRef>
        </p:style>
      </p:cxnSp>
      <p:pic>
        <p:nvPicPr>
          <p:cNvPr id="5" name="Immagin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282080" y="1247533"/>
            <a:ext cx="4916162" cy="1224125"/>
          </a:xfrm>
          <a:prstGeom prst="rect">
            <a:avLst/>
          </a:prstGeom>
        </p:spPr>
      </p:pic>
    </p:spTree>
    <p:extLst>
      <p:ext uri="{BB962C8B-B14F-4D97-AF65-F5344CB8AC3E}">
        <p14:creationId xmlns:p14="http://schemas.microsoft.com/office/powerpoint/2010/main" val="1125011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mp; Content">
    <p:spTree>
      <p:nvGrpSpPr>
        <p:cNvPr id="1" name=""/>
        <p:cNvGrpSpPr/>
        <p:nvPr/>
      </p:nvGrpSpPr>
      <p:grpSpPr>
        <a:xfrm>
          <a:off x="0" y="0"/>
          <a:ext cx="0" cy="0"/>
          <a:chOff x="0" y="0"/>
          <a:chExt cx="0" cy="0"/>
        </a:xfrm>
      </p:grpSpPr>
      <p:sp>
        <p:nvSpPr>
          <p:cNvPr id="23" name="Slide Number Placeholder 5">
            <a:extLst>
              <a:ext uri="{FF2B5EF4-FFF2-40B4-BE49-F238E27FC236}">
                <a16:creationId xmlns:a16="http://schemas.microsoft.com/office/drawing/2014/main" id="{B77B2A9D-5C2F-4A5C-83AC-2A23BED551CC}"/>
              </a:ext>
            </a:extLst>
          </p:cNvPr>
          <p:cNvSpPr>
            <a:spLocks noGrp="1"/>
          </p:cNvSpPr>
          <p:nvPr>
            <p:ph type="sldNum" sz="quarter" idx="12"/>
          </p:nvPr>
        </p:nvSpPr>
        <p:spPr>
          <a:xfrm>
            <a:off x="6553200" y="6381328"/>
            <a:ext cx="2339280" cy="288032"/>
          </a:xfrm>
          <a:prstGeom prst="rect">
            <a:avLst/>
          </a:prstGeom>
        </p:spPr>
        <p:txBody>
          <a:bodyPr/>
          <a:lstStyle>
            <a:lvl1pPr algn="r">
              <a:defRPr sz="975" b="0" i="0">
                <a:solidFill>
                  <a:schemeClr val="tx1"/>
                </a:solidFill>
                <a:latin typeface="Source Sans Pro" charset="0"/>
                <a:ea typeface="Source Sans Pro" charset="0"/>
                <a:cs typeface="Source Sans Pro" charset="0"/>
              </a:defRPr>
            </a:lvl1pPr>
          </a:lstStyle>
          <a:p>
            <a:fld id="{B6F15528-21DE-4FAA-801E-634DDDAF4B2B}" type="slidenum">
              <a:rPr lang="en-US" smtClean="0"/>
              <a:pPr/>
              <a:t>‹N›</a:t>
            </a:fld>
            <a:endParaRPr lang="en-US" dirty="0"/>
          </a:p>
        </p:txBody>
      </p:sp>
      <p:sp>
        <p:nvSpPr>
          <p:cNvPr id="3" name="Content Placeholder 2"/>
          <p:cNvSpPr>
            <a:spLocks noGrp="1"/>
          </p:cNvSpPr>
          <p:nvPr>
            <p:ph idx="1" hasCustomPrompt="1"/>
          </p:nvPr>
        </p:nvSpPr>
        <p:spPr>
          <a:xfrm>
            <a:off x="251520" y="1268764"/>
            <a:ext cx="8640960" cy="4855007"/>
          </a:xfrm>
          <a:prstGeom prst="rect">
            <a:avLst/>
          </a:prstGeom>
        </p:spPr>
        <p:txBody>
          <a:bodyPr>
            <a:normAutofit/>
          </a:bodyPr>
          <a:lstStyle>
            <a:lvl1pPr marL="257175" indent="-257175">
              <a:buSzPct val="100000"/>
              <a:buFontTx/>
              <a:buBlip>
                <a:blip r:embed="rId2"/>
              </a:buBlip>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200150" marR="0" indent="-171450" algn="l" defTabSz="342900" rtl="0" eaLnBrk="1" fontAlgn="auto" latinLnBrk="0" hangingPunct="1">
              <a:lnSpc>
                <a:spcPct val="100000"/>
              </a:lnSpc>
              <a:spcBef>
                <a:spcPct val="20000"/>
              </a:spcBef>
              <a:spcAft>
                <a:spcPts val="0"/>
              </a:spcAft>
              <a:buClrTx/>
              <a:buSzPct val="70000"/>
              <a:buFont typeface="Calibri" panose="020F0502020204030204" pitchFamily="34" charset="0"/>
              <a:buChar char="-"/>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 Third level</a:t>
            </a:r>
          </a:p>
          <a:p>
            <a:pPr lvl="3"/>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12" name="Date Placeholder 3">
            <a:extLst>
              <a:ext uri="{FF2B5EF4-FFF2-40B4-BE49-F238E27FC236}">
                <a16:creationId xmlns:a16="http://schemas.microsoft.com/office/drawing/2014/main" id="{2D6204B7-1D0D-1E43-967C-261D932E2D40}"/>
              </a:ext>
            </a:extLst>
          </p:cNvPr>
          <p:cNvSpPr>
            <a:spLocks noGrp="1"/>
          </p:cNvSpPr>
          <p:nvPr>
            <p:ph type="dt" sz="half" idx="10"/>
          </p:nvPr>
        </p:nvSpPr>
        <p:spPr>
          <a:xfrm>
            <a:off x="251520" y="6381328"/>
            <a:ext cx="2133600" cy="288032"/>
          </a:xfrm>
          <a:prstGeom prst="rect">
            <a:avLst/>
          </a:prstGeom>
        </p:spPr>
        <p:txBody>
          <a:bodyPr/>
          <a:lstStyle>
            <a:lvl1pPr>
              <a:defRPr sz="1400" b="0" i="0">
                <a:solidFill>
                  <a:schemeClr val="tx1">
                    <a:lumMod val="75000"/>
                  </a:schemeClr>
                </a:solidFill>
                <a:latin typeface="+mn-lt"/>
                <a:ea typeface="Source Sans Pro" charset="0"/>
                <a:cs typeface="Source Sans Pro" charset="0"/>
              </a:defRPr>
            </a:lvl1pPr>
          </a:lstStyle>
          <a:p>
            <a:fld id="{83B5ABD0-EC19-4A83-89AE-D84C2568D126}" type="datetime1">
              <a:rPr lang="en-GB" smtClean="0"/>
              <a:pPr/>
              <a:t>07/10/2018</a:t>
            </a:fld>
            <a:endParaRPr lang="en-US" dirty="0"/>
          </a:p>
        </p:txBody>
      </p:sp>
      <p:sp>
        <p:nvSpPr>
          <p:cNvPr id="13" name="Footer Placeholder 4">
            <a:extLst>
              <a:ext uri="{FF2B5EF4-FFF2-40B4-BE49-F238E27FC236}">
                <a16:creationId xmlns:a16="http://schemas.microsoft.com/office/drawing/2014/main" id="{E1E01ECC-58A4-0745-A3E0-F9FCCE41DACE}"/>
              </a:ext>
            </a:extLst>
          </p:cNvPr>
          <p:cNvSpPr>
            <a:spLocks noGrp="1"/>
          </p:cNvSpPr>
          <p:nvPr>
            <p:ph type="ftr" sz="quarter" idx="11"/>
          </p:nvPr>
        </p:nvSpPr>
        <p:spPr>
          <a:xfrm>
            <a:off x="3124200" y="6381328"/>
            <a:ext cx="2895600" cy="288032"/>
          </a:xfrm>
          <a:prstGeom prst="rect">
            <a:avLst/>
          </a:prstGeom>
        </p:spPr>
        <p:txBody>
          <a:bodyPr>
            <a:noAutofit/>
          </a:bodyPr>
          <a:lstStyle>
            <a:lvl1pPr>
              <a:defRPr sz="1400" b="0" i="0">
                <a:solidFill>
                  <a:schemeClr val="tx1">
                    <a:lumMod val="75000"/>
                  </a:schemeClr>
                </a:solidFill>
                <a:latin typeface="+mn-lt"/>
                <a:ea typeface="Source Sans Pro" charset="0"/>
                <a:cs typeface="Source Sans Pro" charset="0"/>
              </a:defRPr>
            </a:lvl1pPr>
          </a:lstStyle>
          <a:p>
            <a:endParaRPr lang="en-US" dirty="0"/>
          </a:p>
        </p:txBody>
      </p:sp>
      <p:cxnSp>
        <p:nvCxnSpPr>
          <p:cNvPr id="16" name="Connettore 1 15">
            <a:extLst>
              <a:ext uri="{FF2B5EF4-FFF2-40B4-BE49-F238E27FC236}">
                <a16:creationId xmlns:a16="http://schemas.microsoft.com/office/drawing/2014/main" id="{05EEB7C1-79E8-894A-A6D8-E6E8AF7BA267}"/>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22" name="Rettangolo 21">
            <a:extLst>
              <a:ext uri="{FF2B5EF4-FFF2-40B4-BE49-F238E27FC236}">
                <a16:creationId xmlns:a16="http://schemas.microsoft.com/office/drawing/2014/main" id="{833973A6-C1BB-1043-8DAC-B993CBB6D983}"/>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24" name="Titolo 1">
            <a:extLst>
              <a:ext uri="{FF2B5EF4-FFF2-40B4-BE49-F238E27FC236}">
                <a16:creationId xmlns:a16="http://schemas.microsoft.com/office/drawing/2014/main" id="{8EE9D5C5-08C8-6140-AB11-2D51ABF7927B}"/>
              </a:ext>
            </a:extLst>
          </p:cNvPr>
          <p:cNvSpPr>
            <a:spLocks noGrp="1"/>
          </p:cNvSpPr>
          <p:nvPr>
            <p:ph type="title" hasCustomPrompt="1"/>
          </p:nvPr>
        </p:nvSpPr>
        <p:spPr>
          <a:xfrm>
            <a:off x="2911086" y="258975"/>
            <a:ext cx="5756582" cy="505729"/>
          </a:xfrm>
          <a:prstGeom prst="rect">
            <a:avLst/>
          </a:prstGeom>
        </p:spPr>
        <p:txBody>
          <a:bodyPr vert="horz">
            <a:normAutofit/>
          </a:bodyPr>
          <a:lstStyle>
            <a:lvl1pPr algn="l">
              <a:defRPr sz="3600" b="1" i="0">
                <a:solidFill>
                  <a:srgbClr val="1D2F45"/>
                </a:solidFill>
                <a:latin typeface="+mn-lt"/>
                <a:ea typeface="Source Sans Pro" charset="0"/>
                <a:cs typeface="Source Sans Pro" charset="0"/>
              </a:defRPr>
            </a:lvl1pPr>
          </a:lstStyle>
          <a:p>
            <a:r>
              <a:rPr lang="en-GB" noProof="0" dirty="0"/>
              <a:t>Click here to add title</a:t>
            </a:r>
          </a:p>
        </p:txBody>
      </p:sp>
      <p:sp>
        <p:nvSpPr>
          <p:cNvPr id="26" name="Rettangolo 25"/>
          <p:cNvSpPr>
            <a:spLocks/>
          </p:cNvSpPr>
          <p:nvPr userDrawn="1"/>
        </p:nvSpPr>
        <p:spPr>
          <a:xfrm>
            <a:off x="5035836" y="-3"/>
            <a:ext cx="1303646" cy="56608"/>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7" name="Rettangolo 26"/>
          <p:cNvSpPr>
            <a:spLocks/>
          </p:cNvSpPr>
          <p:nvPr userDrawn="1"/>
        </p:nvSpPr>
        <p:spPr>
          <a:xfrm>
            <a:off x="7878656" y="-2404"/>
            <a:ext cx="1142863" cy="45719"/>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1" name="Rettangolo 30"/>
          <p:cNvSpPr>
            <a:spLocks/>
          </p:cNvSpPr>
          <p:nvPr userDrawn="1"/>
        </p:nvSpPr>
        <p:spPr>
          <a:xfrm>
            <a:off x="6381465" y="0"/>
            <a:ext cx="1601457" cy="51318"/>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3" name="Rettangolo 32"/>
          <p:cNvSpPr>
            <a:spLocks/>
          </p:cNvSpPr>
          <p:nvPr userDrawn="1"/>
        </p:nvSpPr>
        <p:spPr>
          <a:xfrm>
            <a:off x="-135" y="-3"/>
            <a:ext cx="643613" cy="51321"/>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pic>
        <p:nvPicPr>
          <p:cNvPr id="2" name="Immagine 1">
            <a:extLst>
              <a:ext uri="{FF2B5EF4-FFF2-40B4-BE49-F238E27FC236}">
                <a16:creationId xmlns:a16="http://schemas.microsoft.com/office/drawing/2014/main" id="{A01731E7-CB9A-4E4D-834D-37ACDE4D9799}"/>
              </a:ext>
            </a:extLst>
          </p:cNvPr>
          <p:cNvPicPr>
            <a:picLocks noChangeAspect="1"/>
          </p:cNvPicPr>
          <p:nvPr userDrawn="1"/>
        </p:nvPicPr>
        <p:blipFill>
          <a:blip r:embed="rId3"/>
          <a:stretch>
            <a:fillRect/>
          </a:stretch>
        </p:blipFill>
        <p:spPr>
          <a:xfrm>
            <a:off x="-135" y="6813550"/>
            <a:ext cx="9144000" cy="44450"/>
          </a:xfrm>
          <a:prstGeom prst="rect">
            <a:avLst/>
          </a:prstGeom>
        </p:spPr>
      </p:pic>
    </p:spTree>
    <p:extLst>
      <p:ext uri="{BB962C8B-B14F-4D97-AF65-F5344CB8AC3E}">
        <p14:creationId xmlns:p14="http://schemas.microsoft.com/office/powerpoint/2010/main" val="48363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_slide">
    <p:spTree>
      <p:nvGrpSpPr>
        <p:cNvPr id="1" name=""/>
        <p:cNvGrpSpPr/>
        <p:nvPr/>
      </p:nvGrpSpPr>
      <p:grpSpPr>
        <a:xfrm>
          <a:off x="0" y="0"/>
          <a:ext cx="0" cy="0"/>
          <a:chOff x="0" y="0"/>
          <a:chExt cx="0" cy="0"/>
        </a:xfrm>
      </p:grpSpPr>
      <p:sp>
        <p:nvSpPr>
          <p:cNvPr id="41" name="Slide Number Placeholder 5">
            <a:extLst>
              <a:ext uri="{FF2B5EF4-FFF2-40B4-BE49-F238E27FC236}">
                <a16:creationId xmlns:a16="http://schemas.microsoft.com/office/drawing/2014/main" id="{6C0029B1-78CE-4830-8FF0-21D78BC83D83}"/>
              </a:ext>
            </a:extLst>
          </p:cNvPr>
          <p:cNvSpPr>
            <a:spLocks noGrp="1"/>
          </p:cNvSpPr>
          <p:nvPr>
            <p:ph type="sldNum" sz="quarter" idx="12"/>
          </p:nvPr>
        </p:nvSpPr>
        <p:spPr>
          <a:xfrm>
            <a:off x="6553200" y="6381328"/>
            <a:ext cx="2339280" cy="288032"/>
          </a:xfrm>
          <a:prstGeom prst="rect">
            <a:avLst/>
          </a:prstGeom>
        </p:spPr>
        <p:txBody>
          <a:bodyPr/>
          <a:lstStyle>
            <a:lvl1pPr algn="r">
              <a:defRPr sz="975" b="0" i="0">
                <a:solidFill>
                  <a:schemeClr val="tx1"/>
                </a:solidFill>
                <a:latin typeface="Source Sans Pro" charset="0"/>
                <a:ea typeface="Source Sans Pro" charset="0"/>
                <a:cs typeface="Source Sans Pro" charset="0"/>
              </a:defRPr>
            </a:lvl1pPr>
          </a:lstStyle>
          <a:p>
            <a:fld id="{B6F15528-21DE-4FAA-801E-634DDDAF4B2B}" type="slidenum">
              <a:rPr lang="en-US" smtClean="0"/>
              <a:pPr/>
              <a:t>‹N›</a:t>
            </a:fld>
            <a:endParaRPr lang="en-US" dirty="0"/>
          </a:p>
        </p:txBody>
      </p:sp>
      <p:sp>
        <p:nvSpPr>
          <p:cNvPr id="18" name="Rettangolo 17"/>
          <p:cNvSpPr>
            <a:spLocks/>
          </p:cNvSpPr>
          <p:nvPr userDrawn="1"/>
        </p:nvSpPr>
        <p:spPr>
          <a:xfrm>
            <a:off x="3114459" y="0"/>
            <a:ext cx="113352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2" name="Rettangolo 21"/>
          <p:cNvSpPr>
            <a:spLocks/>
          </p:cNvSpPr>
          <p:nvPr userDrawn="1"/>
        </p:nvSpPr>
        <p:spPr>
          <a:xfrm>
            <a:off x="5940154" y="0"/>
            <a:ext cx="316747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4" name="Rettangolo 23"/>
          <p:cNvSpPr>
            <a:spLocks/>
          </p:cNvSpPr>
          <p:nvPr userDrawn="1"/>
        </p:nvSpPr>
        <p:spPr>
          <a:xfrm>
            <a:off x="8401706" y="0"/>
            <a:ext cx="74763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5" name="Rettangolo 24"/>
          <p:cNvSpPr>
            <a:spLocks/>
          </p:cNvSpPr>
          <p:nvPr userDrawn="1"/>
        </p:nvSpPr>
        <p:spPr>
          <a:xfrm>
            <a:off x="1907705" y="0"/>
            <a:ext cx="101605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6" name="Rettangolo 25"/>
          <p:cNvSpPr>
            <a:spLocks/>
          </p:cNvSpPr>
          <p:nvPr userDrawn="1"/>
        </p:nvSpPr>
        <p:spPr>
          <a:xfrm>
            <a:off x="7164289" y="0"/>
            <a:ext cx="1303646"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7" name="Rettangolo 26"/>
          <p:cNvSpPr>
            <a:spLocks/>
          </p:cNvSpPr>
          <p:nvPr userDrawn="1"/>
        </p:nvSpPr>
        <p:spPr>
          <a:xfrm>
            <a:off x="5220074" y="0"/>
            <a:ext cx="114286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8" name="Rettangolo 27"/>
          <p:cNvSpPr>
            <a:spLocks/>
          </p:cNvSpPr>
          <p:nvPr userDrawn="1"/>
        </p:nvSpPr>
        <p:spPr>
          <a:xfrm>
            <a:off x="1276470" y="-2"/>
            <a:ext cx="63123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9" name="Rettangolo 28"/>
          <p:cNvSpPr>
            <a:spLocks/>
          </p:cNvSpPr>
          <p:nvPr userDrawn="1"/>
        </p:nvSpPr>
        <p:spPr>
          <a:xfrm>
            <a:off x="643478"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0" name="Rettangolo 29"/>
          <p:cNvSpPr>
            <a:spLocks/>
          </p:cNvSpPr>
          <p:nvPr userDrawn="1"/>
        </p:nvSpPr>
        <p:spPr>
          <a:xfrm>
            <a:off x="2590802"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1" name="Rettangolo 30"/>
          <p:cNvSpPr>
            <a:spLocks/>
          </p:cNvSpPr>
          <p:nvPr userDrawn="1"/>
        </p:nvSpPr>
        <p:spPr>
          <a:xfrm>
            <a:off x="4247980" y="0"/>
            <a:ext cx="105248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2" name="Rettangolo 31"/>
          <p:cNvSpPr>
            <a:spLocks/>
          </p:cNvSpPr>
          <p:nvPr userDrawn="1"/>
        </p:nvSpPr>
        <p:spPr>
          <a:xfrm>
            <a:off x="7357994" y="0"/>
            <a:ext cx="166335"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3" name="Rettangolo 32"/>
          <p:cNvSpPr>
            <a:spLocks/>
          </p:cNvSpPr>
          <p:nvPr userDrawn="1"/>
        </p:nvSpPr>
        <p:spPr>
          <a:xfrm>
            <a:off x="-135" y="-2"/>
            <a:ext cx="6436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6" name="Date Placeholder 3">
            <a:extLst>
              <a:ext uri="{FF2B5EF4-FFF2-40B4-BE49-F238E27FC236}">
                <a16:creationId xmlns:a16="http://schemas.microsoft.com/office/drawing/2014/main" id="{2D6204B7-1D0D-1E43-967C-261D932E2D40}"/>
              </a:ext>
            </a:extLst>
          </p:cNvPr>
          <p:cNvSpPr>
            <a:spLocks noGrp="1"/>
          </p:cNvSpPr>
          <p:nvPr>
            <p:ph type="dt" sz="half" idx="10"/>
          </p:nvPr>
        </p:nvSpPr>
        <p:spPr>
          <a:xfrm>
            <a:off x="251520" y="6381328"/>
            <a:ext cx="2133600" cy="288032"/>
          </a:xfrm>
          <a:prstGeom prst="rect">
            <a:avLst/>
          </a:prstGeom>
        </p:spPr>
        <p:txBody>
          <a:bodyPr/>
          <a:lstStyle>
            <a:lvl1pPr>
              <a:defRPr sz="1400" b="0" i="0">
                <a:solidFill>
                  <a:schemeClr val="tx1">
                    <a:lumMod val="75000"/>
                  </a:schemeClr>
                </a:solidFill>
                <a:latin typeface="+mn-lt"/>
                <a:ea typeface="Source Sans Pro" charset="0"/>
                <a:cs typeface="Source Sans Pro" charset="0"/>
              </a:defRPr>
            </a:lvl1pPr>
          </a:lstStyle>
          <a:p>
            <a:fld id="{FC2DB541-784F-4F41-8ABA-124A6229560B}" type="datetime1">
              <a:rPr lang="en-GB" smtClean="0"/>
              <a:pPr/>
              <a:t>07/10/2018</a:t>
            </a:fld>
            <a:endParaRPr lang="en-US" dirty="0"/>
          </a:p>
        </p:txBody>
      </p:sp>
      <p:sp>
        <p:nvSpPr>
          <p:cNvPr id="37" name="Footer Placeholder 4">
            <a:extLst>
              <a:ext uri="{FF2B5EF4-FFF2-40B4-BE49-F238E27FC236}">
                <a16:creationId xmlns:a16="http://schemas.microsoft.com/office/drawing/2014/main" id="{E1E01ECC-58A4-0745-A3E0-F9FCCE41DACE}"/>
              </a:ext>
            </a:extLst>
          </p:cNvPr>
          <p:cNvSpPr>
            <a:spLocks noGrp="1"/>
          </p:cNvSpPr>
          <p:nvPr>
            <p:ph type="ftr" sz="quarter" idx="11"/>
          </p:nvPr>
        </p:nvSpPr>
        <p:spPr>
          <a:xfrm>
            <a:off x="3124200" y="6381328"/>
            <a:ext cx="2895600" cy="288032"/>
          </a:xfrm>
          <a:prstGeom prst="rect">
            <a:avLst/>
          </a:prstGeom>
        </p:spPr>
        <p:txBody>
          <a:bodyPr>
            <a:noAutofit/>
          </a:bodyPr>
          <a:lstStyle>
            <a:lvl1pPr>
              <a:defRPr sz="1400" b="0" i="0">
                <a:solidFill>
                  <a:schemeClr val="tx1">
                    <a:lumMod val="75000"/>
                  </a:schemeClr>
                </a:solidFill>
                <a:latin typeface="+mn-lt"/>
                <a:ea typeface="Source Sans Pro" charset="0"/>
                <a:cs typeface="Source Sans Pro" charset="0"/>
              </a:defRPr>
            </a:lvl1pPr>
          </a:lstStyle>
          <a:p>
            <a:endParaRPr lang="en-US" dirty="0"/>
          </a:p>
        </p:txBody>
      </p:sp>
      <p:cxnSp>
        <p:nvCxnSpPr>
          <p:cNvPr id="38" name="Connettore 1 37">
            <a:extLst>
              <a:ext uri="{FF2B5EF4-FFF2-40B4-BE49-F238E27FC236}">
                <a16:creationId xmlns:a16="http://schemas.microsoft.com/office/drawing/2014/main" id="{05EEB7C1-79E8-894A-A6D8-E6E8AF7BA267}"/>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23" name="Titolo 1">
            <a:extLst>
              <a:ext uri="{FF2B5EF4-FFF2-40B4-BE49-F238E27FC236}">
                <a16:creationId xmlns:a16="http://schemas.microsoft.com/office/drawing/2014/main" id="{BF4215B5-2BB9-43AE-ADD6-906E970BADCF}"/>
              </a:ext>
            </a:extLst>
          </p:cNvPr>
          <p:cNvSpPr>
            <a:spLocks noGrp="1"/>
          </p:cNvSpPr>
          <p:nvPr>
            <p:ph type="title" hasCustomPrompt="1"/>
          </p:nvPr>
        </p:nvSpPr>
        <p:spPr>
          <a:xfrm>
            <a:off x="2911086" y="258975"/>
            <a:ext cx="5756582" cy="505729"/>
          </a:xfrm>
          <a:prstGeom prst="rect">
            <a:avLst/>
          </a:prstGeom>
        </p:spPr>
        <p:txBody>
          <a:bodyPr vert="horz">
            <a:normAutofit/>
          </a:bodyPr>
          <a:lstStyle>
            <a:lvl1pPr algn="l">
              <a:defRPr sz="3600" b="1" i="0">
                <a:solidFill>
                  <a:srgbClr val="1D2F45"/>
                </a:solidFill>
                <a:latin typeface="+mn-lt"/>
                <a:ea typeface="Source Sans Pro" charset="0"/>
                <a:cs typeface="Source Sans Pro" charset="0"/>
              </a:defRPr>
            </a:lvl1pPr>
          </a:lstStyle>
          <a:p>
            <a:r>
              <a:rPr lang="en-GB" noProof="0" dirty="0"/>
              <a:t>Click here to add title</a:t>
            </a:r>
          </a:p>
        </p:txBody>
      </p:sp>
      <p:pic>
        <p:nvPicPr>
          <p:cNvPr id="34" name="Immagine 33">
            <a:extLst>
              <a:ext uri="{FF2B5EF4-FFF2-40B4-BE49-F238E27FC236}">
                <a16:creationId xmlns:a16="http://schemas.microsoft.com/office/drawing/2014/main" id="{E748C170-E3A2-4036-BB02-1958ADA9CF9B}"/>
              </a:ext>
            </a:extLst>
          </p:cNvPr>
          <p:cNvPicPr>
            <a:picLocks noChangeAspect="1"/>
          </p:cNvPicPr>
          <p:nvPr userDrawn="1"/>
        </p:nvPicPr>
        <p:blipFill>
          <a:blip r:embed="rId2"/>
          <a:stretch>
            <a:fillRect/>
          </a:stretch>
        </p:blipFill>
        <p:spPr>
          <a:xfrm>
            <a:off x="-135" y="6813550"/>
            <a:ext cx="9144000" cy="44450"/>
          </a:xfrm>
          <a:prstGeom prst="rect">
            <a:avLst/>
          </a:prstGeom>
        </p:spPr>
      </p:pic>
      <p:pic>
        <p:nvPicPr>
          <p:cNvPr id="35" name="Immagine 34">
            <a:extLst>
              <a:ext uri="{FF2B5EF4-FFF2-40B4-BE49-F238E27FC236}">
                <a16:creationId xmlns:a16="http://schemas.microsoft.com/office/drawing/2014/main" id="{2230377E-78D8-44FD-B341-8F4ED91887F8}"/>
              </a:ext>
            </a:extLst>
          </p:cNvPr>
          <p:cNvPicPr>
            <a:picLocks noChangeAspect="1"/>
          </p:cNvPicPr>
          <p:nvPr userDrawn="1"/>
        </p:nvPicPr>
        <p:blipFill>
          <a:blip r:embed="rId2"/>
          <a:stretch>
            <a:fillRect/>
          </a:stretch>
        </p:blipFill>
        <p:spPr>
          <a:xfrm>
            <a:off x="-135" y="-1585"/>
            <a:ext cx="9144000" cy="56665"/>
          </a:xfrm>
          <a:prstGeom prst="rect">
            <a:avLst/>
          </a:prstGeom>
        </p:spPr>
      </p:pic>
      <p:sp>
        <p:nvSpPr>
          <p:cNvPr id="42" name="Rettangolo 41">
            <a:extLst>
              <a:ext uri="{FF2B5EF4-FFF2-40B4-BE49-F238E27FC236}">
                <a16:creationId xmlns:a16="http://schemas.microsoft.com/office/drawing/2014/main" id="{72ADA07B-AD55-4EFA-9DCD-327EED436DBB}"/>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Tree>
    <p:extLst>
      <p:ext uri="{BB962C8B-B14F-4D97-AF65-F5344CB8AC3E}">
        <p14:creationId xmlns:p14="http://schemas.microsoft.com/office/powerpoint/2010/main" val="180983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_Slide_2">
    <p:spTree>
      <p:nvGrpSpPr>
        <p:cNvPr id="1" name=""/>
        <p:cNvGrpSpPr/>
        <p:nvPr/>
      </p:nvGrpSpPr>
      <p:grpSpPr>
        <a:xfrm>
          <a:off x="0" y="0"/>
          <a:ext cx="0" cy="0"/>
          <a:chOff x="0" y="0"/>
          <a:chExt cx="0" cy="0"/>
        </a:xfrm>
      </p:grpSpPr>
      <p:sp>
        <p:nvSpPr>
          <p:cNvPr id="45" name="Slide Number Placeholder 5">
            <a:extLst>
              <a:ext uri="{FF2B5EF4-FFF2-40B4-BE49-F238E27FC236}">
                <a16:creationId xmlns:a16="http://schemas.microsoft.com/office/drawing/2014/main" id="{54AC4FE2-C03C-4820-9BB3-E70A699EBFB3}"/>
              </a:ext>
            </a:extLst>
          </p:cNvPr>
          <p:cNvSpPr>
            <a:spLocks noGrp="1"/>
          </p:cNvSpPr>
          <p:nvPr>
            <p:ph type="sldNum" sz="quarter" idx="12"/>
          </p:nvPr>
        </p:nvSpPr>
        <p:spPr>
          <a:xfrm>
            <a:off x="6553200" y="6381328"/>
            <a:ext cx="2339280" cy="288032"/>
          </a:xfrm>
          <a:prstGeom prst="rect">
            <a:avLst/>
          </a:prstGeom>
        </p:spPr>
        <p:txBody>
          <a:bodyPr/>
          <a:lstStyle>
            <a:lvl1pPr algn="r">
              <a:defRPr sz="975" b="0" i="0">
                <a:solidFill>
                  <a:schemeClr val="tx1"/>
                </a:solidFill>
                <a:latin typeface="Source Sans Pro" charset="0"/>
                <a:ea typeface="Source Sans Pro" charset="0"/>
                <a:cs typeface="Source Sans Pro" charset="0"/>
              </a:defRPr>
            </a:lvl1pPr>
          </a:lstStyle>
          <a:p>
            <a:fld id="{B6F15528-21DE-4FAA-801E-634DDDAF4B2B}" type="slidenum">
              <a:rPr lang="en-US" smtClean="0"/>
              <a:pPr/>
              <a:t>‹N›</a:t>
            </a:fld>
            <a:endParaRPr lang="en-US" dirty="0"/>
          </a:p>
        </p:txBody>
      </p:sp>
      <p:sp>
        <p:nvSpPr>
          <p:cNvPr id="21" name="Content Placeholder 2">
            <a:extLst>
              <a:ext uri="{FF2B5EF4-FFF2-40B4-BE49-F238E27FC236}">
                <a16:creationId xmlns:a16="http://schemas.microsoft.com/office/drawing/2014/main" id="{B3F6A26B-5B89-2345-84B7-67F14B7446DF}"/>
              </a:ext>
            </a:extLst>
          </p:cNvPr>
          <p:cNvSpPr>
            <a:spLocks noGrp="1"/>
          </p:cNvSpPr>
          <p:nvPr>
            <p:ph idx="1" hasCustomPrompt="1"/>
          </p:nvPr>
        </p:nvSpPr>
        <p:spPr>
          <a:xfrm>
            <a:off x="251520" y="1340772"/>
            <a:ext cx="4248472" cy="4747443"/>
          </a:xfrm>
          <a:prstGeom prst="rect">
            <a:avLst/>
          </a:prstGeom>
        </p:spPr>
        <p:txBody>
          <a:bodyPr>
            <a:normAutofit/>
          </a:bodyPr>
          <a:lstStyle>
            <a:lvl1pPr marL="257175" indent="-257175" algn="l" defTabSz="342900" rtl="0" eaLnBrk="1" latinLnBrk="0" hangingPunct="1">
              <a:spcBef>
                <a:spcPct val="20000"/>
              </a:spcBef>
              <a:buSzPct val="100000"/>
              <a:buFontTx/>
              <a:buBlip>
                <a:blip r:embed="rId2"/>
              </a:buBlip>
              <a:defRPr lang="en-GB" sz="2800" b="0" i="0" kern="1200" noProof="0" dirty="0" smtClean="0">
                <a:solidFill>
                  <a:schemeClr val="tx1">
                    <a:lumMod val="75000"/>
                  </a:schemeClr>
                </a:solidFill>
                <a:latin typeface="+mn-lt"/>
                <a:ea typeface="Source Sans Pro" charset="0"/>
                <a:cs typeface="Source Sans Pro" charset="0"/>
              </a:defRPr>
            </a:lvl1pPr>
            <a:lvl2pPr marL="557213" indent="-214313" algn="l" defTabSz="342900" rtl="0" eaLnBrk="1" latinLnBrk="0" hangingPunct="1">
              <a:spcBef>
                <a:spcPct val="20000"/>
              </a:spcBef>
              <a:buSzPct val="90000"/>
              <a:buFont typeface="Calibri" panose="020F0502020204030204" pitchFamily="34" charset="0"/>
              <a:buChar char="-"/>
              <a:defRPr lang="en-GB" sz="2600" b="0" i="0" kern="1200" noProof="0" dirty="0" smtClean="0">
                <a:solidFill>
                  <a:schemeClr val="tx1">
                    <a:lumMod val="75000"/>
                  </a:schemeClr>
                </a:solidFill>
                <a:latin typeface="+mn-lt"/>
                <a:ea typeface="Source Sans Pro" charset="0"/>
                <a:cs typeface="Source Sans Pro" charset="0"/>
              </a:defRPr>
            </a:lvl2pPr>
            <a:lvl3pPr marL="857250" indent="-171450" algn="l" defTabSz="342900" rtl="0" eaLnBrk="1" latinLnBrk="0" hangingPunct="1">
              <a:spcBef>
                <a:spcPct val="20000"/>
              </a:spcBef>
              <a:buSzPct val="80000"/>
              <a:buFont typeface="Wingdings" panose="05000000000000000000" pitchFamily="2" charset="2"/>
              <a:buChar char="§"/>
              <a:defRPr lang="en-GB" sz="2400" b="0" i="0" kern="1200" noProof="0" dirty="0" smtClean="0">
                <a:solidFill>
                  <a:schemeClr val="tx1">
                    <a:lumMod val="75000"/>
                  </a:schemeClr>
                </a:solidFill>
                <a:latin typeface="+mn-lt"/>
                <a:ea typeface="Source Sans Pro" charset="0"/>
                <a:cs typeface="Source Sans Pro" charset="0"/>
              </a:defRPr>
            </a:lvl3pPr>
            <a:lvl4pPr marL="1200150" marR="0" indent="-171450" algn="l" defTabSz="342900" rtl="0" eaLnBrk="1" fontAlgn="auto" latinLnBrk="0" hangingPunct="1">
              <a:lnSpc>
                <a:spcPct val="100000"/>
              </a:lnSpc>
              <a:spcBef>
                <a:spcPct val="20000"/>
              </a:spcBef>
              <a:spcAft>
                <a:spcPts val="0"/>
              </a:spcAft>
              <a:buClrTx/>
              <a:buSzPct val="70000"/>
              <a:buFont typeface="Calibri" panose="020F0502020204030204" pitchFamily="34" charset="0"/>
              <a:buChar char="-"/>
              <a:tabLst/>
              <a:defRPr lang="en-GB" sz="2800" b="0" i="0" kern="1200" noProof="0" dirty="0" smtClean="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 Third level</a:t>
            </a:r>
          </a:p>
          <a:p>
            <a:pPr lvl="3"/>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22" name="Content Placeholder 2">
            <a:extLst>
              <a:ext uri="{FF2B5EF4-FFF2-40B4-BE49-F238E27FC236}">
                <a16:creationId xmlns:a16="http://schemas.microsoft.com/office/drawing/2014/main" id="{EA9C6E97-D6ED-C742-B3BF-F3C7F85504AE}"/>
              </a:ext>
            </a:extLst>
          </p:cNvPr>
          <p:cNvSpPr>
            <a:spLocks noGrp="1"/>
          </p:cNvSpPr>
          <p:nvPr>
            <p:ph idx="15" hasCustomPrompt="1"/>
          </p:nvPr>
        </p:nvSpPr>
        <p:spPr>
          <a:xfrm>
            <a:off x="4644009" y="1340772"/>
            <a:ext cx="4248472" cy="4747443"/>
          </a:xfrm>
          <a:prstGeom prst="rect">
            <a:avLst/>
          </a:prstGeom>
        </p:spPr>
        <p:txBody>
          <a:bodyPr>
            <a:normAutofit/>
          </a:bodyPr>
          <a:lstStyle>
            <a:lvl1pPr marL="257175" indent="-257175">
              <a:buSzPct val="100000"/>
              <a:buFontTx/>
              <a:buBlip>
                <a:blip r:embed="rId2"/>
              </a:buBlip>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657350" marR="0" indent="-457200" algn="l" defTabSz="342900" rtl="0" eaLnBrk="1" fontAlgn="auto" latinLnBrk="0" hangingPunct="1">
              <a:lnSpc>
                <a:spcPct val="100000"/>
              </a:lnSpc>
              <a:spcBef>
                <a:spcPct val="20000"/>
              </a:spcBef>
              <a:spcAft>
                <a:spcPts val="0"/>
              </a:spcAft>
              <a:buClrTx/>
              <a:buSzPct val="80000"/>
              <a:buFont typeface="Calibri" panose="020F0502020204030204" pitchFamily="34" charset="0"/>
              <a:buChar char="-"/>
              <a:tabLst/>
              <a:defRPr sz="2800" b="0" i="0">
                <a:solidFill>
                  <a:schemeClr val="tx1">
                    <a:lumMod val="75000"/>
                  </a:schemeClr>
                </a:solidFill>
                <a:latin typeface="+mn-lt"/>
                <a:ea typeface="Source Sans Pro" charset="0"/>
                <a:cs typeface="Source Sans Pro" charset="0"/>
              </a:defRPr>
            </a:lvl5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 Third </a:t>
            </a:r>
            <a:r>
              <a:rPr lang="it-IT" dirty="0" err="1"/>
              <a:t>level</a:t>
            </a:r>
            <a:endParaRPr lang="it-IT" dirty="0"/>
          </a:p>
          <a:p>
            <a:pPr lvl="3"/>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26" name="Rettangolo 25"/>
          <p:cNvSpPr>
            <a:spLocks/>
          </p:cNvSpPr>
          <p:nvPr userDrawn="1"/>
        </p:nvSpPr>
        <p:spPr>
          <a:xfrm>
            <a:off x="3114459" y="0"/>
            <a:ext cx="113352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7" name="Rettangolo 26"/>
          <p:cNvSpPr>
            <a:spLocks/>
          </p:cNvSpPr>
          <p:nvPr userDrawn="1"/>
        </p:nvSpPr>
        <p:spPr>
          <a:xfrm>
            <a:off x="5940154" y="0"/>
            <a:ext cx="316747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8" name="Rettangolo 27"/>
          <p:cNvSpPr>
            <a:spLocks/>
          </p:cNvSpPr>
          <p:nvPr userDrawn="1"/>
        </p:nvSpPr>
        <p:spPr>
          <a:xfrm>
            <a:off x="8401706" y="0"/>
            <a:ext cx="74763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9" name="Rettangolo 28"/>
          <p:cNvSpPr>
            <a:spLocks/>
          </p:cNvSpPr>
          <p:nvPr userDrawn="1"/>
        </p:nvSpPr>
        <p:spPr>
          <a:xfrm>
            <a:off x="1907705" y="0"/>
            <a:ext cx="101605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0" name="Rettangolo 29"/>
          <p:cNvSpPr>
            <a:spLocks/>
          </p:cNvSpPr>
          <p:nvPr userDrawn="1"/>
        </p:nvSpPr>
        <p:spPr>
          <a:xfrm>
            <a:off x="7164289" y="0"/>
            <a:ext cx="1303646"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1" name="Rettangolo 30"/>
          <p:cNvSpPr>
            <a:spLocks/>
          </p:cNvSpPr>
          <p:nvPr userDrawn="1"/>
        </p:nvSpPr>
        <p:spPr>
          <a:xfrm>
            <a:off x="5220074" y="0"/>
            <a:ext cx="114286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2" name="Rettangolo 31"/>
          <p:cNvSpPr>
            <a:spLocks/>
          </p:cNvSpPr>
          <p:nvPr userDrawn="1"/>
        </p:nvSpPr>
        <p:spPr>
          <a:xfrm>
            <a:off x="1276470" y="-2"/>
            <a:ext cx="63123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3" name="Rettangolo 32"/>
          <p:cNvSpPr>
            <a:spLocks/>
          </p:cNvSpPr>
          <p:nvPr userDrawn="1"/>
        </p:nvSpPr>
        <p:spPr>
          <a:xfrm>
            <a:off x="643478"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4" name="Rettangolo 33"/>
          <p:cNvSpPr>
            <a:spLocks/>
          </p:cNvSpPr>
          <p:nvPr userDrawn="1"/>
        </p:nvSpPr>
        <p:spPr>
          <a:xfrm>
            <a:off x="2590802"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5" name="Rettangolo 34"/>
          <p:cNvSpPr>
            <a:spLocks/>
          </p:cNvSpPr>
          <p:nvPr userDrawn="1"/>
        </p:nvSpPr>
        <p:spPr>
          <a:xfrm>
            <a:off x="4247980" y="0"/>
            <a:ext cx="105248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6" name="Rettangolo 35"/>
          <p:cNvSpPr>
            <a:spLocks/>
          </p:cNvSpPr>
          <p:nvPr userDrawn="1"/>
        </p:nvSpPr>
        <p:spPr>
          <a:xfrm>
            <a:off x="7357994" y="0"/>
            <a:ext cx="166335"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7" name="Rettangolo 36"/>
          <p:cNvSpPr>
            <a:spLocks/>
          </p:cNvSpPr>
          <p:nvPr userDrawn="1"/>
        </p:nvSpPr>
        <p:spPr>
          <a:xfrm>
            <a:off x="-135" y="-2"/>
            <a:ext cx="6436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9" name="Date Placeholder 3">
            <a:extLst>
              <a:ext uri="{FF2B5EF4-FFF2-40B4-BE49-F238E27FC236}">
                <a16:creationId xmlns:a16="http://schemas.microsoft.com/office/drawing/2014/main" id="{2D6204B7-1D0D-1E43-967C-261D932E2D40}"/>
              </a:ext>
            </a:extLst>
          </p:cNvPr>
          <p:cNvSpPr>
            <a:spLocks noGrp="1"/>
          </p:cNvSpPr>
          <p:nvPr>
            <p:ph type="dt" sz="half" idx="10"/>
          </p:nvPr>
        </p:nvSpPr>
        <p:spPr>
          <a:xfrm>
            <a:off x="251520" y="6381328"/>
            <a:ext cx="2133600" cy="288032"/>
          </a:xfrm>
          <a:prstGeom prst="rect">
            <a:avLst/>
          </a:prstGeom>
        </p:spPr>
        <p:txBody>
          <a:bodyPr/>
          <a:lstStyle>
            <a:lvl1pPr>
              <a:defRPr sz="1400" b="0" i="0">
                <a:solidFill>
                  <a:schemeClr val="tx1">
                    <a:lumMod val="75000"/>
                  </a:schemeClr>
                </a:solidFill>
                <a:latin typeface="+mn-lt"/>
                <a:ea typeface="Source Sans Pro" charset="0"/>
                <a:cs typeface="Source Sans Pro" charset="0"/>
              </a:defRPr>
            </a:lvl1pPr>
          </a:lstStyle>
          <a:p>
            <a:fld id="{3E2A3018-E986-4C61-9843-F3060E55C869}" type="datetime1">
              <a:rPr lang="en-GB" smtClean="0"/>
              <a:pPr/>
              <a:t>07/10/2018</a:t>
            </a:fld>
            <a:endParaRPr lang="en-US" dirty="0"/>
          </a:p>
        </p:txBody>
      </p:sp>
      <p:sp>
        <p:nvSpPr>
          <p:cNvPr id="40" name="Footer Placeholder 4">
            <a:extLst>
              <a:ext uri="{FF2B5EF4-FFF2-40B4-BE49-F238E27FC236}">
                <a16:creationId xmlns:a16="http://schemas.microsoft.com/office/drawing/2014/main" id="{E1E01ECC-58A4-0745-A3E0-F9FCCE41DACE}"/>
              </a:ext>
            </a:extLst>
          </p:cNvPr>
          <p:cNvSpPr>
            <a:spLocks noGrp="1"/>
          </p:cNvSpPr>
          <p:nvPr>
            <p:ph type="ftr" sz="quarter" idx="11"/>
          </p:nvPr>
        </p:nvSpPr>
        <p:spPr>
          <a:xfrm>
            <a:off x="3124200" y="6381328"/>
            <a:ext cx="2895600" cy="288032"/>
          </a:xfrm>
          <a:prstGeom prst="rect">
            <a:avLst/>
          </a:prstGeom>
        </p:spPr>
        <p:txBody>
          <a:bodyPr>
            <a:noAutofit/>
          </a:bodyPr>
          <a:lstStyle>
            <a:lvl1pPr>
              <a:defRPr sz="1400" b="0" i="0">
                <a:solidFill>
                  <a:schemeClr val="tx1">
                    <a:lumMod val="75000"/>
                  </a:schemeClr>
                </a:solidFill>
                <a:latin typeface="+mn-lt"/>
                <a:ea typeface="Source Sans Pro" charset="0"/>
                <a:cs typeface="Source Sans Pro" charset="0"/>
              </a:defRPr>
            </a:lvl1pPr>
          </a:lstStyle>
          <a:p>
            <a:endParaRPr lang="en-US" dirty="0"/>
          </a:p>
        </p:txBody>
      </p:sp>
      <p:cxnSp>
        <p:nvCxnSpPr>
          <p:cNvPr id="41" name="Connettore 1 40">
            <a:extLst>
              <a:ext uri="{FF2B5EF4-FFF2-40B4-BE49-F238E27FC236}">
                <a16:creationId xmlns:a16="http://schemas.microsoft.com/office/drawing/2014/main" id="{05EEB7C1-79E8-894A-A6D8-E6E8AF7BA267}"/>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25" name="Titolo 1">
            <a:extLst>
              <a:ext uri="{FF2B5EF4-FFF2-40B4-BE49-F238E27FC236}">
                <a16:creationId xmlns:a16="http://schemas.microsoft.com/office/drawing/2014/main" id="{DBFCA5FF-7701-4163-A776-15C13687C1EC}"/>
              </a:ext>
            </a:extLst>
          </p:cNvPr>
          <p:cNvSpPr>
            <a:spLocks noGrp="1"/>
          </p:cNvSpPr>
          <p:nvPr>
            <p:ph type="title" hasCustomPrompt="1"/>
          </p:nvPr>
        </p:nvSpPr>
        <p:spPr>
          <a:xfrm>
            <a:off x="2911086" y="258975"/>
            <a:ext cx="5756582" cy="505729"/>
          </a:xfrm>
          <a:prstGeom prst="rect">
            <a:avLst/>
          </a:prstGeom>
        </p:spPr>
        <p:txBody>
          <a:bodyPr vert="horz">
            <a:normAutofit/>
          </a:bodyPr>
          <a:lstStyle>
            <a:lvl1pPr algn="l">
              <a:defRPr sz="3600" b="1" i="0">
                <a:solidFill>
                  <a:srgbClr val="1D2F45"/>
                </a:solidFill>
                <a:latin typeface="+mn-lt"/>
                <a:ea typeface="Source Sans Pro" charset="0"/>
                <a:cs typeface="Source Sans Pro" charset="0"/>
              </a:defRPr>
            </a:lvl1pPr>
          </a:lstStyle>
          <a:p>
            <a:r>
              <a:rPr lang="en-GB" noProof="0" dirty="0"/>
              <a:t>Click here to add title</a:t>
            </a:r>
          </a:p>
        </p:txBody>
      </p:sp>
      <p:pic>
        <p:nvPicPr>
          <p:cNvPr id="38" name="Immagine 37">
            <a:extLst>
              <a:ext uri="{FF2B5EF4-FFF2-40B4-BE49-F238E27FC236}">
                <a16:creationId xmlns:a16="http://schemas.microsoft.com/office/drawing/2014/main" id="{6E92571F-B9E2-4515-A851-FD195B169038}"/>
              </a:ext>
            </a:extLst>
          </p:cNvPr>
          <p:cNvPicPr>
            <a:picLocks noChangeAspect="1"/>
          </p:cNvPicPr>
          <p:nvPr userDrawn="1"/>
        </p:nvPicPr>
        <p:blipFill>
          <a:blip r:embed="rId3"/>
          <a:stretch>
            <a:fillRect/>
          </a:stretch>
        </p:blipFill>
        <p:spPr>
          <a:xfrm>
            <a:off x="-135" y="6813550"/>
            <a:ext cx="9144000" cy="44450"/>
          </a:xfrm>
          <a:prstGeom prst="rect">
            <a:avLst/>
          </a:prstGeom>
        </p:spPr>
      </p:pic>
      <p:pic>
        <p:nvPicPr>
          <p:cNvPr id="44" name="Immagine 43">
            <a:extLst>
              <a:ext uri="{FF2B5EF4-FFF2-40B4-BE49-F238E27FC236}">
                <a16:creationId xmlns:a16="http://schemas.microsoft.com/office/drawing/2014/main" id="{928418AB-C8AD-472B-89A7-2D6A16B3D901}"/>
              </a:ext>
            </a:extLst>
          </p:cNvPr>
          <p:cNvPicPr>
            <a:picLocks noChangeAspect="1"/>
          </p:cNvPicPr>
          <p:nvPr userDrawn="1"/>
        </p:nvPicPr>
        <p:blipFill>
          <a:blip r:embed="rId3"/>
          <a:stretch>
            <a:fillRect/>
          </a:stretch>
        </p:blipFill>
        <p:spPr>
          <a:xfrm>
            <a:off x="-135" y="-1585"/>
            <a:ext cx="9144000" cy="56665"/>
          </a:xfrm>
          <a:prstGeom prst="rect">
            <a:avLst/>
          </a:prstGeom>
        </p:spPr>
      </p:pic>
      <p:sp>
        <p:nvSpPr>
          <p:cNvPr id="46" name="Rettangolo 45">
            <a:extLst>
              <a:ext uri="{FF2B5EF4-FFF2-40B4-BE49-F238E27FC236}">
                <a16:creationId xmlns:a16="http://schemas.microsoft.com/office/drawing/2014/main" id="{123C6A7A-0C9A-4D82-B852-DF92CC423C4B}"/>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Tree>
    <p:extLst>
      <p:ext uri="{BB962C8B-B14F-4D97-AF65-F5344CB8AC3E}">
        <p14:creationId xmlns:p14="http://schemas.microsoft.com/office/powerpoint/2010/main" val="170702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ermediate Slide">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DA173449-DF5F-424E-B8FC-10002A656D63}"/>
              </a:ext>
            </a:extLst>
          </p:cNvPr>
          <p:cNvSpPr>
            <a:spLocks noGrp="1"/>
          </p:cNvSpPr>
          <p:nvPr>
            <p:ph idx="1" hasCustomPrompt="1"/>
          </p:nvPr>
        </p:nvSpPr>
        <p:spPr>
          <a:xfrm>
            <a:off x="628650" y="3631913"/>
            <a:ext cx="7759774" cy="2317368"/>
          </a:xfrm>
          <a:prstGeom prst="rect">
            <a:avLst/>
          </a:prstGeom>
        </p:spPr>
        <p:txBody>
          <a:bodyPr>
            <a:normAutofit/>
          </a:bodyPr>
          <a:lstStyle>
            <a:lvl1pPr marL="0" indent="0">
              <a:buSzPct val="100000"/>
              <a:buFontTx/>
              <a:buNone/>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endParaRPr lang="it-IT" dirty="0"/>
          </a:p>
          <a:p>
            <a:pPr lvl="4"/>
            <a:endParaRPr lang="it-IT" dirty="0"/>
          </a:p>
          <a:p>
            <a:pPr lvl="4"/>
            <a:endParaRPr lang="it-IT" dirty="0"/>
          </a:p>
          <a:p>
            <a:pPr lvl="4"/>
            <a:endParaRPr lang="it-IT" dirty="0"/>
          </a:p>
          <a:p>
            <a:pPr lvl="4"/>
            <a:endParaRPr lang="it-IT" dirty="0"/>
          </a:p>
          <a:p>
            <a:pPr lvl="4"/>
            <a:endParaRPr lang="it-IT" dirty="0"/>
          </a:p>
        </p:txBody>
      </p:sp>
      <p:pic>
        <p:nvPicPr>
          <p:cNvPr id="6" name="Immagine 5">
            <a:extLst>
              <a:ext uri="{FF2B5EF4-FFF2-40B4-BE49-F238E27FC236}">
                <a16:creationId xmlns:a16="http://schemas.microsoft.com/office/drawing/2014/main" id="{C4735971-D1E1-4830-92F5-80A04B34C9A4}"/>
              </a:ext>
            </a:extLst>
          </p:cNvPr>
          <p:cNvPicPr>
            <a:picLocks noChangeAspect="1"/>
          </p:cNvPicPr>
          <p:nvPr userDrawn="1"/>
        </p:nvPicPr>
        <p:blipFill>
          <a:blip r:embed="rId3"/>
          <a:stretch>
            <a:fillRect/>
          </a:stretch>
        </p:blipFill>
        <p:spPr>
          <a:xfrm>
            <a:off x="702348" y="1449438"/>
            <a:ext cx="2645516" cy="655642"/>
          </a:xfrm>
          <a:prstGeom prst="rect">
            <a:avLst/>
          </a:prstGeom>
        </p:spPr>
      </p:pic>
      <p:sp>
        <p:nvSpPr>
          <p:cNvPr id="8" name="Titolo 1">
            <a:extLst>
              <a:ext uri="{FF2B5EF4-FFF2-40B4-BE49-F238E27FC236}">
                <a16:creationId xmlns:a16="http://schemas.microsoft.com/office/drawing/2014/main" id="{A4715C6F-8A85-402A-AEA5-9247CDBA4ECC}"/>
              </a:ext>
            </a:extLst>
          </p:cNvPr>
          <p:cNvSpPr>
            <a:spLocks noGrp="1"/>
          </p:cNvSpPr>
          <p:nvPr>
            <p:ph type="title" hasCustomPrompt="1"/>
          </p:nvPr>
        </p:nvSpPr>
        <p:spPr>
          <a:xfrm>
            <a:off x="628650" y="2276871"/>
            <a:ext cx="5756582" cy="505729"/>
          </a:xfrm>
          <a:prstGeom prst="rect">
            <a:avLst/>
          </a:prstGeom>
        </p:spPr>
        <p:txBody>
          <a:bodyPr vert="horz">
            <a:normAutofit/>
          </a:bodyPr>
          <a:lstStyle>
            <a:lvl1pPr algn="l">
              <a:defRPr sz="3600" b="1" i="0">
                <a:solidFill>
                  <a:srgbClr val="1D2F45"/>
                </a:solidFill>
                <a:latin typeface="+mn-lt"/>
                <a:ea typeface="Source Sans Pro" charset="0"/>
                <a:cs typeface="Source Sans Pro" charset="0"/>
              </a:defRPr>
            </a:lvl1pPr>
          </a:lstStyle>
          <a:p>
            <a:r>
              <a:rPr lang="en-GB" noProof="0" dirty="0"/>
              <a:t>Click here to add title</a:t>
            </a:r>
          </a:p>
        </p:txBody>
      </p:sp>
      <p:sp>
        <p:nvSpPr>
          <p:cNvPr id="13" name="Content Placeholder 2">
            <a:extLst>
              <a:ext uri="{FF2B5EF4-FFF2-40B4-BE49-F238E27FC236}">
                <a16:creationId xmlns:a16="http://schemas.microsoft.com/office/drawing/2014/main" id="{181D0BF5-56A7-4B78-BC57-B47BBB6D7B92}"/>
              </a:ext>
            </a:extLst>
          </p:cNvPr>
          <p:cNvSpPr>
            <a:spLocks noGrp="1"/>
          </p:cNvSpPr>
          <p:nvPr>
            <p:ph idx="10" hasCustomPrompt="1"/>
          </p:nvPr>
        </p:nvSpPr>
        <p:spPr>
          <a:xfrm>
            <a:off x="628650" y="2944594"/>
            <a:ext cx="5883079" cy="505729"/>
          </a:xfrm>
          <a:prstGeom prst="rect">
            <a:avLst/>
          </a:prstGeom>
        </p:spPr>
        <p:txBody>
          <a:bodyPr>
            <a:normAutofit/>
          </a:bodyPr>
          <a:lstStyle>
            <a:lvl1pPr marL="0" indent="0">
              <a:buSzPct val="100000"/>
              <a:buFontTx/>
              <a:buNone/>
              <a:defRPr sz="2800" b="0" i="0">
                <a:solidFill>
                  <a:schemeClr val="accent5">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accent5">
                    <a:lumMod val="75000"/>
                  </a:schemeClr>
                </a:solidFill>
                <a:latin typeface="+mn-lt"/>
                <a:ea typeface="Source Sans Pro" charset="0"/>
                <a:cs typeface="Source Sans Pro" charset="0"/>
              </a:defRPr>
            </a:lvl5pPr>
          </a:lstStyle>
          <a:p>
            <a:r>
              <a:rPr lang="en-GB" b="0" dirty="0">
                <a:solidFill>
                  <a:schemeClr val="accent5">
                    <a:lumMod val="75000"/>
                  </a:schemeClr>
                </a:solidFill>
              </a:rPr>
              <a:t>Click here to add subtitle</a:t>
            </a:r>
            <a:endParaRPr lang="it-IT" dirty="0"/>
          </a:p>
        </p:txBody>
      </p:sp>
      <p:pic>
        <p:nvPicPr>
          <p:cNvPr id="14" name="Immagine 13">
            <a:extLst>
              <a:ext uri="{FF2B5EF4-FFF2-40B4-BE49-F238E27FC236}">
                <a16:creationId xmlns:a16="http://schemas.microsoft.com/office/drawing/2014/main" id="{0580AD9C-1581-4E17-818E-50AB0BD20BD3}"/>
              </a:ext>
            </a:extLst>
          </p:cNvPr>
          <p:cNvPicPr>
            <a:picLocks noChangeAspect="1"/>
          </p:cNvPicPr>
          <p:nvPr userDrawn="1"/>
        </p:nvPicPr>
        <p:blipFill>
          <a:blip r:embed="rId4"/>
          <a:stretch>
            <a:fillRect/>
          </a:stretch>
        </p:blipFill>
        <p:spPr>
          <a:xfrm>
            <a:off x="0" y="6833419"/>
            <a:ext cx="9144000" cy="56665"/>
          </a:xfrm>
          <a:prstGeom prst="rect">
            <a:avLst/>
          </a:prstGeom>
        </p:spPr>
      </p:pic>
    </p:spTree>
    <p:extLst>
      <p:ext uri="{BB962C8B-B14F-4D97-AF65-F5344CB8AC3E}">
        <p14:creationId xmlns:p14="http://schemas.microsoft.com/office/powerpoint/2010/main" val="390644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AA87FED3-ACAF-463B-A07D-A8B2EE4593CC}"/>
              </a:ext>
            </a:extLst>
          </p:cNvPr>
          <p:cNvGrpSpPr/>
          <p:nvPr userDrawn="1"/>
        </p:nvGrpSpPr>
        <p:grpSpPr>
          <a:xfrm>
            <a:off x="2703591" y="5183909"/>
            <a:ext cx="3736818" cy="633228"/>
            <a:chOff x="2771800" y="5183909"/>
            <a:chExt cx="3736818" cy="633228"/>
          </a:xfrm>
        </p:grpSpPr>
        <p:sp>
          <p:nvSpPr>
            <p:cNvPr id="6" name="CasellaDiTesto 5">
              <a:extLst>
                <a:ext uri="{FF2B5EF4-FFF2-40B4-BE49-F238E27FC236}">
                  <a16:creationId xmlns:a16="http://schemas.microsoft.com/office/drawing/2014/main" id="{89775736-39B8-4946-BA4E-2E26123BEAA4}"/>
                </a:ext>
              </a:extLst>
            </p:cNvPr>
            <p:cNvSpPr txBox="1"/>
            <p:nvPr userDrawn="1"/>
          </p:nvSpPr>
          <p:spPr>
            <a:xfrm>
              <a:off x="3124241" y="5300468"/>
              <a:ext cx="1512168" cy="400110"/>
            </a:xfrm>
            <a:prstGeom prst="rect">
              <a:avLst/>
            </a:prstGeom>
            <a:noFill/>
          </p:spPr>
          <p:txBody>
            <a:bodyPr wrap="square" rtlCol="0">
              <a:spAutoFit/>
            </a:bodyPr>
            <a:lstStyle/>
            <a:p>
              <a:pPr algn="r"/>
              <a:r>
                <a:rPr lang="en-GB" sz="2000" dirty="0">
                  <a:solidFill>
                    <a:srgbClr val="1D2F45"/>
                  </a:solidFill>
                  <a:ea typeface="Source Sans Pro" charset="0"/>
                  <a:cs typeface="Source Sans Pro" charset="0"/>
                </a:rPr>
                <a:t>eosc-hub.eu</a:t>
              </a:r>
            </a:p>
          </p:txBody>
        </p:sp>
        <p:pic>
          <p:nvPicPr>
            <p:cNvPr id="7" name="Immagine 6">
              <a:extLst>
                <a:ext uri="{FF2B5EF4-FFF2-40B4-BE49-F238E27FC236}">
                  <a16:creationId xmlns:a16="http://schemas.microsoft.com/office/drawing/2014/main" id="{4E9FBBCD-1A09-854C-AD37-ABFC23BF72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71800" y="5211044"/>
              <a:ext cx="589524" cy="578959"/>
            </a:xfrm>
            <a:prstGeom prst="rect">
              <a:avLst/>
            </a:prstGeom>
          </p:spPr>
        </p:pic>
        <p:pic>
          <p:nvPicPr>
            <p:cNvPr id="8" name="Immagine 7">
              <a:extLst>
                <a:ext uri="{FF2B5EF4-FFF2-40B4-BE49-F238E27FC236}">
                  <a16:creationId xmlns:a16="http://schemas.microsoft.com/office/drawing/2014/main" id="{AB059FA9-527F-3047-9752-90211709898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64399" y="5183909"/>
              <a:ext cx="644783" cy="633228"/>
            </a:xfrm>
            <a:prstGeom prst="rect">
              <a:avLst/>
            </a:prstGeom>
          </p:spPr>
        </p:pic>
        <p:sp>
          <p:nvSpPr>
            <p:cNvPr id="9" name="CasellaDiTesto 8">
              <a:extLst>
                <a:ext uri="{FF2B5EF4-FFF2-40B4-BE49-F238E27FC236}">
                  <a16:creationId xmlns:a16="http://schemas.microsoft.com/office/drawing/2014/main" id="{04016F19-9C1F-4B4E-A65D-FC565E20B416}"/>
                </a:ext>
              </a:extLst>
            </p:cNvPr>
            <p:cNvSpPr txBox="1"/>
            <p:nvPr userDrawn="1"/>
          </p:nvSpPr>
          <p:spPr>
            <a:xfrm>
              <a:off x="4996450" y="5300468"/>
              <a:ext cx="1512168" cy="400110"/>
            </a:xfrm>
            <a:prstGeom prst="rect">
              <a:avLst/>
            </a:prstGeom>
            <a:noFill/>
          </p:spPr>
          <p:txBody>
            <a:bodyPr wrap="square" rtlCol="0">
              <a:spAutoFit/>
            </a:bodyPr>
            <a:lstStyle/>
            <a:p>
              <a:pPr algn="l"/>
              <a:r>
                <a:rPr lang="en-GB" sz="2000" dirty="0">
                  <a:solidFill>
                    <a:srgbClr val="1D2F45"/>
                  </a:solidFill>
                  <a:ea typeface="Source Sans Pro" charset="0"/>
                  <a:cs typeface="Source Sans Pro" charset="0"/>
                </a:rPr>
                <a:t>@</a:t>
              </a:r>
              <a:r>
                <a:rPr lang="en-GB" sz="2000" dirty="0" err="1">
                  <a:solidFill>
                    <a:srgbClr val="1D2F45"/>
                  </a:solidFill>
                  <a:ea typeface="Source Sans Pro" charset="0"/>
                  <a:cs typeface="Source Sans Pro" charset="0"/>
                </a:rPr>
                <a:t>EOSC_eu</a:t>
              </a:r>
              <a:endParaRPr lang="en-GB" sz="2000" dirty="0">
                <a:solidFill>
                  <a:srgbClr val="1D2F45"/>
                </a:solidFill>
                <a:ea typeface="Source Sans Pro" charset="0"/>
                <a:cs typeface="Source Sans Pro" charset="0"/>
              </a:endParaRPr>
            </a:p>
          </p:txBody>
        </p:sp>
      </p:grpSp>
      <p:pic>
        <p:nvPicPr>
          <p:cNvPr id="2" name="Immagin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79520" y="2727441"/>
            <a:ext cx="1784961" cy="2231201"/>
          </a:xfrm>
          <a:prstGeom prst="rect">
            <a:avLst/>
          </a:prstGeom>
        </p:spPr>
      </p:pic>
      <p:sp>
        <p:nvSpPr>
          <p:cNvPr id="10" name="CasellaDiTesto 1">
            <a:extLst>
              <a:ext uri="{FF2B5EF4-FFF2-40B4-BE49-F238E27FC236}">
                <a16:creationId xmlns:a16="http://schemas.microsoft.com/office/drawing/2014/main" id="{AF8EF8FD-3AF2-402D-ABE0-AF8129391113}"/>
              </a:ext>
            </a:extLst>
          </p:cNvPr>
          <p:cNvSpPr txBox="1"/>
          <p:nvPr userDrawn="1"/>
        </p:nvSpPr>
        <p:spPr>
          <a:xfrm>
            <a:off x="899592" y="1327041"/>
            <a:ext cx="3096344" cy="954107"/>
          </a:xfrm>
          <a:prstGeom prst="rect">
            <a:avLst/>
          </a:prstGeom>
          <a:noFill/>
        </p:spPr>
        <p:txBody>
          <a:bodyPr wrap="square" rtlCol="0">
            <a:spAutoFit/>
          </a:bodyPr>
          <a:lstStyle/>
          <a:p>
            <a:r>
              <a:rPr lang="en-GB" sz="2800" b="1" dirty="0">
                <a:solidFill>
                  <a:srgbClr val="1D2F45"/>
                </a:solidFill>
                <a:ea typeface="Source Sans Pro" charset="0"/>
                <a:cs typeface="Source Sans Pro" charset="0"/>
              </a:rPr>
              <a:t>Thank you</a:t>
            </a:r>
          </a:p>
          <a:p>
            <a:r>
              <a:rPr lang="en-GB" sz="2800" b="1" dirty="0">
                <a:solidFill>
                  <a:srgbClr val="1D2F45"/>
                </a:solidFill>
                <a:ea typeface="Source Sans Pro" charset="0"/>
                <a:cs typeface="Source Sans Pro" charset="0"/>
              </a:rPr>
              <a:t>for your attention! </a:t>
            </a:r>
          </a:p>
        </p:txBody>
      </p:sp>
      <p:sp>
        <p:nvSpPr>
          <p:cNvPr id="11" name="CasellaDiTesto 2">
            <a:extLst>
              <a:ext uri="{FF2B5EF4-FFF2-40B4-BE49-F238E27FC236}">
                <a16:creationId xmlns:a16="http://schemas.microsoft.com/office/drawing/2014/main" id="{869461AB-A2BB-4F55-B7B1-874B13CCF084}"/>
              </a:ext>
            </a:extLst>
          </p:cNvPr>
          <p:cNvSpPr txBox="1"/>
          <p:nvPr userDrawn="1"/>
        </p:nvSpPr>
        <p:spPr>
          <a:xfrm>
            <a:off x="899592" y="2541881"/>
            <a:ext cx="2916344" cy="300082"/>
          </a:xfrm>
          <a:prstGeom prst="rect">
            <a:avLst/>
          </a:prstGeom>
          <a:noFill/>
        </p:spPr>
        <p:txBody>
          <a:bodyPr wrap="square" rtlCol="0">
            <a:spAutoFit/>
          </a:bodyPr>
          <a:lstStyle/>
          <a:p>
            <a:r>
              <a:rPr lang="en-GB" sz="1350" i="1" dirty="0">
                <a:ea typeface="Source Sans Pro" panose="020B0503030403020204" pitchFamily="34" charset="0"/>
              </a:rPr>
              <a:t>Questions?</a:t>
            </a:r>
          </a:p>
        </p:txBody>
      </p:sp>
      <p:cxnSp>
        <p:nvCxnSpPr>
          <p:cNvPr id="13" name="Connettore 1 4">
            <a:extLst>
              <a:ext uri="{FF2B5EF4-FFF2-40B4-BE49-F238E27FC236}">
                <a16:creationId xmlns:a16="http://schemas.microsoft.com/office/drawing/2014/main" id="{C04695B9-D6AE-4504-AAFC-199B7F0ED63E}"/>
              </a:ext>
            </a:extLst>
          </p:cNvPr>
          <p:cNvCxnSpPr/>
          <p:nvPr userDrawn="1"/>
        </p:nvCxnSpPr>
        <p:spPr>
          <a:xfrm>
            <a:off x="971601" y="2350669"/>
            <a:ext cx="1584176" cy="0"/>
          </a:xfrm>
          <a:prstGeom prst="line">
            <a:avLst/>
          </a:prstGeom>
          <a:ln>
            <a:solidFill>
              <a:srgbClr val="1D2F45"/>
            </a:solidFill>
          </a:ln>
          <a:effectLst/>
        </p:spPr>
        <p:style>
          <a:lnRef idx="2">
            <a:schemeClr val="accent1"/>
          </a:lnRef>
          <a:fillRef idx="0">
            <a:schemeClr val="accent1"/>
          </a:fillRef>
          <a:effectRef idx="1">
            <a:schemeClr val="accent1"/>
          </a:effectRef>
          <a:fontRef idx="minor">
            <a:schemeClr val="tx1"/>
          </a:fontRef>
        </p:style>
      </p:cxnSp>
      <p:grpSp>
        <p:nvGrpSpPr>
          <p:cNvPr id="5" name="Group 4">
            <a:extLst>
              <a:ext uri="{FF2B5EF4-FFF2-40B4-BE49-F238E27FC236}">
                <a16:creationId xmlns:a16="http://schemas.microsoft.com/office/drawing/2014/main" id="{78FB296B-D5CB-4F5B-80FE-AB3F77069AAB}"/>
              </a:ext>
            </a:extLst>
          </p:cNvPr>
          <p:cNvGrpSpPr/>
          <p:nvPr userDrawn="1"/>
        </p:nvGrpSpPr>
        <p:grpSpPr>
          <a:xfrm>
            <a:off x="719137" y="6271590"/>
            <a:ext cx="7705726" cy="294461"/>
            <a:chOff x="899592" y="6271590"/>
            <a:chExt cx="7705726" cy="294461"/>
          </a:xfrm>
        </p:grpSpPr>
        <p:pic>
          <p:nvPicPr>
            <p:cNvPr id="3" name="Picture 2">
              <a:extLst>
                <a:ext uri="{FF2B5EF4-FFF2-40B4-BE49-F238E27FC236}">
                  <a16:creationId xmlns:a16="http://schemas.microsoft.com/office/drawing/2014/main" id="{F04CFE7A-3AA5-409E-BF8C-C2760E5623DC}"/>
                </a:ext>
              </a:extLst>
            </p:cNvPr>
            <p:cNvPicPr>
              <a:picLocks noChangeAspect="1"/>
            </p:cNvPicPr>
            <p:nvPr userDrawn="1"/>
          </p:nvPicPr>
          <p:blipFill>
            <a:blip r:embed="rId6"/>
            <a:stretch>
              <a:fillRect/>
            </a:stretch>
          </p:blipFill>
          <p:spPr>
            <a:xfrm>
              <a:off x="899592" y="6271590"/>
              <a:ext cx="842697" cy="294461"/>
            </a:xfrm>
            <a:prstGeom prst="rect">
              <a:avLst/>
            </a:prstGeom>
          </p:spPr>
        </p:pic>
        <p:pic>
          <p:nvPicPr>
            <p:cNvPr id="4" name="Picture 3">
              <a:extLst>
                <a:ext uri="{FF2B5EF4-FFF2-40B4-BE49-F238E27FC236}">
                  <a16:creationId xmlns:a16="http://schemas.microsoft.com/office/drawing/2014/main" id="{88326228-AC6F-4595-92E4-ED5C01F5A97B}"/>
                </a:ext>
              </a:extLst>
            </p:cNvPr>
            <p:cNvPicPr>
              <a:picLocks noChangeAspect="1"/>
            </p:cNvPicPr>
            <p:nvPr userDrawn="1"/>
          </p:nvPicPr>
          <p:blipFill>
            <a:blip r:embed="rId7"/>
            <a:stretch>
              <a:fillRect/>
            </a:stretch>
          </p:blipFill>
          <p:spPr>
            <a:xfrm>
              <a:off x="1813045" y="6349354"/>
              <a:ext cx="6792273" cy="216697"/>
            </a:xfrm>
            <a:prstGeom prst="rect">
              <a:avLst/>
            </a:prstGeom>
          </p:spPr>
        </p:pic>
      </p:grpSp>
    </p:spTree>
    <p:extLst>
      <p:ext uri="{BB962C8B-B14F-4D97-AF65-F5344CB8AC3E}">
        <p14:creationId xmlns:p14="http://schemas.microsoft.com/office/powerpoint/2010/main" val="107994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amp; Content">
  <p:cSld name="1_Title &amp; Content">
    <p:spTree>
      <p:nvGrpSpPr>
        <p:cNvPr id="1" name="Shape 26"/>
        <p:cNvGrpSpPr/>
        <p:nvPr/>
      </p:nvGrpSpPr>
      <p:grpSpPr>
        <a:xfrm>
          <a:off x="0" y="0"/>
          <a:ext cx="0" cy="0"/>
          <a:chOff x="0" y="0"/>
          <a:chExt cx="0" cy="0"/>
        </a:xfrm>
      </p:grpSpPr>
      <p:sp>
        <p:nvSpPr>
          <p:cNvPr id="27" name="Shape 27"/>
          <p:cNvSpPr txBox="1">
            <a:spLocks noGrp="1"/>
          </p:cNvSpPr>
          <p:nvPr>
            <p:ph type="sldNum" idx="12"/>
          </p:nvPr>
        </p:nvSpPr>
        <p:spPr>
          <a:xfrm>
            <a:off x="6553200" y="6381328"/>
            <a:ext cx="2339280" cy="288032"/>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975" b="0" i="0">
                <a:solidFill>
                  <a:schemeClr val="dk1"/>
                </a:solidFill>
                <a:latin typeface="Calibri"/>
                <a:ea typeface="Calibri"/>
                <a:cs typeface="Calibri"/>
                <a:sym typeface="Calibri"/>
              </a:defRPr>
            </a:lvl1pPr>
            <a:lvl2pPr marL="0" marR="0" lvl="1" indent="0" algn="r" rtl="0">
              <a:spcBef>
                <a:spcPts val="0"/>
              </a:spcBef>
              <a:buNone/>
              <a:defRPr sz="975" b="0" i="0">
                <a:solidFill>
                  <a:schemeClr val="dk1"/>
                </a:solidFill>
                <a:latin typeface="Calibri"/>
                <a:ea typeface="Calibri"/>
                <a:cs typeface="Calibri"/>
                <a:sym typeface="Calibri"/>
              </a:defRPr>
            </a:lvl2pPr>
            <a:lvl3pPr marL="0" marR="0" lvl="2" indent="0" algn="r" rtl="0">
              <a:spcBef>
                <a:spcPts val="0"/>
              </a:spcBef>
              <a:buNone/>
              <a:defRPr sz="975" b="0" i="0">
                <a:solidFill>
                  <a:schemeClr val="dk1"/>
                </a:solidFill>
                <a:latin typeface="Calibri"/>
                <a:ea typeface="Calibri"/>
                <a:cs typeface="Calibri"/>
                <a:sym typeface="Calibri"/>
              </a:defRPr>
            </a:lvl3pPr>
            <a:lvl4pPr marL="0" marR="0" lvl="3" indent="0" algn="r" rtl="0">
              <a:spcBef>
                <a:spcPts val="0"/>
              </a:spcBef>
              <a:buNone/>
              <a:defRPr sz="975" b="0" i="0">
                <a:solidFill>
                  <a:schemeClr val="dk1"/>
                </a:solidFill>
                <a:latin typeface="Calibri"/>
                <a:ea typeface="Calibri"/>
                <a:cs typeface="Calibri"/>
                <a:sym typeface="Calibri"/>
              </a:defRPr>
            </a:lvl4pPr>
            <a:lvl5pPr marL="0" marR="0" lvl="4" indent="0" algn="r" rtl="0">
              <a:spcBef>
                <a:spcPts val="0"/>
              </a:spcBef>
              <a:buNone/>
              <a:defRPr sz="975" b="0" i="0">
                <a:solidFill>
                  <a:schemeClr val="dk1"/>
                </a:solidFill>
                <a:latin typeface="Calibri"/>
                <a:ea typeface="Calibri"/>
                <a:cs typeface="Calibri"/>
                <a:sym typeface="Calibri"/>
              </a:defRPr>
            </a:lvl5pPr>
            <a:lvl6pPr marL="0" marR="0" lvl="5" indent="0" algn="r" rtl="0">
              <a:spcBef>
                <a:spcPts val="0"/>
              </a:spcBef>
              <a:buNone/>
              <a:defRPr sz="975" b="0" i="0">
                <a:solidFill>
                  <a:schemeClr val="dk1"/>
                </a:solidFill>
                <a:latin typeface="Calibri"/>
                <a:ea typeface="Calibri"/>
                <a:cs typeface="Calibri"/>
                <a:sym typeface="Calibri"/>
              </a:defRPr>
            </a:lvl6pPr>
            <a:lvl7pPr marL="0" marR="0" lvl="6" indent="0" algn="r" rtl="0">
              <a:spcBef>
                <a:spcPts val="0"/>
              </a:spcBef>
              <a:buNone/>
              <a:defRPr sz="975" b="0" i="0">
                <a:solidFill>
                  <a:schemeClr val="dk1"/>
                </a:solidFill>
                <a:latin typeface="Calibri"/>
                <a:ea typeface="Calibri"/>
                <a:cs typeface="Calibri"/>
                <a:sym typeface="Calibri"/>
              </a:defRPr>
            </a:lvl7pPr>
            <a:lvl8pPr marL="0" marR="0" lvl="7" indent="0" algn="r" rtl="0">
              <a:spcBef>
                <a:spcPts val="0"/>
              </a:spcBef>
              <a:buNone/>
              <a:defRPr sz="975" b="0" i="0">
                <a:solidFill>
                  <a:schemeClr val="dk1"/>
                </a:solidFill>
                <a:latin typeface="Calibri"/>
                <a:ea typeface="Calibri"/>
                <a:cs typeface="Calibri"/>
                <a:sym typeface="Calibri"/>
              </a:defRPr>
            </a:lvl8pPr>
            <a:lvl9pPr marL="0" marR="0" lvl="8" indent="0" algn="r" rtl="0">
              <a:spcBef>
                <a:spcPts val="0"/>
              </a:spcBef>
              <a:buNone/>
              <a:defRPr sz="975" b="0" i="0">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‹N›</a:t>
            </a:fld>
            <a:endParaRPr/>
          </a:p>
        </p:txBody>
      </p:sp>
      <p:sp>
        <p:nvSpPr>
          <p:cNvPr id="28" name="Shape 28"/>
          <p:cNvSpPr txBox="1">
            <a:spLocks noGrp="1"/>
          </p:cNvSpPr>
          <p:nvPr>
            <p:ph type="body" idx="1"/>
          </p:nvPr>
        </p:nvSpPr>
        <p:spPr>
          <a:xfrm>
            <a:off x="251520" y="1268764"/>
            <a:ext cx="8640960" cy="4855007"/>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rgbClr val="3C3C3C"/>
              </a:buClr>
              <a:buSzPts val="2800"/>
              <a:buFont typeface="Arial"/>
              <a:buChar char="•"/>
              <a:defRPr sz="2800" b="0" i="0" u="none" strike="noStrike" cap="none">
                <a:solidFill>
                  <a:srgbClr val="3C3C3C"/>
                </a:solidFill>
                <a:latin typeface="Calibri"/>
                <a:ea typeface="Calibri"/>
                <a:cs typeface="Calibri"/>
                <a:sym typeface="Calibri"/>
              </a:defRPr>
            </a:lvl1pPr>
            <a:lvl2pPr marL="914400" marR="0" lvl="1" indent="-377190" algn="l" rtl="0">
              <a:spcBef>
                <a:spcPts val="520"/>
              </a:spcBef>
              <a:spcAft>
                <a:spcPts val="0"/>
              </a:spcAft>
              <a:buClr>
                <a:srgbClr val="3C3C3C"/>
              </a:buClr>
              <a:buSzPts val="2340"/>
              <a:buFont typeface="Calibri"/>
              <a:buChar char="-"/>
              <a:defRPr sz="2600" b="0" i="0" u="none" strike="noStrike" cap="none">
                <a:solidFill>
                  <a:srgbClr val="3C3C3C"/>
                </a:solidFill>
                <a:latin typeface="Calibri"/>
                <a:ea typeface="Calibri"/>
                <a:cs typeface="Calibri"/>
                <a:sym typeface="Calibri"/>
              </a:defRPr>
            </a:lvl2pPr>
            <a:lvl3pPr marL="1371600" marR="0" lvl="2" indent="-350519" algn="l" rtl="0">
              <a:spcBef>
                <a:spcPts val="480"/>
              </a:spcBef>
              <a:spcAft>
                <a:spcPts val="0"/>
              </a:spcAft>
              <a:buClr>
                <a:srgbClr val="3C3C3C"/>
              </a:buClr>
              <a:buSzPts val="1920"/>
              <a:buFont typeface="Noto Sans Symbols"/>
              <a:buChar char="▪"/>
              <a:defRPr sz="2400" b="0" i="0" u="none" strike="noStrike" cap="none">
                <a:solidFill>
                  <a:srgbClr val="3C3C3C"/>
                </a:solidFill>
                <a:latin typeface="Calibri"/>
                <a:ea typeface="Calibri"/>
                <a:cs typeface="Calibri"/>
                <a:sym typeface="Calibri"/>
              </a:defRPr>
            </a:lvl3pPr>
            <a:lvl4pPr marL="1828800" marR="0" lvl="3" indent="-353060" algn="l" rtl="0">
              <a:lnSpc>
                <a:spcPct val="100000"/>
              </a:lnSpc>
              <a:spcBef>
                <a:spcPts val="560"/>
              </a:spcBef>
              <a:spcAft>
                <a:spcPts val="0"/>
              </a:spcAft>
              <a:buClr>
                <a:srgbClr val="3C3C3C"/>
              </a:buClr>
              <a:buSzPts val="1960"/>
              <a:buFont typeface="Calibri"/>
              <a:buChar char="-"/>
              <a:defRPr sz="2800" b="0" i="0" u="none" strike="noStrike" cap="none">
                <a:solidFill>
                  <a:srgbClr val="3C3C3C"/>
                </a:solidFill>
                <a:latin typeface="Calibri"/>
                <a:ea typeface="Calibri"/>
                <a:cs typeface="Calibri"/>
                <a:sym typeface="Calibri"/>
              </a:defRPr>
            </a:lvl4pPr>
            <a:lvl5pPr marL="2286000" marR="0" lvl="4" indent="-228600" algn="l" rtl="0">
              <a:lnSpc>
                <a:spcPct val="100000"/>
              </a:lnSpc>
              <a:spcBef>
                <a:spcPts val="560"/>
              </a:spcBef>
              <a:spcAft>
                <a:spcPts val="0"/>
              </a:spcAft>
              <a:buClr>
                <a:srgbClr val="3C3C3C"/>
              </a:buClr>
              <a:buSzPts val="2240"/>
              <a:buFont typeface="Arial"/>
              <a:buNone/>
              <a:defRPr sz="2800" b="0" i="0" u="none" strike="noStrike" cap="none">
                <a:solidFill>
                  <a:srgbClr val="3C3C3C"/>
                </a:solidFill>
                <a:latin typeface="Calibri"/>
                <a:ea typeface="Calibri"/>
                <a:cs typeface="Calibri"/>
                <a:sym typeface="Calibri"/>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dt" idx="10"/>
          </p:nvPr>
        </p:nvSpPr>
        <p:spPr>
          <a:xfrm>
            <a:off x="251520" y="6381328"/>
            <a:ext cx="2133600" cy="28803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80" b="0" i="0">
                <a:solidFill>
                  <a:srgbClr val="3C3C3C"/>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ftr" idx="11"/>
          </p:nvPr>
        </p:nvSpPr>
        <p:spPr>
          <a:xfrm>
            <a:off x="3124200" y="6381328"/>
            <a:ext cx="2895600" cy="28803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80" b="0" i="0">
                <a:solidFill>
                  <a:srgbClr val="3C3C3C"/>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cxnSp>
        <p:nvCxnSpPr>
          <p:cNvPr id="31" name="Shape 31"/>
          <p:cNvCxnSpPr/>
          <p:nvPr/>
        </p:nvCxnSpPr>
        <p:spPr>
          <a:xfrm rot="10800000">
            <a:off x="251519" y="6376247"/>
            <a:ext cx="8640960" cy="5085"/>
          </a:xfrm>
          <a:prstGeom prst="straightConnector1">
            <a:avLst/>
          </a:prstGeom>
          <a:noFill/>
          <a:ln w="12700" cap="flat" cmpd="sng">
            <a:solidFill>
              <a:srgbClr val="1D2F45"/>
            </a:solidFill>
            <a:prstDash val="solid"/>
            <a:round/>
            <a:headEnd type="none" w="med" len="med"/>
            <a:tailEnd type="none" w="med" len="med"/>
          </a:ln>
        </p:spPr>
      </p:cxnSp>
      <p:sp>
        <p:nvSpPr>
          <p:cNvPr id="32" name="Shape 32"/>
          <p:cNvSpPr/>
          <p:nvPr/>
        </p:nvSpPr>
        <p:spPr>
          <a:xfrm>
            <a:off x="8450088" y="6381332"/>
            <a:ext cx="442392" cy="293117"/>
          </a:xfrm>
          <a:prstGeom prst="rect">
            <a:avLst/>
          </a:prstGeom>
          <a:solidFill>
            <a:srgbClr val="1D2F45">
              <a:alpha val="25882"/>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rgbClr val="A5A5A5"/>
              </a:solidFill>
              <a:latin typeface="Calibri"/>
              <a:ea typeface="Calibri"/>
              <a:cs typeface="Calibri"/>
              <a:sym typeface="Calibri"/>
            </a:endParaRPr>
          </a:p>
        </p:txBody>
      </p:sp>
      <p:sp>
        <p:nvSpPr>
          <p:cNvPr id="33" name="Shape 33"/>
          <p:cNvSpPr/>
          <p:nvPr/>
        </p:nvSpPr>
        <p:spPr>
          <a:xfrm>
            <a:off x="5035836" y="-3"/>
            <a:ext cx="1303646" cy="56608"/>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34" name="Shape 34"/>
          <p:cNvSpPr/>
          <p:nvPr/>
        </p:nvSpPr>
        <p:spPr>
          <a:xfrm>
            <a:off x="7878656" y="-2404"/>
            <a:ext cx="1142863" cy="45719"/>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35" name="Shape 35"/>
          <p:cNvSpPr/>
          <p:nvPr/>
        </p:nvSpPr>
        <p:spPr>
          <a:xfrm>
            <a:off x="6381465" y="0"/>
            <a:ext cx="1601457" cy="51318"/>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36" name="Shape 36"/>
          <p:cNvSpPr/>
          <p:nvPr/>
        </p:nvSpPr>
        <p:spPr>
          <a:xfrm>
            <a:off x="-135" y="-3"/>
            <a:ext cx="643613" cy="51321"/>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pic>
        <p:nvPicPr>
          <p:cNvPr id="37" name="Shape 37"/>
          <p:cNvPicPr preferRelativeResize="0"/>
          <p:nvPr/>
        </p:nvPicPr>
        <p:blipFill rotWithShape="1">
          <a:blip r:embed="rId2">
            <a:alphaModFix/>
          </a:blip>
          <a:srcRect/>
          <a:stretch/>
        </p:blipFill>
        <p:spPr>
          <a:xfrm>
            <a:off x="-135" y="6813550"/>
            <a:ext cx="9144000" cy="44450"/>
          </a:xfrm>
          <a:prstGeom prst="rect">
            <a:avLst/>
          </a:prstGeom>
          <a:noFill/>
          <a:ln>
            <a:noFill/>
          </a:ln>
        </p:spPr>
      </p:pic>
      <p:sp>
        <p:nvSpPr>
          <p:cNvPr id="38" name="Shape 38"/>
          <p:cNvSpPr txBox="1">
            <a:spLocks noGrp="1"/>
          </p:cNvSpPr>
          <p:nvPr>
            <p:ph type="title"/>
          </p:nvPr>
        </p:nvSpPr>
        <p:spPr>
          <a:xfrm>
            <a:off x="2911675" y="131650"/>
            <a:ext cx="5165400" cy="6219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640"/>
              </a:spcBef>
              <a:spcAft>
                <a:spcPts val="0"/>
              </a:spcAft>
              <a:buNone/>
              <a:defRPr sz="3200" b="1">
                <a:solidFill>
                  <a:srgbClr val="1C3046"/>
                </a:solidFill>
                <a:latin typeface="Calibri"/>
                <a:ea typeface="Calibri"/>
                <a:cs typeface="Calibri"/>
                <a:sym typeface="Calibri"/>
              </a:defRPr>
            </a:lvl1pPr>
            <a:lvl2pPr lvl="1">
              <a:spcBef>
                <a:spcPts val="0"/>
              </a:spcBef>
              <a:spcAft>
                <a:spcPts val="0"/>
              </a:spcAft>
              <a:buNone/>
              <a:defRPr sz="3200" b="1">
                <a:latin typeface="Calibri"/>
                <a:ea typeface="Calibri"/>
                <a:cs typeface="Calibri"/>
                <a:sym typeface="Calibri"/>
              </a:defRPr>
            </a:lvl2pPr>
            <a:lvl3pPr lvl="2">
              <a:spcBef>
                <a:spcPts val="0"/>
              </a:spcBef>
              <a:spcAft>
                <a:spcPts val="0"/>
              </a:spcAft>
              <a:buNone/>
              <a:defRPr sz="3200" b="1">
                <a:latin typeface="Calibri"/>
                <a:ea typeface="Calibri"/>
                <a:cs typeface="Calibri"/>
                <a:sym typeface="Calibri"/>
              </a:defRPr>
            </a:lvl3pPr>
            <a:lvl4pPr lvl="3">
              <a:spcBef>
                <a:spcPts val="0"/>
              </a:spcBef>
              <a:spcAft>
                <a:spcPts val="0"/>
              </a:spcAft>
              <a:buNone/>
              <a:defRPr sz="3200" b="1">
                <a:latin typeface="Calibri"/>
                <a:ea typeface="Calibri"/>
                <a:cs typeface="Calibri"/>
                <a:sym typeface="Calibri"/>
              </a:defRPr>
            </a:lvl4pPr>
            <a:lvl5pPr lvl="4">
              <a:spcBef>
                <a:spcPts val="0"/>
              </a:spcBef>
              <a:spcAft>
                <a:spcPts val="0"/>
              </a:spcAft>
              <a:buNone/>
              <a:defRPr sz="3200" b="1">
                <a:latin typeface="Calibri"/>
                <a:ea typeface="Calibri"/>
                <a:cs typeface="Calibri"/>
                <a:sym typeface="Calibri"/>
              </a:defRPr>
            </a:lvl5pPr>
            <a:lvl6pPr lvl="5">
              <a:spcBef>
                <a:spcPts val="0"/>
              </a:spcBef>
              <a:spcAft>
                <a:spcPts val="0"/>
              </a:spcAft>
              <a:buNone/>
              <a:defRPr sz="3200" b="1">
                <a:latin typeface="Calibri"/>
                <a:ea typeface="Calibri"/>
                <a:cs typeface="Calibri"/>
                <a:sym typeface="Calibri"/>
              </a:defRPr>
            </a:lvl6pPr>
            <a:lvl7pPr lvl="6">
              <a:spcBef>
                <a:spcPts val="0"/>
              </a:spcBef>
              <a:spcAft>
                <a:spcPts val="0"/>
              </a:spcAft>
              <a:buNone/>
              <a:defRPr sz="3200" b="1">
                <a:latin typeface="Calibri"/>
                <a:ea typeface="Calibri"/>
                <a:cs typeface="Calibri"/>
                <a:sym typeface="Calibri"/>
              </a:defRPr>
            </a:lvl7pPr>
            <a:lvl8pPr lvl="7">
              <a:spcBef>
                <a:spcPts val="0"/>
              </a:spcBef>
              <a:spcAft>
                <a:spcPts val="0"/>
              </a:spcAft>
              <a:buNone/>
              <a:defRPr sz="3200" b="1">
                <a:latin typeface="Calibri"/>
                <a:ea typeface="Calibri"/>
                <a:cs typeface="Calibri"/>
                <a:sym typeface="Calibri"/>
              </a:defRPr>
            </a:lvl8pPr>
            <a:lvl9pPr lvl="8">
              <a:spcBef>
                <a:spcPts val="0"/>
              </a:spcBef>
              <a:spcAft>
                <a:spcPts val="0"/>
              </a:spcAft>
              <a:buNone/>
              <a:defRPr sz="3200" b="1">
                <a:latin typeface="Calibri"/>
                <a:ea typeface="Calibri"/>
                <a:cs typeface="Calibri"/>
                <a:sym typeface="Calibri"/>
              </a:defRPr>
            </a:lvl9pPr>
          </a:lstStyle>
          <a:p>
            <a:endParaRPr/>
          </a:p>
        </p:txBody>
      </p:sp>
    </p:spTree>
    <p:extLst>
      <p:ext uri="{BB962C8B-B14F-4D97-AF65-F5344CB8AC3E}">
        <p14:creationId xmlns:p14="http://schemas.microsoft.com/office/powerpoint/2010/main" val="257405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8377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4" r:id="rId3"/>
    <p:sldLayoutId id="2147483709" r:id="rId4"/>
    <p:sldLayoutId id="2147483712" r:id="rId5"/>
    <p:sldLayoutId id="2147483711" r:id="rId6"/>
    <p:sldLayoutId id="2147483713" r:id="rId7"/>
  </p:sldLayoutIdLst>
  <p:hf hdr="0" ftr="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it-IT"/>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888FF4-7091-F547-BED3-1E8B9F928902}"/>
              </a:ext>
            </a:extLst>
          </p:cNvPr>
          <p:cNvSpPr txBox="1">
            <a:spLocks/>
          </p:cNvSpPr>
          <p:nvPr/>
        </p:nvSpPr>
        <p:spPr>
          <a:xfrm>
            <a:off x="1259632" y="3039069"/>
            <a:ext cx="6624736" cy="576065"/>
          </a:xfrm>
          <a:prstGeom prst="rect">
            <a:avLst/>
          </a:prstGeom>
        </p:spPr>
        <p:txBody>
          <a:bodyPr vert="horz">
            <a:scene3d>
              <a:camera prst="orthographicFront"/>
              <a:lightRig rig="threePt" dir="t"/>
            </a:scene3d>
            <a:sp3d contourW="12700">
              <a:contourClr>
                <a:srgbClr val="1C3046"/>
              </a:contourClr>
            </a:sp3d>
          </a:bodyPr>
          <a:lstStyle>
            <a:lvl1pPr algn="ctr" defTabSz="457200" rtl="0" eaLnBrk="1" latinLnBrk="0" hangingPunct="1">
              <a:spcBef>
                <a:spcPct val="0"/>
              </a:spcBef>
              <a:buNone/>
              <a:defRPr sz="2800" b="1" i="0" kern="1200">
                <a:solidFill>
                  <a:schemeClr val="tx1"/>
                </a:solidFill>
                <a:latin typeface="Source Sans Pro" charset="0"/>
                <a:ea typeface="Source Sans Pro" charset="0"/>
                <a:cs typeface="Source Sans Pro" charset="0"/>
              </a:defRPr>
            </a:lvl1pPr>
          </a:lstStyle>
          <a:p>
            <a:pPr algn="l"/>
            <a:r>
              <a:rPr lang="en-GB" sz="3600" dirty="0" smtClean="0">
                <a:solidFill>
                  <a:srgbClr val="1C3046"/>
                </a:solidFill>
                <a:latin typeface="+mn-lt"/>
              </a:rPr>
              <a:t>Scientific domain specific services</a:t>
            </a:r>
            <a:endParaRPr lang="en-GB" sz="3600" b="1" dirty="0">
              <a:solidFill>
                <a:srgbClr val="1C3046"/>
              </a:solidFill>
              <a:latin typeface="+mn-lt"/>
            </a:endParaRPr>
          </a:p>
        </p:txBody>
      </p:sp>
      <p:sp>
        <p:nvSpPr>
          <p:cNvPr id="3" name="Titolo 1">
            <a:extLst>
              <a:ext uri="{FF2B5EF4-FFF2-40B4-BE49-F238E27FC236}">
                <a16:creationId xmlns:a16="http://schemas.microsoft.com/office/drawing/2014/main" id="{DA40618A-E780-6B4C-9F22-53ADEAFB468E}"/>
              </a:ext>
            </a:extLst>
          </p:cNvPr>
          <p:cNvSpPr txBox="1">
            <a:spLocks/>
          </p:cNvSpPr>
          <p:nvPr/>
        </p:nvSpPr>
        <p:spPr>
          <a:xfrm>
            <a:off x="1259632" y="3717032"/>
            <a:ext cx="7416824" cy="576065"/>
          </a:xfrm>
          <a:prstGeom prst="rect">
            <a:avLst/>
          </a:prstGeom>
        </p:spPr>
        <p:txBody>
          <a:bodyPr vert="horz"/>
          <a:lstStyle>
            <a:lvl1pPr algn="ctr" defTabSz="457200" rtl="0" eaLnBrk="1" latinLnBrk="0" hangingPunct="1">
              <a:spcBef>
                <a:spcPct val="0"/>
              </a:spcBef>
              <a:buNone/>
              <a:defRPr sz="2800" b="1" i="0" kern="1200">
                <a:solidFill>
                  <a:schemeClr val="tx1"/>
                </a:solidFill>
                <a:latin typeface="Source Sans Pro" charset="0"/>
                <a:ea typeface="Source Sans Pro" charset="0"/>
                <a:cs typeface="Source Sans Pro" charset="0"/>
              </a:defRPr>
            </a:lvl1pPr>
          </a:lstStyle>
          <a:p>
            <a:pPr algn="l"/>
            <a:r>
              <a:rPr lang="en-GB" sz="2000" b="0" dirty="0" smtClean="0">
                <a:solidFill>
                  <a:srgbClr val="B5892D"/>
                </a:solidFill>
                <a:latin typeface="+mn-lt"/>
              </a:rPr>
              <a:t>Services provided by the communities for the communities</a:t>
            </a:r>
            <a:endParaRPr lang="en-GB" sz="2000" b="0" dirty="0">
              <a:solidFill>
                <a:srgbClr val="B5892D"/>
              </a:solidFill>
              <a:latin typeface="+mn-lt"/>
            </a:endParaRPr>
          </a:p>
        </p:txBody>
      </p:sp>
      <p:sp>
        <p:nvSpPr>
          <p:cNvPr id="4" name="TextBox 3">
            <a:extLst>
              <a:ext uri="{FF2B5EF4-FFF2-40B4-BE49-F238E27FC236}">
                <a16:creationId xmlns:a16="http://schemas.microsoft.com/office/drawing/2014/main" id="{0F90DDFE-697F-4462-BD4C-18C5E4A438AF}"/>
              </a:ext>
            </a:extLst>
          </p:cNvPr>
          <p:cNvSpPr txBox="1"/>
          <p:nvPr/>
        </p:nvSpPr>
        <p:spPr>
          <a:xfrm>
            <a:off x="3347863" y="4797152"/>
            <a:ext cx="5778895" cy="338554"/>
          </a:xfrm>
          <a:prstGeom prst="rect">
            <a:avLst/>
          </a:prstGeom>
          <a:noFill/>
        </p:spPr>
        <p:txBody>
          <a:bodyPr wrap="square" rtlCol="0">
            <a:spAutoFit/>
          </a:bodyPr>
          <a:lstStyle/>
          <a:p>
            <a:pPr lvl="0"/>
            <a:r>
              <a:rPr lang="en-GB" sz="1600" b="1" dirty="0">
                <a:solidFill>
                  <a:srgbClr val="1C3046"/>
                </a:solidFill>
              </a:rPr>
              <a:t>Dissemination level</a:t>
            </a:r>
            <a:r>
              <a:rPr lang="en-GB" sz="1600" dirty="0">
                <a:solidFill>
                  <a:srgbClr val="1C3046"/>
                </a:solidFill>
              </a:rPr>
              <a:t>: </a:t>
            </a:r>
            <a:r>
              <a:rPr lang="en-GB" sz="1600" dirty="0" smtClean="0">
                <a:solidFill>
                  <a:srgbClr val="1C3046"/>
                </a:solidFill>
              </a:rPr>
              <a:t>Public</a:t>
            </a:r>
            <a:endParaRPr lang="en-GB" sz="1600" dirty="0">
              <a:solidFill>
                <a:srgbClr val="1C3046"/>
              </a:solidFill>
            </a:endParaRPr>
          </a:p>
        </p:txBody>
      </p:sp>
    </p:spTree>
    <p:extLst>
      <p:ext uri="{BB962C8B-B14F-4D97-AF65-F5344CB8AC3E}">
        <p14:creationId xmlns:p14="http://schemas.microsoft.com/office/powerpoint/2010/main" val="780172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B6F15528-21DE-4FAA-801E-634DDDAF4B2B}" type="slidenum">
              <a:rPr lang="en-US" smtClean="0"/>
              <a:pPr/>
              <a:t>10</a:t>
            </a:fld>
            <a:endParaRPr lang="en-US" dirty="0"/>
          </a:p>
        </p:txBody>
      </p:sp>
      <p:sp>
        <p:nvSpPr>
          <p:cNvPr id="3" name="Segnaposto contenuto 2"/>
          <p:cNvSpPr>
            <a:spLocks noGrp="1"/>
          </p:cNvSpPr>
          <p:nvPr>
            <p:ph idx="1"/>
          </p:nvPr>
        </p:nvSpPr>
        <p:spPr/>
        <p:txBody>
          <a:bodyPr/>
          <a:lstStyle/>
          <a:p>
            <a:r>
              <a:rPr lang="it-IT" dirty="0" smtClean="0"/>
              <a:t>Some of </a:t>
            </a:r>
            <a:r>
              <a:rPr lang="it-IT" dirty="0" err="1" smtClean="0"/>
              <a:t>them</a:t>
            </a:r>
            <a:r>
              <a:rPr lang="it-IT" dirty="0" smtClean="0"/>
              <a:t> can </a:t>
            </a:r>
            <a:r>
              <a:rPr lang="it-IT" dirty="0" err="1" smtClean="0"/>
              <a:t>offer</a:t>
            </a:r>
            <a:r>
              <a:rPr lang="it-IT" dirty="0" smtClean="0"/>
              <a:t> </a:t>
            </a:r>
            <a:r>
              <a:rPr lang="it-IT" dirty="0" err="1" smtClean="0"/>
              <a:t>features</a:t>
            </a:r>
            <a:r>
              <a:rPr lang="it-IT" dirty="0" smtClean="0"/>
              <a:t> </a:t>
            </a:r>
            <a:r>
              <a:rPr lang="it-IT" dirty="0" err="1" smtClean="0"/>
              <a:t>which</a:t>
            </a:r>
            <a:r>
              <a:rPr lang="it-IT" dirty="0" smtClean="0"/>
              <a:t> are </a:t>
            </a:r>
            <a:r>
              <a:rPr lang="it-IT" dirty="0" err="1" smtClean="0"/>
              <a:t>scientific</a:t>
            </a:r>
            <a:r>
              <a:rPr lang="it-IT" dirty="0" smtClean="0"/>
              <a:t> </a:t>
            </a:r>
            <a:r>
              <a:rPr lang="it-IT" dirty="0" err="1" smtClean="0"/>
              <a:t>disciplin</a:t>
            </a:r>
            <a:r>
              <a:rPr lang="it-IT" dirty="0" smtClean="0"/>
              <a:t> </a:t>
            </a:r>
            <a:r>
              <a:rPr lang="it-IT" dirty="0" err="1" smtClean="0"/>
              <a:t>agnostic</a:t>
            </a:r>
            <a:r>
              <a:rPr lang="it-IT" dirty="0" smtClean="0"/>
              <a:t> </a:t>
            </a:r>
            <a:r>
              <a:rPr lang="it-IT" dirty="0" err="1" smtClean="0"/>
              <a:t>like</a:t>
            </a:r>
            <a:r>
              <a:rPr lang="it-IT" dirty="0" smtClean="0"/>
              <a:t> </a:t>
            </a:r>
            <a:r>
              <a:rPr lang="it-IT" b="1" dirty="0" smtClean="0">
                <a:solidFill>
                  <a:srgbClr val="75A5D8"/>
                </a:solidFill>
              </a:rPr>
              <a:t>DODAS</a:t>
            </a:r>
            <a:r>
              <a:rPr lang="it-IT" dirty="0" smtClean="0"/>
              <a:t>:</a:t>
            </a:r>
          </a:p>
          <a:p>
            <a:pPr marL="0" indent="0">
              <a:buNone/>
            </a:pPr>
            <a:endParaRPr lang="it-IT" dirty="0" smtClean="0"/>
          </a:p>
          <a:p>
            <a:pPr lvl="1"/>
            <a:r>
              <a:rPr lang="en-US" sz="2800" dirty="0" smtClean="0"/>
              <a:t>It provides </a:t>
            </a:r>
            <a:r>
              <a:rPr lang="en-US" sz="2800" dirty="0"/>
              <a:t>dynamic generation of scalable, monitored </a:t>
            </a:r>
            <a:r>
              <a:rPr lang="en-US" sz="2800" dirty="0" err="1"/>
              <a:t>HTCondor</a:t>
            </a:r>
            <a:r>
              <a:rPr lang="en-US" sz="2800" dirty="0"/>
              <a:t>-based batch system clusters and Spark/Hadoop-based Big Data clusters instantiated on-demand over IaaS </a:t>
            </a:r>
            <a:r>
              <a:rPr lang="en-US" sz="2800" dirty="0" smtClean="0"/>
              <a:t>clouds.</a:t>
            </a:r>
            <a:endParaRPr lang="it-IT" dirty="0"/>
          </a:p>
        </p:txBody>
      </p:sp>
      <p:sp>
        <p:nvSpPr>
          <p:cNvPr id="4" name="Segnaposto data 3"/>
          <p:cNvSpPr>
            <a:spLocks noGrp="1"/>
          </p:cNvSpPr>
          <p:nvPr>
            <p:ph type="dt" sz="half" idx="10"/>
          </p:nvPr>
        </p:nvSpPr>
        <p:spPr/>
        <p:txBody>
          <a:bodyPr/>
          <a:lstStyle/>
          <a:p>
            <a:fld id="{83B5ABD0-EC19-4A83-89AE-D84C2568D126}" type="datetime1">
              <a:rPr lang="en-GB" smtClean="0"/>
              <a:pPr/>
              <a:t>07/10/2018</a:t>
            </a:fld>
            <a:endParaRPr lang="en-US" dirty="0"/>
          </a:p>
        </p:txBody>
      </p:sp>
      <p:sp>
        <p:nvSpPr>
          <p:cNvPr id="5" name="Titolo 4"/>
          <p:cNvSpPr>
            <a:spLocks noGrp="1"/>
          </p:cNvSpPr>
          <p:nvPr>
            <p:ph type="title"/>
          </p:nvPr>
        </p:nvSpPr>
        <p:spPr/>
        <p:txBody>
          <a:bodyPr>
            <a:normAutofit fontScale="90000"/>
          </a:bodyPr>
          <a:lstStyle/>
          <a:p>
            <a:r>
              <a:rPr lang="it-IT" dirty="0" err="1"/>
              <a:t>What</a:t>
            </a:r>
            <a:r>
              <a:rPr lang="it-IT" dirty="0"/>
              <a:t> </a:t>
            </a:r>
            <a:r>
              <a:rPr lang="it-IT" dirty="0" err="1"/>
              <a:t>they</a:t>
            </a:r>
            <a:r>
              <a:rPr lang="it-IT" dirty="0"/>
              <a:t> </a:t>
            </a:r>
            <a:r>
              <a:rPr lang="it-IT" dirty="0" err="1" smtClean="0"/>
              <a:t>offer</a:t>
            </a:r>
            <a:r>
              <a:rPr lang="it-IT" dirty="0" smtClean="0"/>
              <a:t> </a:t>
            </a:r>
            <a:r>
              <a:rPr lang="it-IT" dirty="0"/>
              <a:t>to EOSC </a:t>
            </a:r>
            <a:r>
              <a:rPr lang="it-IT" dirty="0" smtClean="0"/>
              <a:t>2/2</a:t>
            </a:r>
            <a:endParaRPr lang="it-IT" dirty="0"/>
          </a:p>
        </p:txBody>
      </p:sp>
    </p:spTree>
    <p:extLst>
      <p:ext uri="{BB962C8B-B14F-4D97-AF65-F5344CB8AC3E}">
        <p14:creationId xmlns:p14="http://schemas.microsoft.com/office/powerpoint/2010/main" val="2165300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B6F15528-21DE-4FAA-801E-634DDDAF4B2B}" type="slidenum">
              <a:rPr lang="en-US" smtClean="0"/>
              <a:pPr/>
              <a:t>11</a:t>
            </a:fld>
            <a:endParaRPr lang="en-US" dirty="0"/>
          </a:p>
        </p:txBody>
      </p:sp>
      <p:sp>
        <p:nvSpPr>
          <p:cNvPr id="3" name="Segnaposto contenuto 2"/>
          <p:cNvSpPr>
            <a:spLocks noGrp="1"/>
          </p:cNvSpPr>
          <p:nvPr>
            <p:ph idx="1"/>
          </p:nvPr>
        </p:nvSpPr>
        <p:spPr/>
        <p:txBody>
          <a:bodyPr>
            <a:normAutofit lnSpcReduction="10000"/>
          </a:bodyPr>
          <a:lstStyle/>
          <a:p>
            <a:r>
              <a:rPr lang="it-IT" dirty="0" err="1" smtClean="0"/>
              <a:t>Workflows</a:t>
            </a:r>
            <a:r>
              <a:rPr lang="it-IT" dirty="0" smtClean="0"/>
              <a:t> </a:t>
            </a:r>
            <a:r>
              <a:rPr lang="it-IT" dirty="0" err="1" smtClean="0"/>
              <a:t>integrated</a:t>
            </a:r>
            <a:r>
              <a:rPr lang="it-IT" dirty="0" smtClean="0"/>
              <a:t> with EOSC </a:t>
            </a:r>
            <a:r>
              <a:rPr lang="it-IT" dirty="0" err="1" smtClean="0"/>
              <a:t>services</a:t>
            </a:r>
            <a:r>
              <a:rPr lang="it-IT" dirty="0" smtClean="0"/>
              <a:t> in a </a:t>
            </a:r>
            <a:r>
              <a:rPr lang="it-IT" dirty="0" err="1" smtClean="0"/>
              <a:t>seamless</a:t>
            </a:r>
            <a:r>
              <a:rPr lang="it-IT" dirty="0" smtClean="0"/>
              <a:t> way, for </a:t>
            </a:r>
            <a:r>
              <a:rPr lang="it-IT" dirty="0" err="1" smtClean="0"/>
              <a:t>example</a:t>
            </a:r>
            <a:r>
              <a:rPr lang="it-IT" dirty="0" smtClean="0"/>
              <a:t>:</a:t>
            </a:r>
          </a:p>
          <a:p>
            <a:pPr lvl="1"/>
            <a:r>
              <a:rPr lang="it-IT" dirty="0" smtClean="0"/>
              <a:t>Single </a:t>
            </a:r>
            <a:r>
              <a:rPr lang="it-IT" dirty="0" err="1" smtClean="0"/>
              <a:t>identity</a:t>
            </a:r>
            <a:r>
              <a:rPr lang="it-IT" dirty="0" smtClean="0"/>
              <a:t> of the </a:t>
            </a:r>
            <a:r>
              <a:rPr lang="it-IT" dirty="0" err="1" smtClean="0"/>
              <a:t>user</a:t>
            </a:r>
            <a:r>
              <a:rPr lang="it-IT" dirty="0" smtClean="0"/>
              <a:t> </a:t>
            </a:r>
            <a:r>
              <a:rPr lang="it-IT" dirty="0" err="1" smtClean="0"/>
              <a:t>across</a:t>
            </a:r>
            <a:r>
              <a:rPr lang="it-IT" dirty="0" smtClean="0"/>
              <a:t> community and EOSC </a:t>
            </a:r>
            <a:r>
              <a:rPr lang="it-IT" dirty="0" err="1" smtClean="0"/>
              <a:t>services</a:t>
            </a:r>
            <a:r>
              <a:rPr lang="it-IT" dirty="0" smtClean="0"/>
              <a:t> </a:t>
            </a:r>
            <a:r>
              <a:rPr lang="it-IT" dirty="0" err="1" smtClean="0"/>
              <a:t>through</a:t>
            </a:r>
            <a:r>
              <a:rPr lang="it-IT" dirty="0" smtClean="0"/>
              <a:t> </a:t>
            </a:r>
            <a:r>
              <a:rPr lang="it-IT" dirty="0" err="1" smtClean="0"/>
              <a:t>federated</a:t>
            </a:r>
            <a:r>
              <a:rPr lang="it-IT" dirty="0" smtClean="0"/>
              <a:t> </a:t>
            </a:r>
            <a:r>
              <a:rPr lang="it-IT" dirty="0" err="1" smtClean="0"/>
              <a:t>identity</a:t>
            </a:r>
            <a:r>
              <a:rPr lang="it-IT" dirty="0" smtClean="0"/>
              <a:t>, </a:t>
            </a:r>
            <a:r>
              <a:rPr lang="it-IT" dirty="0" err="1" smtClean="0"/>
              <a:t>allowing</a:t>
            </a:r>
            <a:r>
              <a:rPr lang="it-IT" dirty="0" smtClean="0"/>
              <a:t> </a:t>
            </a:r>
            <a:r>
              <a:rPr lang="it-IT" dirty="0" err="1" smtClean="0"/>
              <a:t>access</a:t>
            </a:r>
            <a:r>
              <a:rPr lang="it-IT" dirty="0" smtClean="0"/>
              <a:t> to </a:t>
            </a:r>
            <a:r>
              <a:rPr lang="it-IT" dirty="0" err="1" smtClean="0"/>
              <a:t>computing</a:t>
            </a:r>
            <a:r>
              <a:rPr lang="it-IT" dirty="0" smtClean="0"/>
              <a:t> </a:t>
            </a:r>
            <a:r>
              <a:rPr lang="it-IT" dirty="0" err="1" smtClean="0"/>
              <a:t>resources</a:t>
            </a:r>
            <a:r>
              <a:rPr lang="it-IT" dirty="0" smtClean="0"/>
              <a:t> with per-</a:t>
            </a:r>
            <a:r>
              <a:rPr lang="it-IT" dirty="0" err="1" smtClean="0"/>
              <a:t>user</a:t>
            </a:r>
            <a:r>
              <a:rPr lang="it-IT" dirty="0" smtClean="0"/>
              <a:t> </a:t>
            </a:r>
            <a:r>
              <a:rPr lang="it-IT" dirty="0" err="1" smtClean="0"/>
              <a:t>accounting</a:t>
            </a:r>
            <a:r>
              <a:rPr lang="it-IT" dirty="0" smtClean="0"/>
              <a:t> reports.</a:t>
            </a:r>
          </a:p>
          <a:p>
            <a:pPr lvl="1"/>
            <a:r>
              <a:rPr lang="it-IT" dirty="0" err="1" smtClean="0"/>
              <a:t>Additional</a:t>
            </a:r>
            <a:r>
              <a:rPr lang="it-IT" dirty="0" smtClean="0"/>
              <a:t> </a:t>
            </a:r>
            <a:r>
              <a:rPr lang="it-IT" dirty="0" err="1" smtClean="0"/>
              <a:t>features</a:t>
            </a:r>
            <a:r>
              <a:rPr lang="it-IT" dirty="0" smtClean="0"/>
              <a:t> </a:t>
            </a:r>
            <a:r>
              <a:rPr lang="it-IT" dirty="0" err="1" smtClean="0"/>
              <a:t>like</a:t>
            </a:r>
            <a:r>
              <a:rPr lang="it-IT" dirty="0" smtClean="0"/>
              <a:t> data </a:t>
            </a:r>
            <a:r>
              <a:rPr lang="it-IT" dirty="0" err="1" smtClean="0"/>
              <a:t>archiving</a:t>
            </a:r>
            <a:r>
              <a:rPr lang="it-IT" dirty="0" smtClean="0"/>
              <a:t> and data </a:t>
            </a:r>
            <a:r>
              <a:rPr lang="it-IT" dirty="0" err="1" smtClean="0"/>
              <a:t>publishing</a:t>
            </a:r>
            <a:r>
              <a:rPr lang="it-IT" dirty="0" smtClean="0"/>
              <a:t>, </a:t>
            </a:r>
            <a:r>
              <a:rPr lang="it-IT" dirty="0" err="1" smtClean="0"/>
              <a:t>implemented</a:t>
            </a:r>
            <a:r>
              <a:rPr lang="it-IT" dirty="0" smtClean="0"/>
              <a:t> </a:t>
            </a:r>
            <a:r>
              <a:rPr lang="it-IT" dirty="0" err="1" smtClean="0"/>
              <a:t>as</a:t>
            </a:r>
            <a:r>
              <a:rPr lang="it-IT" dirty="0" smtClean="0"/>
              <a:t> </a:t>
            </a:r>
            <a:r>
              <a:rPr lang="it-IT" dirty="0" err="1" smtClean="0"/>
              <a:t>separated</a:t>
            </a:r>
            <a:r>
              <a:rPr lang="it-IT" dirty="0" smtClean="0"/>
              <a:t> </a:t>
            </a:r>
            <a:r>
              <a:rPr lang="it-IT" dirty="0" err="1" smtClean="0"/>
              <a:t>services</a:t>
            </a:r>
            <a:r>
              <a:rPr lang="it-IT" dirty="0" smtClean="0"/>
              <a:t> </a:t>
            </a:r>
            <a:r>
              <a:rPr lang="it-IT" dirty="0" err="1" smtClean="0"/>
              <a:t>offered</a:t>
            </a:r>
            <a:r>
              <a:rPr lang="it-IT" dirty="0" smtClean="0"/>
              <a:t> by EOSC, </a:t>
            </a:r>
            <a:r>
              <a:rPr lang="it-IT" dirty="0" err="1" smtClean="0"/>
              <a:t>but</a:t>
            </a:r>
            <a:r>
              <a:rPr lang="it-IT" dirty="0" smtClean="0"/>
              <a:t> </a:t>
            </a:r>
            <a:r>
              <a:rPr lang="it-IT" dirty="0" err="1" smtClean="0"/>
              <a:t>transparently</a:t>
            </a:r>
            <a:r>
              <a:rPr lang="it-IT" dirty="0" smtClean="0"/>
              <a:t> </a:t>
            </a:r>
            <a:r>
              <a:rPr lang="it-IT" dirty="0" err="1" smtClean="0"/>
              <a:t>available</a:t>
            </a:r>
            <a:r>
              <a:rPr lang="it-IT" dirty="0" smtClean="0"/>
              <a:t> to the community.</a:t>
            </a:r>
          </a:p>
          <a:p>
            <a:pPr lvl="1"/>
            <a:endParaRPr lang="it-IT" dirty="0"/>
          </a:p>
          <a:p>
            <a:pPr lvl="1"/>
            <a:endParaRPr lang="it-IT" dirty="0" smtClean="0"/>
          </a:p>
          <a:p>
            <a:r>
              <a:rPr lang="it-IT" dirty="0" err="1" smtClean="0"/>
              <a:t>Predefined</a:t>
            </a:r>
            <a:r>
              <a:rPr lang="it-IT" dirty="0" smtClean="0"/>
              <a:t> </a:t>
            </a:r>
            <a:r>
              <a:rPr lang="it-IT" dirty="0" err="1" smtClean="0"/>
              <a:t>workflow</a:t>
            </a:r>
            <a:endParaRPr lang="it-IT" dirty="0"/>
          </a:p>
        </p:txBody>
      </p:sp>
      <p:sp>
        <p:nvSpPr>
          <p:cNvPr id="4" name="Segnaposto data 3"/>
          <p:cNvSpPr>
            <a:spLocks noGrp="1"/>
          </p:cNvSpPr>
          <p:nvPr>
            <p:ph type="dt" sz="half" idx="10"/>
          </p:nvPr>
        </p:nvSpPr>
        <p:spPr/>
        <p:txBody>
          <a:bodyPr/>
          <a:lstStyle/>
          <a:p>
            <a:fld id="{83B5ABD0-EC19-4A83-89AE-D84C2568D126}" type="datetime1">
              <a:rPr lang="en-GB" smtClean="0"/>
              <a:pPr/>
              <a:t>07/10/2018</a:t>
            </a:fld>
            <a:endParaRPr lang="en-US" dirty="0"/>
          </a:p>
        </p:txBody>
      </p:sp>
      <p:sp>
        <p:nvSpPr>
          <p:cNvPr id="5" name="Titolo 4"/>
          <p:cNvSpPr>
            <a:spLocks noGrp="1"/>
          </p:cNvSpPr>
          <p:nvPr>
            <p:ph type="title"/>
          </p:nvPr>
        </p:nvSpPr>
        <p:spPr/>
        <p:txBody>
          <a:bodyPr>
            <a:normAutofit fontScale="90000"/>
          </a:bodyPr>
          <a:lstStyle/>
          <a:p>
            <a:r>
              <a:rPr lang="it-IT" dirty="0" smtClean="0"/>
              <a:t>Service provider </a:t>
            </a:r>
            <a:r>
              <a:rPr lang="it-IT" dirty="0" err="1" smtClean="0"/>
              <a:t>perspective</a:t>
            </a:r>
            <a:endParaRPr lang="it-IT" dirty="0"/>
          </a:p>
        </p:txBody>
      </p:sp>
      <p:sp>
        <p:nvSpPr>
          <p:cNvPr id="6" name="Freccia in giù 5"/>
          <p:cNvSpPr/>
          <p:nvPr/>
        </p:nvSpPr>
        <p:spPr>
          <a:xfrm>
            <a:off x="2063758" y="4581128"/>
            <a:ext cx="864096" cy="648072"/>
          </a:xfrm>
          <a:prstGeom prst="downArrow">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05853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B6F15528-21DE-4FAA-801E-634DDDAF4B2B}" type="slidenum">
              <a:rPr lang="en-US" smtClean="0"/>
              <a:pPr/>
              <a:t>12</a:t>
            </a:fld>
            <a:endParaRPr lang="en-US" dirty="0"/>
          </a:p>
        </p:txBody>
      </p:sp>
      <p:sp>
        <p:nvSpPr>
          <p:cNvPr id="3" name="Segnaposto contenuto 2"/>
          <p:cNvSpPr>
            <a:spLocks noGrp="1"/>
          </p:cNvSpPr>
          <p:nvPr>
            <p:ph idx="1"/>
          </p:nvPr>
        </p:nvSpPr>
        <p:spPr/>
        <p:txBody>
          <a:bodyPr>
            <a:normAutofit lnSpcReduction="10000"/>
          </a:bodyPr>
          <a:lstStyle/>
          <a:p>
            <a:r>
              <a:rPr lang="it-IT" dirty="0" err="1" smtClean="0"/>
              <a:t>Additional</a:t>
            </a:r>
            <a:r>
              <a:rPr lang="it-IT" dirty="0" smtClean="0"/>
              <a:t> </a:t>
            </a:r>
            <a:r>
              <a:rPr lang="it-IT" dirty="0" err="1" smtClean="0"/>
              <a:t>options</a:t>
            </a:r>
            <a:r>
              <a:rPr lang="it-IT" dirty="0" smtClean="0"/>
              <a:t> </a:t>
            </a:r>
            <a:r>
              <a:rPr lang="it-IT" dirty="0" err="1" smtClean="0"/>
              <a:t>offered</a:t>
            </a:r>
            <a:r>
              <a:rPr lang="it-IT" dirty="0" smtClean="0"/>
              <a:t> by the «</a:t>
            </a:r>
            <a:r>
              <a:rPr lang="it-IT" dirty="0" err="1" smtClean="0"/>
              <a:t>usual</a:t>
            </a:r>
            <a:r>
              <a:rPr lang="it-IT" dirty="0" smtClean="0"/>
              <a:t>» </a:t>
            </a:r>
            <a:r>
              <a:rPr lang="it-IT" dirty="0" err="1" smtClean="0"/>
              <a:t>services</a:t>
            </a:r>
            <a:r>
              <a:rPr lang="it-IT" dirty="0" smtClean="0"/>
              <a:t> of the community and </a:t>
            </a:r>
            <a:r>
              <a:rPr lang="it-IT" dirty="0" err="1" smtClean="0"/>
              <a:t>possibility</a:t>
            </a:r>
            <a:r>
              <a:rPr lang="it-IT" dirty="0" smtClean="0"/>
              <a:t> to combine multiple </a:t>
            </a:r>
            <a:r>
              <a:rPr lang="it-IT" dirty="0" err="1" smtClean="0"/>
              <a:t>services</a:t>
            </a:r>
            <a:r>
              <a:rPr lang="it-IT" dirty="0" smtClean="0"/>
              <a:t> on-demand, for </a:t>
            </a:r>
            <a:r>
              <a:rPr lang="it-IT" dirty="0" err="1" smtClean="0"/>
              <a:t>example</a:t>
            </a:r>
            <a:r>
              <a:rPr lang="it-IT" dirty="0" smtClean="0"/>
              <a:t>:</a:t>
            </a:r>
          </a:p>
          <a:p>
            <a:pPr lvl="1"/>
            <a:r>
              <a:rPr lang="it-IT" dirty="0" err="1" smtClean="0"/>
              <a:t>Storing</a:t>
            </a:r>
            <a:r>
              <a:rPr lang="it-IT" dirty="0" smtClean="0"/>
              <a:t> the </a:t>
            </a:r>
            <a:r>
              <a:rPr lang="it-IT" dirty="0" err="1" smtClean="0"/>
              <a:t>results</a:t>
            </a:r>
            <a:r>
              <a:rPr lang="it-IT" dirty="0" smtClean="0"/>
              <a:t> of an </a:t>
            </a:r>
            <a:r>
              <a:rPr lang="it-IT" dirty="0" err="1" smtClean="0"/>
              <a:t>analysis</a:t>
            </a:r>
            <a:r>
              <a:rPr lang="it-IT" dirty="0" smtClean="0"/>
              <a:t> on a personal </a:t>
            </a:r>
            <a:r>
              <a:rPr lang="it-IT" dirty="0" err="1" smtClean="0"/>
              <a:t>space</a:t>
            </a:r>
            <a:r>
              <a:rPr lang="it-IT" dirty="0" smtClean="0"/>
              <a:t>, </a:t>
            </a:r>
            <a:r>
              <a:rPr lang="it-IT" dirty="0" err="1" smtClean="0"/>
              <a:t>copying</a:t>
            </a:r>
            <a:r>
              <a:rPr lang="it-IT" dirty="0" smtClean="0"/>
              <a:t> </a:t>
            </a:r>
            <a:r>
              <a:rPr lang="it-IT" dirty="0" err="1" smtClean="0"/>
              <a:t>them</a:t>
            </a:r>
            <a:r>
              <a:rPr lang="it-IT" dirty="0" smtClean="0"/>
              <a:t> </a:t>
            </a:r>
            <a:r>
              <a:rPr lang="it-IT" dirty="0" err="1" smtClean="0"/>
              <a:t>directly</a:t>
            </a:r>
            <a:r>
              <a:rPr lang="it-IT" dirty="0" smtClean="0"/>
              <a:t> from the </a:t>
            </a:r>
            <a:r>
              <a:rPr lang="it-IT" dirty="0" err="1" smtClean="0"/>
              <a:t>computing</a:t>
            </a:r>
            <a:r>
              <a:rPr lang="it-IT" dirty="0"/>
              <a:t> </a:t>
            </a:r>
            <a:r>
              <a:rPr lang="it-IT" dirty="0" err="1" smtClean="0"/>
              <a:t>node</a:t>
            </a:r>
            <a:r>
              <a:rPr lang="it-IT" dirty="0" smtClean="0"/>
              <a:t> and share </a:t>
            </a:r>
            <a:r>
              <a:rPr lang="it-IT" dirty="0" err="1" smtClean="0"/>
              <a:t>them</a:t>
            </a:r>
            <a:r>
              <a:rPr lang="it-IT" dirty="0" smtClean="0"/>
              <a:t> with the team.</a:t>
            </a:r>
          </a:p>
          <a:p>
            <a:pPr lvl="1"/>
            <a:r>
              <a:rPr lang="it-IT" dirty="0" smtClean="0"/>
              <a:t>Or, viceversa, </a:t>
            </a:r>
            <a:r>
              <a:rPr lang="it-IT" dirty="0" err="1" smtClean="0"/>
              <a:t>copying</a:t>
            </a:r>
            <a:r>
              <a:rPr lang="it-IT" dirty="0" smtClean="0"/>
              <a:t> the data from the data </a:t>
            </a:r>
            <a:r>
              <a:rPr lang="it-IT" dirty="0" err="1" smtClean="0"/>
              <a:t>archive</a:t>
            </a:r>
            <a:r>
              <a:rPr lang="it-IT" dirty="0" smtClean="0"/>
              <a:t> to a personal </a:t>
            </a:r>
            <a:r>
              <a:rPr lang="it-IT" dirty="0" err="1" smtClean="0"/>
              <a:t>computing</a:t>
            </a:r>
            <a:r>
              <a:rPr lang="it-IT" dirty="0" smtClean="0"/>
              <a:t> </a:t>
            </a:r>
            <a:r>
              <a:rPr lang="it-IT" dirty="0" err="1" smtClean="0"/>
              <a:t>space</a:t>
            </a:r>
            <a:r>
              <a:rPr lang="it-IT" dirty="0" smtClean="0"/>
              <a:t> </a:t>
            </a:r>
            <a:r>
              <a:rPr lang="it-IT" dirty="0" err="1" smtClean="0"/>
              <a:t>where</a:t>
            </a:r>
            <a:r>
              <a:rPr lang="it-IT" dirty="0" smtClean="0"/>
              <a:t> </a:t>
            </a:r>
            <a:r>
              <a:rPr lang="it-IT" dirty="0" err="1" smtClean="0"/>
              <a:t>it</a:t>
            </a:r>
            <a:r>
              <a:rPr lang="it-IT" dirty="0" smtClean="0"/>
              <a:t> </a:t>
            </a:r>
            <a:r>
              <a:rPr lang="it-IT" dirty="0" err="1" smtClean="0"/>
              <a:t>is</a:t>
            </a:r>
            <a:r>
              <a:rPr lang="it-IT" dirty="0" smtClean="0"/>
              <a:t> </a:t>
            </a:r>
            <a:r>
              <a:rPr lang="it-IT" dirty="0" err="1" smtClean="0"/>
              <a:t>possible</a:t>
            </a:r>
            <a:r>
              <a:rPr lang="it-IT" dirty="0" smtClean="0"/>
              <a:t> to </a:t>
            </a:r>
            <a:r>
              <a:rPr lang="it-IT" dirty="0" err="1" smtClean="0"/>
              <a:t>analyze</a:t>
            </a:r>
            <a:r>
              <a:rPr lang="it-IT" dirty="0" smtClean="0"/>
              <a:t> </a:t>
            </a:r>
            <a:r>
              <a:rPr lang="it-IT" dirty="0" err="1" smtClean="0"/>
              <a:t>them</a:t>
            </a:r>
            <a:r>
              <a:rPr lang="it-IT" dirty="0" smtClean="0"/>
              <a:t>.</a:t>
            </a:r>
          </a:p>
          <a:p>
            <a:pPr lvl="1"/>
            <a:endParaRPr lang="it-IT" dirty="0"/>
          </a:p>
          <a:p>
            <a:r>
              <a:rPr lang="it-IT" dirty="0" err="1" smtClean="0"/>
              <a:t>Dynamic</a:t>
            </a:r>
            <a:r>
              <a:rPr lang="it-IT" dirty="0" smtClean="0"/>
              <a:t> </a:t>
            </a:r>
            <a:r>
              <a:rPr lang="it-IT" dirty="0" err="1" smtClean="0"/>
              <a:t>workflow</a:t>
            </a:r>
            <a:endParaRPr lang="it-IT" dirty="0" smtClean="0"/>
          </a:p>
          <a:p>
            <a:pPr lvl="1"/>
            <a:endParaRPr lang="it-IT" dirty="0" smtClean="0"/>
          </a:p>
          <a:p>
            <a:pPr lvl="1"/>
            <a:endParaRPr lang="it-IT" dirty="0"/>
          </a:p>
        </p:txBody>
      </p:sp>
      <p:sp>
        <p:nvSpPr>
          <p:cNvPr id="4" name="Segnaposto data 3"/>
          <p:cNvSpPr>
            <a:spLocks noGrp="1"/>
          </p:cNvSpPr>
          <p:nvPr>
            <p:ph type="dt" sz="half" idx="10"/>
          </p:nvPr>
        </p:nvSpPr>
        <p:spPr/>
        <p:txBody>
          <a:bodyPr/>
          <a:lstStyle/>
          <a:p>
            <a:fld id="{83B5ABD0-EC19-4A83-89AE-D84C2568D126}" type="datetime1">
              <a:rPr lang="en-GB" smtClean="0"/>
              <a:pPr/>
              <a:t>07/10/2018</a:t>
            </a:fld>
            <a:endParaRPr lang="en-US" dirty="0"/>
          </a:p>
        </p:txBody>
      </p:sp>
      <p:sp>
        <p:nvSpPr>
          <p:cNvPr id="5" name="Titolo 4"/>
          <p:cNvSpPr>
            <a:spLocks noGrp="1"/>
          </p:cNvSpPr>
          <p:nvPr>
            <p:ph type="title"/>
          </p:nvPr>
        </p:nvSpPr>
        <p:spPr/>
        <p:txBody>
          <a:bodyPr>
            <a:normAutofit fontScale="90000"/>
          </a:bodyPr>
          <a:lstStyle/>
          <a:p>
            <a:r>
              <a:rPr lang="it-IT" dirty="0" err="1" smtClean="0"/>
              <a:t>Researcher</a:t>
            </a:r>
            <a:r>
              <a:rPr lang="it-IT" dirty="0" smtClean="0"/>
              <a:t> </a:t>
            </a:r>
            <a:r>
              <a:rPr lang="it-IT" dirty="0" err="1" smtClean="0"/>
              <a:t>perspective</a:t>
            </a:r>
            <a:endParaRPr lang="it-IT" dirty="0"/>
          </a:p>
        </p:txBody>
      </p:sp>
      <p:sp>
        <p:nvSpPr>
          <p:cNvPr id="6" name="Freccia in giù 5"/>
          <p:cNvSpPr/>
          <p:nvPr/>
        </p:nvSpPr>
        <p:spPr>
          <a:xfrm>
            <a:off x="1953072" y="4581128"/>
            <a:ext cx="864096" cy="648072"/>
          </a:xfrm>
          <a:prstGeom prst="downArrow">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05389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B6F15528-21DE-4FAA-801E-634DDDAF4B2B}" type="slidenum">
              <a:rPr lang="en-US" smtClean="0"/>
              <a:pPr/>
              <a:t>13</a:t>
            </a:fld>
            <a:endParaRPr lang="en-US" dirty="0"/>
          </a:p>
        </p:txBody>
      </p:sp>
      <p:pic>
        <p:nvPicPr>
          <p:cNvPr id="6" name="Segnaposto contenuto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7584" y="891134"/>
            <a:ext cx="7560840" cy="5486040"/>
          </a:xfrm>
        </p:spPr>
      </p:pic>
      <p:sp>
        <p:nvSpPr>
          <p:cNvPr id="4" name="Segnaposto data 3"/>
          <p:cNvSpPr>
            <a:spLocks noGrp="1"/>
          </p:cNvSpPr>
          <p:nvPr>
            <p:ph type="dt" sz="half" idx="10"/>
          </p:nvPr>
        </p:nvSpPr>
        <p:spPr/>
        <p:txBody>
          <a:bodyPr/>
          <a:lstStyle/>
          <a:p>
            <a:fld id="{83B5ABD0-EC19-4A83-89AE-D84C2568D126}" type="datetime1">
              <a:rPr lang="en-GB" smtClean="0"/>
              <a:pPr/>
              <a:t>07/10/2018</a:t>
            </a:fld>
            <a:endParaRPr lang="en-US" dirty="0"/>
          </a:p>
        </p:txBody>
      </p:sp>
      <p:sp>
        <p:nvSpPr>
          <p:cNvPr id="5" name="Titolo 4"/>
          <p:cNvSpPr>
            <a:spLocks noGrp="1"/>
          </p:cNvSpPr>
          <p:nvPr>
            <p:ph type="title"/>
          </p:nvPr>
        </p:nvSpPr>
        <p:spPr/>
        <p:txBody>
          <a:bodyPr>
            <a:normAutofit fontScale="90000"/>
          </a:bodyPr>
          <a:lstStyle/>
          <a:p>
            <a:endParaRPr lang="it-IT"/>
          </a:p>
        </p:txBody>
      </p:sp>
      <p:sp>
        <p:nvSpPr>
          <p:cNvPr id="7" name="Rettangolo 6"/>
          <p:cNvSpPr/>
          <p:nvPr/>
        </p:nvSpPr>
        <p:spPr>
          <a:xfrm>
            <a:off x="2385120" y="6392361"/>
            <a:ext cx="3724481" cy="276999"/>
          </a:xfrm>
          <a:prstGeom prst="rect">
            <a:avLst/>
          </a:prstGeom>
        </p:spPr>
        <p:txBody>
          <a:bodyPr wrap="none">
            <a:spAutoFit/>
          </a:bodyPr>
          <a:lstStyle/>
          <a:p>
            <a:r>
              <a:rPr lang="it-IT" sz="1200" dirty="0" err="1" smtClean="0"/>
              <a:t>Designed</a:t>
            </a:r>
            <a:r>
              <a:rPr lang="it-IT" sz="1200" dirty="0" smtClean="0"/>
              <a:t> by https</a:t>
            </a:r>
            <a:r>
              <a:rPr lang="it-IT" sz="1200" dirty="0"/>
              <a:t>://</a:t>
            </a:r>
            <a:r>
              <a:rPr lang="it-IT" sz="1200" dirty="0" smtClean="0"/>
              <a:t>www.flickr.com/photos/hikingartist</a:t>
            </a:r>
            <a:endParaRPr lang="it-IT" sz="1200" dirty="0"/>
          </a:p>
        </p:txBody>
      </p:sp>
    </p:spTree>
    <p:extLst>
      <p:ext uri="{BB962C8B-B14F-4D97-AF65-F5344CB8AC3E}">
        <p14:creationId xmlns:p14="http://schemas.microsoft.com/office/powerpoint/2010/main" val="724630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188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2590A314-C5A1-482F-A235-BA7BF27AC998}"/>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7" name="Content Placeholder 6">
            <a:extLst>
              <a:ext uri="{FF2B5EF4-FFF2-40B4-BE49-F238E27FC236}">
                <a16:creationId xmlns:a16="http://schemas.microsoft.com/office/drawing/2014/main" id="{43ADAB00-173D-4E5B-8D0C-5B8EF6D7D190}"/>
              </a:ext>
            </a:extLst>
          </p:cNvPr>
          <p:cNvSpPr>
            <a:spLocks noGrp="1"/>
          </p:cNvSpPr>
          <p:nvPr>
            <p:ph idx="1"/>
          </p:nvPr>
        </p:nvSpPr>
        <p:spPr/>
        <p:txBody>
          <a:bodyPr/>
          <a:lstStyle/>
          <a:p>
            <a:r>
              <a:rPr lang="en-GB" dirty="0" smtClean="0"/>
              <a:t>Which community services?</a:t>
            </a:r>
          </a:p>
          <a:p>
            <a:r>
              <a:rPr lang="en-GB" dirty="0" smtClean="0"/>
              <a:t>What are they offering to the users?</a:t>
            </a:r>
          </a:p>
          <a:p>
            <a:r>
              <a:rPr lang="en-GB" dirty="0" smtClean="0"/>
              <a:t>How are they integrating themselves within EOSC-hub?</a:t>
            </a:r>
          </a:p>
          <a:p>
            <a:r>
              <a:rPr lang="en-GB" dirty="0" smtClean="0"/>
              <a:t>What they can offer to EOSC?</a:t>
            </a:r>
            <a:endParaRPr lang="en-GB" dirty="0"/>
          </a:p>
        </p:txBody>
      </p:sp>
      <p:sp>
        <p:nvSpPr>
          <p:cNvPr id="4" name="Segnaposto data 3">
            <a:extLst>
              <a:ext uri="{FF2B5EF4-FFF2-40B4-BE49-F238E27FC236}">
                <a16:creationId xmlns:a16="http://schemas.microsoft.com/office/drawing/2014/main" id="{9CF30384-3BED-42C2-80FF-47E16F0A1846}"/>
              </a:ext>
            </a:extLst>
          </p:cNvPr>
          <p:cNvSpPr>
            <a:spLocks noGrp="1"/>
          </p:cNvSpPr>
          <p:nvPr>
            <p:ph type="dt" sz="half" idx="10"/>
          </p:nvPr>
        </p:nvSpPr>
        <p:spPr/>
        <p:txBody>
          <a:bodyPr/>
          <a:lstStyle/>
          <a:p>
            <a:fld id="{E54001B5-B95B-462E-8635-9377F5C68A92}" type="datetime1">
              <a:rPr lang="en-GB" smtClean="0"/>
              <a:t>07/10/2018</a:t>
            </a:fld>
            <a:endParaRPr lang="en-US" dirty="0"/>
          </a:p>
        </p:txBody>
      </p:sp>
      <p:sp>
        <p:nvSpPr>
          <p:cNvPr id="6" name="Title 5">
            <a:extLst>
              <a:ext uri="{FF2B5EF4-FFF2-40B4-BE49-F238E27FC236}">
                <a16:creationId xmlns:a16="http://schemas.microsoft.com/office/drawing/2014/main" id="{8BDBFB44-3B0D-4599-ADC0-0814ED00B42B}"/>
              </a:ext>
            </a:extLst>
          </p:cNvPr>
          <p:cNvSpPr>
            <a:spLocks noGrp="1"/>
          </p:cNvSpPr>
          <p:nvPr>
            <p:ph type="title"/>
          </p:nvPr>
        </p:nvSpPr>
        <p:spPr/>
        <p:txBody>
          <a:bodyPr>
            <a:normAutofit fontScale="90000"/>
          </a:bodyPr>
          <a:lstStyle/>
          <a:p>
            <a:r>
              <a:rPr lang="en-GB" dirty="0" smtClean="0"/>
              <a:t>Outline</a:t>
            </a:r>
            <a:endParaRPr lang="en-GB" dirty="0"/>
          </a:p>
        </p:txBody>
      </p:sp>
    </p:spTree>
    <p:extLst>
      <p:ext uri="{BB962C8B-B14F-4D97-AF65-F5344CB8AC3E}">
        <p14:creationId xmlns:p14="http://schemas.microsoft.com/office/powerpoint/2010/main" val="2018186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a:prstGeom prst="rect">
            <a:avLst/>
          </a:prstGeom>
        </p:spPr>
        <p:txBody>
          <a:bodyPr/>
          <a:lstStyle/>
          <a:p>
            <a:fld id="{B6F15528-21DE-4FAA-801E-634DDDAF4B2B}" type="slidenum">
              <a:rPr lang="en-US" smtClean="0"/>
              <a:pPr/>
              <a:t>3</a:t>
            </a:fld>
            <a:endParaRPr lang="en-US" dirty="0"/>
          </a:p>
        </p:txBody>
      </p:sp>
      <p:sp>
        <p:nvSpPr>
          <p:cNvPr id="3" name="Segnaposto contenuto 2"/>
          <p:cNvSpPr>
            <a:spLocks noGrp="1"/>
          </p:cNvSpPr>
          <p:nvPr>
            <p:ph idx="1"/>
          </p:nvPr>
        </p:nvSpPr>
        <p:spPr>
          <a:xfrm>
            <a:off x="251520" y="1124744"/>
            <a:ext cx="8136904" cy="648067"/>
          </a:xfrm>
        </p:spPr>
        <p:txBody>
          <a:bodyPr>
            <a:normAutofit fontScale="70000" lnSpcReduction="20000"/>
          </a:bodyPr>
          <a:lstStyle/>
          <a:p>
            <a:r>
              <a:rPr lang="it-IT" dirty="0"/>
              <a:t>S</a:t>
            </a:r>
            <a:r>
              <a:rPr lang="it-IT" dirty="0" smtClean="0"/>
              <a:t>ervices in production </a:t>
            </a:r>
            <a:r>
              <a:rPr lang="it-IT" dirty="0" err="1" smtClean="0"/>
              <a:t>already</a:t>
            </a:r>
            <a:r>
              <a:rPr lang="it-IT" dirty="0" smtClean="0"/>
              <a:t> </a:t>
            </a:r>
            <a:r>
              <a:rPr lang="it-IT" dirty="0" err="1" smtClean="0"/>
              <a:t>used</a:t>
            </a:r>
            <a:r>
              <a:rPr lang="it-IT" dirty="0" smtClean="0"/>
              <a:t> by </a:t>
            </a:r>
            <a:r>
              <a:rPr lang="it-IT" dirty="0" err="1" smtClean="0"/>
              <a:t>their</a:t>
            </a:r>
            <a:r>
              <a:rPr lang="it-IT" dirty="0" smtClean="0"/>
              <a:t> community.</a:t>
            </a:r>
          </a:p>
          <a:p>
            <a:r>
              <a:rPr lang="it-IT" dirty="0" err="1" smtClean="0"/>
              <a:t>But</a:t>
            </a:r>
            <a:r>
              <a:rPr lang="it-IT" dirty="0" smtClean="0"/>
              <a:t> </a:t>
            </a:r>
            <a:r>
              <a:rPr lang="it-IT" dirty="0" err="1" smtClean="0"/>
              <a:t>each</a:t>
            </a:r>
            <a:r>
              <a:rPr lang="it-IT" dirty="0" smtClean="0"/>
              <a:t> </a:t>
            </a:r>
            <a:r>
              <a:rPr lang="it-IT" dirty="0" err="1" smtClean="0"/>
              <a:t>one</a:t>
            </a:r>
            <a:r>
              <a:rPr lang="it-IT" dirty="0" smtClean="0"/>
              <a:t> in </a:t>
            </a:r>
            <a:r>
              <a:rPr lang="it-IT" dirty="0" err="1" smtClean="0"/>
              <a:t>its</a:t>
            </a:r>
            <a:r>
              <a:rPr lang="it-IT" dirty="0" smtClean="0"/>
              <a:t> </a:t>
            </a:r>
            <a:r>
              <a:rPr lang="it-IT" dirty="0" err="1" smtClean="0"/>
              <a:t>own</a:t>
            </a:r>
            <a:r>
              <a:rPr lang="it-IT" dirty="0" smtClean="0"/>
              <a:t> «</a:t>
            </a:r>
            <a:r>
              <a:rPr lang="it-IT" dirty="0" err="1" smtClean="0"/>
              <a:t>pot</a:t>
            </a:r>
            <a:r>
              <a:rPr lang="it-IT" dirty="0" smtClean="0"/>
              <a:t>»</a:t>
            </a:r>
            <a:endParaRPr lang="it-IT" dirty="0"/>
          </a:p>
        </p:txBody>
      </p:sp>
      <p:sp>
        <p:nvSpPr>
          <p:cNvPr id="5" name="Segnaposto data 4"/>
          <p:cNvSpPr>
            <a:spLocks noGrp="1"/>
          </p:cNvSpPr>
          <p:nvPr>
            <p:ph type="dt" sz="half" idx="10"/>
          </p:nvPr>
        </p:nvSpPr>
        <p:spPr/>
        <p:txBody>
          <a:bodyPr/>
          <a:lstStyle/>
          <a:p>
            <a:fld id="{45FD0DA7-6DE8-42E1-928D-BCFFC8D4E64A}" type="datetime1">
              <a:rPr lang="en-GB" smtClean="0"/>
              <a:t>07/10/2018</a:t>
            </a:fld>
            <a:endParaRPr lang="en-US" dirty="0"/>
          </a:p>
        </p:txBody>
      </p:sp>
      <p:sp>
        <p:nvSpPr>
          <p:cNvPr id="2" name="Titolo 1"/>
          <p:cNvSpPr>
            <a:spLocks noGrp="1"/>
          </p:cNvSpPr>
          <p:nvPr>
            <p:ph type="title"/>
          </p:nvPr>
        </p:nvSpPr>
        <p:spPr/>
        <p:txBody>
          <a:bodyPr>
            <a:normAutofit fontScale="90000"/>
          </a:bodyPr>
          <a:lstStyle/>
          <a:p>
            <a:r>
              <a:rPr lang="it-IT" dirty="0" err="1" smtClean="0"/>
              <a:t>Thematic</a:t>
            </a:r>
            <a:r>
              <a:rPr lang="it-IT" dirty="0" smtClean="0"/>
              <a:t> Services</a:t>
            </a:r>
            <a:endParaRPr lang="it-IT" dirty="0"/>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137" y="1765417"/>
            <a:ext cx="896280" cy="1892432"/>
          </a:xfrm>
          <a:prstGeom prst="rect">
            <a:avLst/>
          </a:prstGeom>
        </p:spPr>
      </p:pic>
      <p:sp>
        <p:nvSpPr>
          <p:cNvPr id="13" name="CasellaDiTesto 12"/>
          <p:cNvSpPr txBox="1"/>
          <p:nvPr/>
        </p:nvSpPr>
        <p:spPr>
          <a:xfrm>
            <a:off x="1536116" y="6386844"/>
            <a:ext cx="6789616" cy="276999"/>
          </a:xfrm>
          <a:prstGeom prst="rect">
            <a:avLst/>
          </a:prstGeom>
          <a:noFill/>
        </p:spPr>
        <p:txBody>
          <a:bodyPr wrap="none" rtlCol="0">
            <a:spAutoFit/>
          </a:bodyPr>
          <a:lstStyle/>
          <a:p>
            <a:r>
              <a:rPr lang="en-US" sz="1200" b="1" dirty="0" smtClean="0">
                <a:solidFill>
                  <a:schemeClr val="tx1">
                    <a:lumMod val="60000"/>
                    <a:lumOff val="40000"/>
                  </a:schemeClr>
                </a:solidFill>
                <a:ea typeface="Source Sans Pro" charset="0"/>
                <a:cs typeface="Source Sans Pro" charset="0"/>
              </a:rPr>
              <a:t>Designed by </a:t>
            </a:r>
            <a:r>
              <a:rPr lang="en-US" sz="1200" b="1" dirty="0" err="1" smtClean="0">
                <a:solidFill>
                  <a:schemeClr val="tx1">
                    <a:lumMod val="60000"/>
                    <a:lumOff val="40000"/>
                  </a:schemeClr>
                </a:solidFill>
                <a:ea typeface="Source Sans Pro" charset="0"/>
                <a:cs typeface="Source Sans Pro" charset="0"/>
              </a:rPr>
              <a:t>Freepik</a:t>
            </a:r>
            <a:r>
              <a:rPr lang="en-US" sz="1200" b="1" dirty="0" smtClean="0">
                <a:solidFill>
                  <a:schemeClr val="tx1">
                    <a:lumMod val="60000"/>
                    <a:lumOff val="40000"/>
                  </a:schemeClr>
                </a:solidFill>
                <a:ea typeface="Source Sans Pro" charset="0"/>
                <a:cs typeface="Source Sans Pro" charset="0"/>
              </a:rPr>
              <a:t> (https</a:t>
            </a:r>
            <a:r>
              <a:rPr lang="en-US" sz="1200" b="1" dirty="0">
                <a:solidFill>
                  <a:schemeClr val="tx1">
                    <a:lumMod val="60000"/>
                    <a:lumOff val="40000"/>
                  </a:schemeClr>
                </a:solidFill>
                <a:ea typeface="Source Sans Pro" charset="0"/>
                <a:cs typeface="Source Sans Pro" charset="0"/>
              </a:rPr>
              <a:t>://</a:t>
            </a:r>
            <a:r>
              <a:rPr lang="en-US" sz="1200" b="1" dirty="0" smtClean="0">
                <a:solidFill>
                  <a:schemeClr val="tx1">
                    <a:lumMod val="60000"/>
                    <a:lumOff val="40000"/>
                  </a:schemeClr>
                </a:solidFill>
                <a:ea typeface="Source Sans Pro" charset="0"/>
                <a:cs typeface="Source Sans Pro" charset="0"/>
              </a:rPr>
              <a:t>it.freepik.com/vettori-gratuito/collezione-fioriere-divertenti_802472.htm)</a:t>
            </a:r>
            <a:endParaRPr lang="it-IT" sz="1200" b="1" dirty="0">
              <a:solidFill>
                <a:schemeClr val="tx1">
                  <a:lumMod val="60000"/>
                  <a:lumOff val="40000"/>
                </a:schemeClr>
              </a:solidFill>
              <a:ea typeface="Source Sans Pro" charset="0"/>
              <a:cs typeface="Source Sans Pro" charset="0"/>
            </a:endParaRPr>
          </a:p>
        </p:txBody>
      </p:sp>
      <p:pic>
        <p:nvPicPr>
          <p:cNvPr id="14" name="Immagin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4048" y="4133113"/>
            <a:ext cx="984130" cy="1655799"/>
          </a:xfrm>
          <a:prstGeom prst="rect">
            <a:avLst/>
          </a:prstGeom>
        </p:spPr>
      </p:pic>
      <p:pic>
        <p:nvPicPr>
          <p:cNvPr id="15" name="Immagin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17147" y="1943660"/>
            <a:ext cx="688088" cy="1774410"/>
          </a:xfrm>
          <a:prstGeom prst="rect">
            <a:avLst/>
          </a:prstGeom>
        </p:spPr>
      </p:pic>
      <p:pic>
        <p:nvPicPr>
          <p:cNvPr id="16" name="Immagin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83989" y="4137290"/>
            <a:ext cx="798042" cy="1742131"/>
          </a:xfrm>
          <a:prstGeom prst="rect">
            <a:avLst/>
          </a:prstGeom>
        </p:spPr>
      </p:pic>
      <p:pic>
        <p:nvPicPr>
          <p:cNvPr id="17" name="Immagin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89254" y="1889813"/>
            <a:ext cx="1092934" cy="1882904"/>
          </a:xfrm>
          <a:prstGeom prst="rect">
            <a:avLst/>
          </a:prstGeom>
        </p:spPr>
      </p:pic>
      <p:pic>
        <p:nvPicPr>
          <p:cNvPr id="18" name="Immagin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86637" y="2852936"/>
            <a:ext cx="678489" cy="1798581"/>
          </a:xfrm>
          <a:prstGeom prst="rect">
            <a:avLst/>
          </a:prstGeom>
        </p:spPr>
      </p:pic>
      <p:pic>
        <p:nvPicPr>
          <p:cNvPr id="19" name="Immagin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0570" y="4084783"/>
            <a:ext cx="1092934" cy="1882904"/>
          </a:xfrm>
          <a:prstGeom prst="rect">
            <a:avLst/>
          </a:prstGeom>
        </p:spPr>
      </p:pic>
      <p:pic>
        <p:nvPicPr>
          <p:cNvPr id="20" name="Immagin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19575" y="4207075"/>
            <a:ext cx="688088" cy="1774410"/>
          </a:xfrm>
          <a:prstGeom prst="rect">
            <a:avLst/>
          </a:prstGeom>
        </p:spPr>
      </p:pic>
      <p:pic>
        <p:nvPicPr>
          <p:cNvPr id="21" name="Immagin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2840" y="2036513"/>
            <a:ext cx="984130" cy="1655799"/>
          </a:xfrm>
          <a:prstGeom prst="rect">
            <a:avLst/>
          </a:prstGeom>
        </p:spPr>
      </p:pic>
      <p:sp>
        <p:nvSpPr>
          <p:cNvPr id="31" name="Onda 30"/>
          <p:cNvSpPr/>
          <p:nvPr/>
        </p:nvSpPr>
        <p:spPr>
          <a:xfrm>
            <a:off x="1097600" y="3309804"/>
            <a:ext cx="714549" cy="674766"/>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smtClean="0"/>
              <a:t>ECAS</a:t>
            </a:r>
            <a:endParaRPr lang="it-IT" dirty="0"/>
          </a:p>
        </p:txBody>
      </p:sp>
      <p:sp>
        <p:nvSpPr>
          <p:cNvPr id="32" name="Onda 31"/>
          <p:cNvSpPr/>
          <p:nvPr/>
        </p:nvSpPr>
        <p:spPr>
          <a:xfrm>
            <a:off x="2834545" y="3433478"/>
            <a:ext cx="940834" cy="674766"/>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smtClean="0"/>
              <a:t>CLARIN</a:t>
            </a:r>
            <a:endParaRPr lang="it-IT" dirty="0"/>
          </a:p>
        </p:txBody>
      </p:sp>
      <p:sp>
        <p:nvSpPr>
          <p:cNvPr id="33" name="Onda 32"/>
          <p:cNvSpPr/>
          <p:nvPr/>
        </p:nvSpPr>
        <p:spPr>
          <a:xfrm>
            <a:off x="425573" y="5621776"/>
            <a:ext cx="940834" cy="674766"/>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smtClean="0"/>
              <a:t>DODAS</a:t>
            </a:r>
            <a:endParaRPr lang="it-IT" dirty="0"/>
          </a:p>
        </p:txBody>
      </p:sp>
      <p:sp>
        <p:nvSpPr>
          <p:cNvPr id="34" name="Onda 33"/>
          <p:cNvSpPr/>
          <p:nvPr/>
        </p:nvSpPr>
        <p:spPr>
          <a:xfrm>
            <a:off x="2100734" y="5598062"/>
            <a:ext cx="940834" cy="674766"/>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smtClean="0"/>
              <a:t>GEOSS</a:t>
            </a:r>
            <a:endParaRPr lang="it-IT" dirty="0"/>
          </a:p>
        </p:txBody>
      </p:sp>
      <p:sp>
        <p:nvSpPr>
          <p:cNvPr id="35" name="Onda 34"/>
          <p:cNvSpPr/>
          <p:nvPr/>
        </p:nvSpPr>
        <p:spPr>
          <a:xfrm>
            <a:off x="4106192" y="4368391"/>
            <a:ext cx="1039377" cy="674766"/>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err="1" smtClean="0"/>
              <a:t>WeNMR</a:t>
            </a:r>
            <a:endParaRPr lang="it-IT" dirty="0"/>
          </a:p>
        </p:txBody>
      </p:sp>
      <p:sp>
        <p:nvSpPr>
          <p:cNvPr id="36" name="Onda 35"/>
          <p:cNvSpPr/>
          <p:nvPr/>
        </p:nvSpPr>
        <p:spPr>
          <a:xfrm>
            <a:off x="5123905" y="5706561"/>
            <a:ext cx="1361039" cy="674766"/>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err="1" smtClean="0"/>
              <a:t>OPENCoastS</a:t>
            </a:r>
            <a:endParaRPr lang="it-IT" dirty="0"/>
          </a:p>
        </p:txBody>
      </p:sp>
      <p:sp>
        <p:nvSpPr>
          <p:cNvPr id="37" name="Onda 36"/>
          <p:cNvSpPr/>
          <p:nvPr/>
        </p:nvSpPr>
        <p:spPr>
          <a:xfrm>
            <a:off x="7112592" y="5603168"/>
            <a:ext cx="1059807" cy="674766"/>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smtClean="0"/>
              <a:t>EO Pillar</a:t>
            </a:r>
            <a:endParaRPr lang="it-IT" dirty="0"/>
          </a:p>
        </p:txBody>
      </p:sp>
      <p:sp>
        <p:nvSpPr>
          <p:cNvPr id="38" name="Onda 37"/>
          <p:cNvSpPr/>
          <p:nvPr/>
        </p:nvSpPr>
        <p:spPr>
          <a:xfrm>
            <a:off x="5984356" y="3480612"/>
            <a:ext cx="940834" cy="674766"/>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smtClean="0"/>
              <a:t>DARIAH</a:t>
            </a:r>
            <a:endParaRPr lang="it-IT" dirty="0"/>
          </a:p>
        </p:txBody>
      </p:sp>
      <p:sp>
        <p:nvSpPr>
          <p:cNvPr id="39" name="Onda 38"/>
          <p:cNvSpPr/>
          <p:nvPr/>
        </p:nvSpPr>
        <p:spPr>
          <a:xfrm>
            <a:off x="7722840" y="3510962"/>
            <a:ext cx="1130827" cy="674766"/>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err="1" smtClean="0"/>
              <a:t>LifeWatch</a:t>
            </a:r>
            <a:endParaRPr lang="it-IT" dirty="0"/>
          </a:p>
        </p:txBody>
      </p:sp>
    </p:spTree>
    <p:extLst>
      <p:ext uri="{BB962C8B-B14F-4D97-AF65-F5344CB8AC3E}">
        <p14:creationId xmlns:p14="http://schemas.microsoft.com/office/powerpoint/2010/main" val="1790163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sldNum" idx="12"/>
          </p:nvPr>
        </p:nvSpPr>
        <p:spPr>
          <a:xfrm>
            <a:off x="6553200" y="6381328"/>
            <a:ext cx="2339400" cy="288000"/>
          </a:xfrm>
          <a:prstGeom prst="rect">
            <a:avLst/>
          </a:prstGeom>
        </p:spPr>
        <p:txBody>
          <a:bodyPr spcFirstLastPara="1" wrap="square" lIns="91425" tIns="45700" rIns="91425" bIns="45700" anchor="t" anchorCtr="0">
            <a:noAutofit/>
          </a:bodyPr>
          <a:lstStyle/>
          <a:p>
            <a:pPr marL="0" lvl="0" indent="0" rtl="0">
              <a:spcBef>
                <a:spcPts val="0"/>
              </a:spcBef>
              <a:spcAft>
                <a:spcPts val="0"/>
              </a:spcAft>
              <a:buNone/>
            </a:pPr>
            <a:fld id="{00000000-1234-1234-1234-123412341234}" type="slidenum">
              <a:rPr lang="en-US"/>
              <a:t>4</a:t>
            </a:fld>
            <a:endParaRPr/>
          </a:p>
        </p:txBody>
      </p:sp>
      <p:sp>
        <p:nvSpPr>
          <p:cNvPr id="288" name="Shape 288"/>
          <p:cNvSpPr txBox="1">
            <a:spLocks noGrp="1"/>
          </p:cNvSpPr>
          <p:nvPr>
            <p:ph type="title"/>
          </p:nvPr>
        </p:nvSpPr>
        <p:spPr>
          <a:xfrm>
            <a:off x="2911675" y="131650"/>
            <a:ext cx="5980800" cy="6219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US" sz="3000"/>
              <a:t>Discipline-specific data analytics 1/3 </a:t>
            </a:r>
            <a:endParaRPr sz="3000"/>
          </a:p>
        </p:txBody>
      </p:sp>
      <p:graphicFrame>
        <p:nvGraphicFramePr>
          <p:cNvPr id="289" name="Shape 289"/>
          <p:cNvGraphicFramePr/>
          <p:nvPr>
            <p:extLst>
              <p:ext uri="{D42A27DB-BD31-4B8C-83A1-F6EECF244321}">
                <p14:modId xmlns:p14="http://schemas.microsoft.com/office/powerpoint/2010/main" val="2922096041"/>
              </p:ext>
            </p:extLst>
          </p:nvPr>
        </p:nvGraphicFramePr>
        <p:xfrm>
          <a:off x="413500" y="1077400"/>
          <a:ext cx="8479100" cy="4088772"/>
        </p:xfrm>
        <a:graphic>
          <a:graphicData uri="http://schemas.openxmlformats.org/drawingml/2006/table">
            <a:tbl>
              <a:tblPr>
                <a:noFill/>
              </a:tblPr>
              <a:tblGrid>
                <a:gridCol w="1891250">
                  <a:extLst>
                    <a:ext uri="{9D8B030D-6E8A-4147-A177-3AD203B41FA5}">
                      <a16:colId xmlns:a16="http://schemas.microsoft.com/office/drawing/2014/main" val="20000"/>
                    </a:ext>
                  </a:extLst>
                </a:gridCol>
                <a:gridCol w="6587850">
                  <a:extLst>
                    <a:ext uri="{9D8B030D-6E8A-4147-A177-3AD203B41FA5}">
                      <a16:colId xmlns:a16="http://schemas.microsoft.com/office/drawing/2014/main" val="20001"/>
                    </a:ext>
                  </a:extLst>
                </a:gridCol>
              </a:tblGrid>
              <a:tr h="381000">
                <a:tc>
                  <a:txBody>
                    <a:bodyPr/>
                    <a:lstStyle/>
                    <a:p>
                      <a:pPr marL="0" lvl="0" indent="0" rtl="0">
                        <a:spcBef>
                          <a:spcPts val="0"/>
                        </a:spcBef>
                        <a:spcAft>
                          <a:spcPts val="0"/>
                        </a:spcAft>
                        <a:buNone/>
                      </a:pPr>
                      <a:r>
                        <a:rPr lang="en-US" dirty="0"/>
                        <a:t>Who</a:t>
                      </a:r>
                      <a:endParaRPr dirty="0"/>
                    </a:p>
                  </a:txBody>
                  <a:tcPr marL="91425" marR="91425" marT="91425" marB="91425"/>
                </a:tc>
                <a:tc>
                  <a:txBody>
                    <a:bodyPr/>
                    <a:lstStyle/>
                    <a:p>
                      <a:pPr marL="0" lvl="0" indent="0" rtl="0">
                        <a:spcBef>
                          <a:spcPts val="0"/>
                        </a:spcBef>
                        <a:spcAft>
                          <a:spcPts val="0"/>
                        </a:spcAft>
                        <a:buNone/>
                      </a:pPr>
                      <a:r>
                        <a:rPr lang="en-US"/>
                        <a:t>Service</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rtl="0">
                        <a:spcBef>
                          <a:spcPts val="0"/>
                        </a:spcBef>
                        <a:spcAft>
                          <a:spcPts val="0"/>
                        </a:spcAft>
                        <a:buNone/>
                      </a:pPr>
                      <a:r>
                        <a:rPr lang="en-US" sz="1100" b="1" dirty="0" err="1">
                          <a:solidFill>
                            <a:srgbClr val="B5892D"/>
                          </a:solidFill>
                        </a:rPr>
                        <a:t>WeNMR</a:t>
                      </a:r>
                      <a:r>
                        <a:rPr lang="en-US" sz="1100" b="1" dirty="0"/>
                        <a:t>. A worldwide e-Infrastructure for NMR spectroscopy and Structural biology</a:t>
                      </a:r>
                      <a:endParaRPr dirty="0"/>
                    </a:p>
                  </a:txBody>
                  <a:tcPr marL="91425" marR="91425" marT="91425" marB="91425"/>
                </a:tc>
                <a:tc>
                  <a:txBody>
                    <a:bodyPr/>
                    <a:lstStyle/>
                    <a:p>
                      <a:pPr marL="0" lvl="0" indent="0" rtl="0">
                        <a:spcBef>
                          <a:spcPts val="0"/>
                        </a:spcBef>
                        <a:spcAft>
                          <a:spcPts val="0"/>
                        </a:spcAft>
                        <a:buNone/>
                      </a:pPr>
                      <a:r>
                        <a:rPr lang="en-US" sz="1100" b="1" dirty="0"/>
                        <a:t>Amber</a:t>
                      </a:r>
                      <a:r>
                        <a:rPr lang="en-US" sz="1100" dirty="0"/>
                        <a:t> is a suite of programs that allow users to perform molecular dynamics simulations on biological systems</a:t>
                      </a:r>
                      <a:endParaRPr sz="1100" dirty="0"/>
                    </a:p>
                    <a:p>
                      <a:pPr marL="0" lvl="0" indent="0" rtl="0">
                        <a:lnSpc>
                          <a:spcPct val="115000"/>
                        </a:lnSpc>
                        <a:spcBef>
                          <a:spcPts val="0"/>
                        </a:spcBef>
                        <a:spcAft>
                          <a:spcPts val="0"/>
                        </a:spcAft>
                        <a:buNone/>
                      </a:pPr>
                      <a:r>
                        <a:rPr lang="en-US" sz="1100" b="1" dirty="0"/>
                        <a:t>HADDOCK</a:t>
                      </a:r>
                      <a:r>
                        <a:rPr lang="en-US" sz="1100" dirty="0"/>
                        <a:t> is an information-driven flexible docking approach for the modelling of </a:t>
                      </a:r>
                      <a:r>
                        <a:rPr lang="en-US" sz="1100" dirty="0" err="1"/>
                        <a:t>biomolecular</a:t>
                      </a:r>
                      <a:r>
                        <a:rPr lang="en-US" sz="1100" dirty="0"/>
                        <a:t> complexes.</a:t>
                      </a:r>
                      <a:endParaRPr sz="1100" dirty="0"/>
                    </a:p>
                    <a:p>
                      <a:pPr marL="0" lvl="0" indent="0" rtl="0">
                        <a:lnSpc>
                          <a:spcPct val="115000"/>
                        </a:lnSpc>
                        <a:spcBef>
                          <a:spcPts val="0"/>
                        </a:spcBef>
                        <a:spcAft>
                          <a:spcPts val="0"/>
                        </a:spcAft>
                        <a:buNone/>
                      </a:pPr>
                      <a:r>
                        <a:rPr lang="en-US" sz="1100" dirty="0"/>
                        <a:t>The </a:t>
                      </a:r>
                      <a:r>
                        <a:rPr lang="en-US" sz="1100" b="1" dirty="0"/>
                        <a:t>CS-ROSETTA</a:t>
                      </a:r>
                      <a:r>
                        <a:rPr lang="en-US" sz="1100" dirty="0"/>
                        <a:t> web server generates 3D models of proteins.</a:t>
                      </a:r>
                      <a:endParaRPr sz="1100" dirty="0"/>
                    </a:p>
                    <a:p>
                      <a:pPr marL="0" lvl="0" indent="0" rtl="0">
                        <a:lnSpc>
                          <a:spcPct val="115000"/>
                        </a:lnSpc>
                        <a:spcBef>
                          <a:spcPts val="0"/>
                        </a:spcBef>
                        <a:spcAft>
                          <a:spcPts val="0"/>
                        </a:spcAft>
                        <a:buNone/>
                      </a:pPr>
                      <a:r>
                        <a:rPr lang="en-US" sz="1100" b="1" dirty="0"/>
                        <a:t>DISVIS</a:t>
                      </a:r>
                      <a:r>
                        <a:rPr lang="en-US" sz="1100" dirty="0"/>
                        <a:t> allows </a:t>
                      </a:r>
                      <a:r>
                        <a:rPr lang="en-US" sz="1100" dirty="0" err="1"/>
                        <a:t>visualising</a:t>
                      </a:r>
                      <a:r>
                        <a:rPr lang="en-US" sz="1100" dirty="0"/>
                        <a:t> and quantifying the information content of distance restraints between macromolecular complexes.</a:t>
                      </a:r>
                      <a:endParaRPr sz="1100" dirty="0"/>
                    </a:p>
                    <a:p>
                      <a:pPr marL="0" lvl="0" indent="0" rtl="0">
                        <a:lnSpc>
                          <a:spcPct val="115000"/>
                        </a:lnSpc>
                        <a:spcBef>
                          <a:spcPts val="0"/>
                        </a:spcBef>
                        <a:spcAft>
                          <a:spcPts val="0"/>
                        </a:spcAft>
                        <a:buNone/>
                      </a:pPr>
                      <a:r>
                        <a:rPr lang="en-US" sz="1100" b="1" dirty="0"/>
                        <a:t>FANTEN</a:t>
                      </a:r>
                      <a:r>
                        <a:rPr lang="en-US" sz="1100" dirty="0"/>
                        <a:t> is a user-friendly web tool for the determination of the anisotropy tensors and residual dipolar couplings.</a:t>
                      </a:r>
                      <a:endParaRPr sz="1100" dirty="0"/>
                    </a:p>
                    <a:p>
                      <a:pPr marL="0" lvl="0" indent="0" rtl="0">
                        <a:lnSpc>
                          <a:spcPct val="115000"/>
                        </a:lnSpc>
                        <a:spcBef>
                          <a:spcPts val="0"/>
                        </a:spcBef>
                        <a:spcAft>
                          <a:spcPts val="0"/>
                        </a:spcAft>
                        <a:buNone/>
                      </a:pPr>
                      <a:r>
                        <a:rPr lang="en-US" sz="1100" dirty="0"/>
                        <a:t>The </a:t>
                      </a:r>
                      <a:r>
                        <a:rPr lang="en-US" sz="1100" b="1" dirty="0"/>
                        <a:t>GROMACS</a:t>
                      </a:r>
                      <a:r>
                        <a:rPr lang="en-US" sz="1100" dirty="0"/>
                        <a:t> web server is an entry point for molecular dynamics on the grid.</a:t>
                      </a:r>
                      <a:endParaRPr sz="1100" dirty="0"/>
                    </a:p>
                    <a:p>
                      <a:pPr marL="0" lvl="0" indent="0" rtl="0">
                        <a:lnSpc>
                          <a:spcPct val="115000"/>
                        </a:lnSpc>
                        <a:spcBef>
                          <a:spcPts val="0"/>
                        </a:spcBef>
                        <a:spcAft>
                          <a:spcPts val="0"/>
                        </a:spcAft>
                        <a:buNone/>
                      </a:pPr>
                      <a:r>
                        <a:rPr lang="en-US" sz="1100" b="1" dirty="0"/>
                        <a:t>POWERFIT</a:t>
                      </a:r>
                      <a:r>
                        <a:rPr lang="en-US" sz="1100" dirty="0"/>
                        <a:t> performs a full-exhaustive 6-dimensional cross-correlation search between the atomic structure and the density.</a:t>
                      </a:r>
                      <a:endParaRPr sz="1100" dirty="0"/>
                    </a:p>
                    <a:p>
                      <a:pPr marL="0" lvl="0" indent="0" rtl="0">
                        <a:lnSpc>
                          <a:spcPct val="115000"/>
                        </a:lnSpc>
                        <a:spcBef>
                          <a:spcPts val="0"/>
                        </a:spcBef>
                        <a:spcAft>
                          <a:spcPts val="0"/>
                        </a:spcAft>
                        <a:buNone/>
                      </a:pPr>
                      <a:r>
                        <a:rPr lang="en-US" sz="1100" dirty="0"/>
                        <a:t>The </a:t>
                      </a:r>
                      <a:r>
                        <a:rPr lang="en-US" sz="1100" b="1" dirty="0"/>
                        <a:t>UNIO</a:t>
                      </a:r>
                      <a:r>
                        <a:rPr lang="en-US" sz="1100" dirty="0"/>
                        <a:t> web server is an entry point for molecular dynamics on the grid. Besides the application software, the services also provide automated pre- and post-processing, the compute, storage and job scheduling and monitoring for running the application.</a:t>
                      </a:r>
                      <a:endParaRPr sz="1100" dirty="0"/>
                    </a:p>
                  </a:txBody>
                  <a:tcPr marL="91425" marR="91425" marT="91425" marB="91425"/>
                </a:tc>
                <a:extLst>
                  <a:ext uri="{0D108BD9-81ED-4DB2-BD59-A6C34878D82A}">
                    <a16:rowId xmlns:a16="http://schemas.microsoft.com/office/drawing/2014/main" val="10001"/>
                  </a:ext>
                </a:extLst>
              </a:tr>
              <a:tr h="381000">
                <a:tc>
                  <a:txBody>
                    <a:bodyPr/>
                    <a:lstStyle/>
                    <a:p>
                      <a:pPr marL="0" lvl="0" indent="0" rtl="0">
                        <a:spcBef>
                          <a:spcPts val="0"/>
                        </a:spcBef>
                        <a:spcAft>
                          <a:spcPts val="0"/>
                        </a:spcAft>
                        <a:buNone/>
                      </a:pPr>
                      <a:r>
                        <a:rPr lang="en-US" sz="1100" b="1" dirty="0">
                          <a:solidFill>
                            <a:srgbClr val="B5892D"/>
                          </a:solidFill>
                        </a:rPr>
                        <a:t>ENES</a:t>
                      </a:r>
                      <a:r>
                        <a:rPr lang="en-US" sz="1100" b="1" dirty="0"/>
                        <a:t>. Services for Climate Modeling in Europe </a:t>
                      </a:r>
                      <a:endParaRPr sz="1100" b="1" dirty="0"/>
                    </a:p>
                  </a:txBody>
                  <a:tcPr marL="91425" marR="91425" marT="91425" marB="91425"/>
                </a:tc>
                <a:tc>
                  <a:txBody>
                    <a:bodyPr/>
                    <a:lstStyle/>
                    <a:p>
                      <a:pPr marL="0" lvl="0" indent="0" rtl="0">
                        <a:spcBef>
                          <a:spcPts val="0"/>
                        </a:spcBef>
                        <a:spcAft>
                          <a:spcPts val="0"/>
                        </a:spcAft>
                        <a:buNone/>
                      </a:pPr>
                      <a:r>
                        <a:rPr lang="en-US" sz="1100" b="1" dirty="0"/>
                        <a:t>The ENES Climate Analytics Service (ECAS) </a:t>
                      </a:r>
                      <a:r>
                        <a:rPr lang="en-US" sz="1100" dirty="0"/>
                        <a:t>will enable scientific end-users to perform data analysis experiments on large volumes of climate data, by exploiting a PID-enabled, server-side, and parallel approach</a:t>
                      </a:r>
                      <a:endParaRPr sz="1100" b="1" dirty="0"/>
                    </a:p>
                  </a:txBody>
                  <a:tcPr marL="91425" marR="91425" marT="91425" marB="91425"/>
                </a:tc>
                <a:extLst>
                  <a:ext uri="{0D108BD9-81ED-4DB2-BD59-A6C34878D82A}">
                    <a16:rowId xmlns:a16="http://schemas.microsoft.com/office/drawing/2014/main" val="10002"/>
                  </a:ext>
                </a:extLst>
              </a:tr>
              <a:tr h="381000">
                <a:tc>
                  <a:txBody>
                    <a:bodyPr/>
                    <a:lstStyle/>
                    <a:p>
                      <a:pPr marL="0" lvl="0" indent="0" rtl="0">
                        <a:spcBef>
                          <a:spcPts val="0"/>
                        </a:spcBef>
                        <a:spcAft>
                          <a:spcPts val="0"/>
                        </a:spcAft>
                        <a:buNone/>
                      </a:pPr>
                      <a:r>
                        <a:rPr lang="en-US" sz="1100" b="1" dirty="0"/>
                        <a:t>Compact</a:t>
                      </a:r>
                      <a:r>
                        <a:rPr lang="en-US" sz="1100" dirty="0"/>
                        <a:t> </a:t>
                      </a:r>
                      <a:r>
                        <a:rPr lang="en-US" sz="1100" b="1" dirty="0"/>
                        <a:t>Muon Solenoid (</a:t>
                      </a:r>
                      <a:r>
                        <a:rPr lang="en-US" sz="1100" b="1" i="1" dirty="0">
                          <a:solidFill>
                            <a:srgbClr val="B5892D"/>
                          </a:solidFill>
                        </a:rPr>
                        <a:t>CMS</a:t>
                      </a:r>
                      <a:r>
                        <a:rPr lang="en-US" sz="1100" b="1" dirty="0"/>
                        <a:t>)</a:t>
                      </a:r>
                      <a:endParaRPr sz="1100" b="1" dirty="0"/>
                    </a:p>
                  </a:txBody>
                  <a:tcPr marL="91425" marR="91425" marT="91425" marB="91425"/>
                </a:tc>
                <a:tc>
                  <a:txBody>
                    <a:bodyPr/>
                    <a:lstStyle/>
                    <a:p>
                      <a:pPr marL="0" lvl="0" indent="0" rtl="0">
                        <a:spcBef>
                          <a:spcPts val="0"/>
                        </a:spcBef>
                        <a:spcAft>
                          <a:spcPts val="0"/>
                        </a:spcAft>
                        <a:buNone/>
                      </a:pPr>
                      <a:r>
                        <a:rPr lang="en-US" sz="1100" b="1" dirty="0"/>
                        <a:t>Dynamic On Demand Analysis Service (DODAS) </a:t>
                      </a:r>
                      <a:r>
                        <a:rPr lang="en-US" sz="1100" dirty="0"/>
                        <a:t>provides dynamic generation of scalable, monitored </a:t>
                      </a:r>
                      <a:r>
                        <a:rPr lang="en-US" sz="1100" dirty="0" err="1"/>
                        <a:t>HTCondor</a:t>
                      </a:r>
                      <a:r>
                        <a:rPr lang="en-US" sz="1100" dirty="0"/>
                        <a:t>-based batch system clusters and Spark/Hadoop-based Big Data clusters instantiated on-demand over IaaS clouds</a:t>
                      </a:r>
                      <a:endParaRPr sz="1100" b="1" dirty="0"/>
                    </a:p>
                  </a:txBody>
                  <a:tcPr marL="91425" marR="91425" marT="91425" marB="91425"/>
                </a:tc>
                <a:extLst>
                  <a:ext uri="{0D108BD9-81ED-4DB2-BD59-A6C34878D82A}">
                    <a16:rowId xmlns:a16="http://schemas.microsoft.com/office/drawing/2014/main" val="10003"/>
                  </a:ext>
                </a:extLst>
              </a:tr>
            </a:tbl>
          </a:graphicData>
        </a:graphic>
      </p:graphicFrame>
      <p:sp>
        <p:nvSpPr>
          <p:cNvPr id="2" name="Goccia 1"/>
          <p:cNvSpPr/>
          <p:nvPr/>
        </p:nvSpPr>
        <p:spPr>
          <a:xfrm>
            <a:off x="7199892" y="1591630"/>
            <a:ext cx="1477144" cy="864096"/>
          </a:xfrm>
          <a:prstGeom prst="teardrop">
            <a:avLst>
              <a:gd name="adj" fmla="val 12077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b="1" dirty="0" err="1" smtClean="0"/>
              <a:t>analytics</a:t>
            </a:r>
            <a:endParaRPr lang="it-IT" b="1" dirty="0"/>
          </a:p>
        </p:txBody>
      </p:sp>
      <p:sp>
        <p:nvSpPr>
          <p:cNvPr id="7" name="Goccia 6"/>
          <p:cNvSpPr/>
          <p:nvPr/>
        </p:nvSpPr>
        <p:spPr>
          <a:xfrm>
            <a:off x="7199892" y="4884139"/>
            <a:ext cx="1477144" cy="864096"/>
          </a:xfrm>
          <a:prstGeom prst="teardrop">
            <a:avLst>
              <a:gd name="adj" fmla="val 12077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b="1" dirty="0" err="1" smtClean="0"/>
              <a:t>analytics</a:t>
            </a:r>
            <a:endParaRPr lang="it-IT" b="1" dirty="0"/>
          </a:p>
        </p:txBody>
      </p:sp>
      <p:sp>
        <p:nvSpPr>
          <p:cNvPr id="8" name="Goccia 7"/>
          <p:cNvSpPr/>
          <p:nvPr/>
        </p:nvSpPr>
        <p:spPr>
          <a:xfrm>
            <a:off x="7164288" y="3709651"/>
            <a:ext cx="1477144" cy="864096"/>
          </a:xfrm>
          <a:prstGeom prst="teardrop">
            <a:avLst>
              <a:gd name="adj" fmla="val 12077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b="1" dirty="0" err="1" smtClean="0"/>
              <a:t>analytics</a:t>
            </a:r>
            <a:endParaRPr lang="it-IT" b="1" dirty="0"/>
          </a:p>
        </p:txBody>
      </p:sp>
      <p:sp>
        <p:nvSpPr>
          <p:cNvPr id="6" name="Goccia 5"/>
          <p:cNvSpPr/>
          <p:nvPr/>
        </p:nvSpPr>
        <p:spPr>
          <a:xfrm>
            <a:off x="7289872" y="3895670"/>
            <a:ext cx="1477144" cy="864096"/>
          </a:xfrm>
          <a:prstGeom prst="teardrop">
            <a:avLst>
              <a:gd name="adj" fmla="val 1207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Data</a:t>
            </a:r>
          </a:p>
          <a:p>
            <a:pPr algn="ctr"/>
            <a:r>
              <a:rPr lang="it-IT" b="1" dirty="0" smtClean="0"/>
              <a:t>management</a:t>
            </a:r>
            <a:endParaRPr lang="it-IT" b="1" dirty="0"/>
          </a:p>
        </p:txBody>
      </p:sp>
      <p:sp>
        <p:nvSpPr>
          <p:cNvPr id="11" name="Goccia 10"/>
          <p:cNvSpPr/>
          <p:nvPr/>
        </p:nvSpPr>
        <p:spPr>
          <a:xfrm>
            <a:off x="7307674" y="5090473"/>
            <a:ext cx="1477144" cy="864096"/>
          </a:xfrm>
          <a:prstGeom prst="teardrop">
            <a:avLst>
              <a:gd name="adj" fmla="val 1207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Data</a:t>
            </a:r>
          </a:p>
          <a:p>
            <a:pPr algn="ctr"/>
            <a:r>
              <a:rPr lang="it-IT" b="1" dirty="0" smtClean="0"/>
              <a:t>management</a:t>
            </a:r>
            <a:endParaRPr lang="it-IT" b="1" dirty="0"/>
          </a:p>
        </p:txBody>
      </p:sp>
    </p:spTree>
    <p:extLst>
      <p:ext uri="{BB962C8B-B14F-4D97-AF65-F5344CB8AC3E}">
        <p14:creationId xmlns:p14="http://schemas.microsoft.com/office/powerpoint/2010/main" val="201119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6"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sldNum" idx="12"/>
          </p:nvPr>
        </p:nvSpPr>
        <p:spPr>
          <a:xfrm>
            <a:off x="6553200" y="6381328"/>
            <a:ext cx="2339400" cy="288000"/>
          </a:xfrm>
          <a:prstGeom prst="rect">
            <a:avLst/>
          </a:prstGeom>
        </p:spPr>
        <p:txBody>
          <a:bodyPr spcFirstLastPara="1" wrap="square" lIns="91425" tIns="45700" rIns="91425" bIns="45700" anchor="t" anchorCtr="0">
            <a:noAutofit/>
          </a:bodyPr>
          <a:lstStyle/>
          <a:p>
            <a:pPr marL="0" lvl="0" indent="0" rtl="0">
              <a:spcBef>
                <a:spcPts val="0"/>
              </a:spcBef>
              <a:spcAft>
                <a:spcPts val="0"/>
              </a:spcAft>
              <a:buNone/>
            </a:pPr>
            <a:fld id="{00000000-1234-1234-1234-123412341234}" type="slidenum">
              <a:rPr lang="en-US"/>
              <a:t>5</a:t>
            </a:fld>
            <a:endParaRPr/>
          </a:p>
        </p:txBody>
      </p:sp>
      <p:graphicFrame>
        <p:nvGraphicFramePr>
          <p:cNvPr id="296" name="Shape 296"/>
          <p:cNvGraphicFramePr/>
          <p:nvPr>
            <p:extLst>
              <p:ext uri="{D42A27DB-BD31-4B8C-83A1-F6EECF244321}">
                <p14:modId xmlns:p14="http://schemas.microsoft.com/office/powerpoint/2010/main" val="3343335984"/>
              </p:ext>
            </p:extLst>
          </p:nvPr>
        </p:nvGraphicFramePr>
        <p:xfrm>
          <a:off x="413500" y="1077400"/>
          <a:ext cx="8479100" cy="4591692"/>
        </p:xfrm>
        <a:graphic>
          <a:graphicData uri="http://schemas.openxmlformats.org/drawingml/2006/table">
            <a:tbl>
              <a:tblPr>
                <a:noFill/>
              </a:tblPr>
              <a:tblGrid>
                <a:gridCol w="1891250">
                  <a:extLst>
                    <a:ext uri="{9D8B030D-6E8A-4147-A177-3AD203B41FA5}">
                      <a16:colId xmlns:a16="http://schemas.microsoft.com/office/drawing/2014/main" val="20000"/>
                    </a:ext>
                  </a:extLst>
                </a:gridCol>
                <a:gridCol w="6587850">
                  <a:extLst>
                    <a:ext uri="{9D8B030D-6E8A-4147-A177-3AD203B41FA5}">
                      <a16:colId xmlns:a16="http://schemas.microsoft.com/office/drawing/2014/main" val="20001"/>
                    </a:ext>
                  </a:extLst>
                </a:gridCol>
              </a:tblGrid>
              <a:tr h="381000">
                <a:tc>
                  <a:txBody>
                    <a:bodyPr/>
                    <a:lstStyle/>
                    <a:p>
                      <a:pPr marL="0" lvl="0" indent="0" rtl="0">
                        <a:spcBef>
                          <a:spcPts val="0"/>
                        </a:spcBef>
                        <a:spcAft>
                          <a:spcPts val="0"/>
                        </a:spcAft>
                        <a:buNone/>
                      </a:pPr>
                      <a:r>
                        <a:rPr lang="en-US"/>
                        <a:t>Who</a:t>
                      </a:r>
                      <a:endParaRPr/>
                    </a:p>
                  </a:txBody>
                  <a:tcPr marL="91425" marR="91425" marT="91425" marB="91425"/>
                </a:tc>
                <a:tc>
                  <a:txBody>
                    <a:bodyPr/>
                    <a:lstStyle/>
                    <a:p>
                      <a:pPr marL="0" lvl="0" indent="0" rtl="0">
                        <a:spcBef>
                          <a:spcPts val="0"/>
                        </a:spcBef>
                        <a:spcAft>
                          <a:spcPts val="0"/>
                        </a:spcAft>
                        <a:buNone/>
                      </a:pPr>
                      <a:r>
                        <a:rPr lang="en-US"/>
                        <a:t>Service</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rtl="0">
                        <a:spcBef>
                          <a:spcPts val="0"/>
                        </a:spcBef>
                        <a:spcAft>
                          <a:spcPts val="0"/>
                        </a:spcAft>
                        <a:buNone/>
                      </a:pPr>
                      <a:r>
                        <a:rPr lang="en-US" sz="1100" b="1" dirty="0">
                          <a:solidFill>
                            <a:srgbClr val="B5892D"/>
                          </a:solidFill>
                        </a:rPr>
                        <a:t>CLARIN</a:t>
                      </a:r>
                      <a:r>
                        <a:rPr lang="en-US" sz="1100" b="1" dirty="0"/>
                        <a:t> (European Research Infrastructure for Language Resources and Technology)</a:t>
                      </a:r>
                      <a:endParaRPr sz="1100" b="1" dirty="0"/>
                    </a:p>
                  </a:txBody>
                  <a:tcPr marL="91425" marR="91425" marT="91425" marB="91425"/>
                </a:tc>
                <a:tc>
                  <a:txBody>
                    <a:bodyPr/>
                    <a:lstStyle/>
                    <a:p>
                      <a:pPr marL="0" lvl="0" indent="0" rtl="0">
                        <a:lnSpc>
                          <a:spcPct val="115000"/>
                        </a:lnSpc>
                        <a:spcBef>
                          <a:spcPts val="0"/>
                        </a:spcBef>
                        <a:spcAft>
                          <a:spcPts val="0"/>
                        </a:spcAft>
                        <a:buNone/>
                      </a:pPr>
                      <a:r>
                        <a:rPr lang="en-US" sz="1100" b="1" dirty="0"/>
                        <a:t>The Component </a:t>
                      </a:r>
                      <a:r>
                        <a:rPr lang="en-US" sz="1100" b="1" dirty="0" err="1"/>
                        <a:t>MetaData</a:t>
                      </a:r>
                      <a:r>
                        <a:rPr lang="en-US" sz="1100" b="1" dirty="0"/>
                        <a:t> Infrastructure </a:t>
                      </a:r>
                      <a:r>
                        <a:rPr lang="en-US" sz="1100" dirty="0"/>
                        <a:t>provides a framework to describe and reuse existing metadata blueprints</a:t>
                      </a:r>
                      <a:endParaRPr sz="1100" dirty="0"/>
                    </a:p>
                  </a:txBody>
                  <a:tcPr marL="91425" marR="91425" marT="91425" marB="91425"/>
                </a:tc>
                <a:extLst>
                  <a:ext uri="{0D108BD9-81ED-4DB2-BD59-A6C34878D82A}">
                    <a16:rowId xmlns:a16="http://schemas.microsoft.com/office/drawing/2014/main" val="10001"/>
                  </a:ext>
                </a:extLst>
              </a:tr>
              <a:tr h="381000">
                <a:tc>
                  <a:txBody>
                    <a:bodyPr/>
                    <a:lstStyle/>
                    <a:p>
                      <a:pPr marL="0" lvl="0" indent="0" rtl="0">
                        <a:spcBef>
                          <a:spcPts val="0"/>
                        </a:spcBef>
                        <a:spcAft>
                          <a:spcPts val="0"/>
                        </a:spcAft>
                        <a:buNone/>
                      </a:pPr>
                      <a:r>
                        <a:rPr lang="en-US" sz="1100" b="1" dirty="0">
                          <a:solidFill>
                            <a:srgbClr val="B5892D"/>
                          </a:solidFill>
                        </a:rPr>
                        <a:t>INCD</a:t>
                      </a:r>
                      <a:r>
                        <a:rPr lang="en-US" sz="1100" b="1" dirty="0"/>
                        <a:t> (Portuguese National Infrastructure for Distributed Computation that provides scientific computing services for science)</a:t>
                      </a:r>
                      <a:endParaRPr sz="1100" b="1" dirty="0"/>
                    </a:p>
                  </a:txBody>
                  <a:tcPr marL="91425" marR="91425" marT="91425" marB="91425"/>
                </a:tc>
                <a:tc>
                  <a:txBody>
                    <a:bodyPr/>
                    <a:lstStyle/>
                    <a:p>
                      <a:pPr marL="0" lvl="0" indent="0" rtl="0">
                        <a:lnSpc>
                          <a:spcPct val="115000"/>
                        </a:lnSpc>
                        <a:spcBef>
                          <a:spcPts val="0"/>
                        </a:spcBef>
                        <a:spcAft>
                          <a:spcPts val="0"/>
                        </a:spcAft>
                        <a:buNone/>
                      </a:pPr>
                      <a:r>
                        <a:rPr lang="en-US" sz="1100" b="1" dirty="0"/>
                        <a:t>On-demand Operational Coastal Circulation Forecast Service (</a:t>
                      </a:r>
                      <a:r>
                        <a:rPr lang="en-US" sz="1100" b="1" dirty="0" err="1">
                          <a:solidFill>
                            <a:srgbClr val="B5892D"/>
                          </a:solidFill>
                        </a:rPr>
                        <a:t>OPENCoastS</a:t>
                      </a:r>
                      <a:r>
                        <a:rPr lang="en-US" sz="1100" b="1" dirty="0"/>
                        <a:t>) </a:t>
                      </a:r>
                      <a:r>
                        <a:rPr lang="en-US" sz="1100" dirty="0"/>
                        <a:t>builds on-demand circulation forecast systems for selected sections of the Portuguese coast</a:t>
                      </a:r>
                      <a:endParaRPr sz="1100" b="1" dirty="0"/>
                    </a:p>
                  </a:txBody>
                  <a:tcPr marL="91425" marR="91425" marT="91425" marB="91425"/>
                </a:tc>
                <a:extLst>
                  <a:ext uri="{0D108BD9-81ED-4DB2-BD59-A6C34878D82A}">
                    <a16:rowId xmlns:a16="http://schemas.microsoft.com/office/drawing/2014/main" val="10002"/>
                  </a:ext>
                </a:extLst>
              </a:tr>
              <a:tr h="381000">
                <a:tc>
                  <a:txBody>
                    <a:bodyPr/>
                    <a:lstStyle/>
                    <a:p>
                      <a:pPr marL="0" lvl="0" indent="0" rtl="0">
                        <a:spcBef>
                          <a:spcPts val="0"/>
                        </a:spcBef>
                        <a:spcAft>
                          <a:spcPts val="0"/>
                        </a:spcAft>
                        <a:buNone/>
                      </a:pPr>
                      <a:r>
                        <a:rPr lang="en-US" sz="1100" b="1" dirty="0"/>
                        <a:t>Earth Observation Data and Adding Value </a:t>
                      </a:r>
                      <a:r>
                        <a:rPr lang="en-US" sz="1100" b="1" dirty="0" smtClean="0"/>
                        <a:t>Services (</a:t>
                      </a:r>
                      <a:r>
                        <a:rPr lang="en-US" sz="1100" b="1" dirty="0" smtClean="0">
                          <a:solidFill>
                            <a:srgbClr val="B5892D"/>
                          </a:solidFill>
                        </a:rPr>
                        <a:t>EO Pillar</a:t>
                      </a:r>
                      <a:r>
                        <a:rPr lang="en-US" sz="1100" b="1" dirty="0" smtClean="0"/>
                        <a:t>)</a:t>
                      </a:r>
                      <a:endParaRPr sz="1100" b="1" dirty="0"/>
                    </a:p>
                  </a:txBody>
                  <a:tcPr marL="91425" marR="91425" marT="91425" marB="91425"/>
                </a:tc>
                <a:tc>
                  <a:txBody>
                    <a:bodyPr/>
                    <a:lstStyle/>
                    <a:p>
                      <a:pPr marL="0" lvl="0" indent="0" rtl="0">
                        <a:lnSpc>
                          <a:spcPct val="115000"/>
                        </a:lnSpc>
                        <a:spcBef>
                          <a:spcPts val="0"/>
                        </a:spcBef>
                        <a:spcAft>
                          <a:spcPts val="0"/>
                        </a:spcAft>
                        <a:buNone/>
                      </a:pPr>
                      <a:r>
                        <a:rPr lang="en-US" sz="1100" b="1" dirty="0"/>
                        <a:t>MEA</a:t>
                      </a:r>
                      <a:r>
                        <a:rPr lang="en-US" sz="1100" dirty="0"/>
                        <a:t> is a geospatial data analysis tool empowered with OGC standard interfaces.</a:t>
                      </a:r>
                      <a:endParaRPr sz="1100" dirty="0"/>
                    </a:p>
                    <a:p>
                      <a:pPr marL="0" lvl="0" indent="0" rtl="0">
                        <a:lnSpc>
                          <a:spcPct val="115000"/>
                        </a:lnSpc>
                        <a:spcBef>
                          <a:spcPts val="0"/>
                        </a:spcBef>
                        <a:spcAft>
                          <a:spcPts val="0"/>
                        </a:spcAft>
                        <a:buNone/>
                      </a:pPr>
                      <a:r>
                        <a:rPr lang="en-US" sz="1100" b="1" dirty="0"/>
                        <a:t>EPOSAR</a:t>
                      </a:r>
                      <a:r>
                        <a:rPr lang="en-US" sz="1100" dirty="0"/>
                        <a:t> allows for a systematic generation of ground displacement maps and time series.</a:t>
                      </a:r>
                      <a:endParaRPr sz="1100" dirty="0"/>
                    </a:p>
                    <a:p>
                      <a:pPr marL="0" lvl="0" indent="0" rtl="0">
                        <a:lnSpc>
                          <a:spcPct val="115000"/>
                        </a:lnSpc>
                        <a:spcBef>
                          <a:spcPts val="0"/>
                        </a:spcBef>
                        <a:spcAft>
                          <a:spcPts val="0"/>
                        </a:spcAft>
                        <a:buNone/>
                      </a:pPr>
                      <a:r>
                        <a:rPr lang="en-US" sz="1100" b="1" dirty="0"/>
                        <a:t>Sentinel Playground</a:t>
                      </a:r>
                      <a:r>
                        <a:rPr lang="en-US" sz="1100" dirty="0"/>
                        <a:t> - provide access to complete archive of Sentinel-2 data and ESA Archive of Landsat 5,7 and 8. </a:t>
                      </a:r>
                      <a:endParaRPr sz="1100" dirty="0"/>
                    </a:p>
                    <a:p>
                      <a:pPr marL="0" lvl="0" indent="0" rtl="0">
                        <a:lnSpc>
                          <a:spcPct val="115000"/>
                        </a:lnSpc>
                        <a:spcBef>
                          <a:spcPts val="0"/>
                        </a:spcBef>
                        <a:spcAft>
                          <a:spcPts val="0"/>
                        </a:spcAft>
                        <a:buNone/>
                      </a:pPr>
                      <a:r>
                        <a:rPr lang="en-US" sz="1100" b="1" dirty="0" err="1"/>
                        <a:t>Datacube</a:t>
                      </a:r>
                      <a:r>
                        <a:rPr lang="en-US" sz="1100" b="1" dirty="0"/>
                        <a:t> Data Analytics Service</a:t>
                      </a:r>
                      <a:r>
                        <a:rPr lang="en-US" sz="1100" dirty="0"/>
                        <a:t> proposes a multi-sensor, -scale and -purpose </a:t>
                      </a:r>
                      <a:r>
                        <a:rPr lang="en-US" sz="1100" dirty="0" err="1"/>
                        <a:t>datacube</a:t>
                      </a:r>
                      <a:r>
                        <a:rPr lang="en-US" sz="1100" dirty="0"/>
                        <a:t> approach.</a:t>
                      </a:r>
                      <a:endParaRPr sz="1100" dirty="0"/>
                    </a:p>
                    <a:p>
                      <a:pPr marL="0" lvl="0" indent="0" rtl="0">
                        <a:lnSpc>
                          <a:spcPct val="115000"/>
                        </a:lnSpc>
                        <a:spcBef>
                          <a:spcPts val="0"/>
                        </a:spcBef>
                        <a:spcAft>
                          <a:spcPts val="0"/>
                        </a:spcAft>
                        <a:buNone/>
                      </a:pPr>
                      <a:r>
                        <a:rPr lang="en-US" sz="1100" dirty="0" err="1"/>
                        <a:t>Geohazards</a:t>
                      </a:r>
                      <a:r>
                        <a:rPr lang="en-US" sz="1100" u="sng" dirty="0"/>
                        <a:t> </a:t>
                      </a:r>
                      <a:r>
                        <a:rPr lang="en-US" sz="1100" dirty="0"/>
                        <a:t>Exploitation Platform is focused on the integration of Ground Segment capabilities and ICT technologies to </a:t>
                      </a:r>
                      <a:r>
                        <a:rPr lang="en-US" sz="1100" dirty="0" err="1"/>
                        <a:t>maximise</a:t>
                      </a:r>
                      <a:r>
                        <a:rPr lang="en-US" sz="1100" dirty="0"/>
                        <a:t> the exploitation of EO data. </a:t>
                      </a:r>
                      <a:endParaRPr sz="1100" dirty="0"/>
                    </a:p>
                    <a:p>
                      <a:pPr marL="0" lvl="0" indent="0" rtl="0">
                        <a:lnSpc>
                          <a:spcPct val="115000"/>
                        </a:lnSpc>
                        <a:spcBef>
                          <a:spcPts val="0"/>
                        </a:spcBef>
                        <a:spcAft>
                          <a:spcPts val="0"/>
                        </a:spcAft>
                        <a:buNone/>
                      </a:pPr>
                      <a:r>
                        <a:rPr lang="en-US" sz="1100" b="1" dirty="0"/>
                        <a:t>OSS-X Sentinel Service </a:t>
                      </a:r>
                      <a:r>
                        <a:rPr lang="en-US" sz="1100" dirty="0"/>
                        <a:t>is a web based system designed to provide EO data users with Search - Cataloguing - Order and Dissemination capabilities for the Sentinel products.</a:t>
                      </a:r>
                      <a:endParaRPr sz="1100" dirty="0"/>
                    </a:p>
                    <a:p>
                      <a:pPr marL="0" lvl="0" indent="0" rtl="0">
                        <a:lnSpc>
                          <a:spcPct val="115000"/>
                        </a:lnSpc>
                        <a:spcBef>
                          <a:spcPts val="0"/>
                        </a:spcBef>
                        <a:spcAft>
                          <a:spcPts val="0"/>
                        </a:spcAft>
                        <a:buNone/>
                      </a:pPr>
                      <a:r>
                        <a:rPr lang="en-US" sz="1100" b="1" dirty="0"/>
                        <a:t>EO Cloud</a:t>
                      </a:r>
                      <a:r>
                        <a:rPr lang="en-US" sz="1100" dirty="0"/>
                        <a:t> is a cloud processing platform based on open source OpenStack technology. </a:t>
                      </a:r>
                      <a:endParaRPr sz="1100" dirty="0"/>
                    </a:p>
                    <a:p>
                      <a:pPr marL="0" lvl="0" indent="0" rtl="0">
                        <a:lnSpc>
                          <a:spcPct val="115000"/>
                        </a:lnSpc>
                        <a:spcBef>
                          <a:spcPts val="0"/>
                        </a:spcBef>
                        <a:spcAft>
                          <a:spcPts val="0"/>
                        </a:spcAft>
                        <a:buNone/>
                      </a:pPr>
                      <a:r>
                        <a:rPr lang="en-US" sz="1100" b="1" dirty="0"/>
                        <a:t>EODC SDIP</a:t>
                      </a:r>
                      <a:r>
                        <a:rPr lang="en-US" sz="1100" dirty="0"/>
                        <a:t> provides cloud, high performance computing and data storage facilities.</a:t>
                      </a:r>
                      <a:endParaRPr sz="1100" dirty="0"/>
                    </a:p>
                    <a:p>
                      <a:pPr marL="0" lvl="0" indent="0" rtl="0">
                        <a:lnSpc>
                          <a:spcPct val="115000"/>
                        </a:lnSpc>
                        <a:spcBef>
                          <a:spcPts val="0"/>
                        </a:spcBef>
                        <a:spcAft>
                          <a:spcPts val="0"/>
                        </a:spcAft>
                        <a:buNone/>
                      </a:pPr>
                      <a:endParaRPr sz="1100" dirty="0"/>
                    </a:p>
                  </a:txBody>
                  <a:tcPr marL="91425" marR="91425" marT="91425" marB="91425"/>
                </a:tc>
                <a:extLst>
                  <a:ext uri="{0D108BD9-81ED-4DB2-BD59-A6C34878D82A}">
                    <a16:rowId xmlns:a16="http://schemas.microsoft.com/office/drawing/2014/main" val="10003"/>
                  </a:ext>
                </a:extLst>
              </a:tr>
            </a:tbl>
          </a:graphicData>
        </a:graphic>
      </p:graphicFrame>
      <p:sp>
        <p:nvSpPr>
          <p:cNvPr id="297" name="Shape 297"/>
          <p:cNvSpPr txBox="1">
            <a:spLocks noGrp="1"/>
          </p:cNvSpPr>
          <p:nvPr>
            <p:ph type="title"/>
          </p:nvPr>
        </p:nvSpPr>
        <p:spPr>
          <a:xfrm>
            <a:off x="2911675" y="131650"/>
            <a:ext cx="5980800" cy="6219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US" sz="3000"/>
              <a:t>Discipline-specific data analytics 2/3 </a:t>
            </a:r>
            <a:endParaRPr sz="3000"/>
          </a:p>
        </p:txBody>
      </p:sp>
      <p:sp>
        <p:nvSpPr>
          <p:cNvPr id="5" name="Goccia 4"/>
          <p:cNvSpPr/>
          <p:nvPr/>
        </p:nvSpPr>
        <p:spPr>
          <a:xfrm>
            <a:off x="7127304" y="1268760"/>
            <a:ext cx="1477144" cy="864096"/>
          </a:xfrm>
          <a:prstGeom prst="teardrop">
            <a:avLst>
              <a:gd name="adj" fmla="val 12077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b="1" dirty="0" err="1" smtClean="0"/>
              <a:t>analytics</a:t>
            </a:r>
            <a:endParaRPr lang="it-IT" b="1" dirty="0"/>
          </a:p>
        </p:txBody>
      </p:sp>
      <p:sp>
        <p:nvSpPr>
          <p:cNvPr id="6" name="Goccia 5"/>
          <p:cNvSpPr/>
          <p:nvPr/>
        </p:nvSpPr>
        <p:spPr>
          <a:xfrm>
            <a:off x="7199312" y="1450115"/>
            <a:ext cx="1549152" cy="864096"/>
          </a:xfrm>
          <a:prstGeom prst="teardrop">
            <a:avLst>
              <a:gd name="adj" fmla="val 12077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b="1" dirty="0" smtClean="0"/>
              <a:t>Data </a:t>
            </a:r>
            <a:r>
              <a:rPr lang="it-IT" b="1" dirty="0" err="1" smtClean="0"/>
              <a:t>discovery</a:t>
            </a:r>
            <a:endParaRPr lang="it-IT" b="1" dirty="0"/>
          </a:p>
        </p:txBody>
      </p:sp>
      <p:sp>
        <p:nvSpPr>
          <p:cNvPr id="7" name="Goccia 6"/>
          <p:cNvSpPr/>
          <p:nvPr/>
        </p:nvSpPr>
        <p:spPr>
          <a:xfrm>
            <a:off x="7092280" y="2492896"/>
            <a:ext cx="1477144" cy="864096"/>
          </a:xfrm>
          <a:prstGeom prst="teardrop">
            <a:avLst>
              <a:gd name="adj" fmla="val 12077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b="1" dirty="0" err="1" smtClean="0"/>
              <a:t>analytics</a:t>
            </a:r>
            <a:endParaRPr lang="it-IT" b="1" dirty="0"/>
          </a:p>
        </p:txBody>
      </p:sp>
      <p:sp>
        <p:nvSpPr>
          <p:cNvPr id="8" name="Goccia 7"/>
          <p:cNvSpPr/>
          <p:nvPr/>
        </p:nvSpPr>
        <p:spPr>
          <a:xfrm>
            <a:off x="7200062" y="2699230"/>
            <a:ext cx="1477144" cy="864096"/>
          </a:xfrm>
          <a:prstGeom prst="teardrop">
            <a:avLst>
              <a:gd name="adj" fmla="val 1207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Data</a:t>
            </a:r>
          </a:p>
          <a:p>
            <a:pPr algn="ctr"/>
            <a:r>
              <a:rPr lang="it-IT" b="1" dirty="0" smtClean="0"/>
              <a:t>management</a:t>
            </a:r>
            <a:endParaRPr lang="it-IT" b="1" dirty="0"/>
          </a:p>
        </p:txBody>
      </p:sp>
      <p:sp>
        <p:nvSpPr>
          <p:cNvPr id="9" name="Goccia 8"/>
          <p:cNvSpPr/>
          <p:nvPr/>
        </p:nvSpPr>
        <p:spPr>
          <a:xfrm>
            <a:off x="7149619" y="3843514"/>
            <a:ext cx="1477144" cy="864096"/>
          </a:xfrm>
          <a:prstGeom prst="teardrop">
            <a:avLst>
              <a:gd name="adj" fmla="val 12077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b="1" dirty="0" err="1" smtClean="0"/>
              <a:t>analytics</a:t>
            </a:r>
            <a:endParaRPr lang="it-IT" b="1" dirty="0"/>
          </a:p>
        </p:txBody>
      </p:sp>
    </p:spTree>
    <p:extLst>
      <p:ext uri="{BB962C8B-B14F-4D97-AF65-F5344CB8AC3E}">
        <p14:creationId xmlns:p14="http://schemas.microsoft.com/office/powerpoint/2010/main" val="393373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sldNum" idx="12"/>
          </p:nvPr>
        </p:nvSpPr>
        <p:spPr>
          <a:xfrm>
            <a:off x="6553200" y="6381328"/>
            <a:ext cx="2339400" cy="288000"/>
          </a:xfrm>
          <a:prstGeom prst="rect">
            <a:avLst/>
          </a:prstGeom>
        </p:spPr>
        <p:txBody>
          <a:bodyPr spcFirstLastPara="1" wrap="square" lIns="91425" tIns="45700" rIns="91425" bIns="45700" anchor="t" anchorCtr="0">
            <a:noAutofit/>
          </a:bodyPr>
          <a:lstStyle/>
          <a:p>
            <a:pPr marL="0" lvl="0" indent="0" rtl="0">
              <a:spcBef>
                <a:spcPts val="0"/>
              </a:spcBef>
              <a:spcAft>
                <a:spcPts val="0"/>
              </a:spcAft>
              <a:buNone/>
            </a:pPr>
            <a:fld id="{00000000-1234-1234-1234-123412341234}" type="slidenum">
              <a:rPr lang="en-US"/>
              <a:t>6</a:t>
            </a:fld>
            <a:endParaRPr/>
          </a:p>
        </p:txBody>
      </p:sp>
      <p:sp>
        <p:nvSpPr>
          <p:cNvPr id="304" name="Shape 304"/>
          <p:cNvSpPr txBox="1">
            <a:spLocks noGrp="1"/>
          </p:cNvSpPr>
          <p:nvPr>
            <p:ph type="title"/>
          </p:nvPr>
        </p:nvSpPr>
        <p:spPr>
          <a:xfrm>
            <a:off x="2911675" y="131650"/>
            <a:ext cx="5980800" cy="6219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US" sz="3000"/>
              <a:t>Discipline-specific data analytics 3/3</a:t>
            </a:r>
            <a:endParaRPr/>
          </a:p>
          <a:p>
            <a:pPr marL="0" lvl="0" indent="0" rtl="0">
              <a:spcBef>
                <a:spcPts val="640"/>
              </a:spcBef>
              <a:spcAft>
                <a:spcPts val="0"/>
              </a:spcAft>
              <a:buNone/>
            </a:pPr>
            <a:endParaRPr/>
          </a:p>
        </p:txBody>
      </p:sp>
      <p:graphicFrame>
        <p:nvGraphicFramePr>
          <p:cNvPr id="305" name="Shape 305"/>
          <p:cNvGraphicFramePr/>
          <p:nvPr>
            <p:extLst>
              <p:ext uri="{D42A27DB-BD31-4B8C-83A1-F6EECF244321}">
                <p14:modId xmlns:p14="http://schemas.microsoft.com/office/powerpoint/2010/main" val="3866347264"/>
              </p:ext>
            </p:extLst>
          </p:nvPr>
        </p:nvGraphicFramePr>
        <p:xfrm>
          <a:off x="413500" y="1077400"/>
          <a:ext cx="8479100" cy="5102994"/>
        </p:xfrm>
        <a:graphic>
          <a:graphicData uri="http://schemas.openxmlformats.org/drawingml/2006/table">
            <a:tbl>
              <a:tblPr>
                <a:noFill/>
              </a:tblPr>
              <a:tblGrid>
                <a:gridCol w="1891250">
                  <a:extLst>
                    <a:ext uri="{9D8B030D-6E8A-4147-A177-3AD203B41FA5}">
                      <a16:colId xmlns:a16="http://schemas.microsoft.com/office/drawing/2014/main" val="20000"/>
                    </a:ext>
                  </a:extLst>
                </a:gridCol>
                <a:gridCol w="6587850">
                  <a:extLst>
                    <a:ext uri="{9D8B030D-6E8A-4147-A177-3AD203B41FA5}">
                      <a16:colId xmlns:a16="http://schemas.microsoft.com/office/drawing/2014/main" val="20001"/>
                    </a:ext>
                  </a:extLst>
                </a:gridCol>
              </a:tblGrid>
              <a:tr h="381000">
                <a:tc>
                  <a:txBody>
                    <a:bodyPr/>
                    <a:lstStyle/>
                    <a:p>
                      <a:pPr marL="0" lvl="0" indent="0" rtl="0">
                        <a:spcBef>
                          <a:spcPts val="0"/>
                        </a:spcBef>
                        <a:spcAft>
                          <a:spcPts val="0"/>
                        </a:spcAft>
                        <a:buNone/>
                      </a:pPr>
                      <a:r>
                        <a:rPr lang="en-US"/>
                        <a:t>Who</a:t>
                      </a:r>
                      <a:endParaRPr/>
                    </a:p>
                  </a:txBody>
                  <a:tcPr marL="91425" marR="91425" marT="91425" marB="91425"/>
                </a:tc>
                <a:tc>
                  <a:txBody>
                    <a:bodyPr/>
                    <a:lstStyle/>
                    <a:p>
                      <a:pPr marL="0" lvl="0" indent="0" rtl="0">
                        <a:spcBef>
                          <a:spcPts val="0"/>
                        </a:spcBef>
                        <a:spcAft>
                          <a:spcPts val="0"/>
                        </a:spcAft>
                        <a:buNone/>
                      </a:pPr>
                      <a:r>
                        <a:rPr lang="en-US"/>
                        <a:t>Service</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rtl="0">
                        <a:spcBef>
                          <a:spcPts val="0"/>
                        </a:spcBef>
                        <a:spcAft>
                          <a:spcPts val="0"/>
                        </a:spcAft>
                        <a:buNone/>
                      </a:pPr>
                      <a:r>
                        <a:rPr lang="en-US" sz="1100" b="1" dirty="0">
                          <a:solidFill>
                            <a:srgbClr val="B5892D"/>
                          </a:solidFill>
                        </a:rPr>
                        <a:t>DARIAH</a:t>
                      </a:r>
                      <a:r>
                        <a:rPr lang="en-US" sz="1100" b="1" dirty="0"/>
                        <a:t> (pan-European infrastructure for arts and humanities)</a:t>
                      </a:r>
                      <a:endParaRPr sz="1100" b="1" dirty="0"/>
                    </a:p>
                  </a:txBody>
                  <a:tcPr marL="91425" marR="91425" marT="91425" marB="91425"/>
                </a:tc>
                <a:tc>
                  <a:txBody>
                    <a:bodyPr/>
                    <a:lstStyle/>
                    <a:p>
                      <a:pPr marL="0" lvl="0" indent="0" rtl="0">
                        <a:lnSpc>
                          <a:spcPct val="115000"/>
                        </a:lnSpc>
                        <a:spcBef>
                          <a:spcPts val="0"/>
                        </a:spcBef>
                        <a:spcAft>
                          <a:spcPts val="0"/>
                        </a:spcAft>
                        <a:buNone/>
                      </a:pPr>
                      <a:r>
                        <a:rPr lang="en-US" sz="1100" b="1"/>
                        <a:t>DARIAH Science Gateway offers cloud-based services and applications to the humanities research communities</a:t>
                      </a:r>
                      <a:endParaRPr sz="1100"/>
                    </a:p>
                  </a:txBody>
                  <a:tcPr marL="91425" marR="91425" marT="91425" marB="91425"/>
                </a:tc>
                <a:extLst>
                  <a:ext uri="{0D108BD9-81ED-4DB2-BD59-A6C34878D82A}">
                    <a16:rowId xmlns:a16="http://schemas.microsoft.com/office/drawing/2014/main" val="10001"/>
                  </a:ext>
                </a:extLst>
              </a:tr>
              <a:tr h="381000">
                <a:tc>
                  <a:txBody>
                    <a:bodyPr/>
                    <a:lstStyle/>
                    <a:p>
                      <a:pPr marL="0" lvl="0" indent="0" rtl="0">
                        <a:spcBef>
                          <a:spcPts val="0"/>
                        </a:spcBef>
                        <a:spcAft>
                          <a:spcPts val="0"/>
                        </a:spcAft>
                        <a:buNone/>
                      </a:pPr>
                      <a:r>
                        <a:rPr lang="en-US" sz="1100" b="1" dirty="0" smtClean="0">
                          <a:solidFill>
                            <a:srgbClr val="B5892D"/>
                          </a:solidFill>
                        </a:rPr>
                        <a:t>GEOSS </a:t>
                      </a:r>
                      <a:r>
                        <a:rPr lang="en-US" sz="1100" b="1" dirty="0" smtClean="0"/>
                        <a:t>(Global Earth Observation System of Systems) </a:t>
                      </a:r>
                      <a:endParaRPr sz="1100" b="1" dirty="0">
                        <a:solidFill>
                          <a:srgbClr val="B5892D"/>
                        </a:solidFill>
                      </a:endParaRPr>
                    </a:p>
                  </a:txBody>
                  <a:tcPr marL="91425" marR="91425" marT="91425" marB="91425"/>
                </a:tc>
                <a:tc>
                  <a:txBody>
                    <a:bodyPr/>
                    <a:lstStyle/>
                    <a:p>
                      <a:pPr marL="0" lvl="0" indent="0" rtl="0">
                        <a:lnSpc>
                          <a:spcPct val="115000"/>
                        </a:lnSpc>
                        <a:spcBef>
                          <a:spcPts val="0"/>
                        </a:spcBef>
                        <a:spcAft>
                          <a:spcPts val="0"/>
                        </a:spcAft>
                        <a:buNone/>
                      </a:pPr>
                      <a:r>
                        <a:rPr lang="en-US" sz="1100" b="0" dirty="0" smtClean="0"/>
                        <a:t>The </a:t>
                      </a:r>
                      <a:r>
                        <a:rPr lang="en-US" sz="1100" b="1" dirty="0" smtClean="0"/>
                        <a:t>GEOSS</a:t>
                      </a:r>
                      <a:r>
                        <a:rPr lang="en-US" sz="1100" b="0" dirty="0" smtClean="0"/>
                        <a:t> services support the implementation of the Sustainable Development Goals (SDGs) defined by the United Nations. Services scope is to help SDG monitoring and assessing by providing the necessary Indicators and Essential Variables (EVs) defined by the Community.</a:t>
                      </a:r>
                    </a:p>
                    <a:p>
                      <a:pPr marL="0" lvl="0" indent="0" rtl="0">
                        <a:lnSpc>
                          <a:spcPct val="115000"/>
                        </a:lnSpc>
                        <a:spcBef>
                          <a:spcPts val="0"/>
                        </a:spcBef>
                        <a:spcAft>
                          <a:spcPts val="0"/>
                        </a:spcAft>
                        <a:buNone/>
                      </a:pPr>
                      <a:r>
                        <a:rPr lang="en-US" sz="1100" b="0" dirty="0" smtClean="0"/>
                        <a:t>The core of the service, GEO DAB (Discovery and Access Broker), will be able to access via open APIs the virtual IaaS and PaaS provided by EOSC-hub.</a:t>
                      </a:r>
                      <a:endParaRPr lang="en-US" sz="1100" b="1" dirty="0" smtClean="0"/>
                    </a:p>
                  </a:txBody>
                  <a:tcPr marL="91425" marR="91425" marT="91425" marB="91425"/>
                </a:tc>
                <a:extLst>
                  <a:ext uri="{0D108BD9-81ED-4DB2-BD59-A6C34878D82A}">
                    <a16:rowId xmlns:a16="http://schemas.microsoft.com/office/drawing/2014/main" val="10002"/>
                  </a:ext>
                </a:extLst>
              </a:tr>
              <a:tr h="381000">
                <a:tc>
                  <a:txBody>
                    <a:bodyPr/>
                    <a:lstStyle/>
                    <a:p>
                      <a:pPr marL="0" lvl="0" indent="0" rtl="0">
                        <a:spcBef>
                          <a:spcPts val="0"/>
                        </a:spcBef>
                        <a:spcAft>
                          <a:spcPts val="0"/>
                        </a:spcAft>
                        <a:buNone/>
                      </a:pPr>
                      <a:r>
                        <a:rPr lang="en-US" sz="1100" b="1" dirty="0" err="1" smtClean="0">
                          <a:solidFill>
                            <a:srgbClr val="B5892D"/>
                          </a:solidFill>
                        </a:rPr>
                        <a:t>LifeWatch</a:t>
                      </a:r>
                      <a:r>
                        <a:rPr lang="en-US" sz="1100" b="1" dirty="0" smtClean="0">
                          <a:solidFill>
                            <a:srgbClr val="B5892D"/>
                          </a:solidFill>
                        </a:rPr>
                        <a:t> </a:t>
                      </a:r>
                      <a:r>
                        <a:rPr lang="en-US" sz="1100" b="1" dirty="0" smtClean="0">
                          <a:solidFill>
                            <a:schemeClr val="tx1"/>
                          </a:solidFill>
                        </a:rPr>
                        <a:t>(a</a:t>
                      </a:r>
                      <a:r>
                        <a:rPr lang="en-US" sz="1100" b="1" dirty="0" smtClean="0"/>
                        <a:t> European e-Science distributed Infrastructure focused on how to measure the impact of Global Climate Change issues on Earth Biodiversity and Ecosystem Research)</a:t>
                      </a:r>
                      <a:endParaRPr sz="1100" b="1" dirty="0">
                        <a:solidFill>
                          <a:srgbClr val="B5892D"/>
                        </a:solidFill>
                      </a:endParaRPr>
                    </a:p>
                  </a:txBody>
                  <a:tcPr marL="91425" marR="91425" marT="91425" marB="91425"/>
                </a:tc>
                <a:tc>
                  <a:txBody>
                    <a:bodyPr/>
                    <a:lstStyle/>
                    <a:p>
                      <a:pPr marL="0" lvl="0" indent="0" rtl="0">
                        <a:lnSpc>
                          <a:spcPct val="115000"/>
                        </a:lnSpc>
                        <a:spcBef>
                          <a:spcPts val="0"/>
                        </a:spcBef>
                        <a:spcAft>
                          <a:spcPts val="0"/>
                        </a:spcAft>
                        <a:buNone/>
                      </a:pPr>
                      <a:r>
                        <a:rPr lang="en-US" sz="1100" b="0" dirty="0" smtClean="0"/>
                        <a:t>    </a:t>
                      </a:r>
                      <a:r>
                        <a:rPr lang="en-US" sz="1100" b="1" dirty="0" smtClean="0"/>
                        <a:t>Citizen Science Services </a:t>
                      </a:r>
                      <a:r>
                        <a:rPr lang="en-US" sz="1100" b="0" dirty="0" smtClean="0"/>
                        <a:t>include a platform for biodiversity observations, a platform for automatic image analysis and services for crowdsourcing any task and generating 3D models from pictures.</a:t>
                      </a:r>
                    </a:p>
                    <a:p>
                      <a:pPr marL="0" lvl="0" indent="0" rtl="0">
                        <a:lnSpc>
                          <a:spcPct val="115000"/>
                        </a:lnSpc>
                        <a:spcBef>
                          <a:spcPts val="0"/>
                        </a:spcBef>
                        <a:spcAft>
                          <a:spcPts val="0"/>
                        </a:spcAft>
                        <a:buNone/>
                      </a:pPr>
                      <a:r>
                        <a:rPr lang="en-US" sz="1100" b="0" dirty="0" smtClean="0"/>
                        <a:t>    </a:t>
                      </a:r>
                      <a:r>
                        <a:rPr lang="en-US" sz="1100" b="1" dirty="0" smtClean="0"/>
                        <a:t>Digital Knowledge Preservation Framework </a:t>
                      </a:r>
                      <a:r>
                        <a:rPr lang="en-US" sz="1100" b="0" dirty="0" smtClean="0"/>
                        <a:t>is a tool for Open Data supporting the full research data life cycle, providing Open Access to research publications, enabling direct access, without any kind of restriction, registration or subscription and Enhanced Research Data Management, covering the full data cycle, data cycle, from planning, acquisition and curation to publication, integration in analysis and preservation.</a:t>
                      </a:r>
                    </a:p>
                    <a:p>
                      <a:pPr marL="0" lvl="0" indent="0" rtl="0">
                        <a:lnSpc>
                          <a:spcPct val="115000"/>
                        </a:lnSpc>
                        <a:spcBef>
                          <a:spcPts val="0"/>
                        </a:spcBef>
                        <a:spcAft>
                          <a:spcPts val="0"/>
                        </a:spcAft>
                        <a:buNone/>
                      </a:pPr>
                      <a:r>
                        <a:rPr lang="en-US" sz="1100" b="1" dirty="0" smtClean="0"/>
                        <a:t>    GBIF</a:t>
                      </a:r>
                      <a:r>
                        <a:rPr lang="en-US" sz="1100" b="0" dirty="0" smtClean="0"/>
                        <a:t> data access under biogeographic context provides access with advanced facets to GBIF biodiversity data under a biogeographic context.</a:t>
                      </a:r>
                    </a:p>
                    <a:p>
                      <a:pPr marL="0" lvl="0" indent="0" rtl="0">
                        <a:lnSpc>
                          <a:spcPct val="115000"/>
                        </a:lnSpc>
                        <a:spcBef>
                          <a:spcPts val="0"/>
                        </a:spcBef>
                        <a:spcAft>
                          <a:spcPts val="0"/>
                        </a:spcAft>
                        <a:buNone/>
                      </a:pPr>
                      <a:r>
                        <a:rPr lang="en-US" sz="1100" b="1" dirty="0" smtClean="0"/>
                        <a:t>    PAIRQURS </a:t>
                      </a:r>
                      <a:r>
                        <a:rPr lang="en-US" sz="1100" b="0" dirty="0" smtClean="0"/>
                        <a:t>(public data access component of the bigger project LIFE+RESPIRA) consists of a network of 50 portable air pollution sensor suites that are carried by a team of volunteer cyclists during their daily commute throughout the city of Pamplona, Spain. By doing this they collect data records of atmospheric pollutants, other auxiliary data and GPS coordinates</a:t>
                      </a:r>
                    </a:p>
                    <a:p>
                      <a:pPr marL="0" lvl="0" indent="0" rtl="0">
                        <a:lnSpc>
                          <a:spcPct val="115000"/>
                        </a:lnSpc>
                        <a:spcBef>
                          <a:spcPts val="0"/>
                        </a:spcBef>
                        <a:spcAft>
                          <a:spcPts val="0"/>
                        </a:spcAft>
                        <a:buNone/>
                      </a:pPr>
                      <a:r>
                        <a:rPr lang="en-US" sz="1100" b="1" dirty="0" smtClean="0"/>
                        <a:t>    Remote Monitoring and Smart Sensing </a:t>
                      </a:r>
                      <a:r>
                        <a:rPr lang="en-US" sz="1100" b="0" dirty="0" smtClean="0"/>
                        <a:t>is a webserver designed to cover the entire process of working with Sentinel data products.</a:t>
                      </a:r>
                      <a:endParaRPr lang="en-US" sz="1100" b="1" dirty="0" smtClean="0"/>
                    </a:p>
                  </a:txBody>
                  <a:tcPr marL="91425" marR="91425" marT="91425" marB="91425"/>
                </a:tc>
                <a:extLst>
                  <a:ext uri="{0D108BD9-81ED-4DB2-BD59-A6C34878D82A}">
                    <a16:rowId xmlns:a16="http://schemas.microsoft.com/office/drawing/2014/main" val="10003"/>
                  </a:ext>
                </a:extLst>
              </a:tr>
            </a:tbl>
          </a:graphicData>
        </a:graphic>
      </p:graphicFrame>
      <p:sp>
        <p:nvSpPr>
          <p:cNvPr id="5" name="Goccia 4"/>
          <p:cNvSpPr/>
          <p:nvPr/>
        </p:nvSpPr>
        <p:spPr>
          <a:xfrm>
            <a:off x="7199312" y="1052736"/>
            <a:ext cx="1549152" cy="864096"/>
          </a:xfrm>
          <a:prstGeom prst="teardrop">
            <a:avLst>
              <a:gd name="adj" fmla="val 12077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b="1" dirty="0" smtClean="0"/>
              <a:t>Data </a:t>
            </a:r>
            <a:r>
              <a:rPr lang="it-IT" b="1" dirty="0" err="1" smtClean="0"/>
              <a:t>discovery</a:t>
            </a:r>
            <a:endParaRPr lang="it-IT" b="1" dirty="0"/>
          </a:p>
        </p:txBody>
      </p:sp>
      <p:sp>
        <p:nvSpPr>
          <p:cNvPr id="6" name="Goccia 5"/>
          <p:cNvSpPr/>
          <p:nvPr/>
        </p:nvSpPr>
        <p:spPr>
          <a:xfrm>
            <a:off x="7235546" y="1231421"/>
            <a:ext cx="1477144" cy="864096"/>
          </a:xfrm>
          <a:prstGeom prst="teardrop">
            <a:avLst>
              <a:gd name="adj" fmla="val 12077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b="1" dirty="0" err="1" smtClean="0"/>
              <a:t>analytics</a:t>
            </a:r>
            <a:endParaRPr lang="it-IT" b="1" dirty="0"/>
          </a:p>
        </p:txBody>
      </p:sp>
      <p:sp>
        <p:nvSpPr>
          <p:cNvPr id="7" name="Goccia 6"/>
          <p:cNvSpPr/>
          <p:nvPr/>
        </p:nvSpPr>
        <p:spPr>
          <a:xfrm>
            <a:off x="7343328" y="1437755"/>
            <a:ext cx="1477144" cy="864096"/>
          </a:xfrm>
          <a:prstGeom prst="teardrop">
            <a:avLst>
              <a:gd name="adj" fmla="val 1207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Data</a:t>
            </a:r>
          </a:p>
          <a:p>
            <a:pPr algn="ctr"/>
            <a:r>
              <a:rPr lang="it-IT" b="1" dirty="0" smtClean="0"/>
              <a:t>management</a:t>
            </a:r>
            <a:endParaRPr lang="it-IT" b="1" dirty="0"/>
          </a:p>
        </p:txBody>
      </p:sp>
      <p:sp>
        <p:nvSpPr>
          <p:cNvPr id="8" name="Goccia 7"/>
          <p:cNvSpPr/>
          <p:nvPr/>
        </p:nvSpPr>
        <p:spPr>
          <a:xfrm>
            <a:off x="7236296" y="2467917"/>
            <a:ext cx="1549152" cy="864096"/>
          </a:xfrm>
          <a:prstGeom prst="teardrop">
            <a:avLst>
              <a:gd name="adj" fmla="val 12077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b="1" dirty="0" smtClean="0"/>
              <a:t>Data </a:t>
            </a:r>
            <a:r>
              <a:rPr lang="it-IT" b="1" dirty="0" err="1" smtClean="0"/>
              <a:t>discovery</a:t>
            </a:r>
            <a:endParaRPr lang="it-IT" b="1" dirty="0"/>
          </a:p>
        </p:txBody>
      </p:sp>
      <p:sp>
        <p:nvSpPr>
          <p:cNvPr id="9" name="Goccia 8"/>
          <p:cNvSpPr/>
          <p:nvPr/>
        </p:nvSpPr>
        <p:spPr>
          <a:xfrm>
            <a:off x="7272530" y="2646602"/>
            <a:ext cx="1477144" cy="864096"/>
          </a:xfrm>
          <a:prstGeom prst="teardrop">
            <a:avLst>
              <a:gd name="adj" fmla="val 12077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b="1" dirty="0" err="1" smtClean="0"/>
              <a:t>analytics</a:t>
            </a:r>
            <a:endParaRPr lang="it-IT" b="1" dirty="0"/>
          </a:p>
        </p:txBody>
      </p:sp>
      <p:sp>
        <p:nvSpPr>
          <p:cNvPr id="11" name="Goccia 10"/>
          <p:cNvSpPr/>
          <p:nvPr/>
        </p:nvSpPr>
        <p:spPr>
          <a:xfrm>
            <a:off x="7236296" y="4052093"/>
            <a:ext cx="1549152" cy="864096"/>
          </a:xfrm>
          <a:prstGeom prst="teardrop">
            <a:avLst>
              <a:gd name="adj" fmla="val 12077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b="1" dirty="0" smtClean="0"/>
              <a:t>Data </a:t>
            </a:r>
            <a:r>
              <a:rPr lang="it-IT" b="1" dirty="0" err="1" smtClean="0"/>
              <a:t>discovery</a:t>
            </a:r>
            <a:endParaRPr lang="it-IT" b="1" dirty="0"/>
          </a:p>
        </p:txBody>
      </p:sp>
      <p:sp>
        <p:nvSpPr>
          <p:cNvPr id="12" name="Goccia 11"/>
          <p:cNvSpPr/>
          <p:nvPr/>
        </p:nvSpPr>
        <p:spPr>
          <a:xfrm>
            <a:off x="7272530" y="4230778"/>
            <a:ext cx="1477144" cy="864096"/>
          </a:xfrm>
          <a:prstGeom prst="teardrop">
            <a:avLst>
              <a:gd name="adj" fmla="val 12077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b="1" dirty="0" err="1" smtClean="0"/>
              <a:t>analytics</a:t>
            </a:r>
            <a:endParaRPr lang="it-IT" b="1" dirty="0"/>
          </a:p>
        </p:txBody>
      </p:sp>
      <p:sp>
        <p:nvSpPr>
          <p:cNvPr id="13" name="Goccia 12"/>
          <p:cNvSpPr/>
          <p:nvPr/>
        </p:nvSpPr>
        <p:spPr>
          <a:xfrm>
            <a:off x="7380312" y="4437112"/>
            <a:ext cx="1477144" cy="864096"/>
          </a:xfrm>
          <a:prstGeom prst="teardrop">
            <a:avLst>
              <a:gd name="adj" fmla="val 1207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Data</a:t>
            </a:r>
          </a:p>
          <a:p>
            <a:pPr algn="ctr"/>
            <a:r>
              <a:rPr lang="it-IT" b="1" dirty="0" smtClean="0"/>
              <a:t>management</a:t>
            </a:r>
            <a:endParaRPr lang="it-IT" b="1" dirty="0"/>
          </a:p>
        </p:txBody>
      </p:sp>
    </p:spTree>
    <p:extLst>
      <p:ext uri="{BB962C8B-B14F-4D97-AF65-F5344CB8AC3E}">
        <p14:creationId xmlns:p14="http://schemas.microsoft.com/office/powerpoint/2010/main" val="312265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B6F15528-21DE-4FAA-801E-634DDDAF4B2B}" type="slidenum">
              <a:rPr lang="en-US" smtClean="0"/>
              <a:pPr/>
              <a:t>7</a:t>
            </a:fld>
            <a:endParaRPr lang="en-US" dirty="0"/>
          </a:p>
        </p:txBody>
      </p:sp>
      <p:sp>
        <p:nvSpPr>
          <p:cNvPr id="4" name="Segnaposto data 3"/>
          <p:cNvSpPr>
            <a:spLocks noGrp="1"/>
          </p:cNvSpPr>
          <p:nvPr>
            <p:ph type="dt" sz="half" idx="10"/>
          </p:nvPr>
        </p:nvSpPr>
        <p:spPr/>
        <p:txBody>
          <a:bodyPr/>
          <a:lstStyle/>
          <a:p>
            <a:fld id="{83B5ABD0-EC19-4A83-89AE-D84C2568D126}" type="datetime1">
              <a:rPr lang="en-GB" smtClean="0"/>
              <a:pPr/>
              <a:t>07/10/2018</a:t>
            </a:fld>
            <a:endParaRPr lang="en-US" dirty="0"/>
          </a:p>
        </p:txBody>
      </p:sp>
      <p:sp>
        <p:nvSpPr>
          <p:cNvPr id="5" name="Titolo 4"/>
          <p:cNvSpPr>
            <a:spLocks noGrp="1"/>
          </p:cNvSpPr>
          <p:nvPr>
            <p:ph type="title"/>
          </p:nvPr>
        </p:nvSpPr>
        <p:spPr/>
        <p:txBody>
          <a:bodyPr>
            <a:normAutofit fontScale="90000"/>
          </a:bodyPr>
          <a:lstStyle/>
          <a:p>
            <a:r>
              <a:rPr lang="it-IT" dirty="0" smtClean="0"/>
              <a:t>EOSC-</a:t>
            </a:r>
            <a:r>
              <a:rPr lang="it-IT" dirty="0" err="1" smtClean="0"/>
              <a:t>hub</a:t>
            </a:r>
            <a:r>
              <a:rPr lang="it-IT" dirty="0" smtClean="0"/>
              <a:t> </a:t>
            </a:r>
            <a:r>
              <a:rPr lang="it-IT" dirty="0" err="1" smtClean="0"/>
              <a:t>integration</a:t>
            </a:r>
            <a:endParaRPr lang="it-IT" dirty="0"/>
          </a:p>
        </p:txBody>
      </p:sp>
      <p:pic>
        <p:nvPicPr>
          <p:cNvPr id="8" name="Segnaposto contenuto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5767" y="2423864"/>
            <a:ext cx="4047220" cy="2443509"/>
          </a:xfrm>
        </p:spPr>
      </p:pic>
      <p:sp>
        <p:nvSpPr>
          <p:cNvPr id="9" name="Segnaposto contenuto 2"/>
          <p:cNvSpPr txBox="1">
            <a:spLocks/>
          </p:cNvSpPr>
          <p:nvPr/>
        </p:nvSpPr>
        <p:spPr>
          <a:xfrm>
            <a:off x="467544" y="1270250"/>
            <a:ext cx="4464496" cy="648067"/>
          </a:xfrm>
          <a:prstGeom prst="rect">
            <a:avLst/>
          </a:prstGeom>
        </p:spPr>
        <p:txBody>
          <a:bodyPr>
            <a:normAutofit/>
          </a:bodyPr>
          <a:lstStyle>
            <a:lvl1pPr marL="257175" indent="-257175" algn="l" defTabSz="342900" rtl="0" eaLnBrk="1" latinLnBrk="0" hangingPunct="1">
              <a:spcBef>
                <a:spcPct val="20000"/>
              </a:spcBef>
              <a:buSzPct val="100000"/>
              <a:buFontTx/>
              <a:buBlip>
                <a:blip r:embed="rId3"/>
              </a:buBlip>
              <a:defRPr sz="2800" b="0" i="0" kern="1200">
                <a:solidFill>
                  <a:schemeClr val="tx1">
                    <a:lumMod val="75000"/>
                  </a:schemeClr>
                </a:solidFill>
                <a:latin typeface="+mn-lt"/>
                <a:ea typeface="Source Sans Pro" charset="0"/>
                <a:cs typeface="Source Sans Pro" charset="0"/>
              </a:defRPr>
            </a:lvl1pPr>
            <a:lvl2pPr marL="557213" indent="-214313" algn="l" defTabSz="3429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857250" indent="-171450" algn="l" defTabSz="3429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200150" marR="0" indent="-171450" algn="l" defTabSz="342900" rtl="0" eaLnBrk="1" fontAlgn="auto" latinLnBrk="0" hangingPunct="1">
              <a:lnSpc>
                <a:spcPct val="100000"/>
              </a:lnSpc>
              <a:spcBef>
                <a:spcPct val="20000"/>
              </a:spcBef>
              <a:spcAft>
                <a:spcPts val="0"/>
              </a:spcAft>
              <a:buClrTx/>
              <a:buSzPct val="70000"/>
              <a:buFont typeface="Calibri" panose="020F0502020204030204" pitchFamily="34" charset="0"/>
              <a:buChar char="-"/>
              <a:tabLst/>
              <a:defRPr sz="2800" b="0" i="0" kern="120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r>
              <a:rPr lang="it-IT" dirty="0" smtClean="0"/>
              <a:t>EOSC </a:t>
            </a:r>
            <a:r>
              <a:rPr lang="it-IT" dirty="0" err="1" smtClean="0"/>
              <a:t>allows</a:t>
            </a:r>
            <a:r>
              <a:rPr lang="it-IT" dirty="0" smtClean="0"/>
              <a:t> </a:t>
            </a:r>
            <a:r>
              <a:rPr lang="it-IT" dirty="0" err="1" smtClean="0"/>
              <a:t>them</a:t>
            </a:r>
            <a:r>
              <a:rPr lang="it-IT" dirty="0" smtClean="0"/>
              <a:t> to </a:t>
            </a:r>
            <a:r>
              <a:rPr lang="it-IT" dirty="0" err="1" smtClean="0"/>
              <a:t>grow</a:t>
            </a:r>
            <a:endParaRPr lang="it-IT" dirty="0"/>
          </a:p>
        </p:txBody>
      </p:sp>
      <p:sp>
        <p:nvSpPr>
          <p:cNvPr id="11" name="Freccia bidirezionale orizzontale 10"/>
          <p:cNvSpPr/>
          <p:nvPr/>
        </p:nvSpPr>
        <p:spPr>
          <a:xfrm>
            <a:off x="3275856" y="4976278"/>
            <a:ext cx="5472608" cy="1296144"/>
          </a:xfrm>
          <a:prstGeom prst="lef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2000" dirty="0" err="1" smtClean="0">
                <a:solidFill>
                  <a:schemeClr val="tx1"/>
                </a:solidFill>
              </a:rPr>
              <a:t>Horizzontally</a:t>
            </a:r>
            <a:endParaRPr lang="it-IT" sz="2000" dirty="0" smtClean="0">
              <a:solidFill>
                <a:schemeClr val="tx1"/>
              </a:solidFill>
            </a:endParaRPr>
          </a:p>
          <a:p>
            <a:pPr algn="ctr"/>
            <a:r>
              <a:rPr lang="it-IT" sz="2000" dirty="0" smtClean="0">
                <a:solidFill>
                  <a:schemeClr val="tx1"/>
                </a:solidFill>
              </a:rPr>
              <a:t>Scale out: </a:t>
            </a:r>
            <a:r>
              <a:rPr lang="it-IT" sz="2000" dirty="0" err="1" smtClean="0">
                <a:solidFill>
                  <a:schemeClr val="tx1"/>
                </a:solidFill>
              </a:rPr>
              <a:t>storage</a:t>
            </a:r>
            <a:r>
              <a:rPr lang="it-IT" sz="2000" dirty="0" smtClean="0">
                <a:solidFill>
                  <a:schemeClr val="tx1"/>
                </a:solidFill>
              </a:rPr>
              <a:t>, </a:t>
            </a:r>
            <a:r>
              <a:rPr lang="it-IT" sz="2000" dirty="0" err="1" smtClean="0">
                <a:solidFill>
                  <a:schemeClr val="tx1"/>
                </a:solidFill>
              </a:rPr>
              <a:t>computing</a:t>
            </a:r>
            <a:r>
              <a:rPr lang="it-IT" sz="2000" dirty="0" smtClean="0">
                <a:solidFill>
                  <a:schemeClr val="tx1"/>
                </a:solidFill>
              </a:rPr>
              <a:t>, </a:t>
            </a:r>
            <a:r>
              <a:rPr lang="it-IT" sz="2000" dirty="0" err="1" smtClean="0">
                <a:solidFill>
                  <a:schemeClr val="tx1"/>
                </a:solidFill>
              </a:rPr>
              <a:t>virtual</a:t>
            </a:r>
            <a:r>
              <a:rPr lang="it-IT" sz="2000" dirty="0" smtClean="0">
                <a:solidFill>
                  <a:schemeClr val="tx1"/>
                </a:solidFill>
              </a:rPr>
              <a:t> </a:t>
            </a:r>
            <a:r>
              <a:rPr lang="it-IT" sz="2000" dirty="0" err="1" smtClean="0">
                <a:solidFill>
                  <a:schemeClr val="tx1"/>
                </a:solidFill>
              </a:rPr>
              <a:t>nodes</a:t>
            </a:r>
            <a:endParaRPr lang="it-IT" sz="2000" dirty="0">
              <a:solidFill>
                <a:schemeClr val="tx1"/>
              </a:solidFill>
            </a:endParaRPr>
          </a:p>
        </p:txBody>
      </p:sp>
      <p:sp>
        <p:nvSpPr>
          <p:cNvPr id="12" name="Freccia bidirezionale verticale 11"/>
          <p:cNvSpPr/>
          <p:nvPr/>
        </p:nvSpPr>
        <p:spPr>
          <a:xfrm>
            <a:off x="2410538" y="2078636"/>
            <a:ext cx="1026760" cy="3356786"/>
          </a:xfrm>
          <a:prstGeom prst="upDownArrow">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it-IT" dirty="0" err="1" smtClean="0"/>
              <a:t>Vertically</a:t>
            </a:r>
            <a:endParaRPr lang="it-IT" dirty="0" smtClean="0"/>
          </a:p>
        </p:txBody>
      </p:sp>
      <p:sp>
        <p:nvSpPr>
          <p:cNvPr id="13" name="CasellaDiTesto 12"/>
          <p:cNvSpPr txBox="1"/>
          <p:nvPr/>
        </p:nvSpPr>
        <p:spPr>
          <a:xfrm>
            <a:off x="251520" y="2852936"/>
            <a:ext cx="2376264" cy="1531188"/>
          </a:xfrm>
          <a:prstGeom prst="rect">
            <a:avLst/>
          </a:prstGeom>
          <a:noFill/>
        </p:spPr>
        <p:txBody>
          <a:bodyPr wrap="square" rtlCol="0">
            <a:spAutoFit/>
          </a:bodyPr>
          <a:lstStyle/>
          <a:p>
            <a:r>
              <a:rPr lang="it-IT" sz="1600" dirty="0"/>
              <a:t>Integration with EOSC-</a:t>
            </a:r>
            <a:r>
              <a:rPr lang="it-IT" sz="1600" dirty="0" err="1"/>
              <a:t>hub</a:t>
            </a:r>
            <a:r>
              <a:rPr lang="it-IT" sz="1600" dirty="0"/>
              <a:t> core </a:t>
            </a:r>
            <a:r>
              <a:rPr lang="it-IT" sz="1600" dirty="0" err="1"/>
              <a:t>services</a:t>
            </a:r>
            <a:r>
              <a:rPr lang="it-IT" sz="1600" dirty="0"/>
              <a:t>: </a:t>
            </a:r>
            <a:r>
              <a:rPr lang="it-IT" sz="1600" dirty="0" smtClean="0"/>
              <a:t>security, </a:t>
            </a:r>
            <a:r>
              <a:rPr lang="it-IT" sz="1600" dirty="0"/>
              <a:t>data management, </a:t>
            </a:r>
            <a:r>
              <a:rPr lang="it-IT" sz="1600" dirty="0" err="1"/>
              <a:t>resource</a:t>
            </a:r>
            <a:r>
              <a:rPr lang="it-IT" sz="1600" dirty="0"/>
              <a:t> </a:t>
            </a:r>
            <a:r>
              <a:rPr lang="it-IT" sz="1600" dirty="0" err="1" smtClean="0"/>
              <a:t>brokering</a:t>
            </a:r>
            <a:r>
              <a:rPr lang="it-IT" sz="1600" dirty="0" smtClean="0"/>
              <a:t>, job </a:t>
            </a:r>
            <a:r>
              <a:rPr lang="it-IT" sz="1600" dirty="0" err="1" smtClean="0"/>
              <a:t>scheduling</a:t>
            </a:r>
            <a:r>
              <a:rPr lang="it-IT" sz="1600" dirty="0" smtClean="0"/>
              <a:t>, etc.</a:t>
            </a:r>
            <a:endParaRPr lang="it-IT" sz="1600" dirty="0"/>
          </a:p>
          <a:p>
            <a:pPr algn="l"/>
            <a:endParaRPr lang="it-IT" sz="1350" b="1" dirty="0">
              <a:solidFill>
                <a:srgbClr val="1C3046"/>
              </a:solidFill>
              <a:ea typeface="Source Sans Pro" charset="0"/>
              <a:cs typeface="Source Sans Pro" charset="0"/>
            </a:endParaRPr>
          </a:p>
        </p:txBody>
      </p:sp>
    </p:spTree>
    <p:extLst>
      <p:ext uri="{BB962C8B-B14F-4D97-AF65-F5344CB8AC3E}">
        <p14:creationId xmlns:p14="http://schemas.microsoft.com/office/powerpoint/2010/main" val="1700203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73870" y="2204864"/>
            <a:ext cx="3798416" cy="3640148"/>
          </a:xfrm>
        </p:spPr>
      </p:pic>
      <p:sp>
        <p:nvSpPr>
          <p:cNvPr id="4" name="Segnaposto data 3"/>
          <p:cNvSpPr>
            <a:spLocks noGrp="1"/>
          </p:cNvSpPr>
          <p:nvPr>
            <p:ph type="dt" sz="half" idx="10"/>
          </p:nvPr>
        </p:nvSpPr>
        <p:spPr/>
        <p:txBody>
          <a:bodyPr/>
          <a:lstStyle/>
          <a:p>
            <a:fld id="{83B5ABD0-EC19-4A83-89AE-D84C2568D126}" type="datetime1">
              <a:rPr lang="en-GB" smtClean="0"/>
              <a:pPr/>
              <a:t>07/10/2018</a:t>
            </a:fld>
            <a:endParaRPr lang="en-US" dirty="0"/>
          </a:p>
        </p:txBody>
      </p:sp>
      <p:sp>
        <p:nvSpPr>
          <p:cNvPr id="5" name="Titolo 4"/>
          <p:cNvSpPr>
            <a:spLocks noGrp="1"/>
          </p:cNvSpPr>
          <p:nvPr>
            <p:ph type="title"/>
          </p:nvPr>
        </p:nvSpPr>
        <p:spPr/>
        <p:txBody>
          <a:bodyPr>
            <a:normAutofit fontScale="90000"/>
          </a:bodyPr>
          <a:lstStyle/>
          <a:p>
            <a:r>
              <a:rPr lang="it-IT" dirty="0" err="1" smtClean="0"/>
              <a:t>Cultivating</a:t>
            </a:r>
            <a:r>
              <a:rPr lang="it-IT" dirty="0" smtClean="0"/>
              <a:t> the service</a:t>
            </a:r>
            <a:endParaRPr lang="it-IT" dirty="0"/>
          </a:p>
        </p:txBody>
      </p:sp>
      <p:sp>
        <p:nvSpPr>
          <p:cNvPr id="7" name="Rettangolo 6"/>
          <p:cNvSpPr/>
          <p:nvPr/>
        </p:nvSpPr>
        <p:spPr>
          <a:xfrm>
            <a:off x="5400846" y="5314278"/>
            <a:ext cx="2982035" cy="646331"/>
          </a:xfrm>
          <a:prstGeom prst="rect">
            <a:avLst/>
          </a:prstGeom>
        </p:spPr>
        <p:txBody>
          <a:bodyPr wrap="none" anchor="ctr">
            <a:spAutoFit/>
          </a:bodyPr>
          <a:lstStyle/>
          <a:p>
            <a:pPr algn="ctr"/>
            <a:r>
              <a:rPr lang="en-US" b="1" dirty="0">
                <a:solidFill>
                  <a:srgbClr val="1C3046"/>
                </a:solidFill>
              </a:rPr>
              <a:t>Federated High </a:t>
            </a:r>
            <a:endParaRPr lang="en-US" b="1" dirty="0" smtClean="0">
              <a:solidFill>
                <a:srgbClr val="1C3046"/>
              </a:solidFill>
            </a:endParaRPr>
          </a:p>
          <a:p>
            <a:pPr algn="ctr"/>
            <a:r>
              <a:rPr lang="en-US" b="1" dirty="0" smtClean="0">
                <a:solidFill>
                  <a:srgbClr val="1C3046"/>
                </a:solidFill>
              </a:rPr>
              <a:t>Throughput </a:t>
            </a:r>
            <a:r>
              <a:rPr lang="en-US" b="1" dirty="0">
                <a:solidFill>
                  <a:srgbClr val="1C3046"/>
                </a:solidFill>
              </a:rPr>
              <a:t>Computing (HTC)</a:t>
            </a:r>
            <a:endParaRPr lang="it-IT" b="1" dirty="0">
              <a:solidFill>
                <a:srgbClr val="1C3046"/>
              </a:solidFill>
            </a:endParaRPr>
          </a:p>
        </p:txBody>
      </p:sp>
      <p:sp>
        <p:nvSpPr>
          <p:cNvPr id="8" name="Rettangolo 7"/>
          <p:cNvSpPr/>
          <p:nvPr/>
        </p:nvSpPr>
        <p:spPr>
          <a:xfrm>
            <a:off x="1090198" y="5314278"/>
            <a:ext cx="2300053" cy="646331"/>
          </a:xfrm>
          <a:prstGeom prst="rect">
            <a:avLst/>
          </a:prstGeom>
        </p:spPr>
        <p:txBody>
          <a:bodyPr wrap="none">
            <a:spAutoFit/>
          </a:bodyPr>
          <a:lstStyle/>
          <a:p>
            <a:r>
              <a:rPr lang="en-US" b="1" dirty="0">
                <a:solidFill>
                  <a:srgbClr val="1C3046"/>
                </a:solidFill>
              </a:rPr>
              <a:t>Federated Computing </a:t>
            </a:r>
            <a:endParaRPr lang="en-US" b="1" dirty="0" smtClean="0">
              <a:solidFill>
                <a:srgbClr val="1C3046"/>
              </a:solidFill>
            </a:endParaRPr>
          </a:p>
          <a:p>
            <a:pPr algn="ctr"/>
            <a:r>
              <a:rPr lang="en-US" b="1" dirty="0" smtClean="0">
                <a:solidFill>
                  <a:srgbClr val="1C3046"/>
                </a:solidFill>
              </a:rPr>
              <a:t>IaaS </a:t>
            </a:r>
            <a:r>
              <a:rPr lang="en-US" b="1" dirty="0">
                <a:solidFill>
                  <a:srgbClr val="1C3046"/>
                </a:solidFill>
              </a:rPr>
              <a:t>and PaaS</a:t>
            </a:r>
            <a:endParaRPr lang="it-IT" b="1" dirty="0">
              <a:solidFill>
                <a:srgbClr val="1C3046"/>
              </a:solidFill>
            </a:endParaRPr>
          </a:p>
        </p:txBody>
      </p:sp>
      <p:sp>
        <p:nvSpPr>
          <p:cNvPr id="9" name="Rettangolo 8"/>
          <p:cNvSpPr/>
          <p:nvPr/>
        </p:nvSpPr>
        <p:spPr>
          <a:xfrm>
            <a:off x="5631013" y="2276646"/>
            <a:ext cx="3312368" cy="923330"/>
          </a:xfrm>
          <a:prstGeom prst="rect">
            <a:avLst/>
          </a:prstGeom>
        </p:spPr>
        <p:txBody>
          <a:bodyPr wrap="square">
            <a:spAutoFit/>
          </a:bodyPr>
          <a:lstStyle/>
          <a:p>
            <a:pPr algn="ctr"/>
            <a:r>
              <a:rPr lang="en-US" b="1" dirty="0">
                <a:solidFill>
                  <a:srgbClr val="1C3046"/>
                </a:solidFill>
              </a:rPr>
              <a:t>Scientific Workflow Management and </a:t>
            </a:r>
            <a:r>
              <a:rPr lang="en-US" b="1" dirty="0" smtClean="0">
                <a:solidFill>
                  <a:srgbClr val="1C3046"/>
                </a:solidFill>
              </a:rPr>
              <a:t>Orchestration</a:t>
            </a:r>
          </a:p>
          <a:p>
            <a:pPr algn="ctr"/>
            <a:r>
              <a:rPr lang="en-US" b="1" dirty="0" smtClean="0">
                <a:solidFill>
                  <a:srgbClr val="1C3046"/>
                </a:solidFill>
              </a:rPr>
              <a:t>(</a:t>
            </a:r>
            <a:r>
              <a:rPr lang="en-US" b="1" dirty="0" smtClean="0">
                <a:solidFill>
                  <a:srgbClr val="B5892D"/>
                </a:solidFill>
              </a:rPr>
              <a:t>DIRAC4EGI</a:t>
            </a:r>
            <a:r>
              <a:rPr lang="en-US" b="1" dirty="0" smtClean="0">
                <a:solidFill>
                  <a:srgbClr val="1C3046"/>
                </a:solidFill>
              </a:rPr>
              <a:t>, </a:t>
            </a:r>
            <a:r>
              <a:rPr lang="en-US" b="1" dirty="0" smtClean="0">
                <a:solidFill>
                  <a:srgbClr val="B5892D"/>
                </a:solidFill>
              </a:rPr>
              <a:t>TOSCA</a:t>
            </a:r>
            <a:r>
              <a:rPr lang="en-US" b="1" dirty="0" smtClean="0">
                <a:solidFill>
                  <a:srgbClr val="1C3046"/>
                </a:solidFill>
              </a:rPr>
              <a:t>)</a:t>
            </a:r>
            <a:endParaRPr lang="it-IT" b="1" dirty="0">
              <a:solidFill>
                <a:srgbClr val="1C3046"/>
              </a:solidFill>
            </a:endParaRPr>
          </a:p>
        </p:txBody>
      </p:sp>
      <p:sp>
        <p:nvSpPr>
          <p:cNvPr id="10" name="CasellaDiTesto 9"/>
          <p:cNvSpPr txBox="1"/>
          <p:nvPr/>
        </p:nvSpPr>
        <p:spPr>
          <a:xfrm>
            <a:off x="219373" y="3407149"/>
            <a:ext cx="3096344" cy="923330"/>
          </a:xfrm>
          <a:prstGeom prst="rect">
            <a:avLst/>
          </a:prstGeom>
          <a:noFill/>
        </p:spPr>
        <p:txBody>
          <a:bodyPr wrap="square" rtlCol="0">
            <a:spAutoFit/>
          </a:bodyPr>
          <a:lstStyle/>
          <a:p>
            <a:pPr algn="l"/>
            <a:r>
              <a:rPr lang="it-IT" b="1" dirty="0" smtClean="0">
                <a:solidFill>
                  <a:srgbClr val="1C3046"/>
                </a:solidFill>
                <a:ea typeface="Source Sans Pro" charset="0"/>
                <a:cs typeface="Source Sans Pro" charset="0"/>
              </a:rPr>
              <a:t>Data Management</a:t>
            </a:r>
          </a:p>
          <a:p>
            <a:pPr algn="l"/>
            <a:r>
              <a:rPr lang="it-IT" b="1" dirty="0" smtClean="0">
                <a:solidFill>
                  <a:srgbClr val="1C3046"/>
                </a:solidFill>
                <a:ea typeface="Source Sans Pro" charset="0"/>
                <a:cs typeface="Source Sans Pro" charset="0"/>
              </a:rPr>
              <a:t>(</a:t>
            </a:r>
            <a:r>
              <a:rPr lang="it-IT" b="1" dirty="0" smtClean="0">
                <a:solidFill>
                  <a:srgbClr val="B5892D"/>
                </a:solidFill>
                <a:ea typeface="Source Sans Pro" charset="0"/>
                <a:cs typeface="Source Sans Pro" charset="0"/>
              </a:rPr>
              <a:t>B2SAFE</a:t>
            </a:r>
            <a:r>
              <a:rPr lang="it-IT" b="1" dirty="0" smtClean="0">
                <a:solidFill>
                  <a:srgbClr val="1C3046"/>
                </a:solidFill>
                <a:ea typeface="Source Sans Pro" charset="0"/>
                <a:cs typeface="Source Sans Pro" charset="0"/>
              </a:rPr>
              <a:t>, </a:t>
            </a:r>
            <a:r>
              <a:rPr lang="it-IT" b="1" dirty="0" smtClean="0">
                <a:solidFill>
                  <a:srgbClr val="B5892D"/>
                </a:solidFill>
                <a:ea typeface="Source Sans Pro" charset="0"/>
                <a:cs typeface="Source Sans Pro" charset="0"/>
              </a:rPr>
              <a:t>B2SHARE</a:t>
            </a:r>
            <a:r>
              <a:rPr lang="it-IT" b="1" dirty="0" smtClean="0">
                <a:solidFill>
                  <a:srgbClr val="1C3046"/>
                </a:solidFill>
                <a:ea typeface="Source Sans Pro" charset="0"/>
                <a:cs typeface="Source Sans Pro" charset="0"/>
              </a:rPr>
              <a:t>, </a:t>
            </a:r>
            <a:r>
              <a:rPr lang="it-IT" b="1" dirty="0" smtClean="0">
                <a:solidFill>
                  <a:srgbClr val="B5892D"/>
                </a:solidFill>
                <a:ea typeface="Source Sans Pro" charset="0"/>
                <a:cs typeface="Source Sans Pro" charset="0"/>
              </a:rPr>
              <a:t>B2DROP</a:t>
            </a:r>
            <a:r>
              <a:rPr lang="it-IT" b="1" dirty="0" smtClean="0">
                <a:solidFill>
                  <a:srgbClr val="1C3046"/>
                </a:solidFill>
                <a:ea typeface="Source Sans Pro" charset="0"/>
                <a:cs typeface="Source Sans Pro" charset="0"/>
              </a:rPr>
              <a:t>, </a:t>
            </a:r>
            <a:r>
              <a:rPr lang="it-IT" b="1" dirty="0" err="1" smtClean="0">
                <a:solidFill>
                  <a:srgbClr val="B5892D"/>
                </a:solidFill>
                <a:ea typeface="Source Sans Pro" charset="0"/>
                <a:cs typeface="Source Sans Pro" charset="0"/>
              </a:rPr>
              <a:t>DataHub</a:t>
            </a:r>
            <a:r>
              <a:rPr lang="it-IT" b="1" dirty="0" smtClean="0">
                <a:solidFill>
                  <a:srgbClr val="1C3046"/>
                </a:solidFill>
                <a:ea typeface="Source Sans Pro" charset="0"/>
                <a:cs typeface="Source Sans Pro" charset="0"/>
              </a:rPr>
              <a:t>)</a:t>
            </a:r>
            <a:endParaRPr lang="it-IT" b="1" dirty="0">
              <a:solidFill>
                <a:srgbClr val="1C3046"/>
              </a:solidFill>
              <a:ea typeface="Source Sans Pro" charset="0"/>
              <a:cs typeface="Source Sans Pro" charset="0"/>
            </a:endParaRPr>
          </a:p>
        </p:txBody>
      </p:sp>
      <p:sp>
        <p:nvSpPr>
          <p:cNvPr id="11" name="CasellaDiTesto 10"/>
          <p:cNvSpPr txBox="1"/>
          <p:nvPr/>
        </p:nvSpPr>
        <p:spPr>
          <a:xfrm>
            <a:off x="267066" y="2252624"/>
            <a:ext cx="2322350" cy="923330"/>
          </a:xfrm>
          <a:prstGeom prst="rect">
            <a:avLst/>
          </a:prstGeom>
          <a:noFill/>
        </p:spPr>
        <p:txBody>
          <a:bodyPr wrap="square" rtlCol="0">
            <a:spAutoFit/>
          </a:bodyPr>
          <a:lstStyle/>
          <a:p>
            <a:r>
              <a:rPr lang="it-IT" b="1" dirty="0" err="1" smtClean="0">
                <a:solidFill>
                  <a:srgbClr val="1C3046"/>
                </a:solidFill>
                <a:ea typeface="Source Sans Pro" charset="0"/>
                <a:cs typeface="Source Sans Pro" charset="0"/>
              </a:rPr>
              <a:t>Persistent</a:t>
            </a:r>
            <a:r>
              <a:rPr lang="it-IT" b="1" dirty="0" smtClean="0">
                <a:solidFill>
                  <a:srgbClr val="1C3046"/>
                </a:solidFill>
                <a:ea typeface="Source Sans Pro" charset="0"/>
                <a:cs typeface="Source Sans Pro" charset="0"/>
              </a:rPr>
              <a:t> </a:t>
            </a:r>
            <a:r>
              <a:rPr lang="it-IT" b="1" dirty="0" err="1" smtClean="0">
                <a:solidFill>
                  <a:srgbClr val="1C3046"/>
                </a:solidFill>
                <a:ea typeface="Source Sans Pro" charset="0"/>
                <a:cs typeface="Source Sans Pro" charset="0"/>
              </a:rPr>
              <a:t>Identifiers</a:t>
            </a:r>
            <a:r>
              <a:rPr lang="it-IT" b="1" dirty="0" smtClean="0">
                <a:solidFill>
                  <a:srgbClr val="1C3046"/>
                </a:solidFill>
                <a:ea typeface="Source Sans Pro" charset="0"/>
                <a:cs typeface="Source Sans Pro" charset="0"/>
              </a:rPr>
              <a:t> Management</a:t>
            </a:r>
          </a:p>
          <a:p>
            <a:r>
              <a:rPr lang="it-IT" b="1" dirty="0" smtClean="0">
                <a:solidFill>
                  <a:srgbClr val="1C3046"/>
                </a:solidFill>
                <a:ea typeface="Source Sans Pro" charset="0"/>
                <a:cs typeface="Source Sans Pro" charset="0"/>
              </a:rPr>
              <a:t>(</a:t>
            </a:r>
            <a:r>
              <a:rPr lang="it-IT" b="1" dirty="0" smtClean="0">
                <a:solidFill>
                  <a:srgbClr val="B5892D"/>
                </a:solidFill>
                <a:ea typeface="Source Sans Pro" charset="0"/>
                <a:cs typeface="Source Sans Pro" charset="0"/>
              </a:rPr>
              <a:t>B2HANDLE</a:t>
            </a:r>
            <a:r>
              <a:rPr lang="it-IT" b="1" dirty="0" smtClean="0">
                <a:solidFill>
                  <a:srgbClr val="1C3046"/>
                </a:solidFill>
                <a:ea typeface="Source Sans Pro" charset="0"/>
                <a:cs typeface="Source Sans Pro" charset="0"/>
              </a:rPr>
              <a:t>)</a:t>
            </a:r>
            <a:endParaRPr lang="it-IT" b="1" dirty="0">
              <a:solidFill>
                <a:srgbClr val="1C3046"/>
              </a:solidFill>
              <a:ea typeface="Source Sans Pro" charset="0"/>
              <a:cs typeface="Source Sans Pro" charset="0"/>
            </a:endParaRPr>
          </a:p>
        </p:txBody>
      </p:sp>
      <p:sp>
        <p:nvSpPr>
          <p:cNvPr id="12" name="CasellaDiTesto 11"/>
          <p:cNvSpPr txBox="1"/>
          <p:nvPr/>
        </p:nvSpPr>
        <p:spPr>
          <a:xfrm>
            <a:off x="1331640" y="1262916"/>
            <a:ext cx="1379491" cy="369332"/>
          </a:xfrm>
          <a:prstGeom prst="rect">
            <a:avLst/>
          </a:prstGeom>
          <a:noFill/>
        </p:spPr>
        <p:txBody>
          <a:bodyPr wrap="square" rtlCol="0">
            <a:spAutoFit/>
          </a:bodyPr>
          <a:lstStyle/>
          <a:p>
            <a:r>
              <a:rPr lang="it-IT" b="1" dirty="0" smtClean="0">
                <a:solidFill>
                  <a:srgbClr val="1C3046"/>
                </a:solidFill>
                <a:ea typeface="Source Sans Pro" charset="0"/>
                <a:cs typeface="Source Sans Pro" charset="0"/>
              </a:rPr>
              <a:t>Marketplace</a:t>
            </a:r>
            <a:endParaRPr lang="it-IT" b="1" dirty="0">
              <a:solidFill>
                <a:srgbClr val="1C3046"/>
              </a:solidFill>
              <a:ea typeface="Source Sans Pro" charset="0"/>
              <a:cs typeface="Source Sans Pro" charset="0"/>
            </a:endParaRPr>
          </a:p>
        </p:txBody>
      </p:sp>
      <p:sp>
        <p:nvSpPr>
          <p:cNvPr id="13" name="CasellaDiTesto 12"/>
          <p:cNvSpPr txBox="1"/>
          <p:nvPr/>
        </p:nvSpPr>
        <p:spPr>
          <a:xfrm>
            <a:off x="3084862" y="1269138"/>
            <a:ext cx="1883547" cy="369332"/>
          </a:xfrm>
          <a:prstGeom prst="rect">
            <a:avLst/>
          </a:prstGeom>
          <a:noFill/>
        </p:spPr>
        <p:txBody>
          <a:bodyPr wrap="square" rtlCol="0">
            <a:spAutoFit/>
          </a:bodyPr>
          <a:lstStyle/>
          <a:p>
            <a:r>
              <a:rPr lang="it-IT" b="1" dirty="0" smtClean="0">
                <a:solidFill>
                  <a:srgbClr val="1C3046"/>
                </a:solidFill>
                <a:ea typeface="Source Sans Pro" charset="0"/>
                <a:cs typeface="Source Sans Pro" charset="0"/>
              </a:rPr>
              <a:t>Service </a:t>
            </a:r>
            <a:r>
              <a:rPr lang="it-IT" b="1" dirty="0" err="1" smtClean="0">
                <a:solidFill>
                  <a:srgbClr val="1C3046"/>
                </a:solidFill>
                <a:ea typeface="Source Sans Pro" charset="0"/>
                <a:cs typeface="Source Sans Pro" charset="0"/>
              </a:rPr>
              <a:t>catalog</a:t>
            </a:r>
            <a:endParaRPr lang="it-IT" b="1" dirty="0">
              <a:solidFill>
                <a:srgbClr val="1C3046"/>
              </a:solidFill>
              <a:ea typeface="Source Sans Pro" charset="0"/>
              <a:cs typeface="Source Sans Pro" charset="0"/>
            </a:endParaRPr>
          </a:p>
        </p:txBody>
      </p:sp>
      <p:sp>
        <p:nvSpPr>
          <p:cNvPr id="14" name="CasellaDiTesto 13"/>
          <p:cNvSpPr txBox="1"/>
          <p:nvPr/>
        </p:nvSpPr>
        <p:spPr>
          <a:xfrm>
            <a:off x="5214853" y="1270501"/>
            <a:ext cx="3260841" cy="646331"/>
          </a:xfrm>
          <a:prstGeom prst="rect">
            <a:avLst/>
          </a:prstGeom>
          <a:noFill/>
        </p:spPr>
        <p:txBody>
          <a:bodyPr wrap="square" rtlCol="0">
            <a:spAutoFit/>
          </a:bodyPr>
          <a:lstStyle/>
          <a:p>
            <a:r>
              <a:rPr lang="it-IT" b="1" dirty="0" err="1" smtClean="0">
                <a:solidFill>
                  <a:srgbClr val="1C3046"/>
                </a:solidFill>
                <a:ea typeface="Source Sans Pro" charset="0"/>
                <a:cs typeface="Source Sans Pro" charset="0"/>
              </a:rPr>
              <a:t>Metadata</a:t>
            </a:r>
            <a:r>
              <a:rPr lang="it-IT" b="1" dirty="0" smtClean="0">
                <a:solidFill>
                  <a:srgbClr val="1C3046"/>
                </a:solidFill>
                <a:ea typeface="Source Sans Pro" charset="0"/>
                <a:cs typeface="Source Sans Pro" charset="0"/>
              </a:rPr>
              <a:t> </a:t>
            </a:r>
            <a:r>
              <a:rPr lang="it-IT" b="1" dirty="0" err="1" smtClean="0">
                <a:solidFill>
                  <a:srgbClr val="1C3046"/>
                </a:solidFill>
                <a:ea typeface="Source Sans Pro" charset="0"/>
                <a:cs typeface="Source Sans Pro" charset="0"/>
              </a:rPr>
              <a:t>discovery</a:t>
            </a:r>
            <a:r>
              <a:rPr lang="it-IT" b="1" dirty="0" smtClean="0">
                <a:solidFill>
                  <a:srgbClr val="1C3046"/>
                </a:solidFill>
                <a:ea typeface="Source Sans Pro" charset="0"/>
                <a:cs typeface="Source Sans Pro" charset="0"/>
              </a:rPr>
              <a:t> service (</a:t>
            </a:r>
            <a:r>
              <a:rPr lang="it-IT" b="1" dirty="0" smtClean="0">
                <a:solidFill>
                  <a:srgbClr val="B5892D"/>
                </a:solidFill>
                <a:ea typeface="Source Sans Pro" charset="0"/>
                <a:cs typeface="Source Sans Pro" charset="0"/>
              </a:rPr>
              <a:t>B2FIND</a:t>
            </a:r>
            <a:r>
              <a:rPr lang="it-IT" b="1" dirty="0" smtClean="0">
                <a:solidFill>
                  <a:srgbClr val="1C3046"/>
                </a:solidFill>
                <a:ea typeface="Source Sans Pro" charset="0"/>
                <a:cs typeface="Source Sans Pro" charset="0"/>
              </a:rPr>
              <a:t>)</a:t>
            </a:r>
            <a:endParaRPr lang="it-IT" b="1" dirty="0">
              <a:solidFill>
                <a:srgbClr val="1C3046"/>
              </a:solidFill>
              <a:ea typeface="Source Sans Pro" charset="0"/>
              <a:cs typeface="Source Sans Pro" charset="0"/>
            </a:endParaRPr>
          </a:p>
        </p:txBody>
      </p:sp>
      <p:sp>
        <p:nvSpPr>
          <p:cNvPr id="15" name="CasellaDiTesto 14"/>
          <p:cNvSpPr txBox="1"/>
          <p:nvPr/>
        </p:nvSpPr>
        <p:spPr>
          <a:xfrm>
            <a:off x="6174668" y="3302774"/>
            <a:ext cx="3096344" cy="646331"/>
          </a:xfrm>
          <a:prstGeom prst="rect">
            <a:avLst/>
          </a:prstGeom>
          <a:noFill/>
        </p:spPr>
        <p:txBody>
          <a:bodyPr wrap="square" rtlCol="0">
            <a:spAutoFit/>
          </a:bodyPr>
          <a:lstStyle/>
          <a:p>
            <a:pPr algn="l"/>
            <a:r>
              <a:rPr lang="it-IT" b="1" dirty="0" err="1" smtClean="0">
                <a:solidFill>
                  <a:srgbClr val="1C3046"/>
                </a:solidFill>
                <a:ea typeface="Source Sans Pro" charset="0"/>
                <a:cs typeface="Source Sans Pro" charset="0"/>
              </a:rPr>
              <a:t>Federated</a:t>
            </a:r>
            <a:r>
              <a:rPr lang="it-IT" b="1" dirty="0" smtClean="0">
                <a:solidFill>
                  <a:srgbClr val="1C3046"/>
                </a:solidFill>
                <a:ea typeface="Source Sans Pro" charset="0"/>
                <a:cs typeface="Source Sans Pro" charset="0"/>
              </a:rPr>
              <a:t> </a:t>
            </a:r>
            <a:r>
              <a:rPr lang="it-IT" b="1" dirty="0" err="1" smtClean="0">
                <a:solidFill>
                  <a:srgbClr val="1C3046"/>
                </a:solidFill>
                <a:ea typeface="Source Sans Pro" charset="0"/>
                <a:cs typeface="Source Sans Pro" charset="0"/>
              </a:rPr>
              <a:t>authentication</a:t>
            </a:r>
            <a:endParaRPr lang="it-IT" b="1" dirty="0" smtClean="0">
              <a:solidFill>
                <a:srgbClr val="1C3046"/>
              </a:solidFill>
              <a:ea typeface="Source Sans Pro" charset="0"/>
              <a:cs typeface="Source Sans Pro" charset="0"/>
            </a:endParaRPr>
          </a:p>
          <a:p>
            <a:pPr algn="l"/>
            <a:r>
              <a:rPr lang="it-IT" b="1" dirty="0" smtClean="0">
                <a:solidFill>
                  <a:srgbClr val="1C3046"/>
                </a:solidFill>
                <a:ea typeface="Source Sans Pro" charset="0"/>
                <a:cs typeface="Source Sans Pro" charset="0"/>
              </a:rPr>
              <a:t>(</a:t>
            </a:r>
            <a:r>
              <a:rPr lang="it-IT" b="1" dirty="0" smtClean="0">
                <a:solidFill>
                  <a:srgbClr val="B5892D"/>
                </a:solidFill>
                <a:ea typeface="Source Sans Pro" charset="0"/>
                <a:cs typeface="Source Sans Pro" charset="0"/>
              </a:rPr>
              <a:t>Check-in</a:t>
            </a:r>
            <a:r>
              <a:rPr lang="it-IT" b="1" dirty="0" smtClean="0">
                <a:solidFill>
                  <a:srgbClr val="1C3046"/>
                </a:solidFill>
                <a:ea typeface="Source Sans Pro" charset="0"/>
                <a:cs typeface="Source Sans Pro" charset="0"/>
              </a:rPr>
              <a:t>, </a:t>
            </a:r>
            <a:r>
              <a:rPr lang="it-IT" b="1" dirty="0" smtClean="0">
                <a:solidFill>
                  <a:srgbClr val="B5892D"/>
                </a:solidFill>
                <a:ea typeface="Source Sans Pro" charset="0"/>
                <a:cs typeface="Source Sans Pro" charset="0"/>
              </a:rPr>
              <a:t>B2ACCESS</a:t>
            </a:r>
            <a:r>
              <a:rPr lang="it-IT" b="1" dirty="0" smtClean="0">
                <a:solidFill>
                  <a:srgbClr val="1C3046"/>
                </a:solidFill>
                <a:ea typeface="Source Sans Pro" charset="0"/>
                <a:cs typeface="Source Sans Pro" charset="0"/>
              </a:rPr>
              <a:t>, </a:t>
            </a:r>
            <a:r>
              <a:rPr lang="it-IT" b="1" dirty="0" smtClean="0">
                <a:solidFill>
                  <a:srgbClr val="B5892D"/>
                </a:solidFill>
                <a:ea typeface="Source Sans Pro" charset="0"/>
                <a:cs typeface="Source Sans Pro" charset="0"/>
              </a:rPr>
              <a:t>IAM</a:t>
            </a:r>
            <a:r>
              <a:rPr lang="it-IT" b="1" dirty="0" smtClean="0">
                <a:solidFill>
                  <a:srgbClr val="1C3046"/>
                </a:solidFill>
                <a:ea typeface="Source Sans Pro" charset="0"/>
                <a:cs typeface="Source Sans Pro" charset="0"/>
              </a:rPr>
              <a:t>)</a:t>
            </a:r>
            <a:endParaRPr lang="it-IT" b="1" dirty="0">
              <a:solidFill>
                <a:srgbClr val="1C3046"/>
              </a:solidFill>
              <a:ea typeface="Source Sans Pro" charset="0"/>
              <a:cs typeface="Source Sans Pro" charset="0"/>
            </a:endParaRPr>
          </a:p>
        </p:txBody>
      </p:sp>
    </p:spTree>
    <p:extLst>
      <p:ext uri="{BB962C8B-B14F-4D97-AF65-F5344CB8AC3E}">
        <p14:creationId xmlns:p14="http://schemas.microsoft.com/office/powerpoint/2010/main" val="583850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B6F15528-21DE-4FAA-801E-634DDDAF4B2B}" type="slidenum">
              <a:rPr lang="en-US" smtClean="0"/>
              <a:pPr/>
              <a:t>9</a:t>
            </a:fld>
            <a:endParaRPr lang="en-US" dirty="0"/>
          </a:p>
        </p:txBody>
      </p:sp>
      <p:sp>
        <p:nvSpPr>
          <p:cNvPr id="3" name="Segnaposto contenuto 2"/>
          <p:cNvSpPr>
            <a:spLocks noGrp="1"/>
          </p:cNvSpPr>
          <p:nvPr>
            <p:ph idx="1"/>
          </p:nvPr>
        </p:nvSpPr>
        <p:spPr/>
        <p:txBody>
          <a:bodyPr/>
          <a:lstStyle/>
          <a:p>
            <a:r>
              <a:rPr lang="it-IT" dirty="0" err="1" smtClean="0"/>
              <a:t>Most</a:t>
            </a:r>
            <a:r>
              <a:rPr lang="it-IT" dirty="0" smtClean="0"/>
              <a:t> of </a:t>
            </a:r>
            <a:r>
              <a:rPr lang="it-IT" dirty="0" err="1" smtClean="0"/>
              <a:t>them</a:t>
            </a:r>
            <a:r>
              <a:rPr lang="it-IT" dirty="0" smtClean="0"/>
              <a:t> </a:t>
            </a:r>
            <a:r>
              <a:rPr lang="it-IT" dirty="0" err="1" smtClean="0"/>
              <a:t>is</a:t>
            </a:r>
            <a:r>
              <a:rPr lang="it-IT" dirty="0" smtClean="0"/>
              <a:t> </a:t>
            </a:r>
            <a:r>
              <a:rPr lang="it-IT" dirty="0" err="1" smtClean="0"/>
              <a:t>dedicated</a:t>
            </a:r>
            <a:r>
              <a:rPr lang="it-IT" dirty="0" smtClean="0"/>
              <a:t> to a </a:t>
            </a:r>
            <a:r>
              <a:rPr lang="it-IT" dirty="0" err="1" smtClean="0"/>
              <a:t>specific</a:t>
            </a:r>
            <a:r>
              <a:rPr lang="it-IT" dirty="0" smtClean="0"/>
              <a:t> </a:t>
            </a:r>
            <a:r>
              <a:rPr lang="it-IT" dirty="0" err="1" smtClean="0"/>
              <a:t>research</a:t>
            </a:r>
            <a:r>
              <a:rPr lang="it-IT" dirty="0" smtClean="0"/>
              <a:t> community</a:t>
            </a:r>
          </a:p>
          <a:p>
            <a:pPr lvl="1"/>
            <a:r>
              <a:rPr lang="it-IT" b="1" dirty="0" smtClean="0">
                <a:solidFill>
                  <a:srgbClr val="75A5D8"/>
                </a:solidFill>
              </a:rPr>
              <a:t>ECAS</a:t>
            </a:r>
            <a:r>
              <a:rPr lang="it-IT" dirty="0" smtClean="0"/>
              <a:t>: </a:t>
            </a:r>
            <a:r>
              <a:rPr lang="it-IT" dirty="0" err="1" smtClean="0"/>
              <a:t>climatology</a:t>
            </a:r>
            <a:endParaRPr lang="it-IT" dirty="0" smtClean="0"/>
          </a:p>
          <a:p>
            <a:pPr lvl="1"/>
            <a:r>
              <a:rPr lang="it-IT" b="1" dirty="0" smtClean="0">
                <a:solidFill>
                  <a:srgbClr val="75A5D8"/>
                </a:solidFill>
              </a:rPr>
              <a:t>CLARIN</a:t>
            </a:r>
            <a:r>
              <a:rPr lang="it-IT" dirty="0" smtClean="0"/>
              <a:t>: </a:t>
            </a:r>
            <a:r>
              <a:rPr lang="it-IT" dirty="0" err="1" smtClean="0"/>
              <a:t>linguistics</a:t>
            </a:r>
            <a:endParaRPr lang="it-IT" dirty="0" smtClean="0"/>
          </a:p>
          <a:p>
            <a:pPr lvl="1"/>
            <a:r>
              <a:rPr lang="it-IT" b="1" dirty="0" smtClean="0">
                <a:solidFill>
                  <a:srgbClr val="75A5D8"/>
                </a:solidFill>
              </a:rPr>
              <a:t>GEOSS</a:t>
            </a:r>
            <a:r>
              <a:rPr lang="it-IT" dirty="0" smtClean="0"/>
              <a:t> and </a:t>
            </a:r>
            <a:r>
              <a:rPr lang="it-IT" b="1" dirty="0" smtClean="0">
                <a:solidFill>
                  <a:srgbClr val="75A5D8"/>
                </a:solidFill>
              </a:rPr>
              <a:t>EO Pillar</a:t>
            </a:r>
            <a:r>
              <a:rPr lang="it-IT" dirty="0" smtClean="0"/>
              <a:t>: Earth science</a:t>
            </a:r>
          </a:p>
          <a:p>
            <a:pPr lvl="1"/>
            <a:r>
              <a:rPr lang="it-IT" b="1" dirty="0" err="1" smtClean="0">
                <a:solidFill>
                  <a:srgbClr val="75A5D8"/>
                </a:solidFill>
              </a:rPr>
              <a:t>WeNMR</a:t>
            </a:r>
            <a:r>
              <a:rPr lang="it-IT" dirty="0" smtClean="0"/>
              <a:t>: </a:t>
            </a:r>
            <a:r>
              <a:rPr lang="it-IT" dirty="0" err="1" smtClean="0"/>
              <a:t>biology</a:t>
            </a:r>
            <a:endParaRPr lang="it-IT" dirty="0" smtClean="0"/>
          </a:p>
          <a:p>
            <a:pPr lvl="1"/>
            <a:r>
              <a:rPr lang="it-IT" b="1" dirty="0" err="1" smtClean="0">
                <a:solidFill>
                  <a:srgbClr val="75A5D8"/>
                </a:solidFill>
              </a:rPr>
              <a:t>OPENCoastS</a:t>
            </a:r>
            <a:r>
              <a:rPr lang="it-IT" dirty="0" smtClean="0"/>
              <a:t>: marine science</a:t>
            </a:r>
          </a:p>
          <a:p>
            <a:pPr lvl="1"/>
            <a:r>
              <a:rPr lang="it-IT" b="1" dirty="0" smtClean="0">
                <a:solidFill>
                  <a:srgbClr val="75A5D8"/>
                </a:solidFill>
              </a:rPr>
              <a:t>DARIAH</a:t>
            </a:r>
            <a:r>
              <a:rPr lang="it-IT" dirty="0" smtClean="0"/>
              <a:t>: art and </a:t>
            </a:r>
            <a:r>
              <a:rPr lang="it-IT" dirty="0" err="1" smtClean="0"/>
              <a:t>humanities</a:t>
            </a:r>
            <a:endParaRPr lang="it-IT" dirty="0" smtClean="0"/>
          </a:p>
          <a:p>
            <a:pPr lvl="1"/>
            <a:r>
              <a:rPr lang="it-IT" b="1" dirty="0" err="1" smtClean="0">
                <a:solidFill>
                  <a:srgbClr val="75A5D8"/>
                </a:solidFill>
              </a:rPr>
              <a:t>LifeWatch</a:t>
            </a:r>
            <a:r>
              <a:rPr lang="it-IT" dirty="0" smtClean="0"/>
              <a:t>: </a:t>
            </a:r>
            <a:r>
              <a:rPr lang="it-IT" dirty="0" err="1" smtClean="0"/>
              <a:t>environmental</a:t>
            </a:r>
            <a:r>
              <a:rPr lang="it-IT" dirty="0" smtClean="0"/>
              <a:t> science</a:t>
            </a:r>
          </a:p>
          <a:p>
            <a:pPr lvl="1"/>
            <a:endParaRPr lang="it-IT" dirty="0"/>
          </a:p>
        </p:txBody>
      </p:sp>
      <p:sp>
        <p:nvSpPr>
          <p:cNvPr id="4" name="Segnaposto data 3"/>
          <p:cNvSpPr>
            <a:spLocks noGrp="1"/>
          </p:cNvSpPr>
          <p:nvPr>
            <p:ph type="dt" sz="half" idx="10"/>
          </p:nvPr>
        </p:nvSpPr>
        <p:spPr/>
        <p:txBody>
          <a:bodyPr/>
          <a:lstStyle/>
          <a:p>
            <a:fld id="{83B5ABD0-EC19-4A83-89AE-D84C2568D126}" type="datetime1">
              <a:rPr lang="en-GB" smtClean="0"/>
              <a:pPr/>
              <a:t>07/10/2018</a:t>
            </a:fld>
            <a:endParaRPr lang="en-US" dirty="0"/>
          </a:p>
        </p:txBody>
      </p:sp>
      <p:sp>
        <p:nvSpPr>
          <p:cNvPr id="5" name="Titolo 4"/>
          <p:cNvSpPr>
            <a:spLocks noGrp="1"/>
          </p:cNvSpPr>
          <p:nvPr>
            <p:ph type="title"/>
          </p:nvPr>
        </p:nvSpPr>
        <p:spPr/>
        <p:txBody>
          <a:bodyPr>
            <a:normAutofit fontScale="90000"/>
          </a:bodyPr>
          <a:lstStyle/>
          <a:p>
            <a:r>
              <a:rPr lang="it-IT" dirty="0" err="1" smtClean="0"/>
              <a:t>What</a:t>
            </a:r>
            <a:r>
              <a:rPr lang="it-IT" dirty="0" smtClean="0"/>
              <a:t> </a:t>
            </a:r>
            <a:r>
              <a:rPr lang="it-IT" dirty="0" err="1" smtClean="0"/>
              <a:t>they</a:t>
            </a:r>
            <a:r>
              <a:rPr lang="it-IT" dirty="0"/>
              <a:t> </a:t>
            </a:r>
            <a:r>
              <a:rPr lang="it-IT" dirty="0" err="1" smtClean="0"/>
              <a:t>offer</a:t>
            </a:r>
            <a:r>
              <a:rPr lang="it-IT" dirty="0" smtClean="0"/>
              <a:t> </a:t>
            </a:r>
            <a:r>
              <a:rPr lang="it-IT" dirty="0" smtClean="0"/>
              <a:t>to </a:t>
            </a:r>
            <a:r>
              <a:rPr lang="it-IT" dirty="0" smtClean="0"/>
              <a:t>EOSC 1/2</a:t>
            </a:r>
            <a:endParaRPr lang="it-IT" dirty="0"/>
          </a:p>
        </p:txBody>
      </p:sp>
    </p:spTree>
    <p:extLst>
      <p:ext uri="{BB962C8B-B14F-4D97-AF65-F5344CB8AC3E}">
        <p14:creationId xmlns:p14="http://schemas.microsoft.com/office/powerpoint/2010/main" val="2433799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_base">
  <a:themeElements>
    <a:clrScheme name="Eudat-Color">
      <a:dk1>
        <a:srgbClr val="515151"/>
      </a:dk1>
      <a:lt1>
        <a:sysClr val="window" lastClr="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350" b="1" dirty="0">
            <a:solidFill>
              <a:srgbClr val="1C3046"/>
            </a:solidFill>
            <a:ea typeface="Source Sans Pro" charset="0"/>
            <a:cs typeface="Source Sans Pro" charset="0"/>
          </a:defRPr>
        </a:defPPr>
      </a:lstStyle>
    </a:txDef>
  </a:objectDefaults>
  <a:extraClrSchemeLst/>
  <a:extLst>
    <a:ext uri="{05A4C25C-085E-4340-85A3-A5531E510DB2}">
      <thm15:themeFamily xmlns:thm15="http://schemas.microsoft.com/office/thememl/2012/main" name="EOSC_HUB_Standard_ppt_template_v0.9" id="{4009D353-0370-4D60-A762-4B384E06522B}" vid="{91D004C2-FC98-4A5C-AEFD-A0BEC290740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EOSC_HUB_Standard_ppt_template_v0.9</Template>
  <TotalTime>931</TotalTime>
  <Words>1269</Words>
  <Application>Microsoft Office PowerPoint</Application>
  <PresentationFormat>Presentazione su schermo (4:3)</PresentationFormat>
  <Paragraphs>163</Paragraphs>
  <Slides>14</Slides>
  <Notes>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Calibri</vt:lpstr>
      <vt:lpstr>Noto Sans Symbols</vt:lpstr>
      <vt:lpstr>Source Sans Pro</vt:lpstr>
      <vt:lpstr>Wingdings</vt:lpstr>
      <vt:lpstr>slide_base</vt:lpstr>
      <vt:lpstr>Presentazione standard di PowerPoint</vt:lpstr>
      <vt:lpstr>Outline</vt:lpstr>
      <vt:lpstr>Thematic Services</vt:lpstr>
      <vt:lpstr>Discipline-specific data analytics 1/3 </vt:lpstr>
      <vt:lpstr>Discipline-specific data analytics 2/3 </vt:lpstr>
      <vt:lpstr>Discipline-specific data analytics 3/3 </vt:lpstr>
      <vt:lpstr>EOSC-hub integration</vt:lpstr>
      <vt:lpstr>Cultivating the service</vt:lpstr>
      <vt:lpstr>What they offer to EOSC 1/2</vt:lpstr>
      <vt:lpstr>What they offer to EOSC 2/2</vt:lpstr>
      <vt:lpstr>Service provider perspective</vt:lpstr>
      <vt:lpstr>Researcher perspective</vt:lpstr>
      <vt:lpstr>Presentazione standard di PowerPoint</vt:lpstr>
      <vt:lpstr>Presentazione standard di PowerPoint</vt:lpstr>
    </vt:vector>
  </TitlesOfParts>
  <Company>Cineca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Claudio Cacciari</dc:creator>
  <cp:lastModifiedBy>Claudio Cacciari</cp:lastModifiedBy>
  <cp:revision>59</cp:revision>
  <dcterms:created xsi:type="dcterms:W3CDTF">2018-10-05T14:50:45Z</dcterms:created>
  <dcterms:modified xsi:type="dcterms:W3CDTF">2018-10-07T15:52:24Z</dcterms:modified>
</cp:coreProperties>
</file>