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1"/>
  </p:notesMasterIdLst>
  <p:handoutMasterIdLst>
    <p:handoutMasterId r:id="rId12"/>
  </p:handoutMasterIdLst>
  <p:sldIdLst>
    <p:sldId id="274" r:id="rId2"/>
    <p:sldId id="282" r:id="rId3"/>
    <p:sldId id="283" r:id="rId4"/>
    <p:sldId id="348" r:id="rId5"/>
    <p:sldId id="288" r:id="rId6"/>
    <p:sldId id="284" r:id="rId7"/>
    <p:sldId id="347" r:id="rId8"/>
    <p:sldId id="287" r:id="rId9"/>
    <p:sldId id="2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046"/>
    <a:srgbClr val="B5892D"/>
    <a:srgbClr val="75A5D8"/>
    <a:srgbClr val="E2E4EA"/>
    <a:srgbClr val="1D2F45"/>
    <a:srgbClr val="75A4D9"/>
    <a:srgbClr val="1670C9"/>
    <a:srgbClr val="2D4E77"/>
    <a:srgbClr val="575989"/>
    <a:srgbClr val="12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18" autoAdjust="0"/>
    <p:restoredTop sz="96405" autoAdjust="0"/>
  </p:normalViewPr>
  <p:slideViewPr>
    <p:cSldViewPr>
      <p:cViewPr>
        <p:scale>
          <a:sx n="90" d="100"/>
          <a:sy n="90" d="100"/>
        </p:scale>
        <p:origin x="-136" y="5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858CEE-81EB-44FD-96A5-EC8E9A3EEC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06C995-3150-46D5-8652-A3F1B7DFBF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DF400-AF8F-46F3-A516-4D72EE0ED80B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C63A5-05B4-48B1-8024-437B84EDEF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14F89-CD0B-4549-AE0A-5F2F1D3DA9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3B65D-61F5-4600-A226-9142CB319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96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16906-B6A1-4E52-BE69-9D249F819B11}" type="datetimeFigureOut">
              <a:rPr lang="it-IT" smtClean="0"/>
              <a:t>09/10/18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8A20-7C99-4A4D-BF06-6E8ADEA4D03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4966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215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04E82C1C-60FB-2F41-A35A-E9EB596745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00" y="4877732"/>
            <a:ext cx="636044" cy="57895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C95AC5E-022A-794A-B33A-6292101788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57" y="5260744"/>
            <a:ext cx="667687" cy="633228"/>
          </a:xfrm>
          <a:prstGeom prst="rect">
            <a:avLst/>
          </a:prstGeom>
        </p:spPr>
      </p:pic>
      <p:sp>
        <p:nvSpPr>
          <p:cNvPr id="12" name="Rettangolo 11"/>
          <p:cNvSpPr/>
          <p:nvPr userDrawn="1"/>
        </p:nvSpPr>
        <p:spPr>
          <a:xfrm>
            <a:off x="1007436" y="6381328"/>
            <a:ext cx="110412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noProof="0" dirty="0"/>
              <a:t>EOSC-hub receives funding from the European Union’s Horizon 2020 research and innovation programme under grant agreement No. 777536.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3DC374C-3088-4AC9-9030-20959266C273}"/>
              </a:ext>
            </a:extLst>
          </p:cNvPr>
          <p:cNvSpPr txBox="1"/>
          <p:nvPr userDrawn="1"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4785B6D-81EF-4C62-AB07-6BE079FA42A0}"/>
              </a:ext>
            </a:extLst>
          </p:cNvPr>
          <p:cNvSpPr txBox="1"/>
          <p:nvPr userDrawn="1"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cxnSp>
        <p:nvCxnSpPr>
          <p:cNvPr id="17" name="Connettore 1 13">
            <a:extLst>
              <a:ext uri="{FF2B5EF4-FFF2-40B4-BE49-F238E27FC236}">
                <a16:creationId xmlns:a16="http://schemas.microsoft.com/office/drawing/2014/main" id="{F69445E9-7340-45CD-BA5C-39E3176D3686}"/>
              </a:ext>
            </a:extLst>
          </p:cNvPr>
          <p:cNvCxnSpPr>
            <a:cxnSpLocks/>
          </p:cNvCxnSpPr>
          <p:nvPr userDrawn="1"/>
        </p:nvCxnSpPr>
        <p:spPr>
          <a:xfrm>
            <a:off x="1559496" y="4725144"/>
            <a:ext cx="1872208" cy="0"/>
          </a:xfrm>
          <a:prstGeom prst="line">
            <a:avLst/>
          </a:prstGeom>
          <a:ln>
            <a:solidFill>
              <a:srgbClr val="1C30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:a16="http://schemas.microsoft.com/office/drawing/2014/main" id="{A50D8F3A-6062-4F89-B9DC-F39963F90F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01" y="1520793"/>
            <a:ext cx="4916162" cy="122412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C948B22F-CB4B-4782-A3F9-C6957124353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371133"/>
            <a:ext cx="422176" cy="2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1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E3F0AEEC-E8E7-4D6D-82B6-D294E5B82108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dirty="0"/>
              <a:t>09/10/2018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7"/>
            <a:ext cx="4018632" cy="2957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DI4R 2018, Lisbon, Portugal</a:t>
            </a:r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sp>
        <p:nvSpPr>
          <p:cNvPr id="36" name="Titolo 1">
            <a:extLst>
              <a:ext uri="{FF2B5EF4-FFF2-40B4-BE49-F238E27FC236}">
                <a16:creationId xmlns:a16="http://schemas.microsoft.com/office/drawing/2014/main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48E551BA-809B-467E-B7BF-CDFEA85965DB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ttangolo 17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2" name="Rettangolo 21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4" name="Rettangolo 23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dirty="0"/>
              <a:t>09/10/2018</a:t>
            </a:r>
            <a:endParaRPr lang="en-US" dirty="0"/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DI4R 2018, Lisbon, Portugal</a:t>
            </a:r>
          </a:p>
        </p:txBody>
      </p:sp>
      <p:cxnSp>
        <p:nvCxnSpPr>
          <p:cNvPr id="38" name="Connettore 1 37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DC876967-883E-418D-B4C9-65119C6FA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AE87A924-9A41-49C3-B3AA-B18C27B82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0983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DE633CC4-435D-416E-AA98-4662B8A85FE2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9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dirty="0"/>
              <a:t>09/10/2018</a:t>
            </a:r>
            <a:endParaRPr lang="en-US" dirty="0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DI4R 2018, Lisbon, Portugal</a:t>
            </a:r>
          </a:p>
        </p:txBody>
      </p: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194572B0-78DD-4243-9D5D-D9DAD50C2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25" name="Titolo 1">
            <a:extLst>
              <a:ext uri="{FF2B5EF4-FFF2-40B4-BE49-F238E27FC236}">
                <a16:creationId xmlns:a16="http://schemas.microsoft.com/office/drawing/2014/main" id="{8C81318F-A6E2-4E4E-AD26-649A91504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783B677-330E-4253-B1BB-68B6A29BF2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348" y="1449438"/>
            <a:ext cx="2645516" cy="65564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F6C7B7-1597-4762-9541-39E64CD64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03D9A9-DAB0-4043-9528-4822DD2D82E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accent5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E416F95-D136-4291-9DBD-6D01BD783D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B4701CE1-45E5-49C0-9675-78EC85F6A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6536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E9FBBCD-1A09-854C-AD37-ABFC23BF7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008" y="5655630"/>
            <a:ext cx="630033" cy="57895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B059FA9-527F-3047-9752-9021170989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505" y="5638956"/>
            <a:ext cx="658903" cy="63322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C463FB9-8E58-4D7E-9AEC-9058EB62CFA0}"/>
              </a:ext>
            </a:extLst>
          </p:cNvPr>
          <p:cNvSpPr txBox="1"/>
          <p:nvPr userDrawn="1"/>
        </p:nvSpPr>
        <p:spPr>
          <a:xfrm>
            <a:off x="4759216" y="5755515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C1AC704-9BA4-4C9D-8727-21E0A6C216B1}"/>
              </a:ext>
            </a:extLst>
          </p:cNvPr>
          <p:cNvSpPr txBox="1"/>
          <p:nvPr userDrawn="1"/>
        </p:nvSpPr>
        <p:spPr>
          <a:xfrm>
            <a:off x="6600056" y="5745054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AAF6B84-BF74-4F8E-B824-03711F26909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519" y="2983662"/>
            <a:ext cx="1784961" cy="2231201"/>
          </a:xfrm>
          <a:prstGeom prst="rect">
            <a:avLst/>
          </a:prstGeom>
        </p:spPr>
      </p:pic>
      <p:sp>
        <p:nvSpPr>
          <p:cNvPr id="14" name="CasellaDiTesto 1">
            <a:extLst>
              <a:ext uri="{FF2B5EF4-FFF2-40B4-BE49-F238E27FC236}">
                <a16:creationId xmlns:a16="http://schemas.microsoft.com/office/drawing/2014/main" id="{B9E0F5DF-28BF-4603-9413-29E52713A802}"/>
              </a:ext>
            </a:extLst>
          </p:cNvPr>
          <p:cNvSpPr txBox="1"/>
          <p:nvPr userDrawn="1"/>
        </p:nvSpPr>
        <p:spPr>
          <a:xfrm>
            <a:off x="1103445" y="2060851"/>
            <a:ext cx="4128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Thank you</a:t>
            </a:r>
          </a:p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for your attention! </a:t>
            </a:r>
          </a:p>
        </p:txBody>
      </p:sp>
      <p:sp>
        <p:nvSpPr>
          <p:cNvPr id="15" name="CasellaDiTesto 2">
            <a:extLst>
              <a:ext uri="{FF2B5EF4-FFF2-40B4-BE49-F238E27FC236}">
                <a16:creationId xmlns:a16="http://schemas.microsoft.com/office/drawing/2014/main" id="{4D4D3755-ED45-4BF4-89D4-2BA41674BD19}"/>
              </a:ext>
            </a:extLst>
          </p:cNvPr>
          <p:cNvSpPr txBox="1"/>
          <p:nvPr userDrawn="1"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ea typeface="Source Sans Pro" panose="020B0503030403020204" pitchFamily="34" charset="0"/>
              </a:rPr>
              <a:t>Questions?</a:t>
            </a:r>
          </a:p>
        </p:txBody>
      </p:sp>
      <p:cxnSp>
        <p:nvCxnSpPr>
          <p:cNvPr id="17" name="Connettore 1 4">
            <a:extLst>
              <a:ext uri="{FF2B5EF4-FFF2-40B4-BE49-F238E27FC236}">
                <a16:creationId xmlns:a16="http://schemas.microsoft.com/office/drawing/2014/main" id="{8187ABF1-33F6-44C1-B88C-2672C628984B}"/>
              </a:ext>
            </a:extLst>
          </p:cNvPr>
          <p:cNvCxnSpPr/>
          <p:nvPr userDrawn="1"/>
        </p:nvCxnSpPr>
        <p:spPr>
          <a:xfrm>
            <a:off x="1199457" y="3084480"/>
            <a:ext cx="2112235" cy="0"/>
          </a:xfrm>
          <a:prstGeom prst="line">
            <a:avLst/>
          </a:prstGeom>
          <a:ln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">
            <a:extLst>
              <a:ext uri="{FF2B5EF4-FFF2-40B4-BE49-F238E27FC236}">
                <a16:creationId xmlns:a16="http://schemas.microsoft.com/office/drawing/2014/main" id="{58111945-3CBE-4049-8A0F-750A88F8A878}"/>
              </a:ext>
            </a:extLst>
          </p:cNvPr>
          <p:cNvSpPr txBox="1"/>
          <p:nvPr userDrawn="1"/>
        </p:nvSpPr>
        <p:spPr>
          <a:xfrm>
            <a:off x="8976320" y="1799241"/>
            <a:ext cx="4128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800" b="1" dirty="0" err="1">
                <a:solidFill>
                  <a:srgbClr val="1D2F45"/>
                </a:solidFill>
                <a:ea typeface="Source Sans Pro" charset="0"/>
                <a:cs typeface="Source Sans Pro" charset="0"/>
              </a:rPr>
              <a:t>nliampotis</a:t>
            </a:r>
            <a:endParaRPr lang="en-GB" sz="2800" b="1" dirty="0">
              <a:solidFill>
                <a:srgbClr val="1D2F45"/>
              </a:solidFill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94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+mn-lt"/>
              </a:defRPr>
            </a:lvl1pPr>
            <a:lvl2pPr>
              <a:defRPr sz="1800">
                <a:solidFill>
                  <a:srgbClr val="004361"/>
                </a:solidFill>
                <a:latin typeface="+mn-lt"/>
              </a:defRPr>
            </a:lvl2pPr>
            <a:lvl3pPr>
              <a:defRPr sz="1800">
                <a:solidFill>
                  <a:srgbClr val="003F5E"/>
                </a:solidFill>
                <a:latin typeface="+mn-lt"/>
              </a:defRPr>
            </a:lvl3pPr>
            <a:lvl4pPr>
              <a:defRPr sz="1800">
                <a:latin typeface="+mn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635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4" r:id="rId3"/>
    <p:sldLayoutId id="2147483709" r:id="rId4"/>
    <p:sldLayoutId id="2147483712" r:id="rId5"/>
    <p:sldLayoutId id="2147483711" r:id="rId6"/>
    <p:sldLayoutId id="2147483713" r:id="rId7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arc-project.eu/guideline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E5888FF4-7091-F547-BED3-1E8B9F928902}"/>
              </a:ext>
            </a:extLst>
          </p:cNvPr>
          <p:cNvSpPr txBox="1">
            <a:spLocks/>
          </p:cNvSpPr>
          <p:nvPr/>
        </p:nvSpPr>
        <p:spPr>
          <a:xfrm>
            <a:off x="1343472" y="3011566"/>
            <a:ext cx="9793088" cy="576065"/>
          </a:xfrm>
          <a:prstGeom prst="rect">
            <a:avLst/>
          </a:prstGeom>
        </p:spPr>
        <p:txBody>
          <a:bodyPr vert="horz">
            <a:scene3d>
              <a:camera prst="orthographicFront"/>
              <a:lightRig rig="threePt" dir="t"/>
            </a:scene3d>
            <a:sp3d contourW="12700">
              <a:contourClr>
                <a:srgbClr val="1C3046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GB" sz="3600" dirty="0">
                <a:solidFill>
                  <a:srgbClr val="1C3046"/>
                </a:solidFill>
                <a:latin typeface="+mn-lt"/>
              </a:rPr>
              <a:t>EOSC Service Architecture</a:t>
            </a:r>
            <a:endParaRPr lang="en-GB" sz="3600" b="1" dirty="0">
              <a:solidFill>
                <a:srgbClr val="1C3046"/>
              </a:solidFill>
              <a:latin typeface="+mn-lt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DA40618A-E780-6B4C-9F22-53ADEAFB468E}"/>
              </a:ext>
            </a:extLst>
          </p:cNvPr>
          <p:cNvSpPr txBox="1">
            <a:spLocks/>
          </p:cNvSpPr>
          <p:nvPr/>
        </p:nvSpPr>
        <p:spPr>
          <a:xfrm>
            <a:off x="1343472" y="3717032"/>
            <a:ext cx="9793088" cy="576065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GB" b="0" dirty="0">
                <a:solidFill>
                  <a:srgbClr val="B5892D"/>
                </a:solidFill>
                <a:latin typeface="+mn-lt"/>
              </a:rPr>
              <a:t>AAI integration activities in the context of EOSC-Hub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7AD28B-C595-4505-A53C-4A8CA5E69B72}"/>
              </a:ext>
            </a:extLst>
          </p:cNvPr>
          <p:cNvSpPr txBox="1"/>
          <p:nvPr/>
        </p:nvSpPr>
        <p:spPr>
          <a:xfrm>
            <a:off x="4055096" y="494116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b="1" dirty="0">
                <a:solidFill>
                  <a:srgbClr val="1C3046"/>
                </a:solidFill>
              </a:rPr>
              <a:t>Dissemination level</a:t>
            </a:r>
            <a:r>
              <a:rPr lang="en-GB" sz="1600" dirty="0">
                <a:solidFill>
                  <a:srgbClr val="1C3046"/>
                </a:solidFill>
              </a:rPr>
              <a:t>: Public</a:t>
            </a:r>
            <a:endParaRPr lang="en-GB" sz="1600" i="1" dirty="0">
              <a:solidFill>
                <a:srgbClr val="1C3046"/>
              </a:solidFill>
            </a:endParaRPr>
          </a:p>
          <a:p>
            <a:pPr lvl="0"/>
            <a:endParaRPr lang="en-GB" sz="1600" dirty="0">
              <a:solidFill>
                <a:srgbClr val="1C3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63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EBF3C3-7CA3-5741-92C3-286D2CE9F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The EOSC-hub AAI:</a:t>
            </a:r>
          </a:p>
          <a:p>
            <a:endParaRPr lang="en-US" dirty="0"/>
          </a:p>
          <a:p>
            <a:r>
              <a:rPr lang="en-US" dirty="0"/>
              <a:t>Contributes to the EOSC infrastructure implementation roadmap by enabling seamless access to a system of research data and services provided across nations and disciplines</a:t>
            </a:r>
          </a:p>
          <a:p>
            <a:endParaRPr lang="en-US" dirty="0"/>
          </a:p>
          <a:p>
            <a:r>
              <a:rPr lang="en-US" dirty="0"/>
              <a:t>Builds on existing interoperable AAI solutions from EGI Federation, EUDAT CDI, GÉANT, and INDIGO-</a:t>
            </a:r>
            <a:r>
              <a:rPr lang="en-US" dirty="0" err="1"/>
              <a:t>DataCloud</a:t>
            </a:r>
            <a:r>
              <a:rPr lang="en-US" dirty="0"/>
              <a:t> that have successfully delivered a portfolio of operational services in this field over the last years</a:t>
            </a:r>
          </a:p>
          <a:p>
            <a:endParaRPr lang="en-US" dirty="0"/>
          </a:p>
          <a:p>
            <a:r>
              <a:rPr lang="en-US" dirty="0"/>
              <a:t>Leverages </a:t>
            </a:r>
            <a:r>
              <a:rPr lang="en-US" dirty="0" err="1"/>
              <a:t>eduGAIN</a:t>
            </a:r>
            <a:r>
              <a:rPr lang="en-US" dirty="0"/>
              <a:t> identity providers and other institutional or social media credentials to expand the access to researchers, high-education, and business </a:t>
            </a:r>
            <a:r>
              <a:rPr lang="en-US" dirty="0" err="1"/>
              <a:t>organisations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7D5A6E-C033-884F-BE11-8BC4A1917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09/10/2018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8ADAD-4D18-634D-9107-29BF26275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29B953E-36BF-7B46-B6CA-2B379CADE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/>
              <a:t>In a nutshell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8781C2-9C9C-3441-8253-9724EB7AB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7"/>
            <a:ext cx="4090640" cy="476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DI4R 2018, Lisbon, Portugal</a:t>
            </a:r>
          </a:p>
        </p:txBody>
      </p:sp>
    </p:spTree>
    <p:extLst>
      <p:ext uri="{BB962C8B-B14F-4D97-AF65-F5344CB8AC3E}">
        <p14:creationId xmlns:p14="http://schemas.microsoft.com/office/powerpoint/2010/main" val="1630929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F996F0-CE10-C946-96DA-F6F8D43E2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Characteristics:</a:t>
            </a:r>
          </a:p>
          <a:p>
            <a:pPr lvl="1"/>
            <a:r>
              <a:rPr lang="en-US" dirty="0"/>
              <a:t>Access &amp; orchestration from a community portal/framework</a:t>
            </a:r>
          </a:p>
          <a:p>
            <a:pPr lvl="1"/>
            <a:r>
              <a:rPr lang="en-US" dirty="0"/>
              <a:t>Underpinned by EGI services (e.g. Cloud; DIRAC; </a:t>
            </a:r>
            <a:r>
              <a:rPr lang="en-US" dirty="0" err="1"/>
              <a:t>OneData</a:t>
            </a:r>
            <a:r>
              <a:rPr lang="en-US" dirty="0"/>
              <a:t>, …)</a:t>
            </a:r>
          </a:p>
          <a:p>
            <a:pPr lvl="1"/>
            <a:r>
              <a:rPr lang="en-US" dirty="0"/>
              <a:t>Underpinned by EUDAT services (B2STAGE, B2SAFE, B2DROP, …)</a:t>
            </a:r>
          </a:p>
          <a:p>
            <a:endParaRPr lang="en-US" dirty="0"/>
          </a:p>
          <a:p>
            <a:r>
              <a:rPr lang="en-US" dirty="0"/>
              <a:t>Requirements:</a:t>
            </a:r>
          </a:p>
          <a:p>
            <a:pPr lvl="1"/>
            <a:r>
              <a:rPr lang="en-US" dirty="0"/>
              <a:t>SSO through the portal/framework with institutional ID (e.g. </a:t>
            </a:r>
            <a:r>
              <a:rPr lang="en-US" dirty="0" err="1"/>
              <a:t>eduGAIN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Seamless translation of identities among underlying services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FD039B-37E0-2948-9493-7475E787D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09/10/2018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235BE-7AA0-424E-8E70-520B9D942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602F249-9875-5C4F-BCCF-AE5D6A2C1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/>
              <a:t>Example use case</a:t>
            </a:r>
          </a:p>
        </p:txBody>
      </p:sp>
      <p:pic>
        <p:nvPicPr>
          <p:cNvPr id="1026" name="Picture 2" descr="https://lh6.googleusercontent.com/URhg4yMGGaZnTNdp48qx0_y_IiebgT5Q2pyU73-UAR6Kc1EsIADA1K2axUcUJ4pOBgbcfrA6PkzOFHLvTEJ92gBBlkIgG1ONbL-vApegfUJExlcPuDgzBVBlQsvnPilDX5-ztdlnpXA">
            <a:extLst>
              <a:ext uri="{FF2B5EF4-FFF2-40B4-BE49-F238E27FC236}">
                <a16:creationId xmlns:a16="http://schemas.microsoft.com/office/drawing/2014/main" id="{FE57417A-8671-4747-9D12-458019EE2A4D}"/>
              </a:ext>
            </a:extLst>
          </p:cNvPr>
          <p:cNvPicPr>
            <a:picLocks noGrp="1" noChangeAspect="1" noChangeArrowheads="1"/>
          </p:cNvPicPr>
          <p:nvPr>
            <p:ph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1565073"/>
            <a:ext cx="5665788" cy="425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54CE8085-B5E2-9D45-B563-4E1E9D1FFF85}"/>
              </a:ext>
            </a:extLst>
          </p:cNvPr>
          <p:cNvSpPr txBox="1">
            <a:spLocks/>
          </p:cNvSpPr>
          <p:nvPr/>
        </p:nvSpPr>
        <p:spPr>
          <a:xfrm>
            <a:off x="5442632" y="1332799"/>
            <a:ext cx="6414008" cy="537716"/>
          </a:xfrm>
          <a:prstGeom prst="rect">
            <a:avLst/>
          </a:prstGeom>
        </p:spPr>
        <p:txBody>
          <a:bodyPr vert="horz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algn="r"/>
            <a:r>
              <a:rPr lang="en-US" dirty="0">
                <a:solidFill>
                  <a:schemeClr val="accent4"/>
                </a:solidFill>
              </a:rPr>
              <a:t>ICOS Carbon portal</a:t>
            </a:r>
          </a:p>
          <a:p>
            <a:pPr algn="r"/>
            <a:endParaRPr lang="en-US" dirty="0"/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B8833286-382B-624D-97AE-D3BE2F61741F}"/>
              </a:ext>
            </a:extLst>
          </p:cNvPr>
          <p:cNvSpPr txBox="1">
            <a:spLocks/>
          </p:cNvSpPr>
          <p:nvPr/>
        </p:nvSpPr>
        <p:spPr>
          <a:xfrm>
            <a:off x="5442632" y="5853856"/>
            <a:ext cx="6414008" cy="537716"/>
          </a:xfrm>
          <a:prstGeom prst="rect">
            <a:avLst/>
          </a:prstGeom>
        </p:spPr>
        <p:txBody>
          <a:bodyPr vert="horz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algn="r"/>
            <a:r>
              <a:rPr lang="en-US" sz="1600" dirty="0"/>
              <a:t>*Credit to Maggie </a:t>
            </a:r>
            <a:r>
              <a:rPr lang="en-US" sz="1600" dirty="0" err="1"/>
              <a:t>Hellström</a:t>
            </a:r>
            <a:endParaRPr lang="en-US" sz="1600" dirty="0"/>
          </a:p>
          <a:p>
            <a:pPr algn="r"/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F7CA193-4DD7-D14D-AA0D-354A1F401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7"/>
            <a:ext cx="4090640" cy="476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DI4R 2018, Lisbon, Portugal</a:t>
            </a:r>
          </a:p>
        </p:txBody>
      </p:sp>
    </p:spTree>
    <p:extLst>
      <p:ext uri="{BB962C8B-B14F-4D97-AF65-F5344CB8AC3E}">
        <p14:creationId xmlns:p14="http://schemas.microsoft.com/office/powerpoint/2010/main" val="1022595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37DF5E2-E849-DD48-9B9C-8A7515642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861" y="1400212"/>
            <a:ext cx="5610240" cy="4320000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ABE7F934-3864-7E45-97CA-F57C03DB95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</p:spPr>
        <p:txBody>
          <a:bodyPr/>
          <a:lstStyle/>
          <a:p>
            <a:r>
              <a:rPr lang="en-GB" dirty="0"/>
              <a:t>09/10/2018</a:t>
            </a:r>
            <a:endParaRPr lang="en-US" dirty="0"/>
          </a:p>
          <a:p>
            <a:endParaRPr lang="en-US" dirty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31798289-3BCC-654B-AA6C-17EAC0035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C150ABAB-6F03-514B-ADDA-57FBD27CF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0977" y="44624"/>
            <a:ext cx="8640960" cy="537716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EOSC-hub AAI</a:t>
            </a:r>
          </a:p>
        </p:txBody>
      </p:sp>
      <p:sp>
        <p:nvSpPr>
          <p:cNvPr id="21" name="Title 4">
            <a:extLst>
              <a:ext uri="{FF2B5EF4-FFF2-40B4-BE49-F238E27FC236}">
                <a16:creationId xmlns:a16="http://schemas.microsoft.com/office/drawing/2014/main" id="{23ACA68C-AF30-994B-A6B7-78995E19824C}"/>
              </a:ext>
            </a:extLst>
          </p:cNvPr>
          <p:cNvSpPr txBox="1">
            <a:spLocks/>
          </p:cNvSpPr>
          <p:nvPr/>
        </p:nvSpPr>
        <p:spPr>
          <a:xfrm>
            <a:off x="3220977" y="614744"/>
            <a:ext cx="8640960" cy="537716"/>
          </a:xfrm>
          <a:prstGeom prst="rect">
            <a:avLst/>
          </a:prstGeom>
        </p:spPr>
        <p:txBody>
          <a:bodyPr vert="horz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algn="r"/>
            <a:r>
              <a:rPr lang="en-US" dirty="0">
                <a:solidFill>
                  <a:schemeClr val="accent4"/>
                </a:solidFill>
              </a:rPr>
              <a:t>High-level Architecture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C968FE65-F88B-DD4D-9095-F875E5B9D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7"/>
            <a:ext cx="4090640" cy="476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DI4R 2018, Lisbon, Portugal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B0F966-94CD-304C-95DC-D47A020249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00" y="950400"/>
            <a:ext cx="6235200" cy="5220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B004C9-50AA-9F43-ABC5-0D134CCC91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00" y="950400"/>
            <a:ext cx="6235200" cy="52200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53C520-D848-E644-B15C-CECA185A36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00" y="950400"/>
            <a:ext cx="6235200" cy="52200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FE0555-8CC8-884A-B49D-43654DA11E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00" y="950400"/>
            <a:ext cx="6235200" cy="522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4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2696FD-B632-E94E-87E0-6567FDD5C588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Researchers sign in using their institutional (</a:t>
            </a:r>
            <a:r>
              <a:rPr lang="en-US" dirty="0" err="1"/>
              <a:t>eduGAIN</a:t>
            </a:r>
            <a:r>
              <a:rPr lang="en-US" dirty="0"/>
              <a:t>), social or community-managed IdP via their Research Community AAI </a:t>
            </a:r>
          </a:p>
          <a:p>
            <a:endParaRPr lang="en-US" dirty="0"/>
          </a:p>
          <a:p>
            <a:r>
              <a:rPr lang="en-US" dirty="0"/>
              <a:t>Community-specific services are connected to a single Community AAI</a:t>
            </a:r>
          </a:p>
          <a:p>
            <a:endParaRPr lang="en-US" dirty="0"/>
          </a:p>
          <a:p>
            <a:r>
              <a:rPr lang="en-US" dirty="0"/>
              <a:t>Generic services (e.g. </a:t>
            </a:r>
            <a:r>
              <a:rPr lang="en-US" dirty="0" err="1"/>
              <a:t>RCauth.eu</a:t>
            </a:r>
            <a:r>
              <a:rPr lang="en-US" dirty="0"/>
              <a:t> Online CA) can be connected to more than one AAI proxies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e-Infra services are connected to a e-infra SP proxy service gateway, e.g. B2ACCESS, Check-in, Identity Hub, </a:t>
            </a:r>
            <a:r>
              <a:rPr lang="en-US" dirty="0" err="1"/>
              <a:t>etc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FAA4AB-34ED-CF49-A73E-B8BC7F756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09/10/2018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D06A3D-F88F-714D-9963-511F080CA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5D0A70-D4DB-E248-87AA-7DCC7579B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0977" y="44624"/>
            <a:ext cx="8640960" cy="537716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EOSC-hub AAI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194B96C0-3170-0C4E-A87C-D259DA388372}"/>
              </a:ext>
            </a:extLst>
          </p:cNvPr>
          <p:cNvSpPr txBox="1">
            <a:spLocks/>
          </p:cNvSpPr>
          <p:nvPr/>
        </p:nvSpPr>
        <p:spPr>
          <a:xfrm>
            <a:off x="3220977" y="582340"/>
            <a:ext cx="8640960" cy="537716"/>
          </a:xfrm>
          <a:prstGeom prst="rect">
            <a:avLst/>
          </a:prstGeom>
        </p:spPr>
        <p:txBody>
          <a:bodyPr vert="horz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algn="r"/>
            <a:r>
              <a:rPr lang="en-US" dirty="0">
                <a:solidFill>
                  <a:schemeClr val="accent4"/>
                </a:solidFill>
              </a:rPr>
              <a:t>High-level Architecture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ABC9D8-1A19-BE48-A512-39D29758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7"/>
            <a:ext cx="4090640" cy="476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DI4R 2018, Lisbon, Portugal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D57ACFD-EE9E-5745-B49D-DFE11CD78F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100"/>
            <a:ext cx="5677349" cy="5925424"/>
          </a:xfrm>
        </p:spPr>
      </p:pic>
    </p:spTree>
    <p:extLst>
      <p:ext uri="{BB962C8B-B14F-4D97-AF65-F5344CB8AC3E}">
        <p14:creationId xmlns:p14="http://schemas.microsoft.com/office/powerpoint/2010/main" val="227766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66440-66F8-4A46-A7C1-2A57E118C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09/10/2018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CE6F75-DCD2-5246-8F99-E886E769C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4744D91-7751-C746-9F92-CD1944959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640" y="188640"/>
            <a:ext cx="9006297" cy="537716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EOSC-hub Community AAI services</a:t>
            </a:r>
          </a:p>
        </p:txBody>
      </p:sp>
      <p:pic>
        <p:nvPicPr>
          <p:cNvPr id="2055" name="Picture 7" descr="https://lh4.googleusercontent.com/wkQReI25pVX4g9ec8VgcEmIUepxcPUoXVH7aKfOdEtk4PRbeyJiPFDJnZrrWsi-102nwCv__JRtQLh872ZnfIvBS_tgpWmTwFBPhJ_JSvUykCktUM6TocqglmRnOroZZctisbAYiktI">
            <a:extLst>
              <a:ext uri="{FF2B5EF4-FFF2-40B4-BE49-F238E27FC236}">
                <a16:creationId xmlns:a16="http://schemas.microsoft.com/office/drawing/2014/main" id="{650E6EDA-4788-8B4C-8143-FDBA52D90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776" y="1189273"/>
            <a:ext cx="3727168" cy="245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lh6.googleusercontent.com/N6VldD8bc4jRG2KPl5vak69UUmGsPs4S0RMlvik7do9GxP-qpnTO_HMB_Y00yZFO9PIXHe-Nwv4S4WJ4IwdNd0TbzBz6zqrz_YgJoXHHPKryVHM4EI5iy_j43R751oJ_Eso4Gltnmqw">
            <a:extLst>
              <a:ext uri="{FF2B5EF4-FFF2-40B4-BE49-F238E27FC236}">
                <a16:creationId xmlns:a16="http://schemas.microsoft.com/office/drawing/2014/main" id="{E0936CC0-5AED-7941-AB48-717E382BD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038" y="942380"/>
            <a:ext cx="3037650" cy="299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s://lh4.googleusercontent.com/WDdPSNfXXu3mxSUPsznNoeqSWDVw88a9gZ_CiTuOtzXaG-sMYrakRQXc8rAVlOYB_WZoq6qcKlZHWHxHNRdwMwz4dpjC5umIddtx4ytU7tm2ibgIEGhkczin3PA8nCfTO6Vur2ybO0k">
            <a:extLst>
              <a:ext uri="{FF2B5EF4-FFF2-40B4-BE49-F238E27FC236}">
                <a16:creationId xmlns:a16="http://schemas.microsoft.com/office/drawing/2014/main" id="{1C594B67-E162-D54F-9BA1-C3367DCD8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385" y="3888871"/>
            <a:ext cx="3249950" cy="248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s://lh4.googleusercontent.com/XZrRdobeWf_jDaOFP7uzSWjY6Yu4tO0NgronXY7IJh0CDd10IEfY-m3QOUrHMfyskS0sTENnDP75RbCQ77WY7A9pVJnUR89W7gqy2DvVCaSmx33C7E5V4GVqHxIQreETf3FVk9WqM5k">
            <a:extLst>
              <a:ext uri="{FF2B5EF4-FFF2-40B4-BE49-F238E27FC236}">
                <a16:creationId xmlns:a16="http://schemas.microsoft.com/office/drawing/2014/main" id="{C13B4390-B016-D240-9AE4-D3463F390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699" y="3916785"/>
            <a:ext cx="2952328" cy="243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EF393E9-B626-AF4A-AD88-D32F018A4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7"/>
            <a:ext cx="4090640" cy="476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DI4R 2018, Lisbon, Portugal</a:t>
            </a:r>
          </a:p>
        </p:txBody>
      </p:sp>
    </p:spTree>
    <p:extLst>
      <p:ext uri="{BB962C8B-B14F-4D97-AF65-F5344CB8AC3E}">
        <p14:creationId xmlns:p14="http://schemas.microsoft.com/office/powerpoint/2010/main" val="1897567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EBF3C3-7CA3-5741-92C3-286D2CE9F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Uniform representation of unique user identifiers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Standardised</a:t>
            </a:r>
            <a:r>
              <a:rPr lang="en-US" dirty="0"/>
              <a:t> way of expressing group membership &amp; role information</a:t>
            </a:r>
          </a:p>
          <a:p>
            <a:endParaRPr lang="en-US" dirty="0"/>
          </a:p>
          <a:p>
            <a:r>
              <a:rPr lang="en-US" dirty="0"/>
              <a:t>Non-web-browser-based access (e.g. SSH/SFTP or HTTP APIs via OAuth2 tokens and X.509 certs)</a:t>
            </a:r>
          </a:p>
          <a:p>
            <a:r>
              <a:rPr lang="en-US" dirty="0"/>
              <a:t>Delegation (e.g. via token exchange)</a:t>
            </a:r>
          </a:p>
          <a:p>
            <a:r>
              <a:rPr lang="en-US" dirty="0"/>
              <a:t>Security Incident Response Trust Framework for Federated Identity (</a:t>
            </a:r>
            <a:r>
              <a:rPr lang="en-US" dirty="0" err="1"/>
              <a:t>Sirtfi</a:t>
            </a:r>
            <a:r>
              <a:rPr lang="en-US" dirty="0"/>
              <a:t>)</a:t>
            </a:r>
          </a:p>
          <a:p>
            <a:r>
              <a:rPr lang="en-US" dirty="0"/>
              <a:t>Evaluation and combination of assurance information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7D5A6E-C033-884F-BE11-8BC4A1917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09/10/2018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8ADAD-4D18-634D-9107-29BF26275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4B60A6A-9E5B-A34C-B69D-58AFA8D69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7"/>
            <a:ext cx="4090640" cy="476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DI4R 2018, Lisbon, Portugal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315042-7F8F-0041-B9B8-7D7F2981816C}"/>
              </a:ext>
            </a:extLst>
          </p:cNvPr>
          <p:cNvSpPr txBox="1"/>
          <p:nvPr/>
        </p:nvSpPr>
        <p:spPr>
          <a:xfrm>
            <a:off x="839416" y="2852936"/>
            <a:ext cx="9937104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&lt;NAMESPACE&gt;:group:&lt;GROUP&gt;[:&lt;SUBGROUP&gt;*][:role=&lt;ROLE&gt;]#&lt;GROUP-AUTHORITY&gt;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DA7D25-627E-E447-9C65-57D7FB7103CD}"/>
              </a:ext>
            </a:extLst>
          </p:cNvPr>
          <p:cNvSpPr txBox="1"/>
          <p:nvPr/>
        </p:nvSpPr>
        <p:spPr>
          <a:xfrm>
            <a:off x="839416" y="1764972"/>
            <a:ext cx="9937104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uid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&gt;@&lt;scope&gt;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E602AF25-2AE2-0B4C-9693-47EBD9F6C0CD}"/>
              </a:ext>
            </a:extLst>
          </p:cNvPr>
          <p:cNvSpPr txBox="1">
            <a:spLocks/>
          </p:cNvSpPr>
          <p:nvPr/>
        </p:nvSpPr>
        <p:spPr>
          <a:xfrm>
            <a:off x="3125107" y="5793415"/>
            <a:ext cx="5365721" cy="5627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aarc-project.eu</a:t>
            </a:r>
            <a:r>
              <a:rPr lang="en-US" dirty="0">
                <a:hlinkClick r:id="rId3"/>
              </a:rPr>
              <a:t>/guidelines/</a:t>
            </a:r>
            <a:endParaRPr lang="en-US" dirty="0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44097983-A9FB-2345-BC4E-C53DDB328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0977" y="44624"/>
            <a:ext cx="8640960" cy="537716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EOSC-hub AAI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505909D6-CD00-E743-AB76-BF4BE07D4977}"/>
              </a:ext>
            </a:extLst>
          </p:cNvPr>
          <p:cNvSpPr txBox="1">
            <a:spLocks/>
          </p:cNvSpPr>
          <p:nvPr/>
        </p:nvSpPr>
        <p:spPr>
          <a:xfrm>
            <a:off x="3220977" y="582340"/>
            <a:ext cx="8640960" cy="537716"/>
          </a:xfrm>
          <a:prstGeom prst="rect">
            <a:avLst/>
          </a:prstGeom>
        </p:spPr>
        <p:txBody>
          <a:bodyPr vert="horz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algn="r"/>
            <a:r>
              <a:rPr lang="en-US" dirty="0">
                <a:solidFill>
                  <a:schemeClr val="accent4"/>
                </a:solidFill>
              </a:rPr>
              <a:t>Common guidelines &amp;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958721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EBF3C3-7CA3-5741-92C3-286D2CE9F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Complete integration activities between EOSC-hub AAI services</a:t>
            </a:r>
          </a:p>
          <a:p>
            <a:endParaRPr lang="en-US" dirty="0"/>
          </a:p>
          <a:p>
            <a:r>
              <a:rPr lang="en-US" dirty="0"/>
              <a:t>Adopt upcoming AARC architecture &amp; policy recommendations on</a:t>
            </a:r>
          </a:p>
          <a:p>
            <a:pPr lvl="1"/>
            <a:r>
              <a:rPr lang="en-US" dirty="0"/>
              <a:t>Attribute </a:t>
            </a:r>
            <a:r>
              <a:rPr lang="en-US" dirty="0" err="1"/>
              <a:t>harmonisation</a:t>
            </a:r>
            <a:r>
              <a:rPr lang="en-US" dirty="0"/>
              <a:t> (e.g. affiliation and assurance information)</a:t>
            </a:r>
          </a:p>
          <a:p>
            <a:pPr lvl="1"/>
            <a:r>
              <a:rPr lang="en-US" dirty="0"/>
              <a:t>AUP alignment</a:t>
            </a:r>
          </a:p>
          <a:p>
            <a:endParaRPr lang="en-US" dirty="0"/>
          </a:p>
          <a:p>
            <a:r>
              <a:rPr lang="en-US" dirty="0"/>
              <a:t>EOSC-hub T5.1 and T6.1 will collaborate with GN4-2 (jointly through WP10) on the evolution of the EOSC-hub AAI service components and the available AAI service offerings for communities</a:t>
            </a:r>
          </a:p>
          <a:p>
            <a:pPr lvl="1"/>
            <a:r>
              <a:rPr lang="en-US" dirty="0"/>
              <a:t>Enable interoperability between the GÉANT Step-up Authentication Service and the EOSC-hub AAI, so that communities and service providers in EOSC-hub can use multi-factor authentication</a:t>
            </a:r>
          </a:p>
          <a:p>
            <a:pPr lvl="1"/>
            <a:r>
              <a:rPr lang="en-US" dirty="0"/>
              <a:t>Investigate the possibility of creating bespoke AAI Solutions, which might include individual Components from the GÉANT </a:t>
            </a:r>
            <a:r>
              <a:rPr lang="en-US" dirty="0" err="1"/>
              <a:t>eduTEAMS</a:t>
            </a:r>
            <a:r>
              <a:rPr lang="en-US" dirty="0"/>
              <a:t>, EGI Check-in, INDIGO IAM, EUDAT B2ACCESS, and PERUN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7D5A6E-C033-884F-BE11-8BC4A1917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09/10/2018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8ADAD-4D18-634D-9107-29BF26275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4B60A6A-9E5B-A34C-B69D-58AFA8D69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7"/>
            <a:ext cx="4090640" cy="476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DI4R 2018, Lisbon, Portugal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C32129C3-78B2-FC4E-82D1-F153105B8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0977" y="44624"/>
            <a:ext cx="8640960" cy="537716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EOSC-hub AAI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1BE7E249-E400-1C43-BBC0-F525E062F10F}"/>
              </a:ext>
            </a:extLst>
          </p:cNvPr>
          <p:cNvSpPr txBox="1">
            <a:spLocks/>
          </p:cNvSpPr>
          <p:nvPr/>
        </p:nvSpPr>
        <p:spPr>
          <a:xfrm>
            <a:off x="3220977" y="582340"/>
            <a:ext cx="8640960" cy="537716"/>
          </a:xfrm>
          <a:prstGeom prst="rect">
            <a:avLst/>
          </a:prstGeom>
        </p:spPr>
        <p:txBody>
          <a:bodyPr vert="horz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algn="r"/>
            <a:r>
              <a:rPr lang="en-US" dirty="0">
                <a:solidFill>
                  <a:schemeClr val="accent4"/>
                </a:solidFill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818177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548766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base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6FA9D5F6-B3EA-4613-A2A2-15EBF9DD7492}" vid="{BEC89AB2-6672-47C7-B12B-2175EADEC56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slide_base</Template>
  <TotalTime>998</TotalTime>
  <Words>536</Words>
  <Application>Microsoft Macintosh PowerPoint</Application>
  <PresentationFormat>Widescreen</PresentationFormat>
  <Paragraphs>81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Source Sans Pro</vt:lpstr>
      <vt:lpstr>Wingdings</vt:lpstr>
      <vt:lpstr>slide_base</vt:lpstr>
      <vt:lpstr>PowerPoint Presentation</vt:lpstr>
      <vt:lpstr>In a nutshell</vt:lpstr>
      <vt:lpstr>Example use case</vt:lpstr>
      <vt:lpstr>EOSC-hub AAI</vt:lpstr>
      <vt:lpstr>EOSC-hub AAI</vt:lpstr>
      <vt:lpstr>EOSC-hub Community AAI services</vt:lpstr>
      <vt:lpstr>EOSC-hub AAI</vt:lpstr>
      <vt:lpstr>EOSC-hub AAI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Nicolas Liampotis</dc:creator>
  <cp:lastModifiedBy>Nicolas Liampotis</cp:lastModifiedBy>
  <cp:revision>24</cp:revision>
  <dcterms:created xsi:type="dcterms:W3CDTF">2018-07-03T01:11:31Z</dcterms:created>
  <dcterms:modified xsi:type="dcterms:W3CDTF">2018-10-09T11:41:37Z</dcterms:modified>
</cp:coreProperties>
</file>