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85" r:id="rId2"/>
    <p:sldId id="363" r:id="rId3"/>
    <p:sldId id="419" r:id="rId4"/>
    <p:sldId id="420" r:id="rId5"/>
    <p:sldId id="415" r:id="rId6"/>
    <p:sldId id="416" r:id="rId7"/>
    <p:sldId id="388" r:id="rId8"/>
    <p:sldId id="387" r:id="rId9"/>
    <p:sldId id="344" r:id="rId10"/>
    <p:sldId id="403" r:id="rId11"/>
    <p:sldId id="422" r:id="rId12"/>
    <p:sldId id="423" r:id="rId13"/>
    <p:sldId id="354" r:id="rId14"/>
  </p:sldIdLst>
  <p:sldSz cx="10691813" cy="7559675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2129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Untitled" id="{7F418C8D-D008-4774-8031-50907FFFA1F8}">
          <p14:sldIdLst>
            <p14:sldId id="285"/>
            <p14:sldId id="363"/>
            <p14:sldId id="419"/>
            <p14:sldId id="420"/>
            <p14:sldId id="415"/>
            <p14:sldId id="416"/>
            <p14:sldId id="388"/>
            <p14:sldId id="387"/>
            <p14:sldId id="344"/>
            <p14:sldId id="403"/>
            <p14:sldId id="422"/>
            <p14:sldId id="423"/>
            <p14:sldId id="35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e Bogaerts" initials="SB" lastIdx="11" clrIdx="0">
    <p:extLst/>
  </p:cmAuthor>
  <p:cmAuthor id="2" name="Claus Axel Müller" initials="CAM" lastIdx="2" clrIdx="1">
    <p:extLst>
      <p:ext uri="{19B8F6BF-5375-455C-9EA6-DF929625EA0E}">
        <p15:presenceInfo xmlns:p15="http://schemas.microsoft.com/office/powerpoint/2012/main" userId="1ad78c105eb166b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19"/>
    <a:srgbClr val="84CEEF"/>
    <a:srgbClr val="19317B"/>
    <a:srgbClr val="FFA16D"/>
    <a:srgbClr val="FF8947"/>
    <a:srgbClr val="588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B09D78C-826D-45B1-8920-0FF9560DB7F7}">
  <a:tblStyle styleId="{5B09D78C-826D-45B1-8920-0FF9560DB7F7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8" autoAdjust="0"/>
    <p:restoredTop sz="79046" autoAdjust="0"/>
  </p:normalViewPr>
  <p:slideViewPr>
    <p:cSldViewPr showGuides="1">
      <p:cViewPr varScale="1">
        <p:scale>
          <a:sx n="61" d="100"/>
          <a:sy n="61" d="100"/>
        </p:scale>
        <p:origin x="1771" y="48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howGuides="1">
      <p:cViewPr varScale="1">
        <p:scale>
          <a:sx n="125" d="100"/>
          <a:sy n="125" d="100"/>
        </p:scale>
        <p:origin x="3736" y="1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1.xml"/><Relationship Id="rId3" Type="http://schemas.openxmlformats.org/officeDocument/2006/relationships/slide" Target="slides/slide6.xml"/><Relationship Id="rId7" Type="http://schemas.openxmlformats.org/officeDocument/2006/relationships/slide" Target="slides/slide10.xml"/><Relationship Id="rId2" Type="http://schemas.openxmlformats.org/officeDocument/2006/relationships/slide" Target="slides/slide5.xml"/><Relationship Id="rId1" Type="http://schemas.openxmlformats.org/officeDocument/2006/relationships/slide" Target="slides/slide1.xml"/><Relationship Id="rId6" Type="http://schemas.openxmlformats.org/officeDocument/2006/relationships/slide" Target="slides/slide9.xml"/><Relationship Id="rId5" Type="http://schemas.openxmlformats.org/officeDocument/2006/relationships/slide" Target="slides/slide8.xml"/><Relationship Id="rId10" Type="http://schemas.openxmlformats.org/officeDocument/2006/relationships/slide" Target="slides/slide13.xml"/><Relationship Id="rId4" Type="http://schemas.openxmlformats.org/officeDocument/2006/relationships/slide" Target="slides/slide7.xml"/><Relationship Id="rId9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ED2D7A-0264-6642-8DD3-1F3D7302B5F9}" type="doc">
      <dgm:prSet loTypeId="urn:microsoft.com/office/officeart/2005/8/layout/matrix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39768D4-A5CD-0949-8C04-576DA0B1AE86}">
      <dgm:prSet phldrT="[Texte]" custT="1"/>
      <dgm:spPr>
        <a:gradFill rotWithShape="0">
          <a:gsLst>
            <a:gs pos="0">
              <a:srgbClr val="19317B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</a:gradFill>
      </dgm:spPr>
      <dgm:t>
        <a:bodyPr/>
        <a:lstStyle/>
        <a:p>
          <a:r>
            <a:rPr lang="fr-FR" sz="2000" dirty="0" smtClean="0"/>
            <a:t>new HPC services</a:t>
          </a:r>
          <a:endParaRPr lang="fr-FR" sz="2000" dirty="0"/>
        </a:p>
      </dgm:t>
    </dgm:pt>
    <dgm:pt modelId="{A6C11218-982E-2042-BCC9-BCB15BD92989}" type="parTrans" cxnId="{1ABC788C-5EA9-0343-9DDC-FAEC5C0A932B}">
      <dgm:prSet/>
      <dgm:spPr/>
      <dgm:t>
        <a:bodyPr/>
        <a:lstStyle/>
        <a:p>
          <a:endParaRPr lang="fr-FR"/>
        </a:p>
      </dgm:t>
    </dgm:pt>
    <dgm:pt modelId="{CC904F6C-09DE-8F4C-8805-FE6D23FBB822}" type="sibTrans" cxnId="{1ABC788C-5EA9-0343-9DDC-FAEC5C0A932B}">
      <dgm:prSet/>
      <dgm:spPr/>
      <dgm:t>
        <a:bodyPr/>
        <a:lstStyle/>
        <a:p>
          <a:endParaRPr lang="fr-FR"/>
        </a:p>
      </dgm:t>
    </dgm:pt>
    <dgm:pt modelId="{8C78DF2E-B658-3243-A593-CF7431C075D9}">
      <dgm:prSet phldrT="[Texte]" custT="1"/>
      <dgm:spPr>
        <a:gradFill rotWithShape="0">
          <a:gsLst>
            <a:gs pos="0">
              <a:srgbClr val="FF6B19"/>
            </a:gs>
            <a:gs pos="100000">
              <a:srgbClr val="FFA16D"/>
            </a:gs>
          </a:gsLst>
          <a:lin ang="16200000" scaled="0"/>
        </a:gradFill>
      </dgm:spPr>
      <dgm:t>
        <a:bodyPr/>
        <a:lstStyle/>
        <a:p>
          <a:r>
            <a:rPr lang="fr-FR" sz="2000" dirty="0" smtClean="0"/>
            <a:t>new </a:t>
          </a:r>
          <a:r>
            <a:rPr lang="fr-FR" sz="2000" dirty="0" smtClean="0"/>
            <a:t>data </a:t>
          </a:r>
          <a:r>
            <a:rPr lang="fr-FR" sz="2000" dirty="0" smtClean="0"/>
            <a:t>services</a:t>
          </a:r>
          <a:endParaRPr lang="fr-FR" sz="2000" dirty="0"/>
        </a:p>
      </dgm:t>
    </dgm:pt>
    <dgm:pt modelId="{4EA8E387-CF30-314C-8C68-E9CBB273F1EA}" type="parTrans" cxnId="{531B0C45-D5EE-664E-84AD-F8CB823FE89C}">
      <dgm:prSet/>
      <dgm:spPr/>
      <dgm:t>
        <a:bodyPr/>
        <a:lstStyle/>
        <a:p>
          <a:endParaRPr lang="fr-FR"/>
        </a:p>
      </dgm:t>
    </dgm:pt>
    <dgm:pt modelId="{E657CCEB-54D7-3C4B-BA87-B678A3938CD0}" type="sibTrans" cxnId="{531B0C45-D5EE-664E-84AD-F8CB823FE89C}">
      <dgm:prSet/>
      <dgm:spPr/>
      <dgm:t>
        <a:bodyPr/>
        <a:lstStyle/>
        <a:p>
          <a:endParaRPr lang="fr-FR"/>
        </a:p>
      </dgm:t>
    </dgm:pt>
    <dgm:pt modelId="{5DACE4E8-B70D-9E4B-9DF5-A6CA6935D9D1}">
      <dgm:prSet phldrT="[Texte]" custT="1"/>
      <dgm:spPr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16200000" scaled="0"/>
        </a:gradFill>
      </dgm:spPr>
      <dgm:t>
        <a:bodyPr/>
        <a:lstStyle/>
        <a:p>
          <a:r>
            <a:rPr lang="fr-FR" sz="2000" dirty="0" smtClean="0"/>
            <a:t>new services to industry</a:t>
          </a:r>
          <a:endParaRPr lang="fr-FR" sz="2000" dirty="0"/>
        </a:p>
      </dgm:t>
    </dgm:pt>
    <dgm:pt modelId="{74CD6465-7F8D-3C42-9175-58C322BE7B88}" type="parTrans" cxnId="{F40C21CB-19CF-9F49-8E1D-C762776CB5E6}">
      <dgm:prSet/>
      <dgm:spPr/>
      <dgm:t>
        <a:bodyPr/>
        <a:lstStyle/>
        <a:p>
          <a:endParaRPr lang="fr-FR"/>
        </a:p>
      </dgm:t>
    </dgm:pt>
    <dgm:pt modelId="{4CC45F41-DCC0-D441-8882-E05158B724BD}" type="sibTrans" cxnId="{F40C21CB-19CF-9F49-8E1D-C762776CB5E6}">
      <dgm:prSet/>
      <dgm:spPr/>
      <dgm:t>
        <a:bodyPr/>
        <a:lstStyle/>
        <a:p>
          <a:endParaRPr lang="fr-FR"/>
        </a:p>
      </dgm:t>
    </dgm:pt>
    <dgm:pt modelId="{60E3A811-D8CA-9F47-8149-6122110B42A5}">
      <dgm:prSet phldrT="[Texte]" custT="1"/>
      <dgm:spPr>
        <a:gradFill rotWithShape="0">
          <a:gsLst>
            <a:gs pos="0">
              <a:srgbClr val="588824"/>
            </a:gs>
            <a:gs pos="100000">
              <a:srgbClr val="92D050"/>
            </a:gs>
          </a:gsLst>
          <a:lin ang="16200000" scaled="0"/>
        </a:gradFill>
      </dgm:spPr>
      <dgm:t>
        <a:bodyPr/>
        <a:lstStyle/>
        <a:p>
          <a:r>
            <a:rPr lang="fr-FR" sz="2000" dirty="0" smtClean="0"/>
            <a:t>new network services</a:t>
          </a:r>
          <a:endParaRPr lang="fr-FR" sz="2000" dirty="0"/>
        </a:p>
      </dgm:t>
    </dgm:pt>
    <dgm:pt modelId="{140FEC96-49EA-6049-AD68-929ABD70BCCC}" type="parTrans" cxnId="{A5927E09-67F2-8145-B8F5-99268539DADF}">
      <dgm:prSet/>
      <dgm:spPr/>
      <dgm:t>
        <a:bodyPr/>
        <a:lstStyle/>
        <a:p>
          <a:endParaRPr lang="fr-FR"/>
        </a:p>
      </dgm:t>
    </dgm:pt>
    <dgm:pt modelId="{EBBC0825-AE7C-E043-BCDD-945E2A67767D}" type="sibTrans" cxnId="{A5927E09-67F2-8145-B8F5-99268539DADF}">
      <dgm:prSet/>
      <dgm:spPr/>
      <dgm:t>
        <a:bodyPr/>
        <a:lstStyle/>
        <a:p>
          <a:endParaRPr lang="fr-FR"/>
        </a:p>
      </dgm:t>
    </dgm:pt>
    <dgm:pt modelId="{B72D3F69-C2B8-C04C-B481-F94C3CD5DD9E}" type="pres">
      <dgm:prSet presAssocID="{69ED2D7A-0264-6642-8DD3-1F3D7302B5F9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EB3B04F1-ACAE-434A-8576-02C8AEE2D433}" type="pres">
      <dgm:prSet presAssocID="{69ED2D7A-0264-6642-8DD3-1F3D7302B5F9}" presName="axisShape" presStyleLbl="bgShp" presStyleIdx="0" presStyleCnt="1"/>
      <dgm:spPr/>
    </dgm:pt>
    <dgm:pt modelId="{627C39F9-959E-7043-9888-B061F0D1BB5D}" type="pres">
      <dgm:prSet presAssocID="{69ED2D7A-0264-6642-8DD3-1F3D7302B5F9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481789-FA06-E24C-9FDF-AE002DFCB1D0}" type="pres">
      <dgm:prSet presAssocID="{69ED2D7A-0264-6642-8DD3-1F3D7302B5F9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8D5413B-1A11-3D41-A42A-1F7A7FB964DD}" type="pres">
      <dgm:prSet presAssocID="{69ED2D7A-0264-6642-8DD3-1F3D7302B5F9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8016C3A-6544-AA4A-BCF5-D335B8E10FE9}" type="pres">
      <dgm:prSet presAssocID="{69ED2D7A-0264-6642-8DD3-1F3D7302B5F9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1ABC788C-5EA9-0343-9DDC-FAEC5C0A932B}" srcId="{69ED2D7A-0264-6642-8DD3-1F3D7302B5F9}" destId="{A39768D4-A5CD-0949-8C04-576DA0B1AE86}" srcOrd="0" destOrd="0" parTransId="{A6C11218-982E-2042-BCC9-BCB15BD92989}" sibTransId="{CC904F6C-09DE-8F4C-8805-FE6D23FBB822}"/>
    <dgm:cxn modelId="{A5927E09-67F2-8145-B8F5-99268539DADF}" srcId="{69ED2D7A-0264-6642-8DD3-1F3D7302B5F9}" destId="{60E3A811-D8CA-9F47-8149-6122110B42A5}" srcOrd="3" destOrd="0" parTransId="{140FEC96-49EA-6049-AD68-929ABD70BCCC}" sibTransId="{EBBC0825-AE7C-E043-BCDD-945E2A67767D}"/>
    <dgm:cxn modelId="{C37A24AA-3A05-464E-8CE0-9B2DE2B99F09}" type="presOf" srcId="{8C78DF2E-B658-3243-A593-CF7431C075D9}" destId="{33481789-FA06-E24C-9FDF-AE002DFCB1D0}" srcOrd="0" destOrd="0" presId="urn:microsoft.com/office/officeart/2005/8/layout/matrix2"/>
    <dgm:cxn modelId="{DB505E69-8740-464C-91AC-AA2BA4FE23CA}" type="presOf" srcId="{5DACE4E8-B70D-9E4B-9DF5-A6CA6935D9D1}" destId="{38D5413B-1A11-3D41-A42A-1F7A7FB964DD}" srcOrd="0" destOrd="0" presId="urn:microsoft.com/office/officeart/2005/8/layout/matrix2"/>
    <dgm:cxn modelId="{58E96188-11C8-41BB-86CA-7D8669291FA2}" type="presOf" srcId="{69ED2D7A-0264-6642-8DD3-1F3D7302B5F9}" destId="{B72D3F69-C2B8-C04C-B481-F94C3CD5DD9E}" srcOrd="0" destOrd="0" presId="urn:microsoft.com/office/officeart/2005/8/layout/matrix2"/>
    <dgm:cxn modelId="{6ED180C3-4513-4AEB-9E50-432135A48622}" type="presOf" srcId="{60E3A811-D8CA-9F47-8149-6122110B42A5}" destId="{58016C3A-6544-AA4A-BCF5-D335B8E10FE9}" srcOrd="0" destOrd="0" presId="urn:microsoft.com/office/officeart/2005/8/layout/matrix2"/>
    <dgm:cxn modelId="{77D004EA-CADD-49B6-B36F-E73675601194}" type="presOf" srcId="{A39768D4-A5CD-0949-8C04-576DA0B1AE86}" destId="{627C39F9-959E-7043-9888-B061F0D1BB5D}" srcOrd="0" destOrd="0" presId="urn:microsoft.com/office/officeart/2005/8/layout/matrix2"/>
    <dgm:cxn modelId="{531B0C45-D5EE-664E-84AD-F8CB823FE89C}" srcId="{69ED2D7A-0264-6642-8DD3-1F3D7302B5F9}" destId="{8C78DF2E-B658-3243-A593-CF7431C075D9}" srcOrd="1" destOrd="0" parTransId="{4EA8E387-CF30-314C-8C68-E9CBB273F1EA}" sibTransId="{E657CCEB-54D7-3C4B-BA87-B678A3938CD0}"/>
    <dgm:cxn modelId="{F40C21CB-19CF-9F49-8E1D-C762776CB5E6}" srcId="{69ED2D7A-0264-6642-8DD3-1F3D7302B5F9}" destId="{5DACE4E8-B70D-9E4B-9DF5-A6CA6935D9D1}" srcOrd="2" destOrd="0" parTransId="{74CD6465-7F8D-3C42-9175-58C322BE7B88}" sibTransId="{4CC45F41-DCC0-D441-8882-E05158B724BD}"/>
    <dgm:cxn modelId="{54D8879C-CCA3-4C21-9EA8-59764DC0F689}" type="presParOf" srcId="{B72D3F69-C2B8-C04C-B481-F94C3CD5DD9E}" destId="{EB3B04F1-ACAE-434A-8576-02C8AEE2D433}" srcOrd="0" destOrd="0" presId="urn:microsoft.com/office/officeart/2005/8/layout/matrix2"/>
    <dgm:cxn modelId="{C711E41E-4CC6-47A3-B85D-8E8769284096}" type="presParOf" srcId="{B72D3F69-C2B8-C04C-B481-F94C3CD5DD9E}" destId="{627C39F9-959E-7043-9888-B061F0D1BB5D}" srcOrd="1" destOrd="0" presId="urn:microsoft.com/office/officeart/2005/8/layout/matrix2"/>
    <dgm:cxn modelId="{5354696E-D6C7-484E-8123-446E072BBA34}" type="presParOf" srcId="{B72D3F69-C2B8-C04C-B481-F94C3CD5DD9E}" destId="{33481789-FA06-E24C-9FDF-AE002DFCB1D0}" srcOrd="2" destOrd="0" presId="urn:microsoft.com/office/officeart/2005/8/layout/matrix2"/>
    <dgm:cxn modelId="{CEAE3855-6F86-4EC6-B15D-455080EFA593}" type="presParOf" srcId="{B72D3F69-C2B8-C04C-B481-F94C3CD5DD9E}" destId="{38D5413B-1A11-3D41-A42A-1F7A7FB964DD}" srcOrd="3" destOrd="0" presId="urn:microsoft.com/office/officeart/2005/8/layout/matrix2"/>
    <dgm:cxn modelId="{6847C88F-4444-4E57-B8CC-E44BD6525C6B}" type="presParOf" srcId="{B72D3F69-C2B8-C04C-B481-F94C3CD5DD9E}" destId="{58016C3A-6544-AA4A-BCF5-D335B8E10FE9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3B04F1-ACAE-434A-8576-02C8AEE2D433}">
      <dsp:nvSpPr>
        <dsp:cNvPr id="0" name=""/>
        <dsp:cNvSpPr/>
      </dsp:nvSpPr>
      <dsp:spPr>
        <a:xfrm>
          <a:off x="94283" y="0"/>
          <a:ext cx="3291480" cy="329148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27C39F9-959E-7043-9888-B061F0D1BB5D}">
      <dsp:nvSpPr>
        <dsp:cNvPr id="0" name=""/>
        <dsp:cNvSpPr/>
      </dsp:nvSpPr>
      <dsp:spPr>
        <a:xfrm>
          <a:off x="308229" y="213946"/>
          <a:ext cx="1316592" cy="1316592"/>
        </a:xfrm>
        <a:prstGeom prst="roundRect">
          <a:avLst/>
        </a:prstGeom>
        <a:gradFill rotWithShape="0">
          <a:gsLst>
            <a:gs pos="0">
              <a:srgbClr val="19317B"/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new HPC services</a:t>
          </a:r>
          <a:endParaRPr lang="fr-FR" sz="2000" kern="1200" dirty="0"/>
        </a:p>
      </dsp:txBody>
      <dsp:txXfrm>
        <a:off x="372500" y="278217"/>
        <a:ext cx="1188050" cy="1188050"/>
      </dsp:txXfrm>
    </dsp:sp>
    <dsp:sp modelId="{33481789-FA06-E24C-9FDF-AE002DFCB1D0}">
      <dsp:nvSpPr>
        <dsp:cNvPr id="0" name=""/>
        <dsp:cNvSpPr/>
      </dsp:nvSpPr>
      <dsp:spPr>
        <a:xfrm>
          <a:off x="1855225" y="213946"/>
          <a:ext cx="1316592" cy="1316592"/>
        </a:xfrm>
        <a:prstGeom prst="roundRect">
          <a:avLst/>
        </a:prstGeom>
        <a:gradFill rotWithShape="0">
          <a:gsLst>
            <a:gs pos="0">
              <a:srgbClr val="FF6B19"/>
            </a:gs>
            <a:gs pos="100000">
              <a:srgbClr val="FFA16D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new </a:t>
          </a:r>
          <a:r>
            <a:rPr lang="fr-FR" sz="2000" kern="1200" dirty="0" smtClean="0"/>
            <a:t>data </a:t>
          </a:r>
          <a:r>
            <a:rPr lang="fr-FR" sz="2000" kern="1200" dirty="0" smtClean="0"/>
            <a:t>services</a:t>
          </a:r>
          <a:endParaRPr lang="fr-FR" sz="2000" kern="1200" dirty="0"/>
        </a:p>
      </dsp:txBody>
      <dsp:txXfrm>
        <a:off x="1919496" y="278217"/>
        <a:ext cx="1188050" cy="1188050"/>
      </dsp:txXfrm>
    </dsp:sp>
    <dsp:sp modelId="{38D5413B-1A11-3D41-A42A-1F7A7FB964DD}">
      <dsp:nvSpPr>
        <dsp:cNvPr id="0" name=""/>
        <dsp:cNvSpPr/>
      </dsp:nvSpPr>
      <dsp:spPr>
        <a:xfrm>
          <a:off x="308229" y="1760941"/>
          <a:ext cx="1316592" cy="131659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00000">
              <a:schemeClr val="bg2">
                <a:lumMod val="60000"/>
                <a:lumOff val="4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new services to industry</a:t>
          </a:r>
          <a:endParaRPr lang="fr-FR" sz="2000" kern="1200" dirty="0"/>
        </a:p>
      </dsp:txBody>
      <dsp:txXfrm>
        <a:off x="372500" y="1825212"/>
        <a:ext cx="1188050" cy="1188050"/>
      </dsp:txXfrm>
    </dsp:sp>
    <dsp:sp modelId="{58016C3A-6544-AA4A-BCF5-D335B8E10FE9}">
      <dsp:nvSpPr>
        <dsp:cNvPr id="0" name=""/>
        <dsp:cNvSpPr/>
      </dsp:nvSpPr>
      <dsp:spPr>
        <a:xfrm>
          <a:off x="1855225" y="1760941"/>
          <a:ext cx="1316592" cy="1316592"/>
        </a:xfrm>
        <a:prstGeom prst="roundRect">
          <a:avLst/>
        </a:prstGeom>
        <a:gradFill rotWithShape="0">
          <a:gsLst>
            <a:gs pos="0">
              <a:srgbClr val="588824"/>
            </a:gs>
            <a:gs pos="100000">
              <a:srgbClr val="92D050"/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new network services</a:t>
          </a:r>
          <a:endParaRPr lang="fr-FR" sz="2000" kern="1200" dirty="0"/>
        </a:p>
      </dsp:txBody>
      <dsp:txXfrm>
        <a:off x="1919496" y="1825212"/>
        <a:ext cx="1188050" cy="1188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078BA1-844C-4C2E-8589-B87A0C1555E4}" type="datetimeFigureOut">
              <a:rPr lang="sl-SI" smtClean="0"/>
              <a:pPr/>
              <a:t>8.10.2018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86D600-ED1E-48DD-B2DE-1388276FD476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48294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3436483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1pPr>
    <a:lvl2pPr marL="695209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2pPr>
    <a:lvl3pPr marL="1390419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3pPr>
    <a:lvl4pPr marL="2085626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4pPr>
    <a:lvl5pPr marL="2780836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5pPr>
    <a:lvl6pPr marL="3476045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6pPr>
    <a:lvl7pPr marL="4171253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7pPr>
    <a:lvl8pPr marL="4866462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8pPr>
    <a:lvl9pPr marL="5561670" algn="l" defTabSz="1390419" rtl="0" eaLnBrk="1" latinLnBrk="0" hangingPunct="1">
      <a:defRPr sz="18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28342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4322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904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100396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139041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The number</a:t>
            </a:r>
            <a:r>
              <a:rPr lang="en-GB" baseline="0" dirty="0" smtClean="0"/>
              <a:t> of projects and the total core hours awarded are up to and including the </a:t>
            </a:r>
            <a:r>
              <a:rPr lang="en-GB" baseline="0" dirty="0" smtClean="0"/>
              <a:t>17</a:t>
            </a:r>
            <a:r>
              <a:rPr lang="en-GB" baseline="30000" dirty="0" smtClean="0"/>
              <a:t>th</a:t>
            </a:r>
            <a:r>
              <a:rPr lang="en-GB" baseline="0" dirty="0" smtClean="0"/>
              <a:t> </a:t>
            </a:r>
            <a:r>
              <a:rPr lang="en-GB" baseline="0" dirty="0" smtClean="0"/>
              <a:t>Call for Proposals for Project Access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50086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966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637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24880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34424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" name="Shape 3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6379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15"/>
          <p:cNvSpPr txBox="1">
            <a:spLocks noGrp="1"/>
          </p:cNvSpPr>
          <p:nvPr>
            <p:ph type="ctrTitle"/>
          </p:nvPr>
        </p:nvSpPr>
        <p:spPr>
          <a:xfrm>
            <a:off x="462489" y="2615667"/>
            <a:ext cx="6314764" cy="115170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rtl="0">
              <a:spcBef>
                <a:spcPts val="0"/>
              </a:spcBef>
              <a:buSzPct val="100000"/>
              <a:defRPr sz="3307">
                <a:solidFill>
                  <a:srgbClr val="19317B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lvl="1" rtl="0">
              <a:spcBef>
                <a:spcPts val="0"/>
              </a:spcBef>
              <a:buSzPct val="100000"/>
              <a:defRPr sz="3307"/>
            </a:lvl2pPr>
            <a:lvl3pPr lvl="2" rtl="0">
              <a:spcBef>
                <a:spcPts val="0"/>
              </a:spcBef>
              <a:buSzPct val="100000"/>
              <a:defRPr sz="3307"/>
            </a:lvl3pPr>
            <a:lvl4pPr lvl="3" rtl="0">
              <a:spcBef>
                <a:spcPts val="0"/>
              </a:spcBef>
              <a:buSzPct val="100000"/>
              <a:defRPr sz="3307"/>
            </a:lvl4pPr>
            <a:lvl5pPr lvl="4" rtl="0">
              <a:spcBef>
                <a:spcPts val="0"/>
              </a:spcBef>
              <a:buSzPct val="100000"/>
              <a:defRPr sz="3307"/>
            </a:lvl5pPr>
            <a:lvl6pPr lvl="5" rtl="0">
              <a:spcBef>
                <a:spcPts val="0"/>
              </a:spcBef>
              <a:buSzPct val="100000"/>
              <a:defRPr sz="3307"/>
            </a:lvl6pPr>
            <a:lvl7pPr lvl="6" rtl="0">
              <a:spcBef>
                <a:spcPts val="0"/>
              </a:spcBef>
              <a:buSzPct val="100000"/>
              <a:defRPr sz="3307"/>
            </a:lvl7pPr>
            <a:lvl8pPr lvl="7" rtl="0">
              <a:spcBef>
                <a:spcPts val="0"/>
              </a:spcBef>
              <a:buSzPct val="100000"/>
              <a:defRPr sz="3307"/>
            </a:lvl8pPr>
            <a:lvl9pPr lvl="8" rtl="0">
              <a:spcBef>
                <a:spcPts val="0"/>
              </a:spcBef>
              <a:buSzPct val="100000"/>
              <a:defRPr sz="3307"/>
            </a:lvl9pPr>
          </a:lstStyle>
          <a:p>
            <a:endParaRPr dirty="0"/>
          </a:p>
        </p:txBody>
      </p:sp>
      <p:cxnSp>
        <p:nvCxnSpPr>
          <p:cNvPr id="42" name="Straight Connector 41"/>
          <p:cNvCxnSpPr/>
          <p:nvPr userDrawn="1"/>
        </p:nvCxnSpPr>
        <p:spPr>
          <a:xfrm>
            <a:off x="462489" y="4118960"/>
            <a:ext cx="420984" cy="0"/>
          </a:xfrm>
          <a:prstGeom prst="line">
            <a:avLst/>
          </a:prstGeom>
          <a:ln w="12700">
            <a:solidFill>
              <a:srgbClr val="FF6B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64399" y="1524899"/>
            <a:ext cx="9766800" cy="8955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defRPr sz="4000" b="1">
                <a:solidFill>
                  <a:srgbClr val="19317B"/>
                </a:solidFill>
                <a:latin typeface="+mn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64400" y="2721498"/>
            <a:ext cx="9766800" cy="3915857"/>
          </a:xfrm>
          <a:prstGeom prst="rect">
            <a:avLst/>
          </a:prstGeom>
        </p:spPr>
        <p:txBody>
          <a:bodyPr lIns="91425" tIns="91425" rIns="91425" bIns="91425" anchor="t" anchorCtr="0">
            <a:normAutofit/>
          </a:bodyPr>
          <a:lstStyle>
            <a:lvl1pPr marL="285750" lvl="0" indent="-285750">
              <a:lnSpc>
                <a:spcPct val="100000"/>
              </a:lnSpc>
              <a:spcBef>
                <a:spcPts val="0"/>
              </a:spcBef>
              <a:buClr>
                <a:srgbClr val="FF6B19"/>
              </a:buClr>
              <a:buSzPct val="70000"/>
              <a:buFont typeface="LucidaGrande" charset="0"/>
              <a:buChar char="▶"/>
              <a:defRPr sz="2400">
                <a:latin typeface="+mn-lt"/>
              </a:defRPr>
            </a:lvl1pPr>
            <a:lvl2pPr marL="742950" lvl="1" indent="-285750">
              <a:lnSpc>
                <a:spcPct val="100000"/>
              </a:lnSpc>
              <a:spcBef>
                <a:spcPts val="0"/>
              </a:spcBef>
              <a:buSzPct val="60000"/>
              <a:buFont typeface="LucidaGrande" charset="0"/>
              <a:buChar char="▶"/>
              <a:defRPr baseline="0"/>
            </a:lvl2pPr>
            <a:lvl3pPr marL="1200150" lvl="2" indent="-285750">
              <a:lnSpc>
                <a:spcPct val="100000"/>
              </a:lnSpc>
              <a:spcBef>
                <a:spcPts val="0"/>
              </a:spcBef>
              <a:buSzPct val="50000"/>
              <a:buFont typeface="LucidaGrande" charset="0"/>
              <a:buChar char="▶"/>
              <a:defRPr baseline="0"/>
            </a:lvl3pPr>
            <a:lvl4pPr marL="1657350" lvl="3" indent="-285750">
              <a:lnSpc>
                <a:spcPct val="100000"/>
              </a:lnSpc>
              <a:spcBef>
                <a:spcPts val="0"/>
              </a:spcBef>
              <a:buClr>
                <a:srgbClr val="19317B"/>
              </a:buClr>
              <a:buSzPct val="40000"/>
              <a:buFont typeface="LucidaGrande" charset="0"/>
              <a:buChar char="▶"/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34"/>
          <p:cNvSpPr txBox="1">
            <a:spLocks noGrp="1"/>
          </p:cNvSpPr>
          <p:nvPr>
            <p:ph type="title"/>
          </p:nvPr>
        </p:nvSpPr>
        <p:spPr>
          <a:xfrm>
            <a:off x="1136063" y="1508423"/>
            <a:ext cx="8503883" cy="895575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defRPr sz="2205">
                <a:solidFill>
                  <a:srgbClr val="19317B"/>
                </a:solidFill>
                <a:latin typeface="+mn-lt"/>
              </a:defRPr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94689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1609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race-ri.eu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448134" y="7023036"/>
            <a:ext cx="687932" cy="53664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36052F6A-383D-4658-9E2E-503D22466366}" type="slidenum">
              <a:rPr lang="en-GB" sz="992" baseline="0" smtClean="0">
                <a:solidFill>
                  <a:srgbClr val="19317B"/>
                </a:solidFill>
              </a:rPr>
              <a:pPr/>
              <a:t>‹#›</a:t>
            </a:fld>
            <a:endParaRPr lang="en-GB" sz="992" baseline="0" dirty="0">
              <a:solidFill>
                <a:srgbClr val="19317B"/>
              </a:solidFill>
            </a:endParaRP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62490" y="6954857"/>
            <a:ext cx="9766836" cy="0"/>
          </a:xfrm>
          <a:prstGeom prst="line">
            <a:avLst/>
          </a:prstGeom>
          <a:ln w="12700">
            <a:solidFill>
              <a:srgbClr val="FF6B1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ate Placeholder 3">
            <a:hlinkClick r:id="rId6"/>
          </p:cNvPr>
          <p:cNvSpPr txBox="1">
            <a:spLocks/>
          </p:cNvSpPr>
          <p:nvPr userDrawn="1"/>
        </p:nvSpPr>
        <p:spPr>
          <a:xfrm>
            <a:off x="8966371" y="7023036"/>
            <a:ext cx="1262953" cy="53664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/>
            <a:r>
              <a:rPr lang="en-GB" sz="992" baseline="0" dirty="0" err="1" smtClean="0">
                <a:solidFill>
                  <a:srgbClr val="19317B"/>
                </a:solidFill>
                <a:hlinkClick r:id="rId6"/>
              </a:rPr>
              <a:t>www.prace-ri.eu</a:t>
            </a:r>
            <a:endParaRPr lang="en-GB" sz="992" baseline="0" dirty="0">
              <a:solidFill>
                <a:srgbClr val="19317B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" y="0"/>
            <a:ext cx="10691814" cy="1203895"/>
          </a:xfrm>
          <a:prstGeom prst="rect">
            <a:avLst/>
          </a:prstGeom>
        </p:spPr>
      </p:pic>
      <p:sp>
        <p:nvSpPr>
          <p:cNvPr id="6" name="Title Placeholder 5"/>
          <p:cNvSpPr>
            <a:spLocks noGrp="1"/>
          </p:cNvSpPr>
          <p:nvPr>
            <p:ph type="title"/>
          </p:nvPr>
        </p:nvSpPr>
        <p:spPr>
          <a:xfrm>
            <a:off x="534592" y="1401123"/>
            <a:ext cx="9622632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534592" y="3058851"/>
            <a:ext cx="9694732" cy="3601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sl-SI" dirty="0" smtClean="0"/>
              <a:t>First level bullets</a:t>
            </a:r>
          </a:p>
          <a:p>
            <a:pPr lvl="1"/>
            <a:r>
              <a:rPr lang="sl-SI" dirty="0" smtClean="0"/>
              <a:t>Second level bullets</a:t>
            </a:r>
          </a:p>
          <a:p>
            <a:pPr lvl="2"/>
            <a:r>
              <a:rPr lang="sl-SI" dirty="0" smtClean="0"/>
              <a:t>Third level bullets</a:t>
            </a:r>
          </a:p>
          <a:p>
            <a:pPr lvl="3"/>
            <a:r>
              <a:rPr lang="sl-SI" dirty="0" smtClean="0"/>
              <a:t>Forth level bullets</a:t>
            </a:r>
          </a:p>
        </p:txBody>
      </p:sp>
      <p:sp>
        <p:nvSpPr>
          <p:cNvPr id="20" name="Footer Placeholder 4"/>
          <p:cNvSpPr txBox="1">
            <a:spLocks/>
          </p:cNvSpPr>
          <p:nvPr userDrawn="1"/>
        </p:nvSpPr>
        <p:spPr>
          <a:xfrm>
            <a:off x="1488145" y="7023033"/>
            <a:ext cx="5081897" cy="536644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l"/>
            <a:r>
              <a:rPr lang="en-GB" sz="992" baseline="0" dirty="0" err="1" smtClean="0">
                <a:solidFill>
                  <a:srgbClr val="19317B"/>
                </a:solidFill>
              </a:rPr>
              <a:t>EuroHPC</a:t>
            </a:r>
            <a:r>
              <a:rPr lang="en-GB" sz="992" baseline="0" dirty="0" smtClean="0">
                <a:solidFill>
                  <a:srgbClr val="FF6B19"/>
                </a:solidFill>
              </a:rPr>
              <a:t> - </a:t>
            </a:r>
            <a:r>
              <a:rPr lang="en-GB" sz="992" baseline="0" dirty="0" smtClean="0">
                <a:solidFill>
                  <a:srgbClr val="19317B"/>
                </a:solidFill>
              </a:rPr>
              <a:t>PRACE Perspective</a:t>
            </a:r>
            <a:endParaRPr lang="en-GB" sz="992" baseline="0" dirty="0" smtClean="0">
              <a:solidFill>
                <a:srgbClr val="19317B"/>
              </a:solidFill>
            </a:endParaRPr>
          </a:p>
          <a:p>
            <a:pPr algn="l"/>
            <a:r>
              <a:rPr lang="en-GB" sz="992" baseline="0" dirty="0" smtClean="0">
                <a:solidFill>
                  <a:srgbClr val="19317B"/>
                </a:solidFill>
              </a:rPr>
              <a:t>DI4R 2018 Conference </a:t>
            </a:r>
            <a:r>
              <a:rPr lang="en-GB" sz="992" baseline="0" dirty="0" smtClean="0">
                <a:solidFill>
                  <a:srgbClr val="19317B"/>
                </a:solidFill>
              </a:rPr>
              <a:t>– </a:t>
            </a:r>
            <a:r>
              <a:rPr lang="en-US" sz="992" baseline="0" dirty="0" smtClean="0">
                <a:solidFill>
                  <a:srgbClr val="19317B"/>
                </a:solidFill>
              </a:rPr>
              <a:t>Lisbon </a:t>
            </a:r>
            <a:r>
              <a:rPr lang="en-US" sz="992" baseline="0" dirty="0" smtClean="0">
                <a:solidFill>
                  <a:srgbClr val="19317B"/>
                </a:solidFill>
              </a:rPr>
              <a:t>– </a:t>
            </a:r>
            <a:r>
              <a:rPr lang="en-US" sz="992" baseline="0" dirty="0" smtClean="0">
                <a:solidFill>
                  <a:srgbClr val="19317B"/>
                </a:solidFill>
              </a:rPr>
              <a:t>9-11 October </a:t>
            </a:r>
            <a:r>
              <a:rPr lang="en-US" sz="992" baseline="0" dirty="0" smtClean="0">
                <a:solidFill>
                  <a:srgbClr val="19317B"/>
                </a:solidFill>
              </a:rPr>
              <a:t>2018</a:t>
            </a:r>
            <a:endParaRPr lang="en-GB" sz="992" baseline="0" dirty="0">
              <a:solidFill>
                <a:srgbClr val="19317B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61" r:id="rId3"/>
    <p:sldLayoutId id="2147483663" r:id="rId4"/>
  </p:sldLayoutIdLst>
  <p:timing>
    <p:tnLst>
      <p:par>
        <p:cTn id="1" dur="indefinite" restart="never" nodeType="tmRoot"/>
      </p:par>
    </p:tnLst>
  </p:timing>
  <p:hf hdr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3600" b="0" i="0" u="none" strike="noStrike" cap="none">
          <a:solidFill>
            <a:srgbClr val="19317B"/>
          </a:solidFill>
          <a:latin typeface="+mn-lt"/>
          <a:ea typeface="Arial" panose="020B0604020202020204" pitchFamily="34" charset="0"/>
          <a:cs typeface="Arial" panose="020B0604020202020204" pitchFamily="34" charset="0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285750" marR="0" lvl="0" indent="-285750" algn="l" rtl="0">
        <a:lnSpc>
          <a:spcPct val="100000"/>
        </a:lnSpc>
        <a:spcBef>
          <a:spcPts val="0"/>
        </a:spcBef>
        <a:spcAft>
          <a:spcPts val="0"/>
        </a:spcAft>
        <a:buClr>
          <a:srgbClr val="FF6B19"/>
        </a:buClr>
        <a:buSzPct val="70000"/>
        <a:buFont typeface="LucidaGrande" charset="0"/>
        <a:buChar char="▶"/>
        <a:defRPr sz="2400" b="0" i="0" u="none" strike="noStrike" cap="none" baseline="0" dirty="0">
          <a:solidFill>
            <a:srgbClr val="19317B"/>
          </a:solidFill>
          <a:latin typeface="+mn-lt"/>
          <a:ea typeface="Arial" panose="020B0604020202020204" pitchFamily="34" charset="0"/>
          <a:cs typeface="Arial" panose="020B0604020202020204" pitchFamily="34" charset="0"/>
          <a:sym typeface="Arial"/>
        </a:defRPr>
      </a:lvl1pPr>
      <a:lvl2pPr marL="742950" marR="0" lvl="1" indent="-285750" algn="l" rtl="0">
        <a:lnSpc>
          <a:spcPct val="100000"/>
        </a:lnSpc>
        <a:spcBef>
          <a:spcPts val="0"/>
        </a:spcBef>
        <a:spcAft>
          <a:spcPts val="0"/>
        </a:spcAft>
        <a:buClr>
          <a:srgbClr val="19317B"/>
        </a:buClr>
        <a:buSzPct val="60000"/>
        <a:buFont typeface="LucidaGrande" charset="0"/>
        <a:buChar char="▶"/>
        <a:defRPr sz="1800" b="0" i="0" u="none" strike="noStrike" cap="none">
          <a:solidFill>
            <a:srgbClr val="19317B"/>
          </a:solidFill>
          <a:latin typeface="Arial"/>
          <a:ea typeface="Arial"/>
          <a:cs typeface="Arial"/>
          <a:sym typeface="Arial"/>
        </a:defRPr>
      </a:lvl2pPr>
      <a:lvl3pPr marL="1200150" marR="0" lvl="2" indent="-285750" algn="l" rtl="0">
        <a:lnSpc>
          <a:spcPct val="100000"/>
        </a:lnSpc>
        <a:spcBef>
          <a:spcPts val="0"/>
        </a:spcBef>
        <a:spcAft>
          <a:spcPts val="0"/>
        </a:spcAft>
        <a:buSzPct val="50000"/>
        <a:buFont typeface="LucidaGrande" charset="0"/>
        <a:buChar char="▶"/>
        <a:defRPr sz="1800" b="0" i="1" u="none" strike="noStrike" cap="none">
          <a:solidFill>
            <a:srgbClr val="19317B"/>
          </a:solidFill>
          <a:latin typeface="Arial"/>
          <a:ea typeface="Arial"/>
          <a:cs typeface="Arial"/>
          <a:sym typeface="Arial"/>
        </a:defRPr>
      </a:lvl3pPr>
      <a:lvl4pPr marL="1657350" marR="0" lvl="3" indent="-285750" algn="l" defTabSz="914400" rtl="0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Pct val="40000"/>
        <a:buFont typeface="LucidaGrande" charset="0"/>
        <a:buChar char="▶"/>
        <a:tabLst/>
        <a:defRPr sz="1600" b="0" i="1" u="none" strike="noStrike" cap="none">
          <a:solidFill>
            <a:srgbClr val="19317B"/>
          </a:solidFill>
          <a:latin typeface="Arial"/>
          <a:ea typeface="Arial"/>
          <a:cs typeface="Arial"/>
          <a:sym typeface="Arial"/>
        </a:defRPr>
      </a:lvl4pPr>
      <a:lvl5pPr marL="0" marR="0" lvl="4" indent="0" algn="l" rtl="0">
        <a:lnSpc>
          <a:spcPct val="100000"/>
        </a:lnSpc>
        <a:spcBef>
          <a:spcPts val="0"/>
        </a:spcBef>
        <a:spcAft>
          <a:spcPts val="0"/>
        </a:spcAft>
        <a:buSzPct val="50000"/>
        <a:buFont typeface="LucidaGrande" charset="0"/>
        <a:buNone/>
        <a:defRPr sz="1543" b="0" i="0" u="none" strike="noStrike" cap="none">
          <a:solidFill>
            <a:srgbClr val="19317B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L="285750" marR="0" lvl="6" indent="-285750" algn="l" rtl="0">
        <a:lnSpc>
          <a:spcPct val="100000"/>
        </a:lnSpc>
        <a:spcBef>
          <a:spcPts val="0"/>
        </a:spcBef>
        <a:spcAft>
          <a:spcPts val="0"/>
        </a:spcAft>
        <a:buSzPct val="50000"/>
        <a:buFont typeface="LucidaGrande" charset="0"/>
        <a:buChar char="▶"/>
        <a:defRPr sz="1543" b="0" i="0" u="none" strike="noStrike" cap="none">
          <a:solidFill>
            <a:srgbClr val="19317B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543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ctrTitle"/>
          </p:nvPr>
        </p:nvSpPr>
        <p:spPr>
          <a:xfrm>
            <a:off x="462488" y="2615667"/>
            <a:ext cx="8339802" cy="1151706"/>
          </a:xfrm>
        </p:spPr>
        <p:txBody>
          <a:bodyPr>
            <a:noAutofit/>
          </a:bodyPr>
          <a:lstStyle/>
          <a:p>
            <a:r>
              <a:rPr lang="en" sz="4000" noProof="0" dirty="0" smtClean="0"/>
              <a:t/>
            </a:r>
            <a:br>
              <a:rPr lang="en" sz="4000" noProof="0" dirty="0" smtClean="0"/>
            </a:br>
            <a:r>
              <a:rPr lang="en" sz="4000" noProof="0" dirty="0" smtClean="0">
                <a:solidFill>
                  <a:srgbClr val="FF6B19"/>
                </a:solidFill>
              </a:rPr>
              <a:t>PRACE</a:t>
            </a:r>
            <a:r>
              <a:rPr lang="en" sz="4000" noProof="0" dirty="0" smtClean="0"/>
              <a:t> </a:t>
            </a:r>
            <a:r>
              <a:rPr lang="en" sz="4000" dirty="0"/>
              <a:t>P</a:t>
            </a:r>
            <a:r>
              <a:rPr lang="en" sz="4000" noProof="0" dirty="0" smtClean="0"/>
              <a:t>erspective towards EDI &amp; Link </a:t>
            </a:r>
            <a:r>
              <a:rPr lang="en" sz="4000" dirty="0" smtClean="0"/>
              <a:t>with</a:t>
            </a:r>
            <a:r>
              <a:rPr lang="en" sz="4000" noProof="0" dirty="0" smtClean="0"/>
              <a:t> </a:t>
            </a:r>
            <a:r>
              <a:rPr lang="en" sz="4000" noProof="0" dirty="0" smtClean="0"/>
              <a:t>EuroHPC</a:t>
            </a:r>
            <a:endParaRPr lang="en" sz="3858" noProof="0" dirty="0"/>
          </a:p>
        </p:txBody>
      </p:sp>
      <p:sp>
        <p:nvSpPr>
          <p:cNvPr id="27" name="Shape 65"/>
          <p:cNvSpPr txBox="1">
            <a:spLocks/>
          </p:cNvSpPr>
          <p:nvPr/>
        </p:nvSpPr>
        <p:spPr>
          <a:xfrm>
            <a:off x="462489" y="4652969"/>
            <a:ext cx="4325153" cy="446173"/>
          </a:xfrm>
          <a:prstGeom prst="rect">
            <a:avLst/>
          </a:prstGeom>
        </p:spPr>
        <p:txBody>
          <a:bodyPr vert="horz" lIns="100779" tIns="100779" rIns="100779" bIns="100779" rtlCol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600" b="0" i="0" u="none" strike="noStrike" cap="none">
                <a:solidFill>
                  <a:schemeClr val="bg1">
                    <a:lumMod val="50000"/>
                  </a:schemeClr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r>
              <a:rPr lang="en-GB" sz="1323" i="1" dirty="0" smtClean="0">
                <a:solidFill>
                  <a:srgbClr val="19317B"/>
                </a:solidFill>
              </a:rPr>
              <a:t>PRACE </a:t>
            </a:r>
            <a:r>
              <a:rPr lang="en-GB" sz="1323" i="1" dirty="0" smtClean="0">
                <a:solidFill>
                  <a:srgbClr val="19317B"/>
                </a:solidFill>
              </a:rPr>
              <a:t>Managing Director</a:t>
            </a:r>
            <a:endParaRPr lang="en" sz="1323" i="1" dirty="0">
              <a:solidFill>
                <a:srgbClr val="19317B"/>
              </a:solidFill>
            </a:endParaRPr>
          </a:p>
        </p:txBody>
      </p:sp>
      <p:sp>
        <p:nvSpPr>
          <p:cNvPr id="28" name="Shape 65"/>
          <p:cNvSpPr txBox="1">
            <a:spLocks/>
          </p:cNvSpPr>
          <p:nvPr/>
        </p:nvSpPr>
        <p:spPr>
          <a:xfrm>
            <a:off x="462489" y="4335465"/>
            <a:ext cx="5099441" cy="446173"/>
          </a:xfrm>
          <a:prstGeom prst="rect">
            <a:avLst/>
          </a:prstGeom>
        </p:spPr>
        <p:txBody>
          <a:bodyPr vert="horz" lIns="100779" tIns="100779" rIns="100779" bIns="100779" rtlCol="0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600" b="0" i="0" u="none" strike="noStrike" cap="none">
                <a:solidFill>
                  <a:schemeClr val="bg1">
                    <a:lumMod val="50000"/>
                  </a:schemeClr>
                </a:solidFill>
                <a:latin typeface="+mj-lt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lvl="1">
              <a:spcBef>
                <a:spcPts val="0"/>
              </a:spcBef>
              <a:buSzPct val="100000"/>
              <a:defRPr sz="3600"/>
            </a:lvl2pPr>
            <a:lvl3pPr lvl="2">
              <a:spcBef>
                <a:spcPts val="0"/>
              </a:spcBef>
              <a:buSzPct val="100000"/>
              <a:defRPr sz="3600"/>
            </a:lvl3pPr>
            <a:lvl4pPr lvl="3">
              <a:spcBef>
                <a:spcPts val="0"/>
              </a:spcBef>
              <a:buSzPct val="100000"/>
              <a:defRPr sz="3600"/>
            </a:lvl4pPr>
            <a:lvl5pPr lvl="4">
              <a:spcBef>
                <a:spcPts val="0"/>
              </a:spcBef>
              <a:buSzPct val="100000"/>
              <a:defRPr sz="3600"/>
            </a:lvl5pPr>
            <a:lvl6pPr lvl="5">
              <a:spcBef>
                <a:spcPts val="0"/>
              </a:spcBef>
              <a:buSzPct val="100000"/>
              <a:defRPr sz="3600"/>
            </a:lvl6pPr>
            <a:lvl7pPr lvl="6">
              <a:spcBef>
                <a:spcPts val="0"/>
              </a:spcBef>
              <a:buSzPct val="100000"/>
              <a:defRPr sz="3600"/>
            </a:lvl7pPr>
            <a:lvl8pPr lvl="7">
              <a:spcBef>
                <a:spcPts val="0"/>
              </a:spcBef>
              <a:buSzPct val="100000"/>
              <a:defRPr sz="3600"/>
            </a:lvl8pPr>
            <a:lvl9pPr lvl="8">
              <a:spcBef>
                <a:spcPts val="0"/>
              </a:spcBef>
              <a:buSzPct val="100000"/>
              <a:defRPr sz="3600"/>
            </a:lvl9pPr>
          </a:lstStyle>
          <a:p>
            <a:r>
              <a:rPr lang="en-GB" sz="2205" dirty="0" smtClean="0">
                <a:solidFill>
                  <a:srgbClr val="19317B"/>
                </a:solidFill>
              </a:rPr>
              <a:t>Serge Bogaerts</a:t>
            </a:r>
            <a:endParaRPr lang="en" sz="2205" dirty="0">
              <a:solidFill>
                <a:srgbClr val="193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317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54" y="1187549"/>
            <a:ext cx="9766800" cy="895575"/>
          </a:xfrm>
        </p:spPr>
        <p:txBody>
          <a:bodyPr/>
          <a:lstStyle/>
          <a:p>
            <a:pPr lvl="0"/>
            <a:r>
              <a:rPr lang="en-GB" dirty="0" smtClean="0">
                <a:sym typeface="Arial" charset="0"/>
              </a:rPr>
              <a:t>Recipe for a </a:t>
            </a:r>
            <a:r>
              <a:rPr lang="en-GB" dirty="0">
                <a:solidFill>
                  <a:srgbClr val="FF6B19"/>
                </a:solidFill>
                <a:sym typeface="Arial" charset="0"/>
              </a:rPr>
              <a:t>data-centric</a:t>
            </a:r>
            <a:r>
              <a:rPr lang="en-GB" dirty="0">
                <a:sym typeface="Arial" charset="0"/>
              </a:rPr>
              <a:t> approach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00" y="2123654"/>
            <a:ext cx="9766800" cy="4896544"/>
          </a:xfrm>
        </p:spPr>
        <p:txBody>
          <a:bodyPr>
            <a:normAutofit/>
          </a:bodyPr>
          <a:lstStyle/>
          <a:p>
            <a:pPr marL="285750" lvl="1">
              <a:buClr>
                <a:srgbClr val="FF6B19"/>
              </a:buClr>
              <a:buSzPct val="70000"/>
            </a:pPr>
            <a:r>
              <a:rPr lang="en-GB" sz="2400" dirty="0" smtClean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Need to address </a:t>
            </a: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the convergence of HPC, </a:t>
            </a:r>
            <a:r>
              <a:rPr lang="en-GB" sz="2400" dirty="0" smtClean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HTC, HPDA and AI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Handle the large volume of data generated</a:t>
            </a:r>
            <a:endParaRPr lang="en-GB" dirty="0"/>
          </a:p>
          <a:p>
            <a:pPr lvl="1"/>
            <a:r>
              <a:rPr lang="en-GB" dirty="0" smtClean="0"/>
              <a:t>Offer computing capacity to large scale scientific instruments</a:t>
            </a:r>
            <a:endParaRPr lang="en-GB" dirty="0"/>
          </a:p>
          <a:p>
            <a:pPr lvl="0"/>
            <a:endParaRPr lang="en" dirty="0" smtClean="0">
              <a:sym typeface="Arial" charset="0"/>
            </a:endParaRPr>
          </a:p>
          <a:p>
            <a:pPr lvl="0"/>
            <a:r>
              <a:rPr lang="en" dirty="0" smtClean="0">
                <a:sym typeface="Arial" charset="0"/>
              </a:rPr>
              <a:t>Enhance </a:t>
            </a:r>
            <a:r>
              <a:rPr lang="en" dirty="0" smtClean="0">
                <a:solidFill>
                  <a:srgbClr val="FF6B19"/>
                </a:solidFill>
                <a:sym typeface="Arial" charset="0"/>
              </a:rPr>
              <a:t>integration</a:t>
            </a:r>
            <a:r>
              <a:rPr lang="en" dirty="0" smtClean="0">
                <a:sym typeface="Arial" charset="0"/>
              </a:rPr>
              <a:t> of the Tiers and connect to </a:t>
            </a:r>
            <a:r>
              <a:rPr lang="en" dirty="0" smtClean="0">
                <a:solidFill>
                  <a:srgbClr val="FF6B19"/>
                </a:solidFill>
                <a:sym typeface="Arial" charset="0"/>
              </a:rPr>
              <a:t>EOSC</a:t>
            </a:r>
          </a:p>
          <a:p>
            <a:pPr lvl="0"/>
            <a:endParaRPr lang="en" dirty="0" smtClean="0">
              <a:sym typeface="Arial" charset="0"/>
            </a:endParaRPr>
          </a:p>
          <a:p>
            <a:r>
              <a:rPr lang="en-GB" dirty="0" smtClean="0"/>
              <a:t>Anticipated key role of the </a:t>
            </a:r>
            <a:r>
              <a:rPr lang="en-GB" dirty="0" smtClean="0">
                <a:solidFill>
                  <a:srgbClr val="FF6B19"/>
                </a:solidFill>
              </a:rPr>
              <a:t>GÉANT</a:t>
            </a:r>
            <a:r>
              <a:rPr lang="en-GB" dirty="0" smtClean="0"/>
              <a:t> networking services (AAA, SDN, </a:t>
            </a:r>
            <a:r>
              <a:rPr lang="en-GB" dirty="0" err="1" smtClean="0"/>
              <a:t>QoS</a:t>
            </a:r>
            <a:r>
              <a:rPr lang="en-GB" dirty="0" smtClean="0"/>
              <a:t>, </a:t>
            </a:r>
            <a:r>
              <a:rPr lang="en-GB" dirty="0"/>
              <a:t>…) and </a:t>
            </a:r>
            <a:r>
              <a:rPr lang="en-GB" dirty="0">
                <a:solidFill>
                  <a:srgbClr val="FF6B19"/>
                </a:solidFill>
              </a:rPr>
              <a:t>FENIX</a:t>
            </a:r>
            <a:r>
              <a:rPr lang="en-GB" dirty="0"/>
              <a:t> and </a:t>
            </a:r>
            <a:r>
              <a:rPr lang="en-GB" dirty="0">
                <a:solidFill>
                  <a:srgbClr val="FF6B19"/>
                </a:solidFill>
              </a:rPr>
              <a:t>EUDAT</a:t>
            </a:r>
            <a:r>
              <a:rPr lang="en-GB" dirty="0"/>
              <a:t> for data </a:t>
            </a:r>
            <a:r>
              <a:rPr lang="en-GB" dirty="0" smtClean="0"/>
              <a:t>management </a:t>
            </a:r>
            <a:r>
              <a:rPr lang="en-GB" dirty="0"/>
              <a:t>and </a:t>
            </a:r>
            <a:r>
              <a:rPr lang="en-GB" dirty="0" smtClean="0"/>
              <a:t>processing</a:t>
            </a:r>
            <a:endParaRPr lang="fr-FR" dirty="0" smtClean="0"/>
          </a:p>
        </p:txBody>
      </p:sp>
      <p:sp>
        <p:nvSpPr>
          <p:cNvPr id="5" name="Line Callout 2 4"/>
          <p:cNvSpPr/>
          <p:nvPr/>
        </p:nvSpPr>
        <p:spPr>
          <a:xfrm>
            <a:off x="3689722" y="6228109"/>
            <a:ext cx="2232248" cy="369332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13087"/>
              <a:gd name="adj6" fmla="val -28711"/>
            </a:avLst>
          </a:prstGeom>
          <a:gradFill flip="none" rotWithShape="1">
            <a:gsLst>
              <a:gs pos="0">
                <a:srgbClr val="FF6B19"/>
              </a:gs>
              <a:gs pos="50000">
                <a:srgbClr val="FF8947"/>
              </a:gs>
              <a:gs pos="100000">
                <a:srgbClr val="FFA16D"/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en-GB" sz="1800" b="1">
                <a:solidFill>
                  <a:srgbClr val="19317B"/>
                </a:solidFill>
              </a:rPr>
              <a:t>Piloting in Call 18</a:t>
            </a:r>
            <a:endParaRPr lang="en-GB" sz="1800" b="1" dirty="0">
              <a:solidFill>
                <a:srgbClr val="193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52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54" y="1187549"/>
            <a:ext cx="9766800" cy="895575"/>
          </a:xfrm>
        </p:spPr>
        <p:txBody>
          <a:bodyPr/>
          <a:lstStyle/>
          <a:p>
            <a:pPr lvl="0"/>
            <a:r>
              <a:rPr lang="en" dirty="0"/>
              <a:t>Extend </a:t>
            </a:r>
            <a:r>
              <a:rPr lang="en" dirty="0" smtClean="0"/>
              <a:t>PRACE </a:t>
            </a:r>
            <a:r>
              <a:rPr lang="en" dirty="0"/>
              <a:t>activities </a:t>
            </a:r>
            <a:r>
              <a:rPr lang="en" dirty="0">
                <a:sym typeface="Wingdings" panose="05000000000000000000" pitchFamily="2" charset="2"/>
              </a:rPr>
              <a:t> EDI</a:t>
            </a:r>
            <a:endParaRPr lang="en-GB" dirty="0">
              <a:sym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00" y="2123654"/>
            <a:ext cx="6897730" cy="4896544"/>
          </a:xfrm>
        </p:spPr>
        <p:txBody>
          <a:bodyPr>
            <a:noAutofit/>
          </a:bodyPr>
          <a:lstStyle/>
          <a:p>
            <a:pPr marL="285750" lvl="1">
              <a:buClr>
                <a:srgbClr val="FF6B19"/>
              </a:buClr>
              <a:buSzPct val="70000"/>
            </a:pP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PRACE as main contributor to EDI with GÉANT </a:t>
            </a:r>
          </a:p>
          <a:p>
            <a:pPr marL="285750" lvl="1">
              <a:buClr>
                <a:srgbClr val="FF6B19"/>
              </a:buClr>
              <a:buSzPct val="70000"/>
            </a:pP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Access to JU- &amp; Tier-0-infra provided by HMs for Open R&amp;D for science &amp; industry</a:t>
            </a:r>
          </a:p>
          <a:p>
            <a:pPr marL="285750" lvl="1">
              <a:buClr>
                <a:srgbClr val="FF6B19"/>
              </a:buClr>
              <a:buSzPct val="70000"/>
            </a:pP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Offer </a:t>
            </a:r>
            <a:r>
              <a:rPr lang="en-GB" sz="2400" dirty="0">
                <a:solidFill>
                  <a:srgbClr val="FF6B19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training</a:t>
            </a: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, code enabling, communication, </a:t>
            </a:r>
            <a:r>
              <a:rPr lang="en-GB" sz="2400" dirty="0">
                <a:solidFill>
                  <a:srgbClr val="FF6B19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Tier-1 for Tier-0 </a:t>
            </a: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services provided by PRACE partners &amp; AISBL office</a:t>
            </a:r>
          </a:p>
          <a:p>
            <a:pPr marL="285750" lvl="1">
              <a:buClr>
                <a:srgbClr val="FF6B19"/>
              </a:buClr>
              <a:buSzPct val="70000"/>
            </a:pP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Extend services towards </a:t>
            </a:r>
            <a:r>
              <a:rPr lang="en-GB" sz="2400" dirty="0">
                <a:solidFill>
                  <a:srgbClr val="FF6B19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industry</a:t>
            </a: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 (SHAPE-Fortissimo), and to the </a:t>
            </a:r>
            <a:r>
              <a:rPr lang="en-GB" sz="2400" dirty="0">
                <a:solidFill>
                  <a:srgbClr val="FF6B19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public sector</a:t>
            </a:r>
          </a:p>
          <a:p>
            <a:pPr marL="285750" lvl="1">
              <a:buClr>
                <a:srgbClr val="FF6B19"/>
              </a:buClr>
              <a:buSzPct val="70000"/>
            </a:pPr>
            <a:r>
              <a:rPr lang="en-GB" sz="2400" dirty="0">
                <a:solidFill>
                  <a:srgbClr val="FF6B19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Local</a:t>
            </a:r>
            <a:r>
              <a:rPr lang="en-GB" sz="2400" dirty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 support </a:t>
            </a:r>
            <a:r>
              <a:rPr lang="en-GB" sz="2400" dirty="0" smtClean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across Europe</a:t>
            </a:r>
            <a:endParaRPr lang="en-GB" sz="2400" dirty="0"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Diagramme 3"/>
          <p:cNvGraphicFramePr/>
          <p:nvPr>
            <p:extLst>
              <p:ext uri="{D42A27DB-BD31-4B8C-83A1-F6EECF244321}">
                <p14:modId xmlns:p14="http://schemas.microsoft.com/office/powerpoint/2010/main" val="1970109076"/>
              </p:ext>
            </p:extLst>
          </p:nvPr>
        </p:nvGraphicFramePr>
        <p:xfrm>
          <a:off x="7122443" y="1979637"/>
          <a:ext cx="3480047" cy="3291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2"/>
          <p:cNvSpPr txBox="1">
            <a:spLocks/>
          </p:cNvSpPr>
          <p:nvPr/>
        </p:nvSpPr>
        <p:spPr>
          <a:xfrm>
            <a:off x="464400" y="5796062"/>
            <a:ext cx="9679754" cy="1224136"/>
          </a:xfrm>
          <a:prstGeom prst="rect">
            <a:avLst/>
          </a:prstGeom>
        </p:spPr>
        <p:txBody>
          <a:bodyPr vert="horz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6B19"/>
              </a:buClr>
              <a:buSzPct val="70000"/>
              <a:buFont typeface="LucidaGrande" charset="0"/>
              <a:buChar char="▶"/>
              <a:defRPr sz="2400" b="0" i="0" u="none" strike="noStrike" cap="none" baseline="0">
                <a:solidFill>
                  <a:srgbClr val="19317B"/>
                </a:solidFill>
                <a:latin typeface="+mn-lt"/>
                <a:ea typeface="Arial" panose="020B0604020202020204" pitchFamily="34" charset="0"/>
                <a:cs typeface="Arial" panose="020B0604020202020204" pitchFamily="34" charset="0"/>
                <a:sym typeface="Arial"/>
              </a:defRPr>
            </a:lvl1pPr>
            <a:lvl2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17B"/>
              </a:buClr>
              <a:buSzPct val="60000"/>
              <a:buFont typeface="LucidaGrande" charset="0"/>
              <a:buChar char="▶"/>
              <a:defRPr sz="1800" b="0" i="0" u="none" strike="noStrike" cap="none" baseline="0">
                <a:solidFill>
                  <a:srgbClr val="19317B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200150" marR="0" lvl="2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0000"/>
              <a:buFont typeface="LucidaGrande" charset="0"/>
              <a:buChar char="▶"/>
              <a:defRPr sz="1800" b="0" i="1" u="none" strike="noStrike" cap="none" baseline="0">
                <a:solidFill>
                  <a:srgbClr val="19317B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57350" marR="0" lvl="3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317B"/>
              </a:buClr>
              <a:buSzPct val="40000"/>
              <a:buFont typeface="LucidaGrande" charset="0"/>
              <a:buChar char="▶"/>
              <a:tabLst/>
              <a:defRPr sz="1600" b="0" i="1" u="none" strike="noStrike" cap="none">
                <a:solidFill>
                  <a:srgbClr val="19317B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0000"/>
              <a:buFont typeface="LucidaGrande" charset="0"/>
              <a:buNone/>
              <a:defRPr sz="1543" b="0" i="0" u="none" strike="noStrike" cap="none">
                <a:solidFill>
                  <a:srgbClr val="19317B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4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85750" marR="0" lvl="6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0000"/>
              <a:buFont typeface="LucidaGrande" charset="0"/>
              <a:buChar char="▶"/>
              <a:defRPr sz="1543" b="0" i="0" u="none" strike="noStrike" cap="none">
                <a:solidFill>
                  <a:srgbClr val="19317B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4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543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347" dirty="0"/>
              <a:t>New </a:t>
            </a:r>
            <a:r>
              <a:rPr lang="en-GB" sz="2347" dirty="0">
                <a:solidFill>
                  <a:srgbClr val="FF6B19"/>
                </a:solidFill>
              </a:rPr>
              <a:t>extended</a:t>
            </a:r>
            <a:r>
              <a:rPr lang="en-GB" sz="2347" dirty="0"/>
              <a:t> services provided by partners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347" dirty="0">
                <a:solidFill>
                  <a:srgbClr val="FF6B19"/>
                </a:solidFill>
              </a:rPr>
              <a:t>EDI</a:t>
            </a:r>
            <a:r>
              <a:rPr lang="en-GB" sz="2347" dirty="0"/>
              <a:t> as a </a:t>
            </a:r>
            <a:r>
              <a:rPr lang="en-GB" sz="2347" dirty="0">
                <a:solidFill>
                  <a:srgbClr val="FF6B19"/>
                </a:solidFill>
              </a:rPr>
              <a:t>one-stop-shop</a:t>
            </a:r>
            <a:r>
              <a:rPr lang="en-GB" sz="2347" dirty="0"/>
              <a:t> for all EU project/infra on HPC and data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347" dirty="0">
                <a:solidFill>
                  <a:srgbClr val="FF6B19"/>
                </a:solidFill>
              </a:rPr>
              <a:t>EOSC</a:t>
            </a:r>
            <a:r>
              <a:rPr lang="en-GB" sz="2347" dirty="0"/>
              <a:t> as potential vehicle to offer services to </a:t>
            </a:r>
            <a:r>
              <a:rPr lang="en-GB" sz="2347" dirty="0" smtClean="0"/>
              <a:t>wider communities</a:t>
            </a:r>
            <a:endParaRPr lang="en-GB" sz="2347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739687" y="2621267"/>
            <a:ext cx="347156" cy="6120680"/>
          </a:xfrm>
          <a:prstGeom prst="rightBrace">
            <a:avLst>
              <a:gd name="adj1" fmla="val 80552"/>
              <a:gd name="adj2" fmla="val 50000"/>
            </a:avLst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1096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54" y="1187549"/>
            <a:ext cx="9766800" cy="895575"/>
          </a:xfrm>
        </p:spPr>
        <p:txBody>
          <a:bodyPr/>
          <a:lstStyle/>
          <a:p>
            <a:pPr lvl="0"/>
            <a:r>
              <a:rPr lang="en-GB" dirty="0" smtClean="0">
                <a:sym typeface="Arial" charset="0"/>
              </a:rPr>
              <a:t>PRACE &amp; </a:t>
            </a:r>
            <a:r>
              <a:rPr lang="en-GB" dirty="0" err="1" smtClean="0">
                <a:sym typeface="Arial" charset="0"/>
              </a:rPr>
              <a:t>EuroHPC</a:t>
            </a:r>
            <a:endParaRPr lang="en-GB" dirty="0">
              <a:sym typeface="Arial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00" y="2123654"/>
            <a:ext cx="9766800" cy="4896544"/>
          </a:xfrm>
        </p:spPr>
        <p:txBody>
          <a:bodyPr>
            <a:noAutofit/>
          </a:bodyPr>
          <a:lstStyle/>
          <a:p>
            <a:pPr marL="285750" lvl="1">
              <a:buClr>
                <a:srgbClr val="FF6B19"/>
              </a:buClr>
              <a:buSzPct val="70000"/>
            </a:pPr>
            <a:r>
              <a:rPr lang="en-GB" sz="2400" dirty="0" err="1" smtClean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EuroHPC</a:t>
            </a:r>
            <a:r>
              <a:rPr lang="en-GB" sz="2400" dirty="0" smtClean="0"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 Joint Undertaking funding instrument</a:t>
            </a:r>
          </a:p>
          <a:p>
            <a:pPr marL="742950" lvl="2">
              <a:buClr>
                <a:srgbClr val="FF6B19"/>
              </a:buClr>
              <a:buSzPct val="70000"/>
            </a:pPr>
            <a:r>
              <a:rPr lang="en-GB" dirty="0" smtClean="0">
                <a:latin typeface="+mn-lt"/>
                <a:cs typeface="Arial" panose="020B0604020202020204" pitchFamily="34" charset="0"/>
              </a:rPr>
              <a:t>EC- &amp; MS-lead initiative</a:t>
            </a:r>
            <a:endParaRPr lang="en-GB" dirty="0" smtClean="0"/>
          </a:p>
          <a:p>
            <a:pPr marL="742950" lvl="2">
              <a:buClr>
                <a:srgbClr val="FF6B19"/>
              </a:buClr>
              <a:buSzPct val="70000"/>
            </a:pPr>
            <a:r>
              <a:rPr lang="en-GB" dirty="0" smtClean="0">
                <a:latin typeface="+mn-lt"/>
                <a:cs typeface="Arial" panose="020B0604020202020204" pitchFamily="34" charset="0"/>
              </a:rPr>
              <a:t>Procure (pre-)</a:t>
            </a:r>
            <a:r>
              <a:rPr lang="en-GB" dirty="0" err="1" smtClean="0">
                <a:latin typeface="+mn-lt"/>
                <a:cs typeface="Arial" panose="020B0604020202020204" pitchFamily="34" charset="0"/>
              </a:rPr>
              <a:t>exascale</a:t>
            </a:r>
            <a:r>
              <a:rPr lang="en-GB" dirty="0" smtClean="0">
                <a:latin typeface="+mn-lt"/>
                <a:cs typeface="Arial" panose="020B0604020202020204" pitchFamily="34" charset="0"/>
              </a:rPr>
              <a:t> systems and more in Europe</a:t>
            </a:r>
          </a:p>
          <a:p>
            <a:pPr marL="742950" lvl="2">
              <a:buClr>
                <a:srgbClr val="FF6B19"/>
              </a:buClr>
              <a:buSzPct val="70000"/>
            </a:pPr>
            <a:r>
              <a:rPr lang="en-GB" dirty="0" smtClean="0">
                <a:latin typeface="+mn-lt"/>
                <a:cs typeface="Arial" panose="020B0604020202020204" pitchFamily="34" charset="0"/>
              </a:rPr>
              <a:t>Support development of European technology</a:t>
            </a:r>
          </a:p>
          <a:p>
            <a:endParaRPr lang="en-GB" dirty="0" smtClean="0"/>
          </a:p>
          <a:p>
            <a:r>
              <a:rPr lang="en-GB" dirty="0" smtClean="0"/>
              <a:t>PRACE and its partners</a:t>
            </a:r>
          </a:p>
          <a:p>
            <a:pPr lvl="1"/>
            <a:r>
              <a:rPr lang="en-GB" dirty="0" smtClean="0"/>
              <a:t>Continued PRACE 2 Programme until 2020</a:t>
            </a:r>
          </a:p>
          <a:p>
            <a:pPr lvl="1"/>
            <a:r>
              <a:rPr lang="en-GB" dirty="0" smtClean="0"/>
              <a:t>Share know-how</a:t>
            </a:r>
          </a:p>
          <a:p>
            <a:pPr lvl="1"/>
            <a:r>
              <a:rPr lang="en-GB" dirty="0" smtClean="0"/>
              <a:t>Provide services, support, and training adapted to user communities</a:t>
            </a:r>
            <a:endParaRPr lang="en-GB" dirty="0" smtClean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833738" y="5652045"/>
            <a:ext cx="2377768" cy="499496"/>
          </a:xfrm>
          <a:prstGeom prst="rect">
            <a:avLst/>
          </a:prstGeom>
          <a:gradFill flip="none" rotWithShape="1">
            <a:gsLst>
              <a:gs pos="0">
                <a:srgbClr val="FF6B19"/>
              </a:gs>
              <a:gs pos="50000">
                <a:srgbClr val="FF8947"/>
              </a:gs>
              <a:gs pos="100000">
                <a:srgbClr val="FFA16D"/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46" b="1" kern="0" dirty="0" smtClean="0">
                <a:solidFill>
                  <a:srgbClr val="19317B"/>
                </a:solidFill>
                <a:sym typeface="Arial"/>
              </a:rPr>
              <a:t>Stay tuned !</a:t>
            </a:r>
            <a:endParaRPr lang="en-GB" sz="2646" b="1" kern="0" dirty="0">
              <a:solidFill>
                <a:srgbClr val="19317B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5434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ctrTitle" idx="4294967295"/>
          </p:nvPr>
        </p:nvSpPr>
        <p:spPr>
          <a:xfrm>
            <a:off x="737394" y="3342808"/>
            <a:ext cx="9217024" cy="874059"/>
          </a:xfrm>
          <a:prstGeom prst="rect">
            <a:avLst/>
          </a:prstGeom>
        </p:spPr>
        <p:txBody>
          <a:bodyPr vert="horz" lIns="100779" tIns="100779" rIns="100779" bIns="100779" rtlCol="0" anchor="b" anchorCtr="0">
            <a:noAutofit/>
          </a:bodyPr>
          <a:lstStyle/>
          <a:p>
            <a:r>
              <a:rPr lang="en" sz="4000" b="1" noProof="0" smtClean="0">
                <a:solidFill>
                  <a:srgbClr val="FF6B19"/>
                </a:solidFill>
              </a:rPr>
              <a:t>THANK YOU </a:t>
            </a:r>
            <a:r>
              <a:rPr lang="en" sz="4000" b="1" noProof="0" smtClean="0">
                <a:solidFill>
                  <a:srgbClr val="19317B"/>
                </a:solidFill>
              </a:rPr>
              <a:t>FOR YOUR ATTENTION</a:t>
            </a:r>
            <a:endParaRPr lang="en" sz="4000" b="1" noProof="0">
              <a:solidFill>
                <a:srgbClr val="19317B"/>
              </a:solidFill>
            </a:endParaRPr>
          </a:p>
        </p:txBody>
      </p:sp>
      <p:sp>
        <p:nvSpPr>
          <p:cNvPr id="12" name="Shape 100"/>
          <p:cNvSpPr txBox="1">
            <a:spLocks/>
          </p:cNvSpPr>
          <p:nvPr/>
        </p:nvSpPr>
        <p:spPr>
          <a:xfrm>
            <a:off x="4295292" y="4098269"/>
            <a:ext cx="2101231" cy="568630"/>
          </a:xfrm>
          <a:prstGeom prst="rect">
            <a:avLst/>
          </a:prstGeom>
        </p:spPr>
        <p:txBody>
          <a:bodyPr lIns="100779" tIns="100779" rIns="100779" bIns="100779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sz="1543" b="1" dirty="0">
                <a:solidFill>
                  <a:srgbClr val="FF6B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www.prace-ri.eu</a:t>
            </a:r>
            <a:endParaRPr lang="en-GB" sz="1543" b="1" dirty="0">
              <a:solidFill>
                <a:srgbClr val="FF6B1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10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370" y="1403573"/>
            <a:ext cx="9766800" cy="895575"/>
          </a:xfrm>
        </p:spPr>
        <p:txBody>
          <a:bodyPr/>
          <a:lstStyle/>
          <a:p>
            <a:r>
              <a:rPr lang="en" noProof="0" dirty="0" smtClean="0"/>
              <a:t>Outline</a:t>
            </a:r>
            <a:endParaRPr lang="en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00" y="2483694"/>
            <a:ext cx="9766800" cy="4153662"/>
          </a:xfrm>
        </p:spPr>
        <p:txBody>
          <a:bodyPr>
            <a:normAutofit/>
          </a:bodyPr>
          <a:lstStyle/>
          <a:p>
            <a:r>
              <a:rPr lang="en" sz="2800" dirty="0" smtClean="0"/>
              <a:t>PRACE Proven </a:t>
            </a:r>
            <a:r>
              <a:rPr lang="en" sz="2800" dirty="0" smtClean="0"/>
              <a:t>Recipe for the HPC </a:t>
            </a:r>
            <a:r>
              <a:rPr lang="en" sz="2800" dirty="0" smtClean="0"/>
              <a:t>Ecosystem</a:t>
            </a:r>
            <a:endParaRPr lang="en" sz="2800" noProof="0" dirty="0" smtClean="0"/>
          </a:p>
          <a:p>
            <a:endParaRPr lang="en" sz="2800" noProof="0" dirty="0" smtClean="0"/>
          </a:p>
          <a:p>
            <a:r>
              <a:rPr lang="en" sz="2800" noProof="0" dirty="0" smtClean="0"/>
              <a:t>Addressing </a:t>
            </a:r>
            <a:r>
              <a:rPr lang="en" sz="2800" noProof="0" dirty="0" smtClean="0"/>
              <a:t>Exascale Challenges</a:t>
            </a:r>
          </a:p>
          <a:p>
            <a:endParaRPr lang="en" sz="2800" noProof="0" dirty="0" smtClean="0"/>
          </a:p>
          <a:p>
            <a:r>
              <a:rPr lang="en" sz="2800" dirty="0" smtClean="0"/>
              <a:t>PRACE </a:t>
            </a:r>
            <a:r>
              <a:rPr lang="en" sz="2800" dirty="0" smtClean="0"/>
              <a:t>and EuroHPC</a:t>
            </a:r>
            <a:endParaRPr lang="en" sz="2800" noProof="0" dirty="0" smtClean="0"/>
          </a:p>
        </p:txBody>
      </p:sp>
    </p:spTree>
    <p:extLst>
      <p:ext uri="{BB962C8B-B14F-4D97-AF65-F5344CB8AC3E}">
        <p14:creationId xmlns:p14="http://schemas.microsoft.com/office/powerpoint/2010/main" val="69112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46" y="1403573"/>
            <a:ext cx="9865096" cy="895575"/>
          </a:xfrm>
        </p:spPr>
        <p:txBody>
          <a:bodyPr/>
          <a:lstStyle/>
          <a:p>
            <a:r>
              <a:rPr lang="en" dirty="0"/>
              <a:t>PRACE | </a:t>
            </a:r>
            <a:r>
              <a:rPr lang="en" dirty="0" smtClean="0">
                <a:solidFill>
                  <a:srgbClr val="FF6B19"/>
                </a:solidFill>
              </a:rPr>
              <a:t>HPC </a:t>
            </a:r>
            <a:r>
              <a:rPr lang="en" dirty="0">
                <a:solidFill>
                  <a:srgbClr val="FF6B19"/>
                </a:solidFill>
              </a:rPr>
              <a:t>ecosystem in EU</a:t>
            </a:r>
            <a:endParaRPr lang="en-GB" sz="4000" b="1" dirty="0">
              <a:solidFill>
                <a:srgbClr val="FF6B1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346" y="2331578"/>
            <a:ext cx="10081120" cy="432857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b="1" dirty="0" smtClean="0"/>
              <a:t>Proven Recipe of PRACE</a:t>
            </a:r>
          </a:p>
          <a:p>
            <a:r>
              <a:rPr lang="en-GB" dirty="0" smtClean="0">
                <a:solidFill>
                  <a:srgbClr val="FF6B19"/>
                </a:solidFill>
              </a:rPr>
              <a:t>Hosting </a:t>
            </a:r>
            <a:r>
              <a:rPr lang="en-GB" dirty="0">
                <a:solidFill>
                  <a:srgbClr val="FF6B19"/>
                </a:solidFill>
              </a:rPr>
              <a:t>Members </a:t>
            </a:r>
            <a:r>
              <a:rPr lang="en-GB" dirty="0"/>
              <a:t>(HMs) provide </a:t>
            </a:r>
            <a:r>
              <a:rPr lang="en-GB" dirty="0">
                <a:solidFill>
                  <a:srgbClr val="FF6B19"/>
                </a:solidFill>
              </a:rPr>
              <a:t>access</a:t>
            </a:r>
            <a:r>
              <a:rPr lang="en-GB" dirty="0"/>
              <a:t> to Tier-0 systems as </a:t>
            </a:r>
            <a:r>
              <a:rPr lang="en-GB" dirty="0">
                <a:solidFill>
                  <a:srgbClr val="FF6B19"/>
                </a:solidFill>
              </a:rPr>
              <a:t>in-kind</a:t>
            </a:r>
            <a:r>
              <a:rPr lang="en-GB" dirty="0"/>
              <a:t> participation to the PRACE Research Infrastructure (RI)</a:t>
            </a:r>
          </a:p>
          <a:p>
            <a:r>
              <a:rPr lang="en-GB" dirty="0"/>
              <a:t>General Partners </a:t>
            </a:r>
            <a:r>
              <a:rPr lang="en-GB" dirty="0">
                <a:solidFill>
                  <a:srgbClr val="FF6B19"/>
                </a:solidFill>
              </a:rPr>
              <a:t>fund</a:t>
            </a:r>
            <a:r>
              <a:rPr lang="en-GB" dirty="0"/>
              <a:t> (PRACE 2 fee) High-Level Support Teams (</a:t>
            </a:r>
            <a:r>
              <a:rPr lang="en-GB" dirty="0">
                <a:solidFill>
                  <a:srgbClr val="FF6B19"/>
                </a:solidFill>
              </a:rPr>
              <a:t>HLST</a:t>
            </a:r>
            <a:r>
              <a:rPr lang="en-GB" dirty="0"/>
              <a:t>) providing tailored user support on HMs’ Tier-0 systems</a:t>
            </a:r>
          </a:p>
          <a:p>
            <a:r>
              <a:rPr lang="en-GB" dirty="0"/>
              <a:t>Mature scientific </a:t>
            </a:r>
            <a:r>
              <a:rPr lang="en-GB" dirty="0">
                <a:solidFill>
                  <a:srgbClr val="FF6B19"/>
                </a:solidFill>
              </a:rPr>
              <a:t>peer review </a:t>
            </a:r>
            <a:r>
              <a:rPr lang="en-GB" dirty="0" smtClean="0"/>
              <a:t>process, </a:t>
            </a:r>
            <a:r>
              <a:rPr lang="en-GB" dirty="0"/>
              <a:t>well-known </a:t>
            </a:r>
            <a:r>
              <a:rPr lang="en-GB" dirty="0" smtClean="0"/>
              <a:t>to </a:t>
            </a:r>
            <a:r>
              <a:rPr lang="en-GB" dirty="0" smtClean="0">
                <a:solidFill>
                  <a:srgbClr val="FF6B19"/>
                </a:solidFill>
              </a:rPr>
              <a:t>users in Science</a:t>
            </a:r>
            <a:endParaRPr lang="en-GB" dirty="0">
              <a:solidFill>
                <a:srgbClr val="FF6B19"/>
              </a:solidFill>
            </a:endParaRPr>
          </a:p>
          <a:p>
            <a:r>
              <a:rPr lang="en-GB" dirty="0"/>
              <a:t>All </a:t>
            </a:r>
            <a:r>
              <a:rPr lang="en-GB" dirty="0" smtClean="0">
                <a:solidFill>
                  <a:srgbClr val="FF6B19"/>
                </a:solidFill>
              </a:rPr>
              <a:t>26 </a:t>
            </a:r>
            <a:r>
              <a:rPr lang="en-GB" dirty="0" smtClean="0"/>
              <a:t>PRACE </a:t>
            </a:r>
            <a:r>
              <a:rPr lang="en-GB" dirty="0"/>
              <a:t>members contribute to </a:t>
            </a:r>
            <a:r>
              <a:rPr lang="en-GB" dirty="0">
                <a:solidFill>
                  <a:srgbClr val="FF6B19"/>
                </a:solidFill>
              </a:rPr>
              <a:t>high-value services </a:t>
            </a:r>
            <a:r>
              <a:rPr lang="en-GB" dirty="0"/>
              <a:t>including training (</a:t>
            </a:r>
            <a:r>
              <a:rPr lang="en-GB" dirty="0" smtClean="0"/>
              <a:t>PTC</a:t>
            </a:r>
            <a:r>
              <a:rPr lang="en-GB" dirty="0"/>
              <a:t>), DECI, Implementation Projects, Peer Review, and Communication - with the support of the </a:t>
            </a:r>
            <a:r>
              <a:rPr lang="en-GB" dirty="0">
                <a:solidFill>
                  <a:srgbClr val="FF6B19"/>
                </a:solidFill>
              </a:rPr>
              <a:t>European Commission</a:t>
            </a:r>
          </a:p>
          <a:p>
            <a:r>
              <a:rPr lang="en-GB" dirty="0"/>
              <a:t>All </a:t>
            </a:r>
            <a:r>
              <a:rPr lang="en-GB" dirty="0" smtClean="0"/>
              <a:t>26 PRACE </a:t>
            </a:r>
            <a:r>
              <a:rPr lang="en-GB" dirty="0"/>
              <a:t>members together have a wealth of </a:t>
            </a:r>
            <a:r>
              <a:rPr lang="en-GB" dirty="0">
                <a:solidFill>
                  <a:srgbClr val="FF6B19"/>
                </a:solidFill>
              </a:rPr>
              <a:t>procurement expertise</a:t>
            </a:r>
            <a:r>
              <a:rPr lang="en-GB" dirty="0"/>
              <a:t> (involved directly or indirectly in PCPs and PPIs)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28271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46" y="1403573"/>
            <a:ext cx="8503883" cy="895575"/>
          </a:xfrm>
        </p:spPr>
        <p:txBody>
          <a:bodyPr/>
          <a:lstStyle/>
          <a:p>
            <a:r>
              <a:rPr lang="en-GB" sz="4000" b="1" dirty="0" smtClean="0"/>
              <a:t>PRACE | </a:t>
            </a:r>
            <a:r>
              <a:rPr lang="en-GB" sz="4000" b="1" dirty="0" smtClean="0">
                <a:solidFill>
                  <a:srgbClr val="FF6B19"/>
                </a:solidFill>
              </a:rPr>
              <a:t>achievements</a:t>
            </a:r>
            <a:endParaRPr lang="en-GB" sz="4000" b="1" dirty="0">
              <a:solidFill>
                <a:srgbClr val="FF6B19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5346" y="2331578"/>
            <a:ext cx="10081120" cy="4328579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6B19"/>
                </a:solidFill>
              </a:rPr>
              <a:t>652</a:t>
            </a:r>
            <a:r>
              <a:rPr lang="en-US" sz="2400" dirty="0" smtClean="0"/>
              <a:t> </a:t>
            </a:r>
            <a:r>
              <a:rPr lang="en-US" sz="2400" dirty="0"/>
              <a:t>scientific projects enabled</a:t>
            </a:r>
          </a:p>
          <a:p>
            <a:r>
              <a:rPr lang="en-US" sz="2400" dirty="0" smtClean="0">
                <a:solidFill>
                  <a:srgbClr val="FF6B19"/>
                </a:solidFill>
              </a:rPr>
              <a:t>&gt;19 000 </a:t>
            </a:r>
            <a:r>
              <a:rPr lang="en-US" sz="2400" dirty="0">
                <a:solidFill>
                  <a:srgbClr val="FF6B19"/>
                </a:solidFill>
              </a:rPr>
              <a:t>000 000 </a:t>
            </a:r>
            <a:r>
              <a:rPr lang="en-US" sz="2400" dirty="0" smtClean="0"/>
              <a:t>(billion</a:t>
            </a:r>
            <a:r>
              <a:rPr lang="en-US" sz="2400" dirty="0"/>
              <a:t>) core hours awarded since 2010</a:t>
            </a:r>
          </a:p>
          <a:p>
            <a:r>
              <a:rPr lang="en-US" sz="2400" dirty="0"/>
              <a:t>Of which </a:t>
            </a:r>
            <a:r>
              <a:rPr lang="en-US" sz="2400" dirty="0">
                <a:solidFill>
                  <a:srgbClr val="FF6B19"/>
                </a:solidFill>
              </a:rPr>
              <a:t>63%</a:t>
            </a:r>
            <a:r>
              <a:rPr lang="en-US" sz="2400" dirty="0"/>
              <a:t> led by another PI nationality than the HM </a:t>
            </a:r>
          </a:p>
          <a:p>
            <a:r>
              <a:rPr lang="en-US" sz="2400" dirty="0"/>
              <a:t>R&amp;D access to industrial users with </a:t>
            </a:r>
            <a:r>
              <a:rPr lang="en-US" sz="2400" dirty="0">
                <a:solidFill>
                  <a:srgbClr val="FF6B19"/>
                </a:solidFill>
              </a:rPr>
              <a:t>&gt;50</a:t>
            </a:r>
            <a:r>
              <a:rPr lang="en-US" sz="2400" dirty="0"/>
              <a:t> companies supported</a:t>
            </a:r>
          </a:p>
          <a:p>
            <a:r>
              <a:rPr lang="en-US" sz="2400" dirty="0">
                <a:solidFill>
                  <a:srgbClr val="FF6B19"/>
                </a:solidFill>
              </a:rPr>
              <a:t>&gt;</a:t>
            </a:r>
            <a:r>
              <a:rPr lang="en-US" sz="2400" dirty="0" smtClean="0">
                <a:solidFill>
                  <a:srgbClr val="FF6B19"/>
                </a:solidFill>
              </a:rPr>
              <a:t>11 </a:t>
            </a:r>
            <a:r>
              <a:rPr lang="en-US" sz="2400" dirty="0">
                <a:solidFill>
                  <a:srgbClr val="FF6B19"/>
                </a:solidFill>
              </a:rPr>
              <a:t>5</a:t>
            </a:r>
            <a:r>
              <a:rPr lang="en-US" sz="2400" dirty="0" smtClean="0">
                <a:solidFill>
                  <a:srgbClr val="FF6B19"/>
                </a:solidFill>
              </a:rPr>
              <a:t>00</a:t>
            </a:r>
            <a:r>
              <a:rPr lang="en-US" sz="2400" dirty="0" smtClean="0"/>
              <a:t> </a:t>
            </a:r>
            <a:r>
              <a:rPr lang="en-US" sz="2400" dirty="0"/>
              <a:t>people trained </a:t>
            </a:r>
            <a:r>
              <a:rPr lang="en-US" sz="2400" dirty="0" smtClean="0"/>
              <a:t>through PRACE Training</a:t>
            </a:r>
            <a:endParaRPr lang="en-US" sz="2400" dirty="0"/>
          </a:p>
          <a:p>
            <a:r>
              <a:rPr lang="en-US" sz="2400" dirty="0">
                <a:solidFill>
                  <a:srgbClr val="FF6B19"/>
                </a:solidFill>
              </a:rPr>
              <a:t>~</a:t>
            </a:r>
            <a:r>
              <a:rPr lang="en-US" sz="2400" dirty="0" smtClean="0">
                <a:solidFill>
                  <a:srgbClr val="FF6B19"/>
                </a:solidFill>
              </a:rPr>
              <a:t>110 </a:t>
            </a:r>
            <a:r>
              <a:rPr lang="en-US" sz="2400" dirty="0"/>
              <a:t>Petaflops of peak performance on </a:t>
            </a:r>
            <a:r>
              <a:rPr lang="en-US" sz="2400" dirty="0">
                <a:solidFill>
                  <a:srgbClr val="FF6B19"/>
                </a:solidFill>
              </a:rPr>
              <a:t>7</a:t>
            </a:r>
            <a:r>
              <a:rPr lang="en-US" sz="2400" dirty="0"/>
              <a:t> world-class systems</a:t>
            </a:r>
          </a:p>
          <a:p>
            <a:r>
              <a:rPr lang="en-US" sz="2400" dirty="0" smtClean="0">
                <a:solidFill>
                  <a:srgbClr val="FF6B19"/>
                </a:solidFill>
              </a:rPr>
              <a:t>26</a:t>
            </a:r>
            <a:r>
              <a:rPr lang="en-US" sz="2400" dirty="0" smtClean="0"/>
              <a:t> </a:t>
            </a:r>
            <a:r>
              <a:rPr lang="en-US" sz="2400" dirty="0"/>
              <a:t>PRACE members, including </a:t>
            </a:r>
            <a:r>
              <a:rPr lang="en-US" sz="2400" dirty="0">
                <a:solidFill>
                  <a:srgbClr val="FF6B19"/>
                </a:solidFill>
              </a:rPr>
              <a:t>5</a:t>
            </a:r>
            <a:r>
              <a:rPr lang="en-US" sz="2400" dirty="0"/>
              <a:t> Hosting Members</a:t>
            </a:r>
            <a:br>
              <a:rPr lang="en-US" sz="2400" dirty="0"/>
            </a:br>
            <a:r>
              <a:rPr lang="en-US" sz="2400" dirty="0"/>
              <a:t>(France, Germany, Italy, Spain and Switzerland</a:t>
            </a:r>
            <a:r>
              <a:rPr lang="en-US" sz="2400" dirty="0" smtClean="0"/>
              <a:t>)</a:t>
            </a:r>
          </a:p>
          <a:p>
            <a:r>
              <a:rPr lang="en-GB" sz="2400" dirty="0"/>
              <a:t>PRACE is the </a:t>
            </a:r>
            <a:r>
              <a:rPr lang="en-GB" sz="2400" dirty="0">
                <a:solidFill>
                  <a:srgbClr val="FF6B19"/>
                </a:solidFill>
              </a:rPr>
              <a:t>only</a:t>
            </a:r>
            <a:r>
              <a:rPr lang="en-GB" sz="2400" dirty="0"/>
              <a:t> </a:t>
            </a:r>
            <a:r>
              <a:rPr lang="en-GB" sz="2400" dirty="0" smtClean="0"/>
              <a:t>e-infrastructure </a:t>
            </a:r>
            <a:r>
              <a:rPr lang="en-GB" sz="2400" dirty="0"/>
              <a:t>Landmark on the ESFRI Roadmap </a:t>
            </a:r>
            <a:r>
              <a:rPr lang="en-GB" sz="2400" dirty="0" smtClean="0"/>
              <a:t>2016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35827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PRACE </a:t>
            </a:r>
            <a:r>
              <a:rPr lang="en-GB" dirty="0" smtClean="0">
                <a:solidFill>
                  <a:srgbClr val="FF6B19"/>
                </a:solidFill>
              </a:rPr>
              <a:t>access mechanisms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Distributing resources via various access mechanisms</a:t>
            </a:r>
          </a:p>
          <a:p>
            <a:pPr lvl="1"/>
            <a:r>
              <a:rPr lang="en-GB" dirty="0" smtClean="0"/>
              <a:t>All targeting excellence in science + support to </a:t>
            </a:r>
            <a:r>
              <a:rPr lang="en-GB" dirty="0" smtClean="0"/>
              <a:t>industry/SMEs</a:t>
            </a:r>
            <a:endParaRPr lang="en-GB" dirty="0" smtClean="0"/>
          </a:p>
          <a:p>
            <a:r>
              <a:rPr lang="en-GB" dirty="0">
                <a:solidFill>
                  <a:srgbClr val="FF6B19"/>
                </a:solidFill>
              </a:rPr>
              <a:t>Project Access (bi-annual calls)</a:t>
            </a:r>
          </a:p>
          <a:p>
            <a:pPr lvl="1"/>
            <a:r>
              <a:rPr lang="en-GB" dirty="0"/>
              <a:t>For a specific project; award period 1 to 3 years</a:t>
            </a:r>
          </a:p>
          <a:p>
            <a:pPr lvl="1"/>
            <a:r>
              <a:rPr lang="en-GB" dirty="0"/>
              <a:t>For individual researchers and (international) research </a:t>
            </a:r>
            <a:r>
              <a:rPr lang="en-GB" dirty="0" smtClean="0"/>
              <a:t>groups</a:t>
            </a:r>
            <a:endParaRPr lang="en-GB" dirty="0"/>
          </a:p>
          <a:p>
            <a:pPr lvl="1"/>
            <a:r>
              <a:rPr lang="en-GB" dirty="0"/>
              <a:t>Requires to demonstrate technical feasibility of project</a:t>
            </a:r>
          </a:p>
          <a:p>
            <a:r>
              <a:rPr lang="en-GB" dirty="0" smtClean="0"/>
              <a:t>Share for </a:t>
            </a:r>
            <a:r>
              <a:rPr lang="en-GB" dirty="0" smtClean="0"/>
              <a:t>Centres of Excellence (</a:t>
            </a:r>
            <a:r>
              <a:rPr lang="en-GB" dirty="0" err="1" smtClean="0"/>
              <a:t>CoE</a:t>
            </a:r>
            <a:r>
              <a:rPr lang="en-GB" dirty="0" smtClean="0"/>
              <a:t>)</a:t>
            </a:r>
            <a:endParaRPr lang="en-GB" dirty="0" smtClean="0"/>
          </a:p>
          <a:p>
            <a:r>
              <a:rPr lang="en-GB" dirty="0" smtClean="0"/>
              <a:t>Preparatory </a:t>
            </a:r>
            <a:r>
              <a:rPr lang="en-GB" dirty="0"/>
              <a:t>Access</a:t>
            </a:r>
          </a:p>
          <a:p>
            <a:pPr lvl="1"/>
            <a:r>
              <a:rPr lang="en-GB" dirty="0" smtClean="0"/>
              <a:t>Optionally </a:t>
            </a:r>
            <a:r>
              <a:rPr lang="en-GB" dirty="0"/>
              <a:t>with support from PRACE experts</a:t>
            </a:r>
          </a:p>
          <a:p>
            <a:pPr lvl="1"/>
            <a:r>
              <a:rPr lang="en-GB" dirty="0" smtClean="0"/>
              <a:t>Prepare </a:t>
            </a:r>
            <a:r>
              <a:rPr lang="en-GB" dirty="0"/>
              <a:t>proposals for Project Access</a:t>
            </a:r>
          </a:p>
          <a:p>
            <a:r>
              <a:rPr lang="en-GB" dirty="0" smtClean="0"/>
              <a:t>SHAPE </a:t>
            </a:r>
            <a:r>
              <a:rPr lang="en-GB" dirty="0"/>
              <a:t>projects receive Preparatory Access</a:t>
            </a:r>
          </a:p>
          <a:p>
            <a:r>
              <a:rPr lang="en-GB" dirty="0" smtClean="0"/>
              <a:t>DECI (Tier-1)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84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PRACE </a:t>
            </a:r>
            <a:r>
              <a:rPr lang="en-GB" dirty="0" smtClean="0">
                <a:solidFill>
                  <a:srgbClr val="FF6B19"/>
                </a:solidFill>
              </a:rPr>
              <a:t>Peer </a:t>
            </a:r>
            <a:r>
              <a:rPr lang="en-GB" dirty="0">
                <a:solidFill>
                  <a:srgbClr val="FF6B19"/>
                </a:solidFill>
              </a:rPr>
              <a:t>R</a:t>
            </a:r>
            <a:r>
              <a:rPr lang="en-GB" dirty="0" smtClean="0">
                <a:solidFill>
                  <a:srgbClr val="FF6B19"/>
                </a:solidFill>
              </a:rPr>
              <a:t>eview</a:t>
            </a:r>
            <a:r>
              <a:rPr lang="en-GB" dirty="0" smtClean="0"/>
              <a:t> know-how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GB" dirty="0" smtClean="0"/>
              <a:t>Know-how accumulated over 8+ years</a:t>
            </a:r>
          </a:p>
          <a:p>
            <a:endParaRPr lang="en-GB" dirty="0" smtClean="0"/>
          </a:p>
          <a:p>
            <a:r>
              <a:rPr lang="en-GB" dirty="0" smtClean="0"/>
              <a:t>Processes under </a:t>
            </a:r>
            <a:r>
              <a:rPr lang="en-GB" dirty="0" smtClean="0">
                <a:solidFill>
                  <a:srgbClr val="FF6B19"/>
                </a:solidFill>
              </a:rPr>
              <a:t>continuous improvement</a:t>
            </a:r>
            <a:endParaRPr lang="en-GB" dirty="0">
              <a:solidFill>
                <a:srgbClr val="FF6B19"/>
              </a:solidFill>
            </a:endParaRPr>
          </a:p>
          <a:p>
            <a:pPr lvl="1"/>
            <a:r>
              <a:rPr lang="en-GB" dirty="0" smtClean="0"/>
              <a:t>Scientists driving the ranking across disciplines (on the ERC model)</a:t>
            </a:r>
          </a:p>
          <a:p>
            <a:pPr lvl="1"/>
            <a:r>
              <a:rPr lang="en-GB" dirty="0" smtClean="0"/>
              <a:t>Accounting for technical requirements</a:t>
            </a:r>
          </a:p>
          <a:p>
            <a:pPr lvl="1"/>
            <a:r>
              <a:rPr lang="en-GB" dirty="0" smtClean="0"/>
              <a:t>Accounting for PRACE 2 Programme settings</a:t>
            </a:r>
            <a:endParaRPr lang="en-GB" dirty="0"/>
          </a:p>
          <a:p>
            <a:pPr lvl="1"/>
            <a:r>
              <a:rPr lang="en-GB" dirty="0" smtClean="0"/>
              <a:t>Preparatory Access under revision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 rot="1599845">
            <a:off x="8325507" y="923553"/>
            <a:ext cx="1958784" cy="906658"/>
          </a:xfrm>
          <a:prstGeom prst="rect">
            <a:avLst/>
          </a:prstGeom>
          <a:gradFill flip="none" rotWithShape="1">
            <a:gsLst>
              <a:gs pos="0">
                <a:srgbClr val="84CEEF">
                  <a:tint val="66000"/>
                  <a:satMod val="160000"/>
                </a:srgbClr>
              </a:gs>
              <a:gs pos="50000">
                <a:srgbClr val="84CEEF">
                  <a:tint val="44500"/>
                  <a:satMod val="160000"/>
                </a:srgbClr>
              </a:gs>
              <a:gs pos="100000">
                <a:srgbClr val="84CEE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646" b="1" kern="0" dirty="0" smtClean="0">
                <a:solidFill>
                  <a:srgbClr val="FF6B19"/>
                </a:solidFill>
                <a:sym typeface="Arial"/>
              </a:rPr>
              <a:t>Scientific Excellence</a:t>
            </a:r>
            <a:endParaRPr lang="en-GB" sz="2646" b="1" kern="0" dirty="0">
              <a:solidFill>
                <a:srgbClr val="FF6B19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77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51" y="1115541"/>
            <a:ext cx="9766800" cy="895575"/>
          </a:xfrm>
        </p:spPr>
        <p:txBody>
          <a:bodyPr/>
          <a:lstStyle/>
          <a:p>
            <a:r>
              <a:rPr lang="en" noProof="0" smtClean="0"/>
              <a:t>Addressing HPC </a:t>
            </a:r>
            <a:r>
              <a:rPr lang="en" noProof="0" smtClean="0">
                <a:solidFill>
                  <a:srgbClr val="FF6B19"/>
                </a:solidFill>
              </a:rPr>
              <a:t>Exascale </a:t>
            </a:r>
            <a:r>
              <a:rPr lang="en" noProof="0" smtClean="0"/>
              <a:t>challenges</a:t>
            </a:r>
            <a:endParaRPr lang="en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64400" y="2123653"/>
            <a:ext cx="9766800" cy="4752528"/>
          </a:xfrm>
        </p:spPr>
        <p:txBody>
          <a:bodyPr>
            <a:noAutofit/>
          </a:bodyPr>
          <a:lstStyle/>
          <a:p>
            <a:r>
              <a:rPr lang="en" noProof="0" dirty="0" smtClean="0"/>
              <a:t>Aim at </a:t>
            </a:r>
            <a:r>
              <a:rPr lang="en" noProof="0" dirty="0" smtClean="0">
                <a:solidFill>
                  <a:srgbClr val="FF6B19"/>
                </a:solidFill>
              </a:rPr>
              <a:t>scientific excellence </a:t>
            </a:r>
            <a:r>
              <a:rPr lang="en" noProof="0" dirty="0" smtClean="0"/>
              <a:t>and improve application </a:t>
            </a:r>
            <a:r>
              <a:rPr lang="en" noProof="0" dirty="0" smtClean="0">
                <a:solidFill>
                  <a:srgbClr val="FF6B19"/>
                </a:solidFill>
              </a:rPr>
              <a:t>scaling</a:t>
            </a:r>
            <a:r>
              <a:rPr lang="en" noProof="0" dirty="0" smtClean="0"/>
              <a:t> and </a:t>
            </a:r>
            <a:r>
              <a:rPr lang="en" noProof="0" dirty="0" smtClean="0">
                <a:solidFill>
                  <a:srgbClr val="FF6B19"/>
                </a:solidFill>
              </a:rPr>
              <a:t>throughput</a:t>
            </a:r>
          </a:p>
          <a:p>
            <a:r>
              <a:rPr lang="en" noProof="0" dirty="0" smtClean="0"/>
              <a:t>Focus on PRACE Scientific </a:t>
            </a:r>
            <a:r>
              <a:rPr lang="en" noProof="0" dirty="0" smtClean="0"/>
              <a:t>Case</a:t>
            </a:r>
            <a:endParaRPr lang="en" noProof="0" dirty="0" smtClean="0"/>
          </a:p>
          <a:p>
            <a:pPr lvl="1"/>
            <a:r>
              <a:rPr lang="en" sz="2000" noProof="0" dirty="0" smtClean="0"/>
              <a:t>Computing requirements (capability-, capacity-, real-time-, burst-, cloud-computing, …) and most of all: </a:t>
            </a:r>
            <a:r>
              <a:rPr lang="en" sz="2000" b="1" noProof="0" dirty="0" smtClean="0"/>
              <a:t>throughput</a:t>
            </a:r>
          </a:p>
          <a:p>
            <a:pPr lvl="1"/>
            <a:r>
              <a:rPr lang="en" sz="2000" noProof="0" dirty="0" smtClean="0"/>
              <a:t>Data management </a:t>
            </a:r>
            <a:r>
              <a:rPr lang="en" sz="2000" dirty="0"/>
              <a:t>(distributed </a:t>
            </a:r>
            <a:r>
              <a:rPr lang="en" sz="2000" dirty="0" smtClean="0"/>
              <a:t>(big) </a:t>
            </a:r>
            <a:r>
              <a:rPr lang="en" sz="2000" noProof="0" dirty="0" smtClean="0"/>
              <a:t>data processing, storage, HPDA, …) </a:t>
            </a:r>
          </a:p>
          <a:p>
            <a:pPr lvl="1"/>
            <a:r>
              <a:rPr lang="en" sz="2000" noProof="0" dirty="0" smtClean="0"/>
              <a:t>Networking requirements (AAA, SDN, QoS, …)</a:t>
            </a:r>
          </a:p>
          <a:p>
            <a:pPr lvl="1"/>
            <a:r>
              <a:rPr lang="en" sz="2000" noProof="0" dirty="0" smtClean="0"/>
              <a:t>Application development (portability, tools, libraries, …)</a:t>
            </a:r>
          </a:p>
          <a:p>
            <a:r>
              <a:rPr lang="en" noProof="0" dirty="0" smtClean="0"/>
              <a:t>Specific exascale challenges</a:t>
            </a:r>
          </a:p>
          <a:p>
            <a:pPr lvl="1"/>
            <a:r>
              <a:rPr lang="en" sz="2000" noProof="0" dirty="0" smtClean="0"/>
              <a:t>Parallelism of software, data movement, reliability, energy consumption, …</a:t>
            </a:r>
          </a:p>
          <a:p>
            <a:pPr lvl="1"/>
            <a:r>
              <a:rPr lang="en" sz="2000" dirty="0" smtClean="0"/>
              <a:t>System integration,</a:t>
            </a:r>
            <a:r>
              <a:rPr lang="en" sz="2000" noProof="0" dirty="0" smtClean="0"/>
              <a:t> software-, hardware-, services- and </a:t>
            </a:r>
            <a:r>
              <a:rPr lang="en" sz="2000" noProof="0" dirty="0" smtClean="0"/>
              <a:t>skills-development</a:t>
            </a:r>
            <a:endParaRPr lang="en" sz="2000" noProof="0" dirty="0" smtClean="0"/>
          </a:p>
          <a:p>
            <a:pPr lvl="1"/>
            <a:r>
              <a:rPr lang="en" sz="2000" dirty="0"/>
              <a:t>Exascale performance only through </a:t>
            </a:r>
            <a:r>
              <a:rPr lang="en" sz="2000" dirty="0">
                <a:solidFill>
                  <a:srgbClr val="FF6B19"/>
                </a:solidFill>
              </a:rPr>
              <a:t>combination of </a:t>
            </a:r>
            <a:r>
              <a:rPr lang="en" sz="2000" dirty="0" smtClean="0">
                <a:solidFill>
                  <a:srgbClr val="FF6B19"/>
                </a:solidFill>
              </a:rPr>
              <a:t>improvements</a:t>
            </a:r>
            <a:endParaRPr lang="en" sz="2000" noProof="0" dirty="0" smtClean="0"/>
          </a:p>
          <a:p>
            <a:r>
              <a:rPr lang="en" noProof="0" dirty="0" smtClean="0">
                <a:solidFill>
                  <a:srgbClr val="FF6B19"/>
                </a:solidFill>
              </a:rPr>
              <a:t>Pan-European</a:t>
            </a:r>
            <a:r>
              <a:rPr lang="en" noProof="0" dirty="0" smtClean="0"/>
              <a:t> </a:t>
            </a:r>
            <a:r>
              <a:rPr lang="en" dirty="0"/>
              <a:t>c</a:t>
            </a:r>
            <a:r>
              <a:rPr lang="en" noProof="0" dirty="0" smtClean="0"/>
              <a:t>ollaboration is needed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5633938" y="2771725"/>
            <a:ext cx="3096344" cy="369332"/>
          </a:xfrm>
          <a:prstGeom prst="rect">
            <a:avLst/>
          </a:prstGeom>
          <a:gradFill flip="none" rotWithShape="1">
            <a:gsLst>
              <a:gs pos="0">
                <a:srgbClr val="FF6B19"/>
              </a:gs>
              <a:gs pos="50000">
                <a:srgbClr val="FF8947"/>
              </a:gs>
              <a:gs pos="100000">
                <a:srgbClr val="FFA16D"/>
              </a:gs>
            </a:gsLst>
            <a:path path="circle">
              <a:fillToRect l="50000" t="50000" r="50000" b="50000"/>
            </a:path>
            <a:tileRect/>
          </a:gra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800" b="1" dirty="0" smtClean="0">
                <a:solidFill>
                  <a:srgbClr val="19317B"/>
                </a:solidFill>
              </a:rPr>
              <a:t>Release date 17 Oct 2018</a:t>
            </a:r>
            <a:endParaRPr lang="en-GB" sz="1800" b="1" kern="0" dirty="0">
              <a:solidFill>
                <a:srgbClr val="19317B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68056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46" y="1187549"/>
            <a:ext cx="9766800" cy="895575"/>
          </a:xfrm>
        </p:spPr>
        <p:txBody>
          <a:bodyPr/>
          <a:lstStyle/>
          <a:p>
            <a:r>
              <a:rPr lang="en" noProof="0" dirty="0" smtClean="0"/>
              <a:t>EDI </a:t>
            </a:r>
            <a:r>
              <a:rPr lang="en" noProof="0" dirty="0" smtClean="0">
                <a:solidFill>
                  <a:srgbClr val="FF6B19"/>
                </a:solidFill>
              </a:rPr>
              <a:t>Architectural</a:t>
            </a:r>
            <a:r>
              <a:rPr lang="en" noProof="0" dirty="0" smtClean="0"/>
              <a:t> Requirements</a:t>
            </a:r>
            <a:endParaRPr lang="en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00" y="2195661"/>
            <a:ext cx="9766800" cy="4680520"/>
          </a:xfrm>
        </p:spPr>
        <p:txBody>
          <a:bodyPr>
            <a:normAutofit lnSpcReduction="10000"/>
          </a:bodyPr>
          <a:lstStyle/>
          <a:p>
            <a:r>
              <a:rPr lang="en" dirty="0" smtClean="0"/>
              <a:t>Offer a </a:t>
            </a:r>
            <a:r>
              <a:rPr lang="en" dirty="0" smtClean="0">
                <a:solidFill>
                  <a:srgbClr val="FF6B19"/>
                </a:solidFill>
              </a:rPr>
              <a:t>variety</a:t>
            </a:r>
            <a:r>
              <a:rPr lang="en" dirty="0" smtClean="0"/>
              <a:t> of system </a:t>
            </a:r>
            <a:r>
              <a:rPr lang="en" dirty="0" smtClean="0">
                <a:solidFill>
                  <a:srgbClr val="FF6B19"/>
                </a:solidFill>
              </a:rPr>
              <a:t>architectures</a:t>
            </a:r>
            <a:r>
              <a:rPr lang="en" dirty="0" smtClean="0"/>
              <a:t> to e</a:t>
            </a:r>
            <a:r>
              <a:rPr lang="en" noProof="0" dirty="0" smtClean="0"/>
              <a:t>nable traditional scientific simulations</a:t>
            </a:r>
          </a:p>
          <a:p>
            <a:pPr lvl="1"/>
            <a:r>
              <a:rPr lang="en" sz="2200" noProof="0" dirty="0" smtClean="0"/>
              <a:t>General purpose HPC centers and topical centers</a:t>
            </a:r>
          </a:p>
          <a:p>
            <a:pPr marL="285750" lvl="1">
              <a:buClr>
                <a:srgbClr val="FF6B19"/>
              </a:buClr>
              <a:buSzPct val="70000"/>
            </a:pPr>
            <a:r>
              <a:rPr lang="en" sz="2400" noProof="0" dirty="0" smtClean="0">
                <a:ea typeface="Arial" panose="020B0604020202020204" pitchFamily="34" charset="0"/>
                <a:cs typeface="Arial" panose="020B0604020202020204" pitchFamily="34" charset="0"/>
              </a:rPr>
              <a:t>Also addressing the </a:t>
            </a:r>
            <a:r>
              <a:rPr lang="en" sz="2400" noProof="0" dirty="0" smtClean="0">
                <a:solidFill>
                  <a:srgbClr val="FF6B19"/>
                </a:solidFill>
                <a:ea typeface="Arial" panose="020B0604020202020204" pitchFamily="34" charset="0"/>
                <a:cs typeface="Arial" panose="020B0604020202020204" pitchFamily="34" charset="0"/>
              </a:rPr>
              <a:t>convergence</a:t>
            </a:r>
            <a:r>
              <a:rPr lang="en" sz="2400" noProof="0" dirty="0" smtClean="0">
                <a:ea typeface="Arial" panose="020B0604020202020204" pitchFamily="34" charset="0"/>
                <a:cs typeface="Arial" panose="020B0604020202020204" pitchFamily="34" charset="0"/>
              </a:rPr>
              <a:t> of HPC, HTC, HPDA and AI</a:t>
            </a:r>
            <a:endParaRPr lang="en" noProof="0" dirty="0" smtClean="0"/>
          </a:p>
          <a:p>
            <a:r>
              <a:rPr lang="en" dirty="0" smtClean="0"/>
              <a:t>How to h</a:t>
            </a:r>
            <a:r>
              <a:rPr lang="en" noProof="0" dirty="0" smtClean="0"/>
              <a:t>andle the large volume of data generated </a:t>
            </a:r>
          </a:p>
          <a:p>
            <a:pPr lvl="1"/>
            <a:r>
              <a:rPr lang="en" sz="2200" noProof="0" dirty="0" smtClean="0"/>
              <a:t>Generated centrally at large RIs or distributed (e.g. sensor networks)</a:t>
            </a:r>
          </a:p>
          <a:p>
            <a:pPr lvl="1"/>
            <a:r>
              <a:rPr lang="en" sz="2200" noProof="0" dirty="0" smtClean="0">
                <a:solidFill>
                  <a:srgbClr val="FF6B19"/>
                </a:solidFill>
              </a:rPr>
              <a:t>Rethink data movement </a:t>
            </a:r>
            <a:r>
              <a:rPr lang="en" sz="2200" noProof="0" dirty="0" smtClean="0"/>
              <a:t>(from edge to the data center) :</a:t>
            </a:r>
          </a:p>
          <a:p>
            <a:pPr lvl="2"/>
            <a:r>
              <a:rPr lang="en" sz="2200" noProof="0" dirty="0" smtClean="0"/>
              <a:t>Local (at data source) processing facilities for data reduction</a:t>
            </a:r>
          </a:p>
          <a:p>
            <a:pPr lvl="2"/>
            <a:r>
              <a:rPr lang="en" sz="2200" noProof="0" dirty="0" smtClean="0"/>
              <a:t>Central or distributed storage</a:t>
            </a:r>
          </a:p>
          <a:p>
            <a:pPr lvl="2"/>
            <a:r>
              <a:rPr lang="en" sz="2200" dirty="0" smtClean="0"/>
              <a:t>How to s</a:t>
            </a:r>
            <a:r>
              <a:rPr lang="en" sz="2200" noProof="0" dirty="0" smtClean="0"/>
              <a:t>upport </a:t>
            </a:r>
            <a:r>
              <a:rPr lang="en" sz="2200" noProof="0" dirty="0" smtClean="0"/>
              <a:t>end-to-end </a:t>
            </a:r>
            <a:r>
              <a:rPr lang="en" sz="2200" noProof="0" dirty="0" smtClean="0"/>
              <a:t>workflows</a:t>
            </a:r>
          </a:p>
          <a:p>
            <a:r>
              <a:rPr lang="en" noProof="0" dirty="0" smtClean="0"/>
              <a:t>How to provide HPC/HTC capacity to large scale scientific instruments</a:t>
            </a:r>
          </a:p>
          <a:p>
            <a:r>
              <a:rPr lang="en" noProof="0" dirty="0" smtClean="0"/>
              <a:t>Need for an even </a:t>
            </a:r>
            <a:r>
              <a:rPr lang="en" noProof="0" dirty="0" smtClean="0">
                <a:solidFill>
                  <a:srgbClr val="FF6B19"/>
                </a:solidFill>
              </a:rPr>
              <a:t>tighter coordination </a:t>
            </a:r>
            <a:r>
              <a:rPr lang="en" noProof="0" dirty="0" smtClean="0"/>
              <a:t>of national infrastructure procurements in EU</a:t>
            </a:r>
          </a:p>
          <a:p>
            <a:pPr lvl="1"/>
            <a:endParaRPr lang="en" noProof="0" dirty="0" smtClean="0"/>
          </a:p>
        </p:txBody>
      </p:sp>
    </p:spTree>
    <p:extLst>
      <p:ext uri="{BB962C8B-B14F-4D97-AF65-F5344CB8AC3E}">
        <p14:creationId xmlns:p14="http://schemas.microsoft.com/office/powerpoint/2010/main" val="40515314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33338" y="2993007"/>
            <a:ext cx="5651029" cy="366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Afbeeldingsresultaat voor prace logo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40186" y="2879981"/>
            <a:ext cx="1587585" cy="10674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>
            <a:off x="2541004" y="3871462"/>
            <a:ext cx="299921" cy="482930"/>
          </a:xfrm>
          <a:prstGeom prst="straightConnector1">
            <a:avLst/>
          </a:prstGeom>
          <a:ln>
            <a:solidFill>
              <a:srgbClr val="FF6B19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67391" y="3910144"/>
            <a:ext cx="244680" cy="482930"/>
          </a:xfrm>
          <a:prstGeom prst="straightConnector1">
            <a:avLst/>
          </a:prstGeom>
          <a:ln>
            <a:solidFill>
              <a:srgbClr val="FF6B19"/>
            </a:solidFill>
            <a:headEnd type="arrow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346" y="1403573"/>
            <a:ext cx="9865096" cy="895575"/>
          </a:xfrm>
        </p:spPr>
        <p:txBody>
          <a:bodyPr/>
          <a:lstStyle/>
          <a:p>
            <a:r>
              <a:rPr lang="en" sz="4000" b="1" noProof="0" dirty="0" smtClean="0"/>
              <a:t>Strengthening the </a:t>
            </a:r>
            <a:r>
              <a:rPr lang="en" sz="4000" b="1" noProof="0" dirty="0" smtClean="0">
                <a:solidFill>
                  <a:srgbClr val="FF6B19"/>
                </a:solidFill>
              </a:rPr>
              <a:t>HPC </a:t>
            </a:r>
            <a:r>
              <a:rPr lang="en" sz="4000" b="1" noProof="0" dirty="0" smtClean="0"/>
              <a:t>pyramid</a:t>
            </a:r>
            <a:endParaRPr lang="en" sz="4000" b="1" noProof="0" dirty="0"/>
          </a:p>
        </p:txBody>
      </p:sp>
      <p:sp>
        <p:nvSpPr>
          <p:cNvPr id="3" name="TextBox 2"/>
          <p:cNvSpPr txBox="1"/>
          <p:nvPr/>
        </p:nvSpPr>
        <p:spPr>
          <a:xfrm>
            <a:off x="6250490" y="2506162"/>
            <a:ext cx="3073277" cy="7476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rgbClr val="19317B"/>
                </a:solidFill>
              </a:rPr>
              <a:t>EuroHPC systems</a:t>
            </a:r>
          </a:p>
          <a:p>
            <a:r>
              <a:rPr lang="nl-NL" dirty="0" smtClean="0">
                <a:solidFill>
                  <a:srgbClr val="19317B"/>
                </a:solidFill>
              </a:rPr>
              <a:t>(</a:t>
            </a:r>
            <a:r>
              <a:rPr lang="nl-NL" dirty="0" err="1" smtClean="0">
                <a:solidFill>
                  <a:srgbClr val="19317B"/>
                </a:solidFill>
              </a:rPr>
              <a:t>exa</a:t>
            </a:r>
            <a:r>
              <a:rPr lang="nl-NL" dirty="0" smtClean="0">
                <a:solidFill>
                  <a:srgbClr val="19317B"/>
                </a:solidFill>
              </a:rPr>
              <a:t>- and </a:t>
            </a:r>
            <a:r>
              <a:rPr lang="nl-NL" dirty="0" err="1" smtClean="0">
                <a:solidFill>
                  <a:srgbClr val="19317B"/>
                </a:solidFill>
              </a:rPr>
              <a:t>pre-exascale</a:t>
            </a:r>
            <a:r>
              <a:rPr lang="nl-NL" dirty="0" smtClean="0">
                <a:solidFill>
                  <a:srgbClr val="19317B"/>
                </a:solidFill>
              </a:rPr>
              <a:t>)</a:t>
            </a:r>
            <a:endParaRPr lang="nl-NL" dirty="0">
              <a:solidFill>
                <a:srgbClr val="19317B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0490" y="3563813"/>
            <a:ext cx="3526928" cy="27135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" dirty="0" smtClean="0">
                <a:solidFill>
                  <a:srgbClr val="19317B"/>
                </a:solidFill>
              </a:rPr>
              <a:t>Importance of Tier-1: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19317B"/>
                </a:solidFill>
              </a:rPr>
              <a:t>National Stepping Stone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19317B"/>
                </a:solidFill>
              </a:rPr>
              <a:t>Data reduction at RIs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19317B"/>
                </a:solidFill>
              </a:rPr>
              <a:t>Industry access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" dirty="0" smtClean="0">
                <a:solidFill>
                  <a:srgbClr val="19317B"/>
                </a:solidFill>
              </a:rPr>
              <a:t>Pilots</a:t>
            </a:r>
            <a:endParaRPr lang="en" dirty="0" smtClean="0">
              <a:solidFill>
                <a:srgbClr val="19317B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" dirty="0" smtClean="0">
              <a:solidFill>
                <a:srgbClr val="19317B"/>
              </a:solidFill>
            </a:endParaRPr>
          </a:p>
          <a:p>
            <a:r>
              <a:rPr lang="en" dirty="0" smtClean="0">
                <a:solidFill>
                  <a:srgbClr val="19317B"/>
                </a:solidFill>
              </a:rPr>
              <a:t>Address various needs with</a:t>
            </a:r>
            <a:br>
              <a:rPr lang="en" dirty="0" smtClean="0">
                <a:solidFill>
                  <a:srgbClr val="19317B"/>
                </a:solidFill>
              </a:rPr>
            </a:br>
            <a:r>
              <a:rPr lang="en" dirty="0" smtClean="0">
                <a:solidFill>
                  <a:srgbClr val="19317B"/>
                </a:solidFill>
              </a:rPr>
              <a:t>full pyramid</a:t>
            </a:r>
            <a:endParaRPr lang="en" dirty="0">
              <a:solidFill>
                <a:srgbClr val="19317B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3267391" y="2915741"/>
            <a:ext cx="2726587" cy="0"/>
          </a:xfrm>
          <a:prstGeom prst="straightConnector1">
            <a:avLst/>
          </a:prstGeom>
          <a:ln w="76200">
            <a:solidFill>
              <a:srgbClr val="19317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3329682" y="4499917"/>
            <a:ext cx="2726587" cy="0"/>
          </a:xfrm>
          <a:prstGeom prst="straightConnector1">
            <a:avLst/>
          </a:prstGeom>
          <a:ln w="76200">
            <a:solidFill>
              <a:srgbClr val="19317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804733" y="2587594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3200" dirty="0" smtClean="0">
                <a:solidFill>
                  <a:srgbClr val="FF6B19"/>
                </a:solidFill>
              </a:rPr>
              <a:t>?</a:t>
            </a:r>
            <a:endParaRPr lang="nl-NL" sz="3200" dirty="0">
              <a:solidFill>
                <a:srgbClr val="FF6B1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037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rvirargu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850</TotalTime>
  <Words>839</Words>
  <Application>Microsoft Office PowerPoint</Application>
  <PresentationFormat>Custom</PresentationFormat>
  <Paragraphs>120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ＭＳ Ｐゴシック</vt:lpstr>
      <vt:lpstr>Arial</vt:lpstr>
      <vt:lpstr>LucidaGrande</vt:lpstr>
      <vt:lpstr>Wingdings</vt:lpstr>
      <vt:lpstr>Arvirargus template</vt:lpstr>
      <vt:lpstr> PRACE Perspective towards EDI &amp; Link with EuroHPC</vt:lpstr>
      <vt:lpstr>Outline</vt:lpstr>
      <vt:lpstr>PRACE | HPC ecosystem in EU</vt:lpstr>
      <vt:lpstr>PRACE | achievements</vt:lpstr>
      <vt:lpstr>PRACE access mechanisms </vt:lpstr>
      <vt:lpstr>PRACE Peer Review know-how </vt:lpstr>
      <vt:lpstr>Addressing HPC Exascale challenges</vt:lpstr>
      <vt:lpstr>EDI Architectural Requirements</vt:lpstr>
      <vt:lpstr>Strengthening the HPC pyramid</vt:lpstr>
      <vt:lpstr>Recipe for a data-centric approach</vt:lpstr>
      <vt:lpstr>Extend PRACE activities  EDI</vt:lpstr>
      <vt:lpstr>PRACE &amp; EuroHPC</vt:lpstr>
      <vt:lpstr>THANK YOU FOR YOUR ATTENTION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PRACE and EDI Workshop 180131</dc:title>
  <dc:creator>Anwar Osseyran</dc:creator>
  <cp:lastModifiedBy>Serge Bogaerts</cp:lastModifiedBy>
  <cp:revision>709</cp:revision>
  <cp:lastPrinted>2017-05-09T12:34:47Z</cp:lastPrinted>
  <dcterms:modified xsi:type="dcterms:W3CDTF">2018-10-08T17:27:03Z</dcterms:modified>
</cp:coreProperties>
</file>