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5"/>
    <p:sldMasterId id="2147483688" r:id="rId6"/>
  </p:sldMasterIdLst>
  <p:notesMasterIdLst>
    <p:notesMasterId r:id="rId27"/>
  </p:notesMasterIdLst>
  <p:handoutMasterIdLst>
    <p:handoutMasterId r:id="rId28"/>
  </p:handoutMasterIdLst>
  <p:sldIdLst>
    <p:sldId id="321" r:id="rId7"/>
    <p:sldId id="436" r:id="rId8"/>
    <p:sldId id="371" r:id="rId9"/>
    <p:sldId id="435" r:id="rId10"/>
    <p:sldId id="459" r:id="rId11"/>
    <p:sldId id="468" r:id="rId12"/>
    <p:sldId id="469" r:id="rId13"/>
    <p:sldId id="439" r:id="rId14"/>
    <p:sldId id="470" r:id="rId15"/>
    <p:sldId id="454" r:id="rId16"/>
    <p:sldId id="472" r:id="rId17"/>
    <p:sldId id="473" r:id="rId18"/>
    <p:sldId id="474" r:id="rId19"/>
    <p:sldId id="463" r:id="rId20"/>
    <p:sldId id="462" r:id="rId21"/>
    <p:sldId id="460" r:id="rId22"/>
    <p:sldId id="461" r:id="rId23"/>
    <p:sldId id="475" r:id="rId24"/>
    <p:sldId id="476" r:id="rId25"/>
    <p:sldId id="283" r:id="rId2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28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3" initials="" lastIdx="9" clrIdx="0"/>
  <p:cmAuthor id="1" name="Bridget Hannigan" initials="BH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F5F"/>
    <a:srgbClr val="F83E54"/>
    <a:srgbClr val="E28B4C"/>
    <a:srgbClr val="FEFDFF"/>
    <a:srgbClr val="9E9C9E"/>
    <a:srgbClr val="89B6E0"/>
    <a:srgbClr val="93C954"/>
    <a:srgbClr val="1C305A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6" autoAdjust="0"/>
    <p:restoredTop sz="67255" autoAdjust="0"/>
  </p:normalViewPr>
  <p:slideViewPr>
    <p:cSldViewPr snapToGrid="0">
      <p:cViewPr>
        <p:scale>
          <a:sx n="86" d="100"/>
          <a:sy n="86" d="100"/>
        </p:scale>
        <p:origin x="720" y="-1064"/>
      </p:cViewPr>
      <p:guideLst>
        <p:guide orient="horz" pos="3475"/>
        <p:guide pos="2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22"/>
    </p:cViewPr>
  </p:sorterViewPr>
  <p:notesViewPr>
    <p:cSldViewPr snapToGrid="0" showGuides="1">
      <p:cViewPr varScale="1">
        <p:scale>
          <a:sx n="83" d="100"/>
          <a:sy n="83" d="100"/>
        </p:scale>
        <p:origin x="21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2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379311-1606-D344-992B-23A34202AF94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604AC25-0579-5043-B6B3-9DDCBA3C1A78}">
      <dgm:prSet/>
      <dgm:spPr>
        <a:solidFill>
          <a:srgbClr val="C55A11">
            <a:alpha val="80000"/>
          </a:srgbClr>
        </a:solidFill>
      </dgm:spPr>
      <dgm:t>
        <a:bodyPr/>
        <a:lstStyle/>
        <a:p>
          <a:pPr rtl="0"/>
          <a:r>
            <a:rPr lang="en-US" sz="2100" dirty="0"/>
            <a:t>Components</a:t>
          </a:r>
        </a:p>
      </dgm:t>
    </dgm:pt>
    <dgm:pt modelId="{B1C1178A-E215-454B-B7B6-731357620582}" type="parTrans" cxnId="{2D10D81D-8221-064A-8C99-D762C3A0C651}">
      <dgm:prSet/>
      <dgm:spPr/>
      <dgm:t>
        <a:bodyPr/>
        <a:lstStyle/>
        <a:p>
          <a:endParaRPr lang="en-GB"/>
        </a:p>
      </dgm:t>
    </dgm:pt>
    <dgm:pt modelId="{A59A6477-0172-7440-BA74-449AA880EAE5}" type="sibTrans" cxnId="{2D10D81D-8221-064A-8C99-D762C3A0C651}">
      <dgm:prSet/>
      <dgm:spPr/>
      <dgm:t>
        <a:bodyPr/>
        <a:lstStyle/>
        <a:p>
          <a:endParaRPr lang="en-GB"/>
        </a:p>
      </dgm:t>
    </dgm:pt>
    <dgm:pt modelId="{EE58E9CE-6AF9-2D48-9A9F-2F22814CA88D}">
      <dgm:prSet custT="1"/>
      <dgm:spPr>
        <a:solidFill>
          <a:srgbClr val="C55A11">
            <a:alpha val="80000"/>
          </a:srgbClr>
        </a:solidFill>
      </dgm:spPr>
      <dgm:t>
        <a:bodyPr/>
        <a:lstStyle/>
        <a:p>
          <a:pPr rtl="0"/>
          <a:r>
            <a:rPr lang="en-US" sz="1800" dirty="0"/>
            <a:t>Membership Management service</a:t>
          </a:r>
        </a:p>
      </dgm:t>
    </dgm:pt>
    <dgm:pt modelId="{1864519D-AA5D-FE4B-8584-97F8350EE41E}" type="parTrans" cxnId="{52444DEC-952B-B84A-8F67-61F3B3911AFB}">
      <dgm:prSet/>
      <dgm:spPr/>
      <dgm:t>
        <a:bodyPr/>
        <a:lstStyle/>
        <a:p>
          <a:endParaRPr lang="en-GB"/>
        </a:p>
      </dgm:t>
    </dgm:pt>
    <dgm:pt modelId="{B8FDA005-76B6-694B-AD03-F49BB6352D54}" type="sibTrans" cxnId="{52444DEC-952B-B84A-8F67-61F3B3911AFB}">
      <dgm:prSet/>
      <dgm:spPr/>
      <dgm:t>
        <a:bodyPr/>
        <a:lstStyle/>
        <a:p>
          <a:endParaRPr lang="en-GB"/>
        </a:p>
      </dgm:t>
    </dgm:pt>
    <dgm:pt modelId="{A7DE2DB5-3889-314F-857D-C4795D7FE1CC}">
      <dgm:prSet custT="1"/>
      <dgm:spPr>
        <a:solidFill>
          <a:srgbClr val="C55A11">
            <a:alpha val="80000"/>
          </a:srgbClr>
        </a:solidFill>
      </dgm:spPr>
      <dgm:t>
        <a:bodyPr/>
        <a:lstStyle/>
        <a:p>
          <a:r>
            <a:rPr lang="en-US" sz="2100" dirty="0" smtClean="0"/>
            <a:t>Features</a:t>
          </a:r>
          <a:endParaRPr lang="en-US" sz="2100" dirty="0"/>
        </a:p>
      </dgm:t>
    </dgm:pt>
    <dgm:pt modelId="{824E65A4-4F2E-5D40-812E-83272E1CCDE2}" type="parTrans" cxnId="{E57CA5BA-7796-DF4C-95A2-8F63E3848E85}">
      <dgm:prSet/>
      <dgm:spPr/>
      <dgm:t>
        <a:bodyPr/>
        <a:lstStyle/>
        <a:p>
          <a:endParaRPr lang="en-GB"/>
        </a:p>
      </dgm:t>
    </dgm:pt>
    <dgm:pt modelId="{8EA47A36-5709-C545-ADD2-80646313394A}" type="sibTrans" cxnId="{E57CA5BA-7796-DF4C-95A2-8F63E3848E85}">
      <dgm:prSet/>
      <dgm:spPr/>
      <dgm:t>
        <a:bodyPr/>
        <a:lstStyle/>
        <a:p>
          <a:endParaRPr lang="en-GB"/>
        </a:p>
      </dgm:t>
    </dgm:pt>
    <dgm:pt modelId="{CD34A778-7524-481C-BE85-9873C8ACCAD5}">
      <dgm:prSet custT="1"/>
      <dgm:spPr>
        <a:solidFill>
          <a:srgbClr val="C55A11">
            <a:alpha val="80000"/>
          </a:srgbClr>
        </a:solidFill>
      </dgm:spPr>
      <dgm:t>
        <a:bodyPr/>
        <a:lstStyle/>
        <a:p>
          <a:pPr rtl="0"/>
          <a:r>
            <a:rPr lang="en-US" sz="1800" dirty="0"/>
            <a:t>Discovery Service</a:t>
          </a:r>
        </a:p>
      </dgm:t>
    </dgm:pt>
    <dgm:pt modelId="{A47DF427-8BC3-4A57-9466-C8DFA63ACCB8}" type="parTrans" cxnId="{90A033EB-7E27-490F-9861-20FC469CD024}">
      <dgm:prSet/>
      <dgm:spPr/>
      <dgm:t>
        <a:bodyPr/>
        <a:lstStyle/>
        <a:p>
          <a:endParaRPr lang="nl-NL"/>
        </a:p>
      </dgm:t>
    </dgm:pt>
    <dgm:pt modelId="{3D743DE0-BA74-4677-8D6A-5D37E5C546FF}" type="sibTrans" cxnId="{90A033EB-7E27-490F-9861-20FC469CD024}">
      <dgm:prSet/>
      <dgm:spPr/>
      <dgm:t>
        <a:bodyPr/>
        <a:lstStyle/>
        <a:p>
          <a:endParaRPr lang="nl-NL"/>
        </a:p>
      </dgm:t>
    </dgm:pt>
    <dgm:pt modelId="{68740063-DA82-4556-A59E-F841FE249149}">
      <dgm:prSet custT="1"/>
      <dgm:spPr>
        <a:solidFill>
          <a:srgbClr val="C55A11">
            <a:alpha val="80000"/>
          </a:srgbClr>
        </a:solidFill>
      </dgm:spPr>
      <dgm:t>
        <a:bodyPr/>
        <a:lstStyle/>
        <a:p>
          <a:r>
            <a:rPr lang="en-US" sz="1800" dirty="0"/>
            <a:t>Full implementation AARC Blueprint Architecture</a:t>
          </a:r>
        </a:p>
      </dgm:t>
    </dgm:pt>
    <dgm:pt modelId="{C2438147-1807-44ED-911F-1B3B1D9287CC}" type="parTrans" cxnId="{DB0599E9-F62C-49F9-83C5-908B196F8B28}">
      <dgm:prSet/>
      <dgm:spPr/>
      <dgm:t>
        <a:bodyPr/>
        <a:lstStyle/>
        <a:p>
          <a:endParaRPr lang="nl-NL"/>
        </a:p>
      </dgm:t>
    </dgm:pt>
    <dgm:pt modelId="{6B60E550-4FDD-4D4C-B61A-FC09A9A64BAF}" type="sibTrans" cxnId="{DB0599E9-F62C-49F9-83C5-908B196F8B28}">
      <dgm:prSet/>
      <dgm:spPr/>
      <dgm:t>
        <a:bodyPr/>
        <a:lstStyle/>
        <a:p>
          <a:endParaRPr lang="nl-NL"/>
        </a:p>
      </dgm:t>
    </dgm:pt>
    <dgm:pt modelId="{C1F5BBD8-08B5-4B9C-8CC5-53DE070EB286}">
      <dgm:prSet custT="1"/>
      <dgm:spPr>
        <a:solidFill>
          <a:srgbClr val="C55A11">
            <a:alpha val="80000"/>
          </a:srgbClr>
        </a:solidFill>
      </dgm:spPr>
      <dgm:t>
        <a:bodyPr/>
        <a:lstStyle/>
        <a:p>
          <a:r>
            <a:rPr lang="en-US" sz="1800" dirty="0"/>
            <a:t>Single- and multi-tenant options</a:t>
          </a:r>
          <a:endParaRPr lang="en-US" sz="1500" dirty="0"/>
        </a:p>
      </dgm:t>
    </dgm:pt>
    <dgm:pt modelId="{D9641A68-A802-4657-BFEC-001B35C938D3}" type="parTrans" cxnId="{F076E8A8-F1ED-44B0-ACF8-33C67B59F339}">
      <dgm:prSet/>
      <dgm:spPr/>
      <dgm:t>
        <a:bodyPr/>
        <a:lstStyle/>
        <a:p>
          <a:endParaRPr lang="nl-NL"/>
        </a:p>
      </dgm:t>
    </dgm:pt>
    <dgm:pt modelId="{2838976A-F6A9-4251-8D49-FB43A79D3F5E}" type="sibTrans" cxnId="{F076E8A8-F1ED-44B0-ACF8-33C67B59F339}">
      <dgm:prSet/>
      <dgm:spPr/>
      <dgm:t>
        <a:bodyPr/>
        <a:lstStyle/>
        <a:p>
          <a:endParaRPr lang="nl-NL"/>
        </a:p>
      </dgm:t>
    </dgm:pt>
    <dgm:pt modelId="{0F48F202-7E27-4223-89C2-242C78C1E2DA}">
      <dgm:prSet custT="1"/>
      <dgm:spPr>
        <a:solidFill>
          <a:srgbClr val="C55A11">
            <a:alpha val="80000"/>
          </a:srgbClr>
        </a:solidFill>
      </dgm:spPr>
      <dgm:t>
        <a:bodyPr/>
        <a:lstStyle/>
        <a:p>
          <a:pPr rtl="0"/>
          <a:r>
            <a:rPr lang="en-US" sz="1800" dirty="0">
              <a:solidFill>
                <a:srgbClr val="FFC000"/>
              </a:solidFill>
            </a:rPr>
            <a:t>Second Factor </a:t>
          </a:r>
          <a:r>
            <a:rPr lang="en-US" sz="1800" dirty="0" err="1">
              <a:solidFill>
                <a:srgbClr val="FFC000"/>
              </a:solidFill>
            </a:rPr>
            <a:t>Auth</a:t>
          </a:r>
          <a:r>
            <a:rPr lang="en-US" sz="1800" dirty="0">
              <a:solidFill>
                <a:srgbClr val="FFC000"/>
              </a:solidFill>
            </a:rPr>
            <a:t> (Pilot!)</a:t>
          </a:r>
        </a:p>
      </dgm:t>
    </dgm:pt>
    <dgm:pt modelId="{725B7403-6717-450B-AF02-AA7F1380B10D}" type="sibTrans" cxnId="{012ED5F1-176A-46A8-B038-47CEC3D47082}">
      <dgm:prSet/>
      <dgm:spPr/>
      <dgm:t>
        <a:bodyPr/>
        <a:lstStyle/>
        <a:p>
          <a:endParaRPr lang="nl-NL"/>
        </a:p>
      </dgm:t>
    </dgm:pt>
    <dgm:pt modelId="{8BF25BEA-2E89-4221-BE72-DFCAB1790D01}" type="parTrans" cxnId="{012ED5F1-176A-46A8-B038-47CEC3D47082}">
      <dgm:prSet/>
      <dgm:spPr/>
      <dgm:t>
        <a:bodyPr/>
        <a:lstStyle/>
        <a:p>
          <a:endParaRPr lang="nl-NL"/>
        </a:p>
      </dgm:t>
    </dgm:pt>
    <dgm:pt modelId="{D208593D-1619-0641-81F7-C799C6E5A51D}">
      <dgm:prSet custT="1"/>
      <dgm:spPr>
        <a:solidFill>
          <a:srgbClr val="C55A11">
            <a:alpha val="80000"/>
          </a:srgbClr>
        </a:solidFill>
      </dgm:spPr>
      <dgm:t>
        <a:bodyPr/>
        <a:lstStyle/>
        <a:p>
          <a:pPr rtl="0"/>
          <a:r>
            <a:rPr lang="en-US" sz="1800" dirty="0"/>
            <a:t>Proxy &amp; Identity Hub</a:t>
          </a:r>
        </a:p>
      </dgm:t>
    </dgm:pt>
    <dgm:pt modelId="{2DBBF09F-25AE-0D4B-9F48-12CDF8732C48}" type="parTrans" cxnId="{EDE408F3-89ED-7944-A300-93EDAFBA94AF}">
      <dgm:prSet/>
      <dgm:spPr/>
      <dgm:t>
        <a:bodyPr/>
        <a:lstStyle/>
        <a:p>
          <a:endParaRPr lang="en-US"/>
        </a:p>
      </dgm:t>
    </dgm:pt>
    <dgm:pt modelId="{938A6A8F-5AE2-1844-96CD-A7963DCEE29A}" type="sibTrans" cxnId="{EDE408F3-89ED-7944-A300-93EDAFBA94AF}">
      <dgm:prSet/>
      <dgm:spPr/>
      <dgm:t>
        <a:bodyPr/>
        <a:lstStyle/>
        <a:p>
          <a:endParaRPr lang="en-US"/>
        </a:p>
      </dgm:t>
    </dgm:pt>
    <dgm:pt modelId="{7CF8EE8F-562C-2144-8271-6029AA35B9FF}">
      <dgm:prSet custT="1"/>
      <dgm:spPr>
        <a:solidFill>
          <a:srgbClr val="C55A11">
            <a:alpha val="80000"/>
          </a:srgbClr>
        </a:solidFill>
      </dgm:spPr>
      <dgm:t>
        <a:bodyPr/>
        <a:lstStyle/>
        <a:p>
          <a:r>
            <a:rPr lang="en-US" sz="1800" dirty="0"/>
            <a:t>Sustainability and strategic partnerships</a:t>
          </a:r>
        </a:p>
        <a:p>
          <a:endParaRPr lang="en-US" sz="1500" dirty="0"/>
        </a:p>
        <a:p>
          <a:endParaRPr lang="en-US" sz="1500" dirty="0"/>
        </a:p>
      </dgm:t>
    </dgm:pt>
    <dgm:pt modelId="{2AF8BDD3-5A16-2D42-82A6-1B017514AE1A}" type="parTrans" cxnId="{23B3FFDF-2F6A-D944-8535-1F98DB675C33}">
      <dgm:prSet/>
      <dgm:spPr/>
      <dgm:t>
        <a:bodyPr/>
        <a:lstStyle/>
        <a:p>
          <a:endParaRPr lang="en-US"/>
        </a:p>
      </dgm:t>
    </dgm:pt>
    <dgm:pt modelId="{3FF369A0-D3A0-FE4C-A69B-59820D250F94}" type="sibTrans" cxnId="{23B3FFDF-2F6A-D944-8535-1F98DB675C33}">
      <dgm:prSet/>
      <dgm:spPr/>
      <dgm:t>
        <a:bodyPr/>
        <a:lstStyle/>
        <a:p>
          <a:endParaRPr lang="en-US"/>
        </a:p>
      </dgm:t>
    </dgm:pt>
    <dgm:pt modelId="{164BF2A1-909B-6943-9273-C792C25776A5}" type="pres">
      <dgm:prSet presAssocID="{D9379311-1606-D344-992B-23A34202AF9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7E2F743-FC37-154E-958A-88B5D56065A9}" type="pres">
      <dgm:prSet presAssocID="{2604AC25-0579-5043-B6B3-9DDCBA3C1A78}" presName="node" presStyleLbl="node1" presStyleIdx="0" presStyleCnt="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B6E352D4-408A-4B4F-B92A-B0B3B0A287BA}" type="pres">
      <dgm:prSet presAssocID="{A59A6477-0172-7440-BA74-449AA880EAE5}" presName="sibTrans" presStyleCnt="0"/>
      <dgm:spPr/>
    </dgm:pt>
    <dgm:pt modelId="{A014EBFF-EF95-CE44-935A-BE49100F4638}" type="pres">
      <dgm:prSet presAssocID="{A7DE2DB5-3889-314F-857D-C4795D7FE1CC}" presName="node" presStyleLbl="node1" presStyleIdx="1" presStyleCnt="2" custScaleX="12711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</dgm:ptLst>
  <dgm:cxnLst>
    <dgm:cxn modelId="{DB0599E9-F62C-49F9-83C5-908B196F8B28}" srcId="{A7DE2DB5-3889-314F-857D-C4795D7FE1CC}" destId="{68740063-DA82-4556-A59E-F841FE249149}" srcOrd="0" destOrd="0" parTransId="{C2438147-1807-44ED-911F-1B3B1D9287CC}" sibTransId="{6B60E550-4FDD-4D4C-B61A-FC09A9A64BAF}"/>
    <dgm:cxn modelId="{5BBC803D-37EC-46D9-8D1B-84355147A4D0}" type="presOf" srcId="{68740063-DA82-4556-A59E-F841FE249149}" destId="{A014EBFF-EF95-CE44-935A-BE49100F4638}" srcOrd="0" destOrd="1" presId="urn:microsoft.com/office/officeart/2005/8/layout/default"/>
    <dgm:cxn modelId="{90A033EB-7E27-490F-9861-20FC469CD024}" srcId="{2604AC25-0579-5043-B6B3-9DDCBA3C1A78}" destId="{CD34A778-7524-481C-BE85-9873C8ACCAD5}" srcOrd="1" destOrd="0" parTransId="{A47DF427-8BC3-4A57-9466-C8DFA63ACCB8}" sibTransId="{3D743DE0-BA74-4677-8D6A-5D37E5C546FF}"/>
    <dgm:cxn modelId="{EDE408F3-89ED-7944-A300-93EDAFBA94AF}" srcId="{2604AC25-0579-5043-B6B3-9DDCBA3C1A78}" destId="{D208593D-1619-0641-81F7-C799C6E5A51D}" srcOrd="2" destOrd="0" parTransId="{2DBBF09F-25AE-0D4B-9F48-12CDF8732C48}" sibTransId="{938A6A8F-5AE2-1844-96CD-A7963DCEE29A}"/>
    <dgm:cxn modelId="{F076E8A8-F1ED-44B0-ACF8-33C67B59F339}" srcId="{A7DE2DB5-3889-314F-857D-C4795D7FE1CC}" destId="{C1F5BBD8-08B5-4B9C-8CC5-53DE070EB286}" srcOrd="1" destOrd="0" parTransId="{D9641A68-A802-4657-BFEC-001B35C938D3}" sibTransId="{2838976A-F6A9-4251-8D49-FB43A79D3F5E}"/>
    <dgm:cxn modelId="{23B3FFDF-2F6A-D944-8535-1F98DB675C33}" srcId="{A7DE2DB5-3889-314F-857D-C4795D7FE1CC}" destId="{7CF8EE8F-562C-2144-8271-6029AA35B9FF}" srcOrd="2" destOrd="0" parTransId="{2AF8BDD3-5A16-2D42-82A6-1B017514AE1A}" sibTransId="{3FF369A0-D3A0-FE4C-A69B-59820D250F94}"/>
    <dgm:cxn modelId="{FB682F4C-1AEB-44F6-BBA7-EA98C2DADBBC}" type="presOf" srcId="{CD34A778-7524-481C-BE85-9873C8ACCAD5}" destId="{57E2F743-FC37-154E-958A-88B5D56065A9}" srcOrd="0" destOrd="2" presId="urn:microsoft.com/office/officeart/2005/8/layout/default"/>
    <dgm:cxn modelId="{2035ED46-122B-5141-8FB0-8297452383F7}" type="presOf" srcId="{D9379311-1606-D344-992B-23A34202AF94}" destId="{164BF2A1-909B-6943-9273-C792C25776A5}" srcOrd="0" destOrd="0" presId="urn:microsoft.com/office/officeart/2005/8/layout/default"/>
    <dgm:cxn modelId="{E57CA5BA-7796-DF4C-95A2-8F63E3848E85}" srcId="{D9379311-1606-D344-992B-23A34202AF94}" destId="{A7DE2DB5-3889-314F-857D-C4795D7FE1CC}" srcOrd="1" destOrd="0" parTransId="{824E65A4-4F2E-5D40-812E-83272E1CCDE2}" sibTransId="{8EA47A36-5709-C545-ADD2-80646313394A}"/>
    <dgm:cxn modelId="{59EF0E44-5FEE-FD4A-BC40-A2932C69AAD8}" type="presOf" srcId="{D208593D-1619-0641-81F7-C799C6E5A51D}" destId="{57E2F743-FC37-154E-958A-88B5D56065A9}" srcOrd="0" destOrd="3" presId="urn:microsoft.com/office/officeart/2005/8/layout/default"/>
    <dgm:cxn modelId="{1E1F9BF0-F50D-4F8F-816C-7BE00ED833CD}" type="presOf" srcId="{0F48F202-7E27-4223-89C2-242C78C1E2DA}" destId="{57E2F743-FC37-154E-958A-88B5D56065A9}" srcOrd="0" destOrd="4" presId="urn:microsoft.com/office/officeart/2005/8/layout/default"/>
    <dgm:cxn modelId="{2D10D81D-8221-064A-8C99-D762C3A0C651}" srcId="{D9379311-1606-D344-992B-23A34202AF94}" destId="{2604AC25-0579-5043-B6B3-9DDCBA3C1A78}" srcOrd="0" destOrd="0" parTransId="{B1C1178A-E215-454B-B7B6-731357620582}" sibTransId="{A59A6477-0172-7440-BA74-449AA880EAE5}"/>
    <dgm:cxn modelId="{012ED5F1-176A-46A8-B038-47CEC3D47082}" srcId="{2604AC25-0579-5043-B6B3-9DDCBA3C1A78}" destId="{0F48F202-7E27-4223-89C2-242C78C1E2DA}" srcOrd="3" destOrd="0" parTransId="{8BF25BEA-2E89-4221-BE72-DFCAB1790D01}" sibTransId="{725B7403-6717-450B-AF02-AA7F1380B10D}"/>
    <dgm:cxn modelId="{CAE3E121-DDBE-BB40-9ADA-D0F1FCCB29AD}" type="presOf" srcId="{A7DE2DB5-3889-314F-857D-C4795D7FE1CC}" destId="{A014EBFF-EF95-CE44-935A-BE49100F4638}" srcOrd="0" destOrd="0" presId="urn:microsoft.com/office/officeart/2005/8/layout/default"/>
    <dgm:cxn modelId="{DAA424FE-A0AB-A644-B8CC-190B8EFD770E}" type="presOf" srcId="{7CF8EE8F-562C-2144-8271-6029AA35B9FF}" destId="{A014EBFF-EF95-CE44-935A-BE49100F4638}" srcOrd="0" destOrd="3" presId="urn:microsoft.com/office/officeart/2005/8/layout/default"/>
    <dgm:cxn modelId="{5D37D889-6896-453E-9181-F4002B11CA9C}" type="presOf" srcId="{EE58E9CE-6AF9-2D48-9A9F-2F22814CA88D}" destId="{57E2F743-FC37-154E-958A-88B5D56065A9}" srcOrd="0" destOrd="1" presId="urn:microsoft.com/office/officeart/2005/8/layout/default"/>
    <dgm:cxn modelId="{5D502BFA-1F00-45D0-9943-E9BB1215EEAA}" type="presOf" srcId="{C1F5BBD8-08B5-4B9C-8CC5-53DE070EB286}" destId="{A014EBFF-EF95-CE44-935A-BE49100F4638}" srcOrd="0" destOrd="2" presId="urn:microsoft.com/office/officeart/2005/8/layout/default"/>
    <dgm:cxn modelId="{375F912F-F27B-964F-9D14-323EDEF2FB75}" type="presOf" srcId="{2604AC25-0579-5043-B6B3-9DDCBA3C1A78}" destId="{57E2F743-FC37-154E-958A-88B5D56065A9}" srcOrd="0" destOrd="0" presId="urn:microsoft.com/office/officeart/2005/8/layout/default"/>
    <dgm:cxn modelId="{52444DEC-952B-B84A-8F67-61F3B3911AFB}" srcId="{2604AC25-0579-5043-B6B3-9DDCBA3C1A78}" destId="{EE58E9CE-6AF9-2D48-9A9F-2F22814CA88D}" srcOrd="0" destOrd="0" parTransId="{1864519D-AA5D-FE4B-8584-97F8350EE41E}" sibTransId="{B8FDA005-76B6-694B-AD03-F49BB6352D54}"/>
    <dgm:cxn modelId="{B3356107-DB9F-A14E-9E26-88F18F088EC8}" type="presParOf" srcId="{164BF2A1-909B-6943-9273-C792C25776A5}" destId="{57E2F743-FC37-154E-958A-88B5D56065A9}" srcOrd="0" destOrd="0" presId="urn:microsoft.com/office/officeart/2005/8/layout/default"/>
    <dgm:cxn modelId="{940EBE29-FCAD-D042-A569-55CDEF2ACD75}" type="presParOf" srcId="{164BF2A1-909B-6943-9273-C792C25776A5}" destId="{B6E352D4-408A-4B4F-B92A-B0B3B0A287BA}" srcOrd="1" destOrd="0" presId="urn:microsoft.com/office/officeart/2005/8/layout/default"/>
    <dgm:cxn modelId="{EA74992E-ABC7-864A-875A-55F08A45F14B}" type="presParOf" srcId="{164BF2A1-909B-6943-9273-C792C25776A5}" destId="{A014EBFF-EF95-CE44-935A-BE49100F463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8EF5C6-8D5B-4749-A1AC-9048BC1CEA56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DE1510A-0FDD-9B4B-BBD5-44DC0DEA1021}">
      <dgm:prSet custT="1"/>
      <dgm:spPr>
        <a:solidFill>
          <a:schemeClr val="accent2">
            <a:lumMod val="75000"/>
            <a:alpha val="80000"/>
          </a:schemeClr>
        </a:solidFill>
      </dgm:spPr>
      <dgm:t>
        <a:bodyPr/>
        <a:lstStyle/>
        <a:p>
          <a:pPr rtl="0"/>
          <a:r>
            <a:rPr lang="en-GB" sz="2100" b="0" dirty="0"/>
            <a:t>A service to enable use of federated identities in research communities</a:t>
          </a:r>
        </a:p>
      </dgm:t>
    </dgm:pt>
    <dgm:pt modelId="{BD4CB7E4-1EB2-A846-A098-94FE705E37DC}" type="parTrans" cxnId="{86CEC83C-5E07-BE42-9491-F08EEAD6EB3B}">
      <dgm:prSet/>
      <dgm:spPr/>
      <dgm:t>
        <a:bodyPr/>
        <a:lstStyle/>
        <a:p>
          <a:endParaRPr lang="en-GB"/>
        </a:p>
      </dgm:t>
    </dgm:pt>
    <dgm:pt modelId="{5EBDF4EF-81F7-D945-88D1-482150341CDA}" type="sibTrans" cxnId="{86CEC83C-5E07-BE42-9491-F08EEAD6EB3B}">
      <dgm:prSet/>
      <dgm:spPr/>
      <dgm:t>
        <a:bodyPr/>
        <a:lstStyle/>
        <a:p>
          <a:endParaRPr lang="en-GB"/>
        </a:p>
      </dgm:t>
    </dgm:pt>
    <dgm:pt modelId="{F6B2EFCB-6A0B-FB44-AD90-272494C0CBDF}">
      <dgm:prSet custT="1"/>
      <dgm:spPr>
        <a:solidFill>
          <a:schemeClr val="accent2">
            <a:lumMod val="75000"/>
            <a:alpha val="80000"/>
          </a:schemeClr>
        </a:solidFill>
      </dgm:spPr>
      <dgm:t>
        <a:bodyPr/>
        <a:lstStyle/>
        <a:p>
          <a:pPr rtl="0"/>
          <a:r>
            <a:rPr lang="en-US" sz="2100" b="1" dirty="0"/>
            <a:t>Partner for any e-Infra or Research Infra </a:t>
          </a:r>
          <a:r>
            <a:rPr lang="en-US" sz="2100" b="1" dirty="0" err="1"/>
            <a:t>inc.</a:t>
          </a:r>
          <a:r>
            <a:rPr lang="en-US" sz="2100" b="1" dirty="0"/>
            <a:t> “long tail”, informal groups</a:t>
          </a:r>
          <a:endParaRPr lang="en-GB" sz="2100" b="1" dirty="0"/>
        </a:p>
      </dgm:t>
    </dgm:pt>
    <dgm:pt modelId="{EB0B3332-6523-4A4E-B5BA-880E97A5BC8D}" type="parTrans" cxnId="{FCCB5373-7269-A849-8768-5B594FD6BAFF}">
      <dgm:prSet/>
      <dgm:spPr/>
      <dgm:t>
        <a:bodyPr/>
        <a:lstStyle/>
        <a:p>
          <a:endParaRPr lang="en-GB"/>
        </a:p>
      </dgm:t>
    </dgm:pt>
    <dgm:pt modelId="{E9EA02B5-3DC5-2041-A1DF-250EBAEB4710}" type="sibTrans" cxnId="{FCCB5373-7269-A849-8768-5B594FD6BAFF}">
      <dgm:prSet/>
      <dgm:spPr/>
      <dgm:t>
        <a:bodyPr/>
        <a:lstStyle/>
        <a:p>
          <a:endParaRPr lang="en-GB"/>
        </a:p>
      </dgm:t>
    </dgm:pt>
    <dgm:pt modelId="{9042FFDC-7CD5-2F4C-8FB1-B3E1521502EE}">
      <dgm:prSet custT="1"/>
      <dgm:spPr>
        <a:solidFill>
          <a:schemeClr val="accent2">
            <a:lumMod val="75000"/>
            <a:alpha val="80000"/>
          </a:schemeClr>
        </a:solidFill>
      </dgm:spPr>
      <dgm:t>
        <a:bodyPr/>
        <a:lstStyle/>
        <a:p>
          <a:pPr rtl="0"/>
          <a:endParaRPr lang="en-GB" sz="1400" dirty="0"/>
        </a:p>
      </dgm:t>
    </dgm:pt>
    <dgm:pt modelId="{1451A675-0782-3646-A9DE-1F79C8553C95}" type="parTrans" cxnId="{D8D31D65-6B9E-D043-9F4F-C2A5A38A78AD}">
      <dgm:prSet/>
      <dgm:spPr/>
      <dgm:t>
        <a:bodyPr/>
        <a:lstStyle/>
        <a:p>
          <a:endParaRPr lang="en-GB"/>
        </a:p>
      </dgm:t>
    </dgm:pt>
    <dgm:pt modelId="{B76FBA49-4926-514F-B3B4-B64CC9FDABA5}" type="sibTrans" cxnId="{D8D31D65-6B9E-D043-9F4F-C2A5A38A78AD}">
      <dgm:prSet/>
      <dgm:spPr/>
      <dgm:t>
        <a:bodyPr/>
        <a:lstStyle/>
        <a:p>
          <a:endParaRPr lang="en-GB"/>
        </a:p>
      </dgm:t>
    </dgm:pt>
    <dgm:pt modelId="{7B25644E-9DE9-9248-A42F-E99E94D06556}" type="pres">
      <dgm:prSet presAssocID="{318EF5C6-8D5B-4749-A1AC-9048BC1CEA5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3845D12-CA50-0C40-B050-A948C38EAA3A}" type="pres">
      <dgm:prSet presAssocID="{7DE1510A-0FDD-9B4B-BBD5-44DC0DEA1021}" presName="node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861F1CFF-AC57-E440-9385-E6E3280F6D65}" type="pres">
      <dgm:prSet presAssocID="{5EBDF4EF-81F7-D945-88D1-482150341CDA}" presName="sibTrans" presStyleCnt="0"/>
      <dgm:spPr/>
    </dgm:pt>
    <dgm:pt modelId="{BCF78316-AEFF-DF45-99FA-78A883203A64}" type="pres">
      <dgm:prSet presAssocID="{F6B2EFCB-6A0B-FB44-AD90-272494C0CBDF}" presName="node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7FD7988D-C3CC-4E43-A526-8F0CFC0D5D57}" type="pres">
      <dgm:prSet presAssocID="{E9EA02B5-3DC5-2041-A1DF-250EBAEB4710}" presName="sibTrans" presStyleCnt="0"/>
      <dgm:spPr/>
    </dgm:pt>
    <dgm:pt modelId="{2ED65BD5-3356-9E4F-825C-182DE2609C6F}" type="pres">
      <dgm:prSet presAssocID="{9042FFDC-7CD5-2F4C-8FB1-B3E1521502EE}" presName="node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</dgm:ptLst>
  <dgm:cxnLst>
    <dgm:cxn modelId="{E929A1FE-0604-D844-9CF3-418D2F59AF64}" type="presOf" srcId="{318EF5C6-8D5B-4749-A1AC-9048BC1CEA56}" destId="{7B25644E-9DE9-9248-A42F-E99E94D06556}" srcOrd="0" destOrd="0" presId="urn:microsoft.com/office/officeart/2005/8/layout/default"/>
    <dgm:cxn modelId="{BF3D2E89-7D89-6C48-8E63-49FCD086D508}" type="presOf" srcId="{7DE1510A-0FDD-9B4B-BBD5-44DC0DEA1021}" destId="{73845D12-CA50-0C40-B050-A948C38EAA3A}" srcOrd="0" destOrd="0" presId="urn:microsoft.com/office/officeart/2005/8/layout/default"/>
    <dgm:cxn modelId="{023A7B59-66B6-9B48-9131-33B5AB4EB63F}" type="presOf" srcId="{9042FFDC-7CD5-2F4C-8FB1-B3E1521502EE}" destId="{2ED65BD5-3356-9E4F-825C-182DE2609C6F}" srcOrd="0" destOrd="0" presId="urn:microsoft.com/office/officeart/2005/8/layout/default"/>
    <dgm:cxn modelId="{D8D31D65-6B9E-D043-9F4F-C2A5A38A78AD}" srcId="{318EF5C6-8D5B-4749-A1AC-9048BC1CEA56}" destId="{9042FFDC-7CD5-2F4C-8FB1-B3E1521502EE}" srcOrd="2" destOrd="0" parTransId="{1451A675-0782-3646-A9DE-1F79C8553C95}" sibTransId="{B76FBA49-4926-514F-B3B4-B64CC9FDABA5}"/>
    <dgm:cxn modelId="{FCCB5373-7269-A849-8768-5B594FD6BAFF}" srcId="{318EF5C6-8D5B-4749-A1AC-9048BC1CEA56}" destId="{F6B2EFCB-6A0B-FB44-AD90-272494C0CBDF}" srcOrd="1" destOrd="0" parTransId="{EB0B3332-6523-4A4E-B5BA-880E97A5BC8D}" sibTransId="{E9EA02B5-3DC5-2041-A1DF-250EBAEB4710}"/>
    <dgm:cxn modelId="{86CEC83C-5E07-BE42-9491-F08EEAD6EB3B}" srcId="{318EF5C6-8D5B-4749-A1AC-9048BC1CEA56}" destId="{7DE1510A-0FDD-9B4B-BBD5-44DC0DEA1021}" srcOrd="0" destOrd="0" parTransId="{BD4CB7E4-1EB2-A846-A098-94FE705E37DC}" sibTransId="{5EBDF4EF-81F7-D945-88D1-482150341CDA}"/>
    <dgm:cxn modelId="{2322A179-4A8A-D242-956B-991583765C5D}" type="presOf" srcId="{F6B2EFCB-6A0B-FB44-AD90-272494C0CBDF}" destId="{BCF78316-AEFF-DF45-99FA-78A883203A64}" srcOrd="0" destOrd="0" presId="urn:microsoft.com/office/officeart/2005/8/layout/default"/>
    <dgm:cxn modelId="{AEAC55F6-8B99-FB49-84EF-A39A16AF5AA7}" type="presParOf" srcId="{7B25644E-9DE9-9248-A42F-E99E94D06556}" destId="{73845D12-CA50-0C40-B050-A948C38EAA3A}" srcOrd="0" destOrd="0" presId="urn:microsoft.com/office/officeart/2005/8/layout/default"/>
    <dgm:cxn modelId="{12C54CF7-08C0-4346-A2F6-607906529B6F}" type="presParOf" srcId="{7B25644E-9DE9-9248-A42F-E99E94D06556}" destId="{861F1CFF-AC57-E440-9385-E6E3280F6D65}" srcOrd="1" destOrd="0" presId="urn:microsoft.com/office/officeart/2005/8/layout/default"/>
    <dgm:cxn modelId="{B05ED2A1-9A7B-034A-92E1-1B1A6DC7CD94}" type="presParOf" srcId="{7B25644E-9DE9-9248-A42F-E99E94D06556}" destId="{BCF78316-AEFF-DF45-99FA-78A883203A64}" srcOrd="2" destOrd="0" presId="urn:microsoft.com/office/officeart/2005/8/layout/default"/>
    <dgm:cxn modelId="{14FEF910-674F-AC4B-BF54-753ACEC05408}" type="presParOf" srcId="{7B25644E-9DE9-9248-A42F-E99E94D06556}" destId="{7FD7988D-C3CC-4E43-A526-8F0CFC0D5D57}" srcOrd="3" destOrd="0" presId="urn:microsoft.com/office/officeart/2005/8/layout/default"/>
    <dgm:cxn modelId="{06561A2D-8F1A-F543-8965-0D355FD82DA6}" type="presParOf" srcId="{7B25644E-9DE9-9248-A42F-E99E94D06556}" destId="{2ED65BD5-3356-9E4F-825C-182DE2609C6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2F743-FC37-154E-958A-88B5D56065A9}">
      <dsp:nvSpPr>
        <dsp:cNvPr id="0" name=""/>
        <dsp:cNvSpPr/>
      </dsp:nvSpPr>
      <dsp:spPr>
        <a:xfrm>
          <a:off x="1485248" y="1047"/>
          <a:ext cx="3671749" cy="2203049"/>
        </a:xfrm>
        <a:prstGeom prst="roundRect">
          <a:avLst/>
        </a:prstGeom>
        <a:solidFill>
          <a:srgbClr val="C55A11">
            <a:alpha val="8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Components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Membership Management service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Discovery Service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Proxy &amp; Identity Hub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FFC000"/>
              </a:solidFill>
            </a:rPr>
            <a:t>Second Factor </a:t>
          </a:r>
          <a:r>
            <a:rPr lang="en-US" sz="1800" kern="1200" dirty="0" err="1">
              <a:solidFill>
                <a:srgbClr val="FFC000"/>
              </a:solidFill>
            </a:rPr>
            <a:t>Auth</a:t>
          </a:r>
          <a:r>
            <a:rPr lang="en-US" sz="1800" kern="1200" dirty="0">
              <a:solidFill>
                <a:srgbClr val="FFC000"/>
              </a:solidFill>
            </a:rPr>
            <a:t> (Pilot!)</a:t>
          </a:r>
        </a:p>
      </dsp:txBody>
      <dsp:txXfrm>
        <a:off x="1592792" y="108591"/>
        <a:ext cx="3456661" cy="1987961"/>
      </dsp:txXfrm>
    </dsp:sp>
    <dsp:sp modelId="{A014EBFF-EF95-CE44-935A-BE49100F4638}">
      <dsp:nvSpPr>
        <dsp:cNvPr id="0" name=""/>
        <dsp:cNvSpPr/>
      </dsp:nvSpPr>
      <dsp:spPr>
        <a:xfrm>
          <a:off x="5524172" y="1047"/>
          <a:ext cx="4667196" cy="2203049"/>
        </a:xfrm>
        <a:prstGeom prst="roundRect">
          <a:avLst/>
        </a:prstGeom>
        <a:solidFill>
          <a:srgbClr val="C55A11">
            <a:alpha val="8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Features</a:t>
          </a:r>
          <a:endParaRPr lang="en-US" sz="21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Full implementation AARC Blueprint Architecture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Single- and multi-tenant options</a:t>
          </a:r>
          <a:endParaRPr lang="en-US" sz="15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Sustainability and strategic partnerships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5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500" kern="1200" dirty="0"/>
        </a:p>
      </dsp:txBody>
      <dsp:txXfrm>
        <a:off x="5631716" y="108591"/>
        <a:ext cx="4452108" cy="1987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45D12-CA50-0C40-B050-A948C38EAA3A}">
      <dsp:nvSpPr>
        <dsp:cNvPr id="0" name=""/>
        <dsp:cNvSpPr/>
      </dsp:nvSpPr>
      <dsp:spPr>
        <a:xfrm>
          <a:off x="859892" y="1211"/>
          <a:ext cx="3083166" cy="1849899"/>
        </a:xfrm>
        <a:prstGeom prst="roundRect">
          <a:avLst/>
        </a:prstGeom>
        <a:solidFill>
          <a:schemeClr val="accent2">
            <a:lumMod val="75000"/>
            <a:alpha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0" kern="1200" dirty="0"/>
            <a:t>A service to enable use of federated identities in research communities</a:t>
          </a:r>
        </a:p>
      </dsp:txBody>
      <dsp:txXfrm>
        <a:off x="950197" y="91516"/>
        <a:ext cx="2902556" cy="1669289"/>
      </dsp:txXfrm>
    </dsp:sp>
    <dsp:sp modelId="{BCF78316-AEFF-DF45-99FA-78A883203A64}">
      <dsp:nvSpPr>
        <dsp:cNvPr id="0" name=""/>
        <dsp:cNvSpPr/>
      </dsp:nvSpPr>
      <dsp:spPr>
        <a:xfrm>
          <a:off x="4251374" y="1211"/>
          <a:ext cx="3083166" cy="1849899"/>
        </a:xfrm>
        <a:prstGeom prst="roundRect">
          <a:avLst/>
        </a:prstGeom>
        <a:solidFill>
          <a:schemeClr val="accent2">
            <a:lumMod val="75000"/>
            <a:alpha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Partner for any e-Infra or Research Infra </a:t>
          </a:r>
          <a:r>
            <a:rPr lang="en-US" sz="2100" b="1" kern="1200" dirty="0" err="1"/>
            <a:t>inc.</a:t>
          </a:r>
          <a:r>
            <a:rPr lang="en-US" sz="2100" b="1" kern="1200" dirty="0"/>
            <a:t> “long tail”, informal groups</a:t>
          </a:r>
          <a:endParaRPr lang="en-GB" sz="2100" b="1" kern="1200" dirty="0"/>
        </a:p>
      </dsp:txBody>
      <dsp:txXfrm>
        <a:off x="4341679" y="91516"/>
        <a:ext cx="2902556" cy="1669289"/>
      </dsp:txXfrm>
    </dsp:sp>
    <dsp:sp modelId="{2ED65BD5-3356-9E4F-825C-182DE2609C6F}">
      <dsp:nvSpPr>
        <dsp:cNvPr id="0" name=""/>
        <dsp:cNvSpPr/>
      </dsp:nvSpPr>
      <dsp:spPr>
        <a:xfrm>
          <a:off x="7642857" y="1211"/>
          <a:ext cx="3083166" cy="1849899"/>
        </a:xfrm>
        <a:prstGeom prst="roundRect">
          <a:avLst/>
        </a:prstGeom>
        <a:solidFill>
          <a:schemeClr val="accent2">
            <a:lumMod val="75000"/>
            <a:alpha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 dirty="0"/>
        </a:p>
      </dsp:txBody>
      <dsp:txXfrm>
        <a:off x="7733162" y="91516"/>
        <a:ext cx="2902556" cy="1669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/>
              <a:t>GN4-1 EC Review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dirty="0"/>
              <a:t>Activity Title</a:t>
            </a:r>
          </a:p>
        </p:txBody>
      </p:sp>
    </p:spTree>
    <p:extLst>
      <p:ext uri="{BB962C8B-B14F-4D97-AF65-F5344CB8AC3E}">
        <p14:creationId xmlns:p14="http://schemas.microsoft.com/office/powerpoint/2010/main" val="3286563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0173-56AF-4385-B5A2-4FB13A8B9F78}" type="datetimeFigureOut">
              <a:rPr lang="en-GB" smtClean="0"/>
              <a:t>15/06/2018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EAC0A-1A7B-42DA-8357-44C998E354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080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765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260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platform to be launched next week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721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896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same time (oct) we’ll make available the standalone service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295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54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160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2 month release cycle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486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implementation of BPA –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080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249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646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653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701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22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8111484" y="4779932"/>
            <a:ext cx="3523570" cy="147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algn="r"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GN4-1 EC Review</a:t>
            </a:r>
          </a:p>
          <a:p>
            <a:pPr algn="r"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GB" sz="1800" dirty="0">
                <a:solidFill>
                  <a:schemeClr val="bg1"/>
                </a:solidFill>
                <a:latin typeface="Arial" charset="0"/>
              </a:rPr>
              <a:t>TBC 2016</a:t>
            </a:r>
          </a:p>
          <a:p>
            <a:pPr algn="r"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Brussels</a:t>
            </a:r>
          </a:p>
          <a:p>
            <a:pPr algn="r"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292" y="287691"/>
            <a:ext cx="1674488" cy="952633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 userDrawn="1"/>
        </p:nvSpPr>
        <p:spPr bwMode="auto">
          <a:xfrm>
            <a:off x="848735" y="5076227"/>
            <a:ext cx="3798887" cy="125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Presenter Name, Organisation</a:t>
            </a:r>
          </a:p>
          <a:p>
            <a:pPr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9160" y="-47949"/>
            <a:ext cx="12211160" cy="6844404"/>
          </a:xfrm>
          <a:prstGeom prst="rect">
            <a:avLst/>
          </a:pr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72" y="564840"/>
            <a:ext cx="9969928" cy="5606618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848735" y="3362037"/>
            <a:ext cx="3523570" cy="103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GN4-2 Period 1 EC Review</a:t>
            </a:r>
          </a:p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November 2017</a:t>
            </a:r>
          </a:p>
          <a:p>
            <a:pPr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Brussels</a:t>
            </a:r>
          </a:p>
          <a:p>
            <a:pPr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848735" y="2264381"/>
            <a:ext cx="3798887" cy="71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Mark Johnston, GÉANT</a:t>
            </a:r>
          </a:p>
          <a:p>
            <a:pPr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 userDrawn="1"/>
        </p:nvSpPr>
        <p:spPr bwMode="auto">
          <a:xfrm>
            <a:off x="848735" y="1246161"/>
            <a:ext cx="8831596" cy="101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3200" b="1" dirty="0">
                <a:solidFill>
                  <a:schemeClr val="accent4"/>
                </a:solidFill>
                <a:latin typeface="+mn-lt"/>
              </a:rPr>
              <a:t>WP4 / SA1: </a:t>
            </a:r>
          </a:p>
          <a:p>
            <a:r>
              <a:rPr lang="en-GB" sz="3200" b="1" dirty="0">
                <a:solidFill>
                  <a:schemeClr val="accent4"/>
                </a:solidFill>
                <a:latin typeface="+mn-lt"/>
              </a:rPr>
              <a:t>Ne</a:t>
            </a:r>
            <a:r>
              <a:rPr lang="en-GB" sz="3200" b="1" dirty="0">
                <a:solidFill>
                  <a:srgbClr val="FFC000"/>
                </a:solidFill>
                <a:latin typeface="+mn-lt"/>
              </a:rPr>
              <a:t>t</a:t>
            </a:r>
            <a:r>
              <a:rPr lang="en-GB" sz="3200" b="1" dirty="0">
                <a:solidFill>
                  <a:schemeClr val="accent4"/>
                </a:solidFill>
                <a:latin typeface="+mn-lt"/>
              </a:rPr>
              <a:t>work Infrastructure and Services Operations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64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chiev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" y="-974"/>
            <a:ext cx="12192000" cy="1333948"/>
          </a:xfrm>
          <a:prstGeom prst="rect">
            <a:avLst/>
          </a:prstGeom>
        </p:spPr>
      </p:pic>
      <p:sp>
        <p:nvSpPr>
          <p:cNvPr id="15" name="Oval 14"/>
          <p:cNvSpPr/>
          <p:nvPr userDrawn="1"/>
        </p:nvSpPr>
        <p:spPr>
          <a:xfrm>
            <a:off x="11238739" y="1021510"/>
            <a:ext cx="1065404" cy="1065404"/>
          </a:xfrm>
          <a:prstGeom prst="ellipse">
            <a:avLst/>
          </a:prstGeom>
          <a:solidFill>
            <a:srgbClr val="124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6" name="Rounded Rectangle 25"/>
          <p:cNvSpPr/>
          <p:nvPr userDrawn="1"/>
        </p:nvSpPr>
        <p:spPr bwMode="auto">
          <a:xfrm>
            <a:off x="2774832" y="6534150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507040" y="1544285"/>
            <a:ext cx="91838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253757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5289718" y="6530244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Achievements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  <p:sp>
        <p:nvSpPr>
          <p:cNvPr id="18" name="Oval 17"/>
          <p:cNvSpPr/>
          <p:nvPr userDrawn="1"/>
        </p:nvSpPr>
        <p:spPr>
          <a:xfrm>
            <a:off x="11979756" y="2086914"/>
            <a:ext cx="424487" cy="424487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/>
          <p:cNvSpPr/>
          <p:nvPr userDrawn="1"/>
        </p:nvSpPr>
        <p:spPr>
          <a:xfrm>
            <a:off x="11724327" y="2511401"/>
            <a:ext cx="216503" cy="216503"/>
          </a:xfrm>
          <a:prstGeom prst="ellipse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9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3" name="Rounded Rectangle 22"/>
          <p:cNvSpPr/>
          <p:nvPr userDrawn="1"/>
        </p:nvSpPr>
        <p:spPr bwMode="auto">
          <a:xfrm>
            <a:off x="5046492" y="6530244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6" name="Rounded Rectangle 25"/>
          <p:cNvSpPr/>
          <p:nvPr userDrawn="1"/>
        </p:nvSpPr>
        <p:spPr bwMode="auto">
          <a:xfrm>
            <a:off x="2818294" y="6530244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60698" y="1502899"/>
            <a:ext cx="10515600" cy="4351338"/>
          </a:xfrm>
        </p:spPr>
        <p:txBody>
          <a:bodyPr/>
          <a:lstStyle>
            <a:lvl1pPr>
              <a:buClr>
                <a:schemeClr val="accent5">
                  <a:lumMod val="50000"/>
                </a:schemeClr>
              </a:buClr>
              <a:defRPr/>
            </a:lvl1pPr>
            <a:lvl2pPr>
              <a:buClr>
                <a:schemeClr val="accent5">
                  <a:lumMod val="50000"/>
                </a:schemeClr>
              </a:buClr>
              <a:defRPr/>
            </a:lvl2pPr>
            <a:lvl3pPr>
              <a:buClr>
                <a:schemeClr val="accent5">
                  <a:lumMod val="50000"/>
                </a:schemeClr>
              </a:buClr>
              <a:defRPr/>
            </a:lvl3pPr>
            <a:lvl4pPr>
              <a:buClr>
                <a:schemeClr val="accent5">
                  <a:lumMod val="50000"/>
                </a:schemeClr>
              </a:buClr>
              <a:defRPr/>
            </a:lvl4pPr>
            <a:lvl5pPr>
              <a:buClr>
                <a:schemeClr val="accent5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492758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7503040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Conclusions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92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 userDrawn="1"/>
        </p:nvSpPr>
        <p:spPr>
          <a:xfrm>
            <a:off x="8229601" y="2547258"/>
            <a:ext cx="2373086" cy="1523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endParaRPr lang="en-GB" sz="2100" b="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61546" y="896"/>
            <a:ext cx="12255142" cy="6844404"/>
          </a:xfrm>
          <a:prstGeom prst="rect">
            <a:avLst/>
          </a:pr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72" y="564841"/>
            <a:ext cx="9969928" cy="5606617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848735" y="2859292"/>
            <a:ext cx="4400273" cy="71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sz="4800" dirty="0">
                <a:solidFill>
                  <a:schemeClr val="bg1"/>
                </a:solidFill>
                <a:latin typeface="+mn-lt"/>
              </a:rPr>
              <a:t>Any questions?</a:t>
            </a:r>
          </a:p>
          <a:p>
            <a:pPr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848735" y="2072426"/>
            <a:ext cx="5397326" cy="101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4800" b="1" dirty="0">
                <a:solidFill>
                  <a:schemeClr val="accent4"/>
                </a:solidFill>
                <a:latin typeface="+mn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47297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884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3" name="Text Placeholder 6"/>
          <p:cNvSpPr txBox="1">
            <a:spLocks/>
          </p:cNvSpPr>
          <p:nvPr userDrawn="1"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62986" y="70516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203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3073" y="3781715"/>
            <a:ext cx="4595949" cy="2171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580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022" y="150290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62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  <p:sp>
        <p:nvSpPr>
          <p:cNvPr id="23" name="Rounded Rectangle 22"/>
          <p:cNvSpPr/>
          <p:nvPr userDrawn="1"/>
        </p:nvSpPr>
        <p:spPr bwMode="auto">
          <a:xfrm>
            <a:off x="5046492" y="6530244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1989" y="1494700"/>
            <a:ext cx="1120878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2858129" y="6544742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18178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518169" y="6530244"/>
            <a:ext cx="140629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Objectives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385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iev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6" name="Rounded Rectangle 25"/>
          <p:cNvSpPr/>
          <p:nvPr userDrawn="1"/>
        </p:nvSpPr>
        <p:spPr bwMode="auto">
          <a:xfrm>
            <a:off x="2774832" y="6534150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39738" y="1493931"/>
            <a:ext cx="1129506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253757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5289718" y="6530244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Achievements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4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hiev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" y="-974"/>
            <a:ext cx="12192000" cy="1333948"/>
          </a:xfrm>
          <a:prstGeom prst="rect">
            <a:avLst/>
          </a:prstGeom>
        </p:spPr>
      </p:pic>
      <p:sp>
        <p:nvSpPr>
          <p:cNvPr id="15" name="Oval 14"/>
          <p:cNvSpPr/>
          <p:nvPr userDrawn="1"/>
        </p:nvSpPr>
        <p:spPr>
          <a:xfrm>
            <a:off x="11238739" y="1021510"/>
            <a:ext cx="1065404" cy="1065404"/>
          </a:xfrm>
          <a:prstGeom prst="ellipse">
            <a:avLst/>
          </a:prstGeom>
          <a:solidFill>
            <a:srgbClr val="124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6" name="Rounded Rectangle 25"/>
          <p:cNvSpPr/>
          <p:nvPr userDrawn="1"/>
        </p:nvSpPr>
        <p:spPr bwMode="auto">
          <a:xfrm>
            <a:off x="2774832" y="6534150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507040" y="1544285"/>
            <a:ext cx="91838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253757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5289718" y="6530244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Achievements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  <p:sp>
        <p:nvSpPr>
          <p:cNvPr id="18" name="Oval 17"/>
          <p:cNvSpPr/>
          <p:nvPr userDrawn="1"/>
        </p:nvSpPr>
        <p:spPr>
          <a:xfrm>
            <a:off x="11979756" y="2086914"/>
            <a:ext cx="424487" cy="424487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/>
          <p:cNvSpPr/>
          <p:nvPr userDrawn="1"/>
        </p:nvSpPr>
        <p:spPr>
          <a:xfrm>
            <a:off x="11724327" y="2511401"/>
            <a:ext cx="216503" cy="216503"/>
          </a:xfrm>
          <a:prstGeom prst="ellipse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14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3" name="Rounded Rectangle 22"/>
          <p:cNvSpPr/>
          <p:nvPr userDrawn="1"/>
        </p:nvSpPr>
        <p:spPr bwMode="auto">
          <a:xfrm>
            <a:off x="5046492" y="6530244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6" name="Rounded Rectangle 25"/>
          <p:cNvSpPr/>
          <p:nvPr userDrawn="1"/>
        </p:nvSpPr>
        <p:spPr bwMode="auto">
          <a:xfrm>
            <a:off x="2818294" y="6530244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60698" y="1502899"/>
            <a:ext cx="10515600" cy="4351338"/>
          </a:xfrm>
        </p:spPr>
        <p:txBody>
          <a:bodyPr/>
          <a:lstStyle>
            <a:lvl1pPr>
              <a:buClr>
                <a:schemeClr val="accent5">
                  <a:lumMod val="50000"/>
                </a:schemeClr>
              </a:buClr>
              <a:defRPr/>
            </a:lvl1pPr>
            <a:lvl2pPr>
              <a:buClr>
                <a:schemeClr val="accent5">
                  <a:lumMod val="50000"/>
                </a:schemeClr>
              </a:buClr>
              <a:defRPr/>
            </a:lvl2pPr>
            <a:lvl3pPr>
              <a:buClr>
                <a:schemeClr val="accent5">
                  <a:lumMod val="50000"/>
                </a:schemeClr>
              </a:buClr>
              <a:defRPr/>
            </a:lvl3pPr>
            <a:lvl4pPr>
              <a:buClr>
                <a:schemeClr val="accent5">
                  <a:lumMod val="50000"/>
                </a:schemeClr>
              </a:buClr>
              <a:defRPr/>
            </a:lvl4pPr>
            <a:lvl5pPr>
              <a:buClr>
                <a:schemeClr val="accent5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492758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7503040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Conclusions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2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  <p:sp>
        <p:nvSpPr>
          <p:cNvPr id="23" name="Rounded Rectangle 22"/>
          <p:cNvSpPr/>
          <p:nvPr userDrawn="1"/>
        </p:nvSpPr>
        <p:spPr bwMode="auto">
          <a:xfrm>
            <a:off x="5046492" y="6530244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1989" y="1494700"/>
            <a:ext cx="1120878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2858129" y="6544742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18178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518169" y="6530244"/>
            <a:ext cx="140629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Objectives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44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3" name="Rounded Rectangle 22"/>
          <p:cNvSpPr/>
          <p:nvPr userDrawn="1"/>
        </p:nvSpPr>
        <p:spPr bwMode="auto">
          <a:xfrm>
            <a:off x="5046492" y="6530244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2248" y="150315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90730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2710632" y="6530244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Challenges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2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chiev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6" name="Rounded Rectangle 25"/>
          <p:cNvSpPr/>
          <p:nvPr userDrawn="1"/>
        </p:nvSpPr>
        <p:spPr bwMode="auto">
          <a:xfrm>
            <a:off x="2774832" y="6534150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39738" y="1493931"/>
            <a:ext cx="1129506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253757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5289718" y="6530244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Achievements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2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058" y="15039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37063" y="6528141"/>
            <a:ext cx="12229062" cy="329859"/>
          </a:xfrm>
          <a:prstGeom prst="rect">
            <a:avLst/>
          </a:prstGeom>
          <a:solidFill>
            <a:srgbClr val="00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527" y="6523901"/>
            <a:ext cx="569600" cy="32139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26" name="Title Placeholder 25"/>
          <p:cNvSpPr>
            <a:spLocks noGrp="1"/>
          </p:cNvSpPr>
          <p:nvPr>
            <p:ph type="title"/>
          </p:nvPr>
        </p:nvSpPr>
        <p:spPr>
          <a:xfrm>
            <a:off x="454525" y="204374"/>
            <a:ext cx="10515600" cy="93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</a:t>
            </a:r>
            <a:r>
              <a:rPr lang="en-US" dirty="0" err="1"/>
              <a:t>stylesecond</a:t>
            </a:r>
            <a:r>
              <a:rPr lang="en-US" dirty="0"/>
              <a:t> line space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2" r:id="rId4"/>
    <p:sldLayoutId id="2147483686" r:id="rId5"/>
    <p:sldLayoutId id="2147483673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74" r:id="rId12"/>
    <p:sldLayoutId id="2147483683" r:id="rId13"/>
    <p:sldLayoutId id="2147483697" r:id="rId1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u="none" kern="1200" baseline="0">
          <a:solidFill>
            <a:srgbClr val="FFC0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 userDrawn="1">
          <p15:clr>
            <a:srgbClr val="F26B43"/>
          </p15:clr>
        </p15:guide>
        <p15:guide id="2" pos="347">
          <p15:clr>
            <a:srgbClr val="F26B43"/>
          </p15:clr>
        </p15:guide>
        <p15:guide id="3" orient="horz" pos="1139" userDrawn="1">
          <p15:clr>
            <a:srgbClr val="F26B43"/>
          </p15:clr>
        </p15:guide>
        <p15:guide id="4" orient="horz" pos="36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603073" y="3781715"/>
            <a:ext cx="5429250" cy="1629438"/>
          </a:xfrm>
          <a:prstGeom prst="roundRect">
            <a:avLst>
              <a:gd name="adj" fmla="val 7086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65836" y="3479676"/>
            <a:ext cx="5497035" cy="27750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073" y="3781715"/>
            <a:ext cx="4595949" cy="2171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5022" y="251432"/>
            <a:ext cx="10515600" cy="1036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rgbClr val="ED7D3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13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rgbClr val="00435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00435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00435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00435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0043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46">
          <p15:clr>
            <a:srgbClr val="F26B43"/>
          </p15:clr>
        </p15:guide>
        <p15:guide id="2" pos="3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7.gif"/><Relationship Id="rId21" Type="http://schemas.openxmlformats.org/officeDocument/2006/relationships/image" Target="../media/image28.gif"/><Relationship Id="rId22" Type="http://schemas.openxmlformats.org/officeDocument/2006/relationships/image" Target="../media/image29.gif"/><Relationship Id="rId23" Type="http://schemas.openxmlformats.org/officeDocument/2006/relationships/image" Target="../media/image30.gif"/><Relationship Id="rId24" Type="http://schemas.openxmlformats.org/officeDocument/2006/relationships/image" Target="../media/image31.gif"/><Relationship Id="rId25" Type="http://schemas.openxmlformats.org/officeDocument/2006/relationships/image" Target="../media/image32.gif"/><Relationship Id="rId26" Type="http://schemas.openxmlformats.org/officeDocument/2006/relationships/image" Target="../media/image33.gif"/><Relationship Id="rId27" Type="http://schemas.openxmlformats.org/officeDocument/2006/relationships/image" Target="../media/image34.png"/><Relationship Id="rId28" Type="http://schemas.openxmlformats.org/officeDocument/2006/relationships/image" Target="../media/image35.jpeg"/><Relationship Id="rId29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Relationship Id="rId4" Type="http://schemas.openxmlformats.org/officeDocument/2006/relationships/image" Target="../media/image11.gif"/><Relationship Id="rId5" Type="http://schemas.openxmlformats.org/officeDocument/2006/relationships/image" Target="../media/image12.png"/><Relationship Id="rId30" Type="http://schemas.openxmlformats.org/officeDocument/2006/relationships/image" Target="../media/image37.png"/><Relationship Id="rId31" Type="http://schemas.openxmlformats.org/officeDocument/2006/relationships/image" Target="../media/image38.png"/><Relationship Id="rId32" Type="http://schemas.openxmlformats.org/officeDocument/2006/relationships/image" Target="../media/image39.png"/><Relationship Id="rId9" Type="http://schemas.openxmlformats.org/officeDocument/2006/relationships/image" Target="../media/image16.gif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15.gif"/><Relationship Id="rId33" Type="http://schemas.openxmlformats.org/officeDocument/2006/relationships/image" Target="../media/image40.png"/><Relationship Id="rId34" Type="http://schemas.openxmlformats.org/officeDocument/2006/relationships/image" Target="../media/image41.png"/><Relationship Id="rId35" Type="http://schemas.openxmlformats.org/officeDocument/2006/relationships/image" Target="../media/image42.png"/><Relationship Id="rId36" Type="http://schemas.openxmlformats.org/officeDocument/2006/relationships/image" Target="../media/image43.png"/><Relationship Id="rId10" Type="http://schemas.openxmlformats.org/officeDocument/2006/relationships/image" Target="../media/image17.png"/><Relationship Id="rId11" Type="http://schemas.openxmlformats.org/officeDocument/2006/relationships/image" Target="../media/image18.jpeg"/><Relationship Id="rId12" Type="http://schemas.openxmlformats.org/officeDocument/2006/relationships/image" Target="../media/image19.gif"/><Relationship Id="rId13" Type="http://schemas.openxmlformats.org/officeDocument/2006/relationships/image" Target="../media/image20.jpeg"/><Relationship Id="rId14" Type="http://schemas.openxmlformats.org/officeDocument/2006/relationships/image" Target="../media/image21.jpeg"/><Relationship Id="rId15" Type="http://schemas.openxmlformats.org/officeDocument/2006/relationships/image" Target="../media/image22.gif"/><Relationship Id="rId16" Type="http://schemas.openxmlformats.org/officeDocument/2006/relationships/image" Target="../media/image23.png"/><Relationship Id="rId17" Type="http://schemas.openxmlformats.org/officeDocument/2006/relationships/image" Target="../media/image24.gif"/><Relationship Id="rId18" Type="http://schemas.openxmlformats.org/officeDocument/2006/relationships/image" Target="../media/image25.jpeg"/><Relationship Id="rId19" Type="http://schemas.openxmlformats.org/officeDocument/2006/relationships/image" Target="../media/image26.png"/><Relationship Id="rId37" Type="http://schemas.openxmlformats.org/officeDocument/2006/relationships/image" Target="../media/image44.png"/><Relationship Id="rId38" Type="http://schemas.openxmlformats.org/officeDocument/2006/relationships/image" Target="../media/image45.png"/><Relationship Id="rId39" Type="http://schemas.openxmlformats.org/officeDocument/2006/relationships/image" Target="../media/image4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2.xml"/><Relationship Id="rId12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14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diagramData" Target="../diagrams/data2.xml"/><Relationship Id="rId10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9160" y="-47949"/>
            <a:ext cx="12211160" cy="6844404"/>
          </a:xfrm>
          <a:prstGeom prst="rect">
            <a:avLst/>
          </a:pr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72" y="564840"/>
            <a:ext cx="9969928" cy="5606618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48735" y="3362037"/>
            <a:ext cx="3523570" cy="103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EOSC-hub tech talk: AAI</a:t>
            </a:r>
          </a:p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</a:rPr>
              <a:t>June 15th, 2018</a:t>
            </a:r>
            <a:endParaRPr lang="en-GB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48735" y="2264381"/>
            <a:ext cx="4252654" cy="71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b="1" dirty="0" err="1">
                <a:solidFill>
                  <a:schemeClr val="bg1"/>
                </a:solidFill>
                <a:latin typeface="+mn-lt"/>
              </a:rPr>
              <a:t>Licia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Florio, GÉANT</a:t>
            </a:r>
          </a:p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Christos Kanellopoulos, GÉANT</a:t>
            </a:r>
          </a:p>
          <a:p>
            <a:pPr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848735" y="1246161"/>
            <a:ext cx="8831596" cy="101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3200" b="1" dirty="0">
                <a:solidFill>
                  <a:schemeClr val="accent4"/>
                </a:solidFill>
                <a:latin typeface="+mn-lt"/>
              </a:rPr>
              <a:t>eduTEAMS</a:t>
            </a:r>
          </a:p>
          <a:p>
            <a:r>
              <a:rPr lang="en-GB" sz="3200" b="1" dirty="0">
                <a:solidFill>
                  <a:schemeClr val="accent4"/>
                </a:solidFill>
                <a:latin typeface="+mn-lt"/>
              </a:rPr>
              <a:t>GEANT Trust &amp; Identity Development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78" y="5064755"/>
            <a:ext cx="5451322" cy="13701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05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13932" y="1502908"/>
            <a:ext cx="9556689" cy="4351338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rgbClr val="1E4E79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1E4E79"/>
                </a:solidFill>
                <a:ea typeface="Calibri"/>
                <a:cs typeface="Calibri"/>
                <a:sym typeface="Calibri"/>
              </a:rPr>
              <a:t>Shared platform that can be used by small - medium communities and the long tail of science</a:t>
            </a:r>
            <a:endParaRPr lang="en-US" dirty="0"/>
          </a:p>
          <a:p>
            <a:pPr lvl="0">
              <a:buClr>
                <a:srgbClr val="1E4E79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1E4E79"/>
                </a:solidFill>
                <a:ea typeface="Calibri"/>
                <a:cs typeface="Calibri"/>
                <a:sym typeface="Calibri"/>
              </a:rPr>
              <a:t>Managed and operated by GEANT</a:t>
            </a:r>
            <a:endParaRPr lang="en-US" dirty="0"/>
          </a:p>
          <a:p>
            <a:pPr lvl="0">
              <a:buClr>
                <a:srgbClr val="003F5F"/>
              </a:buClr>
              <a:buSzPts val="2800"/>
              <a:buFont typeface="Arial"/>
              <a:buChar char="•"/>
            </a:pPr>
            <a:r>
              <a:rPr lang="en-US" dirty="0" err="1">
                <a:solidFill>
                  <a:srgbClr val="003F5F"/>
                </a:solidFill>
                <a:ea typeface="Calibri"/>
                <a:cs typeface="Calibri"/>
                <a:sym typeface="Calibri"/>
              </a:rPr>
              <a:t>eduTEAMS</a:t>
            </a:r>
            <a:r>
              <a:rPr lang="en-US" dirty="0">
                <a:solidFill>
                  <a:srgbClr val="003F5F"/>
                </a:solidFill>
                <a:ea typeface="Calibri"/>
                <a:cs typeface="Calibri"/>
                <a:sym typeface="Calibri"/>
              </a:rPr>
              <a:t> branding &amp; </a:t>
            </a:r>
            <a:r>
              <a:rPr lang="en-US" dirty="0" err="1">
                <a:solidFill>
                  <a:srgbClr val="003F5F"/>
                </a:solidFill>
                <a:ea typeface="Calibri"/>
                <a:cs typeface="Calibri"/>
                <a:sym typeface="Calibri"/>
              </a:rPr>
              <a:t>eduTEAMS</a:t>
            </a:r>
            <a:r>
              <a:rPr lang="en-US" dirty="0">
                <a:solidFill>
                  <a:srgbClr val="003F5F"/>
                </a:solidFill>
                <a:ea typeface="Calibri"/>
                <a:cs typeface="Calibri"/>
                <a:sym typeface="Calibri"/>
              </a:rPr>
              <a:t> community identifier</a:t>
            </a:r>
            <a:endParaRPr lang="en-US" dirty="0"/>
          </a:p>
          <a:p>
            <a:pPr lvl="0">
              <a:buClr>
                <a:srgbClr val="003F5F"/>
              </a:buClr>
              <a:buSzPts val="2800"/>
              <a:buFont typeface="Arial"/>
              <a:buChar char="•"/>
            </a:pPr>
            <a:r>
              <a:rPr lang="en-US" dirty="0" err="1">
                <a:solidFill>
                  <a:srgbClr val="003F5F"/>
                </a:solidFill>
                <a:ea typeface="Calibri"/>
                <a:cs typeface="Calibri"/>
                <a:sym typeface="Calibri"/>
              </a:rPr>
              <a:t>eduTEAMS</a:t>
            </a:r>
            <a:r>
              <a:rPr lang="en-US" dirty="0">
                <a:solidFill>
                  <a:srgbClr val="003F5F"/>
                </a:solidFill>
                <a:ea typeface="Calibri"/>
                <a:cs typeface="Calibri"/>
                <a:sym typeface="Calibri"/>
              </a:rPr>
              <a:t> service policies defined</a:t>
            </a:r>
            <a:endParaRPr lang="en-US" dirty="0"/>
          </a:p>
          <a:p>
            <a:pPr lvl="0">
              <a:buClr>
                <a:srgbClr val="003F5F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3F5F"/>
                </a:solidFill>
                <a:ea typeface="Calibri"/>
                <a:cs typeface="Calibri"/>
                <a:sym typeface="Calibri"/>
              </a:rPr>
              <a:t>Connected to EOSC (GEANT, EGI and EUDAT services)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eduTEAMS Service Offerings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10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081AC9-7B34-1145-B08F-C5AB3034EDE3}"/>
              </a:ext>
            </a:extLst>
          </p:cNvPr>
          <p:cNvSpPr/>
          <p:nvPr/>
        </p:nvSpPr>
        <p:spPr>
          <a:xfrm>
            <a:off x="1487906" y="4688305"/>
            <a:ext cx="2723148" cy="1628274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F9D3CF2-8A49-0547-9DB9-1DD9EBDAEFF9}"/>
              </a:ext>
            </a:extLst>
          </p:cNvPr>
          <p:cNvSpPr/>
          <p:nvPr/>
        </p:nvSpPr>
        <p:spPr>
          <a:xfrm>
            <a:off x="7607969" y="4455693"/>
            <a:ext cx="3172326" cy="1860885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502">
            <a:extLst>
              <a:ext uri="{FF2B5EF4-FFF2-40B4-BE49-F238E27FC236}">
                <a16:creationId xmlns:a16="http://schemas.microsoft.com/office/drawing/2014/main" xmlns="" id="{C7C8D0DF-B591-1A44-8648-A9FCE9D43EB0}"/>
              </a:ext>
            </a:extLst>
          </p:cNvPr>
          <p:cNvSpPr/>
          <p:nvPr/>
        </p:nvSpPr>
        <p:spPr>
          <a:xfrm>
            <a:off x="1096551" y="4778399"/>
            <a:ext cx="2677800" cy="135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multi-tenant Service</a:t>
            </a:r>
            <a:endParaRPr dirty="0"/>
          </a:p>
        </p:txBody>
      </p:sp>
      <p:sp>
        <p:nvSpPr>
          <p:cNvPr id="13" name="Shape 503">
            <a:extLst>
              <a:ext uri="{FF2B5EF4-FFF2-40B4-BE49-F238E27FC236}">
                <a16:creationId xmlns:a16="http://schemas.microsoft.com/office/drawing/2014/main" xmlns="" id="{A8975B6A-A0C5-8740-9115-E60FEBDFD3CD}"/>
              </a:ext>
            </a:extLst>
          </p:cNvPr>
          <p:cNvSpPr/>
          <p:nvPr/>
        </p:nvSpPr>
        <p:spPr>
          <a:xfrm>
            <a:off x="4612541" y="4773014"/>
            <a:ext cx="2639700" cy="1366200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dedicated Service</a:t>
            </a:r>
            <a:endParaRPr dirty="0"/>
          </a:p>
        </p:txBody>
      </p:sp>
      <p:sp>
        <p:nvSpPr>
          <p:cNvPr id="14" name="Shape 504">
            <a:extLst>
              <a:ext uri="{FF2B5EF4-FFF2-40B4-BE49-F238E27FC236}">
                <a16:creationId xmlns:a16="http://schemas.microsoft.com/office/drawing/2014/main" xmlns="" id="{B4548434-DF76-8741-B325-B3E749AEB026}"/>
              </a:ext>
            </a:extLst>
          </p:cNvPr>
          <p:cNvSpPr/>
          <p:nvPr/>
        </p:nvSpPr>
        <p:spPr>
          <a:xfrm>
            <a:off x="8090446" y="4745750"/>
            <a:ext cx="2699659" cy="1420585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bespoke Service</a:t>
            </a: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3D7DA5-39E6-A247-B7B9-0C08417BEB25}"/>
              </a:ext>
            </a:extLst>
          </p:cNvPr>
          <p:cNvSpPr/>
          <p:nvPr/>
        </p:nvSpPr>
        <p:spPr>
          <a:xfrm>
            <a:off x="4391526" y="4608095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63E0C6D-778B-244C-A930-C8DD5F70FD15}"/>
              </a:ext>
            </a:extLst>
          </p:cNvPr>
          <p:cNvSpPr/>
          <p:nvPr/>
        </p:nvSpPr>
        <p:spPr>
          <a:xfrm>
            <a:off x="7939859" y="4602345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40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13932" y="1502908"/>
            <a:ext cx="9556689" cy="4351338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rgbClr val="1E4E79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1E4E79"/>
                </a:solidFill>
                <a:ea typeface="Calibri"/>
                <a:cs typeface="Calibri"/>
                <a:sym typeface="Calibri"/>
              </a:rPr>
              <a:t>Dedicated service offering, specific to a community</a:t>
            </a:r>
            <a:endParaRPr lang="en-US" dirty="0"/>
          </a:p>
          <a:p>
            <a:pPr lvl="0">
              <a:buClr>
                <a:srgbClr val="1E4E79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1E4E79"/>
                </a:solidFill>
                <a:ea typeface="Calibri"/>
                <a:cs typeface="Calibri"/>
                <a:sym typeface="Calibri"/>
              </a:rPr>
              <a:t>Managed by the community, operated by GEANT</a:t>
            </a:r>
            <a:endParaRPr lang="en-US" dirty="0"/>
          </a:p>
          <a:p>
            <a:pPr lvl="0">
              <a:buClr>
                <a:srgbClr val="003F5F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3F5F"/>
                </a:solidFill>
                <a:ea typeface="Calibri"/>
                <a:cs typeface="Calibri"/>
                <a:sym typeface="Calibri"/>
              </a:rPr>
              <a:t>Community branding &amp; community specific identifier</a:t>
            </a:r>
            <a:endParaRPr lang="en-US" dirty="0"/>
          </a:p>
          <a:p>
            <a:pPr lvl="0">
              <a:buClr>
                <a:srgbClr val="003F5F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3F5F"/>
                </a:solidFill>
                <a:ea typeface="Calibri"/>
                <a:cs typeface="Calibri"/>
                <a:sym typeface="Calibri"/>
              </a:rPr>
              <a:t>Community managed policies</a:t>
            </a:r>
            <a:endParaRPr lang="en-US" dirty="0"/>
          </a:p>
          <a:p>
            <a:pPr lvl="0">
              <a:buClr>
                <a:srgbClr val="003F5F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3F5F"/>
                </a:solidFill>
                <a:ea typeface="Calibri"/>
                <a:cs typeface="Calibri"/>
                <a:sym typeface="Calibri"/>
              </a:rPr>
              <a:t>Connected to EOSC (GEANT, EGI and EUDAT services)</a:t>
            </a:r>
            <a:endParaRPr lang="en-US" dirty="0"/>
          </a:p>
          <a:p>
            <a:pPr lvl="0">
              <a:buClr>
                <a:srgbClr val="003F5F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3F5F"/>
                </a:solidFill>
                <a:ea typeface="Calibri"/>
                <a:cs typeface="Calibri"/>
                <a:sym typeface="Calibri"/>
              </a:rPr>
              <a:t>Connected to community specific services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eduTEAMS Service Offerings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11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081AC9-7B34-1145-B08F-C5AB3034EDE3}"/>
              </a:ext>
            </a:extLst>
          </p:cNvPr>
          <p:cNvSpPr/>
          <p:nvPr/>
        </p:nvSpPr>
        <p:spPr>
          <a:xfrm>
            <a:off x="1487906" y="4688305"/>
            <a:ext cx="2723148" cy="1628274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F9D3CF2-8A49-0547-9DB9-1DD9EBDAEFF9}"/>
              </a:ext>
            </a:extLst>
          </p:cNvPr>
          <p:cNvSpPr/>
          <p:nvPr/>
        </p:nvSpPr>
        <p:spPr>
          <a:xfrm>
            <a:off x="7607969" y="4455693"/>
            <a:ext cx="3172326" cy="1860885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502">
            <a:extLst>
              <a:ext uri="{FF2B5EF4-FFF2-40B4-BE49-F238E27FC236}">
                <a16:creationId xmlns:a16="http://schemas.microsoft.com/office/drawing/2014/main" xmlns="" id="{C7C8D0DF-B591-1A44-8648-A9FCE9D43EB0}"/>
              </a:ext>
            </a:extLst>
          </p:cNvPr>
          <p:cNvSpPr/>
          <p:nvPr/>
        </p:nvSpPr>
        <p:spPr>
          <a:xfrm>
            <a:off x="1096551" y="4778399"/>
            <a:ext cx="2677800" cy="135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multi-tenant Service</a:t>
            </a:r>
            <a:endParaRPr dirty="0"/>
          </a:p>
        </p:txBody>
      </p:sp>
      <p:sp>
        <p:nvSpPr>
          <p:cNvPr id="13" name="Shape 503">
            <a:extLst>
              <a:ext uri="{FF2B5EF4-FFF2-40B4-BE49-F238E27FC236}">
                <a16:creationId xmlns:a16="http://schemas.microsoft.com/office/drawing/2014/main" xmlns="" id="{A8975B6A-A0C5-8740-9115-E60FEBDFD3CD}"/>
              </a:ext>
            </a:extLst>
          </p:cNvPr>
          <p:cNvSpPr/>
          <p:nvPr/>
        </p:nvSpPr>
        <p:spPr>
          <a:xfrm>
            <a:off x="4612541" y="4773014"/>
            <a:ext cx="2639700" cy="1366200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dedicated Service</a:t>
            </a:r>
            <a:endParaRPr dirty="0"/>
          </a:p>
        </p:txBody>
      </p:sp>
      <p:sp>
        <p:nvSpPr>
          <p:cNvPr id="14" name="Shape 504">
            <a:extLst>
              <a:ext uri="{FF2B5EF4-FFF2-40B4-BE49-F238E27FC236}">
                <a16:creationId xmlns:a16="http://schemas.microsoft.com/office/drawing/2014/main" xmlns="" id="{B4548434-DF76-8741-B325-B3E749AEB026}"/>
              </a:ext>
            </a:extLst>
          </p:cNvPr>
          <p:cNvSpPr/>
          <p:nvPr/>
        </p:nvSpPr>
        <p:spPr>
          <a:xfrm>
            <a:off x="8090446" y="4745750"/>
            <a:ext cx="2699659" cy="1420585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bespoke Service</a:t>
            </a: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3D7DA5-39E6-A247-B7B9-0C08417BEB25}"/>
              </a:ext>
            </a:extLst>
          </p:cNvPr>
          <p:cNvSpPr/>
          <p:nvPr/>
        </p:nvSpPr>
        <p:spPr>
          <a:xfrm>
            <a:off x="923708" y="4608095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63E0C6D-778B-244C-A930-C8DD5F70FD15}"/>
              </a:ext>
            </a:extLst>
          </p:cNvPr>
          <p:cNvSpPr/>
          <p:nvPr/>
        </p:nvSpPr>
        <p:spPr>
          <a:xfrm>
            <a:off x="7939859" y="4602345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52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13932" y="1502908"/>
            <a:ext cx="9834913" cy="4351338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rgbClr val="1E4E79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1E4E79"/>
                </a:solidFill>
                <a:ea typeface="Calibri"/>
                <a:cs typeface="Calibri"/>
                <a:sym typeface="Calibri"/>
              </a:rPr>
              <a:t>Bespoke solution</a:t>
            </a:r>
          </a:p>
          <a:p>
            <a:pPr lvl="0">
              <a:spcBef>
                <a:spcPts val="0"/>
              </a:spcBef>
              <a:buClr>
                <a:srgbClr val="1E4E79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1E4E79"/>
                </a:solidFill>
                <a:ea typeface="Calibri"/>
                <a:cs typeface="Calibri"/>
                <a:sym typeface="Calibri"/>
              </a:rPr>
              <a:t>Ownership model depended on the solution, operated by GEANT</a:t>
            </a:r>
            <a:endParaRPr lang="en-US" dirty="0"/>
          </a:p>
          <a:p>
            <a:endParaRPr lang="en-US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eduTEAMS Service Offerings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12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081AC9-7B34-1145-B08F-C5AB3034EDE3}"/>
              </a:ext>
            </a:extLst>
          </p:cNvPr>
          <p:cNvSpPr/>
          <p:nvPr/>
        </p:nvSpPr>
        <p:spPr>
          <a:xfrm>
            <a:off x="1487906" y="4688305"/>
            <a:ext cx="2723148" cy="1628274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F9D3CF2-8A49-0547-9DB9-1DD9EBDAEFF9}"/>
              </a:ext>
            </a:extLst>
          </p:cNvPr>
          <p:cNvSpPr/>
          <p:nvPr/>
        </p:nvSpPr>
        <p:spPr>
          <a:xfrm>
            <a:off x="7607969" y="4455693"/>
            <a:ext cx="3172326" cy="1860885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502">
            <a:extLst>
              <a:ext uri="{FF2B5EF4-FFF2-40B4-BE49-F238E27FC236}">
                <a16:creationId xmlns:a16="http://schemas.microsoft.com/office/drawing/2014/main" xmlns="" id="{C7C8D0DF-B591-1A44-8648-A9FCE9D43EB0}"/>
              </a:ext>
            </a:extLst>
          </p:cNvPr>
          <p:cNvSpPr/>
          <p:nvPr/>
        </p:nvSpPr>
        <p:spPr>
          <a:xfrm>
            <a:off x="1096551" y="4778399"/>
            <a:ext cx="2677800" cy="135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multi-tenant Service</a:t>
            </a:r>
            <a:endParaRPr dirty="0"/>
          </a:p>
        </p:txBody>
      </p:sp>
      <p:sp>
        <p:nvSpPr>
          <p:cNvPr id="13" name="Shape 503">
            <a:extLst>
              <a:ext uri="{FF2B5EF4-FFF2-40B4-BE49-F238E27FC236}">
                <a16:creationId xmlns:a16="http://schemas.microsoft.com/office/drawing/2014/main" xmlns="" id="{A8975B6A-A0C5-8740-9115-E60FEBDFD3CD}"/>
              </a:ext>
            </a:extLst>
          </p:cNvPr>
          <p:cNvSpPr/>
          <p:nvPr/>
        </p:nvSpPr>
        <p:spPr>
          <a:xfrm>
            <a:off x="4612541" y="4773014"/>
            <a:ext cx="2639700" cy="1366200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dedicated Service</a:t>
            </a:r>
            <a:endParaRPr dirty="0"/>
          </a:p>
        </p:txBody>
      </p:sp>
      <p:sp>
        <p:nvSpPr>
          <p:cNvPr id="14" name="Shape 504">
            <a:extLst>
              <a:ext uri="{FF2B5EF4-FFF2-40B4-BE49-F238E27FC236}">
                <a16:creationId xmlns:a16="http://schemas.microsoft.com/office/drawing/2014/main" xmlns="" id="{B4548434-DF76-8741-B325-B3E749AEB026}"/>
              </a:ext>
            </a:extLst>
          </p:cNvPr>
          <p:cNvSpPr/>
          <p:nvPr/>
        </p:nvSpPr>
        <p:spPr>
          <a:xfrm>
            <a:off x="8090446" y="4745750"/>
            <a:ext cx="2699659" cy="1420585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bespoke Service</a:t>
            </a: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3D7DA5-39E6-A247-B7B9-0C08417BEB25}"/>
              </a:ext>
            </a:extLst>
          </p:cNvPr>
          <p:cNvSpPr/>
          <p:nvPr/>
        </p:nvSpPr>
        <p:spPr>
          <a:xfrm>
            <a:off x="923708" y="4608095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63E0C6D-778B-244C-A930-C8DD5F70FD15}"/>
              </a:ext>
            </a:extLst>
          </p:cNvPr>
          <p:cNvSpPr/>
          <p:nvPr/>
        </p:nvSpPr>
        <p:spPr>
          <a:xfrm>
            <a:off x="4334017" y="4654104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67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13932" y="1502908"/>
            <a:ext cx="9556689" cy="4351338"/>
          </a:xfrm>
        </p:spPr>
        <p:txBody>
          <a:bodyPr/>
          <a:lstStyle/>
          <a:p>
            <a:r>
              <a:rPr lang="en-US" b="1" dirty="0" err="1"/>
              <a:t>eduTEAMS</a:t>
            </a:r>
            <a:r>
              <a:rPr lang="en-US" b="1" dirty="0"/>
              <a:t> multi-tenant service </a:t>
            </a:r>
            <a:br>
              <a:rPr lang="en-US" b="1" dirty="0"/>
            </a:br>
            <a:r>
              <a:rPr lang="en-US" dirty="0"/>
              <a:t>A shared service that can be used by small and medium communities/long tail collaborations and is connected to EOSC</a:t>
            </a:r>
          </a:p>
          <a:p>
            <a:r>
              <a:rPr lang="en-US" b="1" dirty="0" err="1"/>
              <a:t>eduTEAMS</a:t>
            </a:r>
            <a:r>
              <a:rPr lang="en-US" b="1" dirty="0"/>
              <a:t> dedicated service </a:t>
            </a:r>
            <a:br>
              <a:rPr lang="en-US" b="1" dirty="0"/>
            </a:br>
            <a:r>
              <a:rPr lang="en-US" dirty="0"/>
              <a:t>A standalone service offering, specific to a community or NREN national use, and is connected to EOSC</a:t>
            </a:r>
          </a:p>
          <a:p>
            <a:r>
              <a:rPr lang="en-US" b="1" dirty="0"/>
              <a:t>eduTEAMS bespoke</a:t>
            </a:r>
            <a:r>
              <a:rPr lang="en-US" dirty="0"/>
              <a:t> – a bespoke solution, typically involving individual components for a specific community</a:t>
            </a:r>
            <a:endParaRPr lang="en-US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eduTEAMS Service Offerings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13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8186493-1C97-EB44-BFFE-21CBDED7C56F}"/>
              </a:ext>
            </a:extLst>
          </p:cNvPr>
          <p:cNvSpPr/>
          <p:nvPr/>
        </p:nvSpPr>
        <p:spPr>
          <a:xfrm>
            <a:off x="1122870" y="1453325"/>
            <a:ext cx="9617243" cy="1143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CFF735-046E-834A-B3DC-27D4907975D6}"/>
              </a:ext>
            </a:extLst>
          </p:cNvPr>
          <p:cNvSpPr/>
          <p:nvPr/>
        </p:nvSpPr>
        <p:spPr>
          <a:xfrm>
            <a:off x="1015345" y="2697646"/>
            <a:ext cx="9617243" cy="1143000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0060E51-89FE-DF45-97CE-46E36AFFE51D}"/>
              </a:ext>
            </a:extLst>
          </p:cNvPr>
          <p:cNvSpPr/>
          <p:nvPr/>
        </p:nvSpPr>
        <p:spPr>
          <a:xfrm>
            <a:off x="922344" y="3757030"/>
            <a:ext cx="9617243" cy="673770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081AC9-7B34-1145-B08F-C5AB3034EDE3}"/>
              </a:ext>
            </a:extLst>
          </p:cNvPr>
          <p:cNvSpPr/>
          <p:nvPr/>
        </p:nvSpPr>
        <p:spPr>
          <a:xfrm>
            <a:off x="1487906" y="4688305"/>
            <a:ext cx="2723148" cy="1628274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F9D3CF2-8A49-0547-9DB9-1DD9EBDAEFF9}"/>
              </a:ext>
            </a:extLst>
          </p:cNvPr>
          <p:cNvSpPr/>
          <p:nvPr/>
        </p:nvSpPr>
        <p:spPr>
          <a:xfrm>
            <a:off x="7607969" y="4455693"/>
            <a:ext cx="3172326" cy="1860885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502">
            <a:extLst>
              <a:ext uri="{FF2B5EF4-FFF2-40B4-BE49-F238E27FC236}">
                <a16:creationId xmlns:a16="http://schemas.microsoft.com/office/drawing/2014/main" xmlns="" id="{C7C8D0DF-B591-1A44-8648-A9FCE9D43EB0}"/>
              </a:ext>
            </a:extLst>
          </p:cNvPr>
          <p:cNvSpPr/>
          <p:nvPr/>
        </p:nvSpPr>
        <p:spPr>
          <a:xfrm>
            <a:off x="1096551" y="4778399"/>
            <a:ext cx="2677800" cy="135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multi-tenant Service</a:t>
            </a:r>
            <a:endParaRPr dirty="0"/>
          </a:p>
        </p:txBody>
      </p:sp>
      <p:sp>
        <p:nvSpPr>
          <p:cNvPr id="13" name="Shape 503">
            <a:extLst>
              <a:ext uri="{FF2B5EF4-FFF2-40B4-BE49-F238E27FC236}">
                <a16:creationId xmlns:a16="http://schemas.microsoft.com/office/drawing/2014/main" xmlns="" id="{A8975B6A-A0C5-8740-9115-E60FEBDFD3CD}"/>
              </a:ext>
            </a:extLst>
          </p:cNvPr>
          <p:cNvSpPr/>
          <p:nvPr/>
        </p:nvSpPr>
        <p:spPr>
          <a:xfrm>
            <a:off x="4612541" y="4773014"/>
            <a:ext cx="2639700" cy="1366200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dedicated Service</a:t>
            </a:r>
            <a:endParaRPr dirty="0"/>
          </a:p>
        </p:txBody>
      </p:sp>
      <p:sp>
        <p:nvSpPr>
          <p:cNvPr id="14" name="Shape 504">
            <a:extLst>
              <a:ext uri="{FF2B5EF4-FFF2-40B4-BE49-F238E27FC236}">
                <a16:creationId xmlns:a16="http://schemas.microsoft.com/office/drawing/2014/main" xmlns="" id="{B4548434-DF76-8741-B325-B3E749AEB026}"/>
              </a:ext>
            </a:extLst>
          </p:cNvPr>
          <p:cNvSpPr/>
          <p:nvPr/>
        </p:nvSpPr>
        <p:spPr>
          <a:xfrm>
            <a:off x="8090446" y="4745750"/>
            <a:ext cx="2699659" cy="1420585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bespoke Service</a:t>
            </a: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3D7DA5-39E6-A247-B7B9-0C08417BEB25}"/>
              </a:ext>
            </a:extLst>
          </p:cNvPr>
          <p:cNvSpPr/>
          <p:nvPr/>
        </p:nvSpPr>
        <p:spPr>
          <a:xfrm>
            <a:off x="4391526" y="4608095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63E0C6D-778B-244C-A930-C8DD5F70FD15}"/>
              </a:ext>
            </a:extLst>
          </p:cNvPr>
          <p:cNvSpPr/>
          <p:nvPr/>
        </p:nvSpPr>
        <p:spPr>
          <a:xfrm>
            <a:off x="7939859" y="4602345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16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50">
            <a:extLst>
              <a:ext uri="{FF2B5EF4-FFF2-40B4-BE49-F238E27FC236}">
                <a16:creationId xmlns:a16="http://schemas.microsoft.com/office/drawing/2014/main" xmlns="" id="{E7E89499-72D1-2041-90A2-2EA99A2B69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0785"/>
          <a:stretch/>
        </p:blipFill>
        <p:spPr>
          <a:xfrm>
            <a:off x="0" y="240631"/>
            <a:ext cx="12192000" cy="674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660">
            <a:extLst>
              <a:ext uri="{FF2B5EF4-FFF2-40B4-BE49-F238E27FC236}">
                <a16:creationId xmlns:a16="http://schemas.microsoft.com/office/drawing/2014/main" xmlns="" id="{AA557136-8629-3749-B723-F429905FC5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5661" y="1828424"/>
            <a:ext cx="2039625" cy="5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663">
            <a:extLst>
              <a:ext uri="{FF2B5EF4-FFF2-40B4-BE49-F238E27FC236}">
                <a16:creationId xmlns:a16="http://schemas.microsoft.com/office/drawing/2014/main" xmlns="" id="{72864D23-3C99-DD4C-8F3E-100C64E2B85B}"/>
              </a:ext>
            </a:extLst>
          </p:cNvPr>
          <p:cNvSpPr txBox="1"/>
          <p:nvPr/>
        </p:nvSpPr>
        <p:spPr>
          <a:xfrm>
            <a:off x="4362398" y="2766624"/>
            <a:ext cx="3408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Welcome Christos</a:t>
            </a:r>
            <a:endParaRPr sz="24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Shape 664">
            <a:extLst>
              <a:ext uri="{FF2B5EF4-FFF2-40B4-BE49-F238E27FC236}">
                <a16:creationId xmlns:a16="http://schemas.microsoft.com/office/drawing/2014/main" xmlns="" id="{264A1C2F-A919-204A-8E56-3D7639732699}"/>
              </a:ext>
            </a:extLst>
          </p:cNvPr>
          <p:cNvSpPr txBox="1"/>
          <p:nvPr/>
        </p:nvSpPr>
        <p:spPr>
          <a:xfrm>
            <a:off x="4245511" y="3394449"/>
            <a:ext cx="37230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It seems that you have not joined yet any of the eduTEAMS communities!</a:t>
            </a:r>
            <a:endParaRPr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How do you want to proceed?</a:t>
            </a:r>
            <a:endParaRPr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Shape 665">
            <a:extLst>
              <a:ext uri="{FF2B5EF4-FFF2-40B4-BE49-F238E27FC236}">
                <a16:creationId xmlns:a16="http://schemas.microsoft.com/office/drawing/2014/main" xmlns="" id="{1529D1DE-2034-4244-ABBA-96245F5681FF}"/>
              </a:ext>
            </a:extLst>
          </p:cNvPr>
          <p:cNvSpPr txBox="1"/>
          <p:nvPr/>
        </p:nvSpPr>
        <p:spPr>
          <a:xfrm>
            <a:off x="2894092" y="4517999"/>
            <a:ext cx="18264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Discover</a:t>
            </a:r>
            <a:endParaRPr u="sng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communities</a:t>
            </a:r>
            <a:b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u="sng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Shape 666">
            <a:extLst>
              <a:ext uri="{FF2B5EF4-FFF2-40B4-BE49-F238E27FC236}">
                <a16:creationId xmlns:a16="http://schemas.microsoft.com/office/drawing/2014/main" xmlns="" id="{BEC01AF9-64B6-7948-99FC-3215B0A339D8}"/>
              </a:ext>
            </a:extLst>
          </p:cNvPr>
          <p:cNvSpPr txBox="1"/>
          <p:nvPr/>
        </p:nvSpPr>
        <p:spPr>
          <a:xfrm>
            <a:off x="5025674" y="4517999"/>
            <a:ext cx="2162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Create</a:t>
            </a:r>
            <a:endParaRPr u="sng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a community</a:t>
            </a:r>
            <a:endParaRPr u="sng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Shape 667">
            <a:extLst>
              <a:ext uri="{FF2B5EF4-FFF2-40B4-BE49-F238E27FC236}">
                <a16:creationId xmlns:a16="http://schemas.microsoft.com/office/drawing/2014/main" xmlns="" id="{10F1A600-ACB8-3A4B-A1BF-A96266DCA7EA}"/>
              </a:ext>
            </a:extLst>
          </p:cNvPr>
          <p:cNvSpPr txBox="1"/>
          <p:nvPr/>
        </p:nvSpPr>
        <p:spPr>
          <a:xfrm>
            <a:off x="7412599" y="4517999"/>
            <a:ext cx="2162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Learn more about eduTEAMS</a:t>
            </a:r>
            <a:endParaRPr u="sng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89C9730-69DA-6641-A900-DCE565E57E68}"/>
              </a:ext>
            </a:extLst>
          </p:cNvPr>
          <p:cNvSpPr/>
          <p:nvPr/>
        </p:nvSpPr>
        <p:spPr>
          <a:xfrm>
            <a:off x="2514599" y="4078703"/>
            <a:ext cx="2683042" cy="1925053"/>
          </a:xfrm>
          <a:prstGeom prst="ellipse">
            <a:avLst/>
          </a:prstGeom>
          <a:noFill/>
          <a:ln w="57150">
            <a:solidFill>
              <a:srgbClr val="F83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8417DB7-D4A4-3D44-985C-7FF9360E921C}"/>
              </a:ext>
            </a:extLst>
          </p:cNvPr>
          <p:cNvSpPr txBox="1"/>
          <p:nvPr/>
        </p:nvSpPr>
        <p:spPr>
          <a:xfrm>
            <a:off x="8145380" y="1046745"/>
            <a:ext cx="3958390" cy="5909310"/>
          </a:xfrm>
          <a:prstGeom prst="rect">
            <a:avLst/>
          </a:prstGeom>
          <a:solidFill>
            <a:srgbClr val="FEFDFF">
              <a:alpha val="78824"/>
            </a:srgbClr>
          </a:solidFill>
          <a:ln>
            <a:solidFill>
              <a:srgbClr val="003F5F"/>
            </a:solidFill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ED15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Shared services that can be used by small and medium </a:t>
            </a:r>
            <a:r>
              <a:rPr lang="el-GR" dirty="0"/>
              <a:t> </a:t>
            </a:r>
            <a:r>
              <a:rPr lang="en-US" dirty="0"/>
              <a:t>collaborations, “long tail” communities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through </a:t>
            </a:r>
            <a:r>
              <a:rPr lang="en-US" dirty="0" err="1"/>
              <a:t>eduGAIN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Connects to </a:t>
            </a:r>
            <a:r>
              <a:rPr lang="en-US" dirty="0" err="1"/>
              <a:t>eduGAIN</a:t>
            </a:r>
            <a:r>
              <a:rPr lang="en-US" dirty="0"/>
              <a:t> based SP and EOSC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Provided by GEANT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GDPR &amp; Data protection taken into consideration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135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50">
            <a:extLst>
              <a:ext uri="{FF2B5EF4-FFF2-40B4-BE49-F238E27FC236}">
                <a16:creationId xmlns:a16="http://schemas.microsoft.com/office/drawing/2014/main" xmlns="" id="{E7E89499-72D1-2041-90A2-2EA99A2B69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0785"/>
          <a:stretch/>
        </p:blipFill>
        <p:spPr>
          <a:xfrm>
            <a:off x="0" y="240631"/>
            <a:ext cx="12192000" cy="674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660">
            <a:extLst>
              <a:ext uri="{FF2B5EF4-FFF2-40B4-BE49-F238E27FC236}">
                <a16:creationId xmlns:a16="http://schemas.microsoft.com/office/drawing/2014/main" xmlns="" id="{AA557136-8629-3749-B723-F429905FC5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5661" y="1828424"/>
            <a:ext cx="2039625" cy="5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663">
            <a:extLst>
              <a:ext uri="{FF2B5EF4-FFF2-40B4-BE49-F238E27FC236}">
                <a16:creationId xmlns:a16="http://schemas.microsoft.com/office/drawing/2014/main" xmlns="" id="{72864D23-3C99-DD4C-8F3E-100C64E2B85B}"/>
              </a:ext>
            </a:extLst>
          </p:cNvPr>
          <p:cNvSpPr txBox="1"/>
          <p:nvPr/>
        </p:nvSpPr>
        <p:spPr>
          <a:xfrm>
            <a:off x="4362398" y="2766624"/>
            <a:ext cx="3408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Welcome Christos</a:t>
            </a:r>
            <a:endParaRPr sz="24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Shape 664">
            <a:extLst>
              <a:ext uri="{FF2B5EF4-FFF2-40B4-BE49-F238E27FC236}">
                <a16:creationId xmlns:a16="http://schemas.microsoft.com/office/drawing/2014/main" xmlns="" id="{264A1C2F-A919-204A-8E56-3D7639732699}"/>
              </a:ext>
            </a:extLst>
          </p:cNvPr>
          <p:cNvSpPr txBox="1"/>
          <p:nvPr/>
        </p:nvSpPr>
        <p:spPr>
          <a:xfrm>
            <a:off x="4245511" y="3394449"/>
            <a:ext cx="37230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It seems that you have not joined yet any of the eduTEAMS communities!</a:t>
            </a:r>
            <a:endParaRPr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How do you want to proceed?</a:t>
            </a:r>
            <a:endParaRPr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Shape 665">
            <a:extLst>
              <a:ext uri="{FF2B5EF4-FFF2-40B4-BE49-F238E27FC236}">
                <a16:creationId xmlns:a16="http://schemas.microsoft.com/office/drawing/2014/main" xmlns="" id="{1529D1DE-2034-4244-ABBA-96245F5681FF}"/>
              </a:ext>
            </a:extLst>
          </p:cNvPr>
          <p:cNvSpPr txBox="1"/>
          <p:nvPr/>
        </p:nvSpPr>
        <p:spPr>
          <a:xfrm>
            <a:off x="2894092" y="4517999"/>
            <a:ext cx="18264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Discover</a:t>
            </a:r>
            <a:endParaRPr u="sng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communities</a:t>
            </a:r>
            <a:b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u="sng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Shape 666">
            <a:extLst>
              <a:ext uri="{FF2B5EF4-FFF2-40B4-BE49-F238E27FC236}">
                <a16:creationId xmlns:a16="http://schemas.microsoft.com/office/drawing/2014/main" xmlns="" id="{BEC01AF9-64B6-7948-99FC-3215B0A339D8}"/>
              </a:ext>
            </a:extLst>
          </p:cNvPr>
          <p:cNvSpPr txBox="1"/>
          <p:nvPr/>
        </p:nvSpPr>
        <p:spPr>
          <a:xfrm>
            <a:off x="5025674" y="4517999"/>
            <a:ext cx="2162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Create</a:t>
            </a:r>
            <a:endParaRPr u="sng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a community</a:t>
            </a:r>
            <a:endParaRPr u="sng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Shape 667">
            <a:extLst>
              <a:ext uri="{FF2B5EF4-FFF2-40B4-BE49-F238E27FC236}">
                <a16:creationId xmlns:a16="http://schemas.microsoft.com/office/drawing/2014/main" xmlns="" id="{10F1A600-ACB8-3A4B-A1BF-A96266DCA7EA}"/>
              </a:ext>
            </a:extLst>
          </p:cNvPr>
          <p:cNvSpPr txBox="1"/>
          <p:nvPr/>
        </p:nvSpPr>
        <p:spPr>
          <a:xfrm>
            <a:off x="7412599" y="4517999"/>
            <a:ext cx="21627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Learn more about eduTEAMS</a:t>
            </a:r>
            <a:endParaRPr u="sng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89C9730-69DA-6641-A900-DCE565E57E68}"/>
              </a:ext>
            </a:extLst>
          </p:cNvPr>
          <p:cNvSpPr/>
          <p:nvPr/>
        </p:nvSpPr>
        <p:spPr>
          <a:xfrm>
            <a:off x="4800599" y="4018546"/>
            <a:ext cx="2683042" cy="1925053"/>
          </a:xfrm>
          <a:prstGeom prst="ellipse">
            <a:avLst/>
          </a:prstGeom>
          <a:noFill/>
          <a:ln w="57150">
            <a:solidFill>
              <a:srgbClr val="F83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8417DB7-D4A4-3D44-985C-7FF9360E921C}"/>
              </a:ext>
            </a:extLst>
          </p:cNvPr>
          <p:cNvSpPr txBox="1"/>
          <p:nvPr/>
        </p:nvSpPr>
        <p:spPr>
          <a:xfrm>
            <a:off x="8145380" y="1046745"/>
            <a:ext cx="3958390" cy="5909310"/>
          </a:xfrm>
          <a:prstGeom prst="rect">
            <a:avLst/>
          </a:prstGeom>
          <a:solidFill>
            <a:srgbClr val="FEFDFF">
              <a:alpha val="78824"/>
            </a:srgbClr>
          </a:solidFill>
          <a:ln>
            <a:solidFill>
              <a:srgbClr val="003F5F"/>
            </a:solidFill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ED15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Shared services that can be used by small and medium </a:t>
            </a:r>
            <a:r>
              <a:rPr lang="el-GR" dirty="0"/>
              <a:t> </a:t>
            </a:r>
            <a:r>
              <a:rPr lang="en-US" dirty="0"/>
              <a:t>collaborations, “long tail” communities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through </a:t>
            </a:r>
            <a:r>
              <a:rPr lang="en-US" dirty="0" err="1"/>
              <a:t>eduGAIN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Connects to </a:t>
            </a:r>
            <a:r>
              <a:rPr lang="en-US" dirty="0" err="1"/>
              <a:t>eduGAIN</a:t>
            </a:r>
            <a:r>
              <a:rPr lang="en-US" dirty="0"/>
              <a:t> based SP and EOSC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Provided by GEANT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GDPR &amp; Data protection taken into consideration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858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50">
            <a:extLst>
              <a:ext uri="{FF2B5EF4-FFF2-40B4-BE49-F238E27FC236}">
                <a16:creationId xmlns:a16="http://schemas.microsoft.com/office/drawing/2014/main" xmlns="" id="{E7E89499-72D1-2041-90A2-2EA99A2B69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0785"/>
          <a:stretch/>
        </p:blipFill>
        <p:spPr>
          <a:xfrm>
            <a:off x="0" y="0"/>
            <a:ext cx="12192000" cy="674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43">
            <a:extLst>
              <a:ext uri="{FF2B5EF4-FFF2-40B4-BE49-F238E27FC236}">
                <a16:creationId xmlns:a16="http://schemas.microsoft.com/office/drawing/2014/main" xmlns="" id="{CC539709-8920-FB4F-B275-AC9E08A9DE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8743" y="5702895"/>
            <a:ext cx="3943499" cy="10227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647">
            <a:extLst>
              <a:ext uri="{FF2B5EF4-FFF2-40B4-BE49-F238E27FC236}">
                <a16:creationId xmlns:a16="http://schemas.microsoft.com/office/drawing/2014/main" xmlns="" id="{F04662C4-4154-A844-826E-9871343EE2D2}"/>
              </a:ext>
            </a:extLst>
          </p:cNvPr>
          <p:cNvSpPr/>
          <p:nvPr/>
        </p:nvSpPr>
        <p:spPr>
          <a:xfrm>
            <a:off x="1048950" y="1416324"/>
            <a:ext cx="2488334" cy="42866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E28B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Shape 653">
            <a:extLst>
              <a:ext uri="{FF2B5EF4-FFF2-40B4-BE49-F238E27FC236}">
                <a16:creationId xmlns:a16="http://schemas.microsoft.com/office/drawing/2014/main" xmlns="" id="{130E7430-09E6-C249-9DFC-BDFBD9CD3D0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6909" y="1648600"/>
            <a:ext cx="1899586" cy="42083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647">
            <a:extLst>
              <a:ext uri="{FF2B5EF4-FFF2-40B4-BE49-F238E27FC236}">
                <a16:creationId xmlns:a16="http://schemas.microsoft.com/office/drawing/2014/main" xmlns="" id="{AA80B1C8-A829-7947-88F2-EB6BECF4D786}"/>
              </a:ext>
            </a:extLst>
          </p:cNvPr>
          <p:cNvSpPr/>
          <p:nvPr/>
        </p:nvSpPr>
        <p:spPr>
          <a:xfrm>
            <a:off x="4654414" y="1364188"/>
            <a:ext cx="2488334" cy="42866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E28B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Shape 654">
            <a:extLst>
              <a:ext uri="{FF2B5EF4-FFF2-40B4-BE49-F238E27FC236}">
                <a16:creationId xmlns:a16="http://schemas.microsoft.com/office/drawing/2014/main" xmlns="" id="{02E579AF-A621-4D4C-B227-C2F2C57D758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2411" y="1672663"/>
            <a:ext cx="1224483" cy="3847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647">
            <a:extLst>
              <a:ext uri="{FF2B5EF4-FFF2-40B4-BE49-F238E27FC236}">
                <a16:creationId xmlns:a16="http://schemas.microsoft.com/office/drawing/2014/main" xmlns="" id="{F520E263-149C-7E4B-9D47-D6209DE892C7}"/>
              </a:ext>
            </a:extLst>
          </p:cNvPr>
          <p:cNvSpPr/>
          <p:nvPr/>
        </p:nvSpPr>
        <p:spPr>
          <a:xfrm>
            <a:off x="8368162" y="1324084"/>
            <a:ext cx="2488334" cy="42866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E28B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Shape 655">
            <a:extLst>
              <a:ext uri="{FF2B5EF4-FFF2-40B4-BE49-F238E27FC236}">
                <a16:creationId xmlns:a16="http://schemas.microsoft.com/office/drawing/2014/main" xmlns="" id="{3710BAE1-F818-C34A-84CC-13C079D2B54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58693" y="1516252"/>
            <a:ext cx="1480180" cy="5892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E3290D-318F-B644-8204-2C86F84E19B5}"/>
              </a:ext>
            </a:extLst>
          </p:cNvPr>
          <p:cNvSpPr txBox="1"/>
          <p:nvPr/>
        </p:nvSpPr>
        <p:spPr>
          <a:xfrm>
            <a:off x="8602580" y="2225843"/>
            <a:ext cx="23100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28B4C"/>
                </a:solidFill>
              </a:rPr>
              <a:t>Feature rich, more control for the service owners</a:t>
            </a:r>
          </a:p>
          <a:p>
            <a:endParaRPr lang="en-US" b="1" dirty="0">
              <a:solidFill>
                <a:srgbClr val="E28B4C"/>
              </a:solidFill>
            </a:endParaRPr>
          </a:p>
          <a:p>
            <a:r>
              <a:rPr lang="en-US" b="1" dirty="0">
                <a:solidFill>
                  <a:srgbClr val="E28B4C"/>
                </a:solidFill>
              </a:rPr>
              <a:t>Sophisticated provisioning / deprovisioning</a:t>
            </a:r>
          </a:p>
          <a:p>
            <a:endParaRPr lang="en-US" b="1" dirty="0">
              <a:solidFill>
                <a:srgbClr val="E28B4C"/>
              </a:solidFill>
            </a:endParaRPr>
          </a:p>
          <a:p>
            <a:r>
              <a:rPr lang="en-US" b="1" dirty="0">
                <a:solidFill>
                  <a:srgbClr val="E28B4C"/>
                </a:solidFill>
              </a:rPr>
              <a:t>Enhanced privacy controls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4B92132-9352-B347-90ED-21B65C19939E}"/>
              </a:ext>
            </a:extLst>
          </p:cNvPr>
          <p:cNvSpPr txBox="1"/>
          <p:nvPr/>
        </p:nvSpPr>
        <p:spPr>
          <a:xfrm>
            <a:off x="4808623" y="2306053"/>
            <a:ext cx="23100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28B4C"/>
                </a:solidFill>
              </a:rPr>
              <a:t>Very lightweight and intuitive user interface</a:t>
            </a:r>
          </a:p>
          <a:p>
            <a:endParaRPr lang="en-US" b="1" dirty="0">
              <a:solidFill>
                <a:srgbClr val="E28B4C"/>
              </a:solidFill>
            </a:endParaRPr>
          </a:p>
          <a:p>
            <a:r>
              <a:rPr lang="en-US" b="1" dirty="0">
                <a:solidFill>
                  <a:srgbClr val="E28B4C"/>
                </a:solidFill>
              </a:rPr>
              <a:t>Service focused with built-in support for service entitlements</a:t>
            </a:r>
          </a:p>
          <a:p>
            <a:endParaRPr lang="en-US" b="1" dirty="0">
              <a:solidFill>
                <a:srgbClr val="E28B4C"/>
              </a:solidFill>
            </a:endParaRPr>
          </a:p>
          <a:p>
            <a:r>
              <a:rPr lang="en-US" b="1" dirty="0">
                <a:solidFill>
                  <a:srgbClr val="E28B4C"/>
                </a:solidFill>
              </a:rPr>
              <a:t>Hook functionality, announcement functionality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7D7D0ED-76CF-4244-823D-F431E10D97CC}"/>
              </a:ext>
            </a:extLst>
          </p:cNvPr>
          <p:cNvSpPr txBox="1"/>
          <p:nvPr/>
        </p:nvSpPr>
        <p:spPr>
          <a:xfrm>
            <a:off x="1134981" y="2374231"/>
            <a:ext cx="23100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28B4C"/>
                </a:solidFill>
              </a:rPr>
              <a:t>Fully customizable user flows</a:t>
            </a:r>
          </a:p>
          <a:p>
            <a:endParaRPr lang="en-US" b="1" dirty="0">
              <a:solidFill>
                <a:srgbClr val="E28B4C"/>
              </a:solidFill>
            </a:endParaRPr>
          </a:p>
          <a:p>
            <a:r>
              <a:rPr lang="en-US" b="1" dirty="0">
                <a:solidFill>
                  <a:srgbClr val="E28B4C"/>
                </a:solidFill>
              </a:rPr>
              <a:t>Can map complex organizational structure (support for groups, roles </a:t>
            </a:r>
            <a:r>
              <a:rPr lang="en-US" b="1" dirty="0" err="1">
                <a:solidFill>
                  <a:srgbClr val="E28B4C"/>
                </a:solidFill>
              </a:rPr>
              <a:t>etc</a:t>
            </a:r>
            <a:r>
              <a:rPr lang="en-US" b="1" dirty="0">
                <a:solidFill>
                  <a:srgbClr val="E28B4C"/>
                </a:solidFill>
              </a:rPr>
              <a:t>)</a:t>
            </a:r>
          </a:p>
          <a:p>
            <a:endParaRPr lang="en-US" b="1" dirty="0">
              <a:solidFill>
                <a:srgbClr val="E28B4C"/>
              </a:solidFill>
            </a:endParaRPr>
          </a:p>
          <a:p>
            <a:r>
              <a:rPr lang="en-US" b="1" dirty="0">
                <a:solidFill>
                  <a:srgbClr val="E28B4C"/>
                </a:solidFill>
              </a:rPr>
              <a:t>Rich support for range of data sources, data targets</a:t>
            </a:r>
          </a:p>
        </p:txBody>
      </p:sp>
    </p:spTree>
    <p:extLst>
      <p:ext uri="{BB962C8B-B14F-4D97-AF65-F5344CB8AC3E}">
        <p14:creationId xmlns:p14="http://schemas.microsoft.com/office/powerpoint/2010/main" val="1539770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6F576E6A-F32A-4612-884C-86870357C6B4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6" name="Title 2"/>
          <p:cNvSpPr txBox="1">
            <a:spLocks/>
          </p:cNvSpPr>
          <p:nvPr/>
        </p:nvSpPr>
        <p:spPr>
          <a:xfrm>
            <a:off x="496486" y="172728"/>
            <a:ext cx="10515600" cy="93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u="none" kern="1200" baseline="0">
                <a:solidFill>
                  <a:srgbClr val="FFC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 err="1"/>
              <a:t>eduTEAMS</a:t>
            </a:r>
            <a:r>
              <a:rPr lang="en-GB" dirty="0"/>
              <a:t> for communities Roadmap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C7791C-FA94-FF4D-8829-B39D61E9E11F}"/>
              </a:ext>
            </a:extLst>
          </p:cNvPr>
          <p:cNvSpPr txBox="1"/>
          <p:nvPr/>
        </p:nvSpPr>
        <p:spPr>
          <a:xfrm>
            <a:off x="735742" y="2366135"/>
            <a:ext cx="2208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Test service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xmlns="" id="{15024BFB-66F4-2548-ADCA-A1F511348B4C}"/>
              </a:ext>
            </a:extLst>
          </p:cNvPr>
          <p:cNvSpPr/>
          <p:nvPr/>
        </p:nvSpPr>
        <p:spPr>
          <a:xfrm>
            <a:off x="586596" y="1701447"/>
            <a:ext cx="1961526" cy="513422"/>
          </a:xfrm>
          <a:prstGeom prst="chevron">
            <a:avLst/>
          </a:prstGeom>
          <a:solidFill>
            <a:srgbClr val="003F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xmlns="" id="{053CE439-25B9-C645-BC3F-0AE0B244DDCD}"/>
              </a:ext>
            </a:extLst>
          </p:cNvPr>
          <p:cNvSpPr/>
          <p:nvPr/>
        </p:nvSpPr>
        <p:spPr>
          <a:xfrm>
            <a:off x="2671313" y="1686540"/>
            <a:ext cx="1961526" cy="513422"/>
          </a:xfrm>
          <a:prstGeom prst="chevron">
            <a:avLst/>
          </a:prstGeom>
          <a:solidFill>
            <a:srgbClr val="003F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June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xmlns="" id="{F36426C6-A84C-994A-85AF-32EE4A6C105D}"/>
              </a:ext>
            </a:extLst>
          </p:cNvPr>
          <p:cNvSpPr/>
          <p:nvPr/>
        </p:nvSpPr>
        <p:spPr>
          <a:xfrm>
            <a:off x="4800523" y="1695697"/>
            <a:ext cx="1961526" cy="513422"/>
          </a:xfrm>
          <a:prstGeom prst="chevron">
            <a:avLst/>
          </a:prstGeom>
          <a:solidFill>
            <a:srgbClr val="003F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July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xmlns="" id="{980B7342-56E3-7C45-B0EB-547A46B47671}"/>
              </a:ext>
            </a:extLst>
          </p:cNvPr>
          <p:cNvSpPr/>
          <p:nvPr/>
        </p:nvSpPr>
        <p:spPr>
          <a:xfrm>
            <a:off x="6847557" y="1687601"/>
            <a:ext cx="1961526" cy="513422"/>
          </a:xfrm>
          <a:prstGeom prst="chevron">
            <a:avLst/>
          </a:prstGeom>
          <a:solidFill>
            <a:srgbClr val="003F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September 2018</a:t>
            </a: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xmlns="" id="{8856A8E4-344E-6442-AA36-ACE1DBFFFB45}"/>
              </a:ext>
            </a:extLst>
          </p:cNvPr>
          <p:cNvSpPr/>
          <p:nvPr/>
        </p:nvSpPr>
        <p:spPr>
          <a:xfrm>
            <a:off x="8963148" y="1688357"/>
            <a:ext cx="1961526" cy="513422"/>
          </a:xfrm>
          <a:prstGeom prst="chevron">
            <a:avLst/>
          </a:prstGeom>
          <a:solidFill>
            <a:srgbClr val="003F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October 2018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335B84F-8D06-894A-81B7-077E99941FBC}"/>
              </a:ext>
            </a:extLst>
          </p:cNvPr>
          <p:cNvCxnSpPr>
            <a:cxnSpLocks/>
          </p:cNvCxnSpPr>
          <p:nvPr/>
        </p:nvCxnSpPr>
        <p:spPr>
          <a:xfrm>
            <a:off x="2622430" y="1345721"/>
            <a:ext cx="0" cy="4730226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C8B1009-D1BA-9443-9F2D-5D96E7239331}"/>
              </a:ext>
            </a:extLst>
          </p:cNvPr>
          <p:cNvCxnSpPr>
            <a:cxnSpLocks/>
          </p:cNvCxnSpPr>
          <p:nvPr/>
        </p:nvCxnSpPr>
        <p:spPr>
          <a:xfrm>
            <a:off x="4741652" y="1360098"/>
            <a:ext cx="0" cy="481210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B76317F-7228-0142-AF56-B33178A1260C}"/>
              </a:ext>
            </a:extLst>
          </p:cNvPr>
          <p:cNvCxnSpPr>
            <a:cxnSpLocks/>
          </p:cNvCxnSpPr>
          <p:nvPr/>
        </p:nvCxnSpPr>
        <p:spPr>
          <a:xfrm>
            <a:off x="6809116" y="1357222"/>
            <a:ext cx="0" cy="465856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208349E-1D10-D141-A641-8E0C542CA44D}"/>
              </a:ext>
            </a:extLst>
          </p:cNvPr>
          <p:cNvCxnSpPr>
            <a:cxnSpLocks/>
          </p:cNvCxnSpPr>
          <p:nvPr/>
        </p:nvCxnSpPr>
        <p:spPr>
          <a:xfrm>
            <a:off x="8876581" y="1354346"/>
            <a:ext cx="0" cy="457722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245594A-2B74-684B-826B-3931D56C8A91}"/>
              </a:ext>
            </a:extLst>
          </p:cNvPr>
          <p:cNvSpPr txBox="1"/>
          <p:nvPr/>
        </p:nvSpPr>
        <p:spPr>
          <a:xfrm>
            <a:off x="2578239" y="3007515"/>
            <a:ext cx="2208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Demo</a:t>
            </a:r>
          </a:p>
          <a:p>
            <a:pPr algn="ctr"/>
            <a:r>
              <a:rPr lang="en-US" sz="2000" b="1" dirty="0"/>
              <a:t>service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3564042F-DE60-F449-92DD-7E60B1C4C535}"/>
              </a:ext>
            </a:extLst>
          </p:cNvPr>
          <p:cNvCxnSpPr>
            <a:cxnSpLocks/>
          </p:cNvCxnSpPr>
          <p:nvPr/>
        </p:nvCxnSpPr>
        <p:spPr>
          <a:xfrm>
            <a:off x="10995804" y="1420482"/>
            <a:ext cx="0" cy="455921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3D02D46-D680-5A40-BF87-11F305FED99E}"/>
              </a:ext>
            </a:extLst>
          </p:cNvPr>
          <p:cNvSpPr txBox="1"/>
          <p:nvPr/>
        </p:nvSpPr>
        <p:spPr>
          <a:xfrm>
            <a:off x="6654296" y="4998930"/>
            <a:ext cx="2208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Operational</a:t>
            </a:r>
            <a:br>
              <a:rPr lang="en-US" sz="2000" b="1" dirty="0"/>
            </a:br>
            <a:r>
              <a:rPr lang="en-US" sz="2000" b="1" dirty="0"/>
              <a:t>service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5666AD9-4FF4-9D49-8D73-F7271E0C62B8}"/>
              </a:ext>
            </a:extLst>
          </p:cNvPr>
          <p:cNvSpPr txBox="1"/>
          <p:nvPr/>
        </p:nvSpPr>
        <p:spPr>
          <a:xfrm>
            <a:off x="4627844" y="3858051"/>
            <a:ext cx="2208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EOSC(-hub)</a:t>
            </a:r>
            <a:br>
              <a:rPr lang="en-US" sz="2000" b="1" dirty="0"/>
            </a:br>
            <a:r>
              <a:rPr lang="en-US" sz="2000" b="1" dirty="0"/>
              <a:t>Integration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xmlns="" id="{7E37A076-2879-924A-9FAC-1E5286E637C1}"/>
              </a:ext>
            </a:extLst>
          </p:cNvPr>
          <p:cNvSpPr/>
          <p:nvPr/>
        </p:nvSpPr>
        <p:spPr>
          <a:xfrm>
            <a:off x="2394284" y="2454442"/>
            <a:ext cx="8337884" cy="348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xmlns="" id="{32920E1F-718F-864B-AE5B-42CE6CA60103}"/>
              </a:ext>
            </a:extLst>
          </p:cNvPr>
          <p:cNvSpPr/>
          <p:nvPr/>
        </p:nvSpPr>
        <p:spPr>
          <a:xfrm>
            <a:off x="4207041" y="3136231"/>
            <a:ext cx="6513095" cy="348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xmlns="" id="{62C7B0D7-B7C2-F047-B2A9-3CA5A0DF0E16}"/>
              </a:ext>
            </a:extLst>
          </p:cNvPr>
          <p:cNvSpPr/>
          <p:nvPr/>
        </p:nvSpPr>
        <p:spPr>
          <a:xfrm>
            <a:off x="6489031" y="3986462"/>
            <a:ext cx="4182980" cy="348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xmlns="" id="{857B05EE-C076-2B48-96AE-D521C1BD389C}"/>
              </a:ext>
            </a:extLst>
          </p:cNvPr>
          <p:cNvSpPr/>
          <p:nvPr/>
        </p:nvSpPr>
        <p:spPr>
          <a:xfrm>
            <a:off x="8530389" y="5125451"/>
            <a:ext cx="2117558" cy="348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94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13932" y="1502908"/>
            <a:ext cx="9556689" cy="4351338"/>
          </a:xfrm>
        </p:spPr>
        <p:txBody>
          <a:bodyPr/>
          <a:lstStyle/>
          <a:p>
            <a:r>
              <a:rPr lang="en-US" b="1" dirty="0" err="1"/>
              <a:t>eduTEAMS</a:t>
            </a:r>
            <a:r>
              <a:rPr lang="en-US" b="1" dirty="0"/>
              <a:t> multi-tenant service </a:t>
            </a:r>
            <a:br>
              <a:rPr lang="en-US" b="1" dirty="0"/>
            </a:br>
            <a:r>
              <a:rPr lang="en-US" dirty="0"/>
              <a:t>A shared service that can be used by small and medium communities/long tail collaborations and is connected to EOSC</a:t>
            </a:r>
          </a:p>
          <a:p>
            <a:r>
              <a:rPr lang="en-US" b="1" dirty="0" err="1"/>
              <a:t>eduTEAMS</a:t>
            </a:r>
            <a:r>
              <a:rPr lang="en-US" b="1" dirty="0"/>
              <a:t> dedicated service </a:t>
            </a:r>
            <a:br>
              <a:rPr lang="en-US" b="1" dirty="0"/>
            </a:br>
            <a:r>
              <a:rPr lang="en-US" dirty="0"/>
              <a:t>A standalone service offering, specific to a community or NREN national use, and is connected to EOSC</a:t>
            </a:r>
          </a:p>
          <a:p>
            <a:r>
              <a:rPr lang="en-US" b="1" dirty="0"/>
              <a:t>eduTEAMS bespoke</a:t>
            </a:r>
            <a:r>
              <a:rPr lang="en-US" dirty="0"/>
              <a:t> – a bespoke solution, typically involving individual components for a specific community</a:t>
            </a:r>
            <a:endParaRPr lang="en-US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eduTEAMS Service Offerings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18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8186493-1C97-EB44-BFFE-21CBDED7C56F}"/>
              </a:ext>
            </a:extLst>
          </p:cNvPr>
          <p:cNvSpPr/>
          <p:nvPr/>
        </p:nvSpPr>
        <p:spPr>
          <a:xfrm>
            <a:off x="1209134" y="2592011"/>
            <a:ext cx="9617243" cy="1143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CFF735-046E-834A-B3DC-27D4907975D6}"/>
              </a:ext>
            </a:extLst>
          </p:cNvPr>
          <p:cNvSpPr/>
          <p:nvPr/>
        </p:nvSpPr>
        <p:spPr>
          <a:xfrm>
            <a:off x="653036" y="1403683"/>
            <a:ext cx="9617243" cy="1143000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0060E51-89FE-DF45-97CE-46E36AFFE51D}"/>
              </a:ext>
            </a:extLst>
          </p:cNvPr>
          <p:cNvSpPr/>
          <p:nvPr/>
        </p:nvSpPr>
        <p:spPr>
          <a:xfrm>
            <a:off x="922344" y="3757030"/>
            <a:ext cx="9617243" cy="673770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081AC9-7B34-1145-B08F-C5AB3034EDE3}"/>
              </a:ext>
            </a:extLst>
          </p:cNvPr>
          <p:cNvSpPr/>
          <p:nvPr/>
        </p:nvSpPr>
        <p:spPr>
          <a:xfrm>
            <a:off x="1487906" y="4688305"/>
            <a:ext cx="2723148" cy="1628274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F9D3CF2-8A49-0547-9DB9-1DD9EBDAEFF9}"/>
              </a:ext>
            </a:extLst>
          </p:cNvPr>
          <p:cNvSpPr/>
          <p:nvPr/>
        </p:nvSpPr>
        <p:spPr>
          <a:xfrm>
            <a:off x="7607969" y="4455693"/>
            <a:ext cx="3172326" cy="1860885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502">
            <a:extLst>
              <a:ext uri="{FF2B5EF4-FFF2-40B4-BE49-F238E27FC236}">
                <a16:creationId xmlns:a16="http://schemas.microsoft.com/office/drawing/2014/main" xmlns="" id="{C7C8D0DF-B591-1A44-8648-A9FCE9D43EB0}"/>
              </a:ext>
            </a:extLst>
          </p:cNvPr>
          <p:cNvSpPr/>
          <p:nvPr/>
        </p:nvSpPr>
        <p:spPr>
          <a:xfrm>
            <a:off x="1096551" y="4778399"/>
            <a:ext cx="2677800" cy="135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multi-tenant Service</a:t>
            </a:r>
            <a:endParaRPr dirty="0"/>
          </a:p>
        </p:txBody>
      </p:sp>
      <p:sp>
        <p:nvSpPr>
          <p:cNvPr id="13" name="Shape 503">
            <a:extLst>
              <a:ext uri="{FF2B5EF4-FFF2-40B4-BE49-F238E27FC236}">
                <a16:creationId xmlns:a16="http://schemas.microsoft.com/office/drawing/2014/main" xmlns="" id="{A8975B6A-A0C5-8740-9115-E60FEBDFD3CD}"/>
              </a:ext>
            </a:extLst>
          </p:cNvPr>
          <p:cNvSpPr/>
          <p:nvPr/>
        </p:nvSpPr>
        <p:spPr>
          <a:xfrm>
            <a:off x="4612541" y="4773014"/>
            <a:ext cx="2639700" cy="1366200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dedicated Service</a:t>
            </a:r>
            <a:endParaRPr dirty="0"/>
          </a:p>
        </p:txBody>
      </p:sp>
      <p:sp>
        <p:nvSpPr>
          <p:cNvPr id="14" name="Shape 504">
            <a:extLst>
              <a:ext uri="{FF2B5EF4-FFF2-40B4-BE49-F238E27FC236}">
                <a16:creationId xmlns:a16="http://schemas.microsoft.com/office/drawing/2014/main" xmlns="" id="{B4548434-DF76-8741-B325-B3E749AEB026}"/>
              </a:ext>
            </a:extLst>
          </p:cNvPr>
          <p:cNvSpPr/>
          <p:nvPr/>
        </p:nvSpPr>
        <p:spPr>
          <a:xfrm>
            <a:off x="8090446" y="4745750"/>
            <a:ext cx="2699659" cy="1420585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bespoke Service</a:t>
            </a: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3D7DA5-39E6-A247-B7B9-0C08417BEB25}"/>
              </a:ext>
            </a:extLst>
          </p:cNvPr>
          <p:cNvSpPr/>
          <p:nvPr/>
        </p:nvSpPr>
        <p:spPr>
          <a:xfrm>
            <a:off x="923708" y="4608095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63E0C6D-778B-244C-A930-C8DD5F70FD15}"/>
              </a:ext>
            </a:extLst>
          </p:cNvPr>
          <p:cNvSpPr/>
          <p:nvPr/>
        </p:nvSpPr>
        <p:spPr>
          <a:xfrm>
            <a:off x="7939859" y="4602345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4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13932" y="1502908"/>
            <a:ext cx="9556689" cy="4351338"/>
          </a:xfrm>
        </p:spPr>
        <p:txBody>
          <a:bodyPr/>
          <a:lstStyle/>
          <a:p>
            <a:r>
              <a:rPr lang="en-US" b="1" dirty="0" err="1"/>
              <a:t>eduTEAMS</a:t>
            </a:r>
            <a:r>
              <a:rPr lang="en-US" b="1" dirty="0"/>
              <a:t> multi-tenant service </a:t>
            </a:r>
            <a:br>
              <a:rPr lang="en-US" b="1" dirty="0"/>
            </a:br>
            <a:r>
              <a:rPr lang="en-US" dirty="0"/>
              <a:t>A shared service that can be used by small and medium communities/long tail collaborations and is connected to EOSC</a:t>
            </a:r>
          </a:p>
          <a:p>
            <a:r>
              <a:rPr lang="en-US" b="1" dirty="0" err="1"/>
              <a:t>eduTEAMS</a:t>
            </a:r>
            <a:r>
              <a:rPr lang="en-US" b="1" dirty="0"/>
              <a:t> standalone service </a:t>
            </a:r>
            <a:br>
              <a:rPr lang="en-US" b="1" dirty="0"/>
            </a:br>
            <a:r>
              <a:rPr lang="en-US" dirty="0"/>
              <a:t>A standalone service offering, specific to a community or NREN national use, and is connected to EOSC</a:t>
            </a:r>
          </a:p>
          <a:p>
            <a:r>
              <a:rPr lang="en-US" b="1" dirty="0"/>
              <a:t>eduTEAMS bespoke</a:t>
            </a:r>
            <a:r>
              <a:rPr lang="en-US" dirty="0"/>
              <a:t> – a bespoke solution, typically involving individual components for a specific community</a:t>
            </a:r>
            <a:endParaRPr lang="en-US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eduTEAMS Service Offerings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19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8186493-1C97-EB44-BFFE-21CBDED7C56F}"/>
              </a:ext>
            </a:extLst>
          </p:cNvPr>
          <p:cNvSpPr/>
          <p:nvPr/>
        </p:nvSpPr>
        <p:spPr>
          <a:xfrm>
            <a:off x="1157376" y="3657600"/>
            <a:ext cx="9617243" cy="776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CFF735-046E-834A-B3DC-27D4907975D6}"/>
              </a:ext>
            </a:extLst>
          </p:cNvPr>
          <p:cNvSpPr/>
          <p:nvPr/>
        </p:nvSpPr>
        <p:spPr>
          <a:xfrm>
            <a:off x="653036" y="1403683"/>
            <a:ext cx="9617243" cy="1143000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0060E51-89FE-DF45-97CE-46E36AFFE51D}"/>
              </a:ext>
            </a:extLst>
          </p:cNvPr>
          <p:cNvSpPr/>
          <p:nvPr/>
        </p:nvSpPr>
        <p:spPr>
          <a:xfrm>
            <a:off x="1094872" y="2721860"/>
            <a:ext cx="9601883" cy="849475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081AC9-7B34-1145-B08F-C5AB3034EDE3}"/>
              </a:ext>
            </a:extLst>
          </p:cNvPr>
          <p:cNvSpPr/>
          <p:nvPr/>
        </p:nvSpPr>
        <p:spPr>
          <a:xfrm>
            <a:off x="1487906" y="4688305"/>
            <a:ext cx="2723148" cy="1628274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F9D3CF2-8A49-0547-9DB9-1DD9EBDAEFF9}"/>
              </a:ext>
            </a:extLst>
          </p:cNvPr>
          <p:cNvSpPr/>
          <p:nvPr/>
        </p:nvSpPr>
        <p:spPr>
          <a:xfrm>
            <a:off x="7607969" y="4455693"/>
            <a:ext cx="3172326" cy="1860885"/>
          </a:xfrm>
          <a:prstGeom prst="rect">
            <a:avLst/>
          </a:prstGeom>
          <a:solidFill>
            <a:srgbClr val="FFFFFF">
              <a:alpha val="6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502">
            <a:extLst>
              <a:ext uri="{FF2B5EF4-FFF2-40B4-BE49-F238E27FC236}">
                <a16:creationId xmlns:a16="http://schemas.microsoft.com/office/drawing/2014/main" xmlns="" id="{C7C8D0DF-B591-1A44-8648-A9FCE9D43EB0}"/>
              </a:ext>
            </a:extLst>
          </p:cNvPr>
          <p:cNvSpPr/>
          <p:nvPr/>
        </p:nvSpPr>
        <p:spPr>
          <a:xfrm>
            <a:off x="1096551" y="4778399"/>
            <a:ext cx="2677800" cy="135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multi-tenant Service</a:t>
            </a:r>
            <a:endParaRPr dirty="0"/>
          </a:p>
        </p:txBody>
      </p:sp>
      <p:sp>
        <p:nvSpPr>
          <p:cNvPr id="13" name="Shape 503">
            <a:extLst>
              <a:ext uri="{FF2B5EF4-FFF2-40B4-BE49-F238E27FC236}">
                <a16:creationId xmlns:a16="http://schemas.microsoft.com/office/drawing/2014/main" xmlns="" id="{A8975B6A-A0C5-8740-9115-E60FEBDFD3CD}"/>
              </a:ext>
            </a:extLst>
          </p:cNvPr>
          <p:cNvSpPr/>
          <p:nvPr/>
        </p:nvSpPr>
        <p:spPr>
          <a:xfrm>
            <a:off x="4612541" y="4773014"/>
            <a:ext cx="2639700" cy="1366200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dedicated Service</a:t>
            </a:r>
            <a:endParaRPr dirty="0"/>
          </a:p>
        </p:txBody>
      </p:sp>
      <p:sp>
        <p:nvSpPr>
          <p:cNvPr id="14" name="Shape 504">
            <a:extLst>
              <a:ext uri="{FF2B5EF4-FFF2-40B4-BE49-F238E27FC236}">
                <a16:creationId xmlns:a16="http://schemas.microsoft.com/office/drawing/2014/main" xmlns="" id="{B4548434-DF76-8741-B325-B3E749AEB026}"/>
              </a:ext>
            </a:extLst>
          </p:cNvPr>
          <p:cNvSpPr/>
          <p:nvPr/>
        </p:nvSpPr>
        <p:spPr>
          <a:xfrm>
            <a:off x="8090446" y="4745750"/>
            <a:ext cx="2699659" cy="1420585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bespoke Service</a:t>
            </a: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3D7DA5-39E6-A247-B7B9-0C08417BEB25}"/>
              </a:ext>
            </a:extLst>
          </p:cNvPr>
          <p:cNvSpPr/>
          <p:nvPr/>
        </p:nvSpPr>
        <p:spPr>
          <a:xfrm>
            <a:off x="923708" y="4608095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63E0C6D-778B-244C-A930-C8DD5F70FD15}"/>
              </a:ext>
            </a:extLst>
          </p:cNvPr>
          <p:cNvSpPr/>
          <p:nvPr/>
        </p:nvSpPr>
        <p:spPr>
          <a:xfrm>
            <a:off x="4334017" y="4654104"/>
            <a:ext cx="3056021" cy="1696452"/>
          </a:xfrm>
          <a:prstGeom prst="rect">
            <a:avLst/>
          </a:prstGeom>
          <a:solidFill>
            <a:srgbClr val="FFFFFF">
              <a:alpha val="7803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0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 txBox="1">
            <a:spLocks/>
          </p:cNvSpPr>
          <p:nvPr/>
        </p:nvSpPr>
        <p:spPr>
          <a:xfrm>
            <a:off x="1514605" y="1674751"/>
            <a:ext cx="9266605" cy="90395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GÉANT supports and represents over 40 NRENs across Europe. </a:t>
            </a:r>
          </a:p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Together they support over 10,000 institutions and 50 million academic users. 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00813" y="4574667"/>
            <a:ext cx="466943" cy="420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4" descr="http://www.geant.org/Projects/GEANT_Project_GN4/PublishingImages/aco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45" y="2875291"/>
            <a:ext cx="769614" cy="38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www.geant.org/Projects/GEANT_Project_GN4/PublishingImages/arnes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45" y="4586103"/>
            <a:ext cx="769614" cy="28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1059" y="5002364"/>
            <a:ext cx="769614" cy="2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063" y="5518666"/>
            <a:ext cx="769614" cy="28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http://www.geant.org/Projects/GEANT_Project_GN4/PublishingImages/br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43" y="3599659"/>
            <a:ext cx="238581" cy="59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http://www.geant.org/Projects/GEANT_Project_GN4/PublishingImages/carne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06" y="3430457"/>
            <a:ext cx="769614" cy="59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http://www.geant.org/Projects/GEANT_Project_GN4/PublishingImages/cynet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33" y="3415261"/>
            <a:ext cx="769614" cy="59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2733" y="5836675"/>
            <a:ext cx="769614" cy="26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http://www.geant.org/Projects/GEANT_Project_GN4/PublishingImages/iucc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74" y="4605148"/>
            <a:ext cx="446376" cy="59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8" descr="http://www.geant.org/Projects/GEANT_Project_GN4/PublishingImages/title_lv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02" y="5601213"/>
            <a:ext cx="1375754" cy="23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0" descr="http://www.geant.org/Projects/GEANT_Project_GN4/PublishingImages/jisc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863" y="3010584"/>
            <a:ext cx="557583" cy="33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2" descr="http://www.geant.org/Projects/GEANT_Project_GN4/PublishingImages/litnet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12" y="3073692"/>
            <a:ext cx="769614" cy="31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6" descr="http://www.geant.org/Projects/GEANT_Project_GN4/PublishingImages/mren_logo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74" y="4496161"/>
            <a:ext cx="769614" cy="27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5562" y="5006740"/>
            <a:ext cx="464358" cy="42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6" descr="http://www.geant.org/Projects/GEANT_Project_GN4/PublishingImages/renam_logo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348" y="3073692"/>
            <a:ext cx="560077" cy="35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8" descr="http://www.geant.org/Projects/GEANT_Project_GN4/PublishingImages/RENATERv2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1" b="22906"/>
          <a:stretch/>
        </p:blipFill>
        <p:spPr bwMode="auto">
          <a:xfrm>
            <a:off x="7148491" y="3684668"/>
            <a:ext cx="769614" cy="28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525" y="4425811"/>
            <a:ext cx="769614" cy="31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2" descr="http://www.geant.org/Projects/GEANT_Project_GN4/PublishingImages/roedunet.gif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4" b="24957"/>
          <a:stretch/>
        </p:blipFill>
        <p:spPr bwMode="auto">
          <a:xfrm>
            <a:off x="6197465" y="5462958"/>
            <a:ext cx="769614" cy="30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4" descr="http://www.geant.org/Projects/GEANT_Project_GN4/PublishingImages/sanet_logo.gif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24" y="4973977"/>
            <a:ext cx="555305" cy="45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0" descr="http://www.geant.org/Projects/GEANT_Project_GN4/PublishingImages/ulakbim.gi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530" y="4227914"/>
            <a:ext cx="614058" cy="47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2" descr="http://www.geant.org/Projects/GEANT_Project_GN4/PublishingImages/malta.gif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t="1" r="15717" b="1059"/>
          <a:stretch/>
        </p:blipFill>
        <p:spPr bwMode="auto">
          <a:xfrm>
            <a:off x="8028927" y="4272546"/>
            <a:ext cx="384388" cy="45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2" descr="uran-logo-600.gif (600×450)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994" y="5419437"/>
            <a:ext cx="556333" cy="4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8555280" y="3559131"/>
            <a:ext cx="654996" cy="338868"/>
            <a:chOff x="2699741" y="797732"/>
            <a:chExt cx="810645" cy="378956"/>
          </a:xfrm>
        </p:grpSpPr>
        <p:sp>
          <p:nvSpPr>
            <p:cNvPr id="53" name="Rounded Rectangle 52"/>
            <p:cNvSpPr/>
            <p:nvPr/>
          </p:nvSpPr>
          <p:spPr>
            <a:xfrm>
              <a:off x="2699741" y="800141"/>
              <a:ext cx="810645" cy="3765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43" b="12857"/>
            <a:stretch/>
          </p:blipFill>
          <p:spPr>
            <a:xfrm>
              <a:off x="2748699" y="797732"/>
              <a:ext cx="719237" cy="352425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2" b="18719"/>
          <a:stretch/>
        </p:blipFill>
        <p:spPr>
          <a:xfrm>
            <a:off x="3449676" y="5232370"/>
            <a:ext cx="786192" cy="374135"/>
          </a:xfrm>
          <a:prstGeom prst="rect">
            <a:avLst/>
          </a:prstGeom>
        </p:spPr>
      </p:pic>
      <p:pic>
        <p:nvPicPr>
          <p:cNvPr id="56" name="Picture 78" descr="MARnet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089" y="3853900"/>
            <a:ext cx="1054752" cy="23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8" descr="new_belnet_logo.jpg (153×75)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44" y="2798202"/>
            <a:ext cx="725057" cy="39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92" descr="da87e611-78ef-4c9a-8120-d3a60fa2d1fd (680×170)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803" y="5016459"/>
            <a:ext cx="702070" cy="19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1514605" y="3658974"/>
            <a:ext cx="671960" cy="525712"/>
            <a:chOff x="2686662" y="3175443"/>
            <a:chExt cx="831640" cy="587907"/>
          </a:xfrm>
        </p:grpSpPr>
        <p:sp>
          <p:nvSpPr>
            <p:cNvPr id="63" name="Rounded Rectangle 62"/>
            <p:cNvSpPr/>
            <p:nvPr/>
          </p:nvSpPr>
          <p:spPr>
            <a:xfrm>
              <a:off x="2686662" y="3307594"/>
              <a:ext cx="831640" cy="3092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791" y="3175443"/>
              <a:ext cx="683171" cy="587907"/>
            </a:xfrm>
            <a:prstGeom prst="rect">
              <a:avLst/>
            </a:prstGeom>
          </p:spPr>
        </p:pic>
      </p:grpSp>
      <p:pic>
        <p:nvPicPr>
          <p:cNvPr id="65" name="Picture 96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5049" y="2868621"/>
            <a:ext cx="721079" cy="2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8" descr="HEAnet-Logo-2011-blue_text-white_back-Large.png (1594×650)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74" y="3689483"/>
            <a:ext cx="856413" cy="38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0" descr="logo-psnc-300x180.png (300×180)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9" b="16063"/>
          <a:stretch/>
        </p:blipFill>
        <p:spPr bwMode="auto">
          <a:xfrm>
            <a:off x="6958633" y="5016459"/>
            <a:ext cx="721506" cy="33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2" descr="rediris.png (350×100)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803" y="4195876"/>
            <a:ext cx="1044236" cy="3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4" descr="logoHi.png (720×184)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105" y="3011900"/>
            <a:ext cx="860705" cy="2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6" descr="grnet_logo_2981x1289.png (2981×1289)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66" y="3552140"/>
            <a:ext cx="701443" cy="33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3" y="4266821"/>
            <a:ext cx="1207079" cy="853351"/>
          </a:xfrm>
          <a:prstGeom prst="rect">
            <a:avLst/>
          </a:prstGeom>
        </p:spPr>
      </p:pic>
      <p:pic>
        <p:nvPicPr>
          <p:cNvPr id="3" name="Picture 3" descr="EENet_logo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719549" y="4311790"/>
            <a:ext cx="1020626" cy="416069"/>
          </a:xfrm>
          <a:prstGeom prst="rect">
            <a:avLst/>
          </a:prstGeom>
        </p:spPr>
      </p:pic>
      <p:pic>
        <p:nvPicPr>
          <p:cNvPr id="4" name="Picture 4" descr="cesnet.jpg">
            <a:extLst>
              <a:ext uri="{FF2B5EF4-FFF2-40B4-BE49-F238E27FC236}">
                <a16:creationId xmlns:a16="http://schemas.microsoft.com/office/drawing/2014/main" xmlns="" id="{6CD89BB0-7C9B-4CE8-9B8A-B52696ECB08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579691" y="2840453"/>
            <a:ext cx="1089407" cy="542112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About GÉANT</a:t>
            </a:r>
          </a:p>
        </p:txBody>
      </p:sp>
    </p:spTree>
    <p:extLst>
      <p:ext uri="{BB962C8B-B14F-4D97-AF65-F5344CB8AC3E}">
        <p14:creationId xmlns:p14="http://schemas.microsoft.com/office/powerpoint/2010/main" val="80196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1546" y="896"/>
            <a:ext cx="12255142" cy="6844404"/>
          </a:xfrm>
          <a:prstGeom prst="rect">
            <a:avLst/>
          </a:pr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72" y="564841"/>
            <a:ext cx="9969928" cy="5606617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64514" y="3208208"/>
            <a:ext cx="6442402" cy="71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sz="4800" dirty="0" err="1">
                <a:solidFill>
                  <a:schemeClr val="bg1"/>
                </a:solidFill>
                <a:latin typeface="+mn-lt"/>
              </a:rPr>
              <a:t>eduTEAMS</a:t>
            </a:r>
            <a:r>
              <a:rPr lang="en-US" sz="4800" dirty="0">
                <a:solidFill>
                  <a:schemeClr val="bg1"/>
                </a:solidFill>
                <a:latin typeface="+mn-lt"/>
              </a:rPr>
              <a:t> for communities demo follows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48735" y="2072426"/>
            <a:ext cx="5397326" cy="101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4800" b="1" dirty="0">
                <a:solidFill>
                  <a:schemeClr val="accent4"/>
                </a:solidFill>
                <a:latin typeface="+mn-lt"/>
              </a:rPr>
              <a:t>Thank you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24DD0582-FC26-0543-A0C3-DC636CD90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977" y="5911303"/>
            <a:ext cx="6442402" cy="71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sz="4800" dirty="0" err="1">
                <a:solidFill>
                  <a:schemeClr val="bg1"/>
                </a:solidFill>
                <a:latin typeface="+mn-lt"/>
              </a:rPr>
              <a:t>support@eduteams.org</a:t>
            </a:r>
            <a:endParaRPr lang="en-US" sz="4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0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amwork-1788413_19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484"/>
            <a:ext cx="12192000" cy="5199885"/>
          </a:xfrm>
          <a:prstGeom prst="rect">
            <a:avLst/>
          </a:prstGeom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685716"/>
              </p:ext>
            </p:extLst>
          </p:nvPr>
        </p:nvGraphicFramePr>
        <p:xfrm>
          <a:off x="276104" y="4171131"/>
          <a:ext cx="11676618" cy="2205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itle 2"/>
          <p:cNvSpPr txBox="1">
            <a:spLocks/>
          </p:cNvSpPr>
          <p:nvPr/>
        </p:nvSpPr>
        <p:spPr>
          <a:xfrm>
            <a:off x="496486" y="172728"/>
            <a:ext cx="10515600" cy="93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u="none" kern="1200" baseline="0">
                <a:solidFill>
                  <a:srgbClr val="FFC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/>
              <a:t>eduTEAMS</a:t>
            </a:r>
            <a:br>
              <a:rPr lang="en-GB" dirty="0"/>
            </a:br>
            <a:r>
              <a:rPr lang="nl-NL" b="0" i="1" dirty="0">
                <a:solidFill>
                  <a:srgbClr val="FFFFFF"/>
                </a:solidFill>
              </a:rPr>
              <a:t>AAI as a </a:t>
            </a:r>
            <a:r>
              <a:rPr lang="nl-NL" b="0" i="1" dirty="0" err="1">
                <a:solidFill>
                  <a:srgbClr val="FFFFFF"/>
                </a:solidFill>
              </a:rPr>
              <a:t>Servivce</a:t>
            </a:r>
            <a:r>
              <a:rPr lang="nl-NL" b="0" i="1" dirty="0">
                <a:solidFill>
                  <a:srgbClr val="FFFFFF"/>
                </a:solidFill>
              </a:rPr>
              <a:t> </a:t>
            </a:r>
            <a:r>
              <a:rPr lang="nl-NL" b="0" i="1" dirty="0" err="1">
                <a:solidFill>
                  <a:srgbClr val="FFFFFF"/>
                </a:solidFill>
              </a:rPr>
              <a:t>for</a:t>
            </a:r>
            <a:r>
              <a:rPr lang="nl-NL" b="0" i="1" dirty="0">
                <a:solidFill>
                  <a:srgbClr val="FFFFFF"/>
                </a:solidFill>
              </a:rPr>
              <a:t> </a:t>
            </a:r>
            <a:r>
              <a:rPr lang="nl-NL" b="0" i="1" dirty="0" err="1">
                <a:solidFill>
                  <a:srgbClr val="FFFFFF"/>
                </a:solidFill>
              </a:rPr>
              <a:t>communities</a:t>
            </a:r>
            <a:endParaRPr lang="en-GB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046469345"/>
              </p:ext>
            </p:extLst>
          </p:nvPr>
        </p:nvGraphicFramePr>
        <p:xfrm>
          <a:off x="266560" y="1481856"/>
          <a:ext cx="11585916" cy="185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3</a:t>
            </a:fld>
            <a:endParaRPr lang="en-GB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91" y="2060585"/>
            <a:ext cx="2696338" cy="67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9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489E32-B625-A747-BB3E-5008BFA1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708" y="1383631"/>
            <a:ext cx="6843217" cy="5140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6F576E6A-F32A-4612-884C-86870357C6B4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6" name="Title 2"/>
          <p:cNvSpPr txBox="1">
            <a:spLocks/>
          </p:cNvSpPr>
          <p:nvPr/>
        </p:nvSpPr>
        <p:spPr>
          <a:xfrm>
            <a:off x="496486" y="172728"/>
            <a:ext cx="10515600" cy="93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u="none" kern="1200" baseline="0">
                <a:solidFill>
                  <a:srgbClr val="FFC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 err="1"/>
              <a:t>eduTEAMS</a:t>
            </a:r>
            <a:r>
              <a:rPr lang="en-GB" dirty="0"/>
              <a:t> for communities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D09B6A-ECD5-4D4B-8DB1-60BA2B394F72}"/>
              </a:ext>
            </a:extLst>
          </p:cNvPr>
          <p:cNvSpPr/>
          <p:nvPr/>
        </p:nvSpPr>
        <p:spPr>
          <a:xfrm>
            <a:off x="5358372" y="2863515"/>
            <a:ext cx="5474369" cy="29477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B5A09F-3C1D-2743-8E3F-914F48685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6788"/>
            <a:ext cx="5165292" cy="40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8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6F576E6A-F32A-4612-884C-86870357C6B4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6" name="Title 2"/>
          <p:cNvSpPr txBox="1">
            <a:spLocks/>
          </p:cNvSpPr>
          <p:nvPr/>
        </p:nvSpPr>
        <p:spPr>
          <a:xfrm>
            <a:off x="496486" y="172728"/>
            <a:ext cx="10515600" cy="93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u="none" kern="1200" baseline="0">
                <a:solidFill>
                  <a:srgbClr val="FFC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 err="1"/>
              <a:t>eduTEAMS</a:t>
            </a:r>
            <a:r>
              <a:rPr lang="en-GB" dirty="0"/>
              <a:t> for communities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1AF02B-F56B-EC49-A800-5000748F8788}"/>
              </a:ext>
            </a:extLst>
          </p:cNvPr>
          <p:cNvSpPr txBox="1"/>
          <p:nvPr/>
        </p:nvSpPr>
        <p:spPr>
          <a:xfrm>
            <a:off x="300789" y="1660356"/>
            <a:ext cx="4331369" cy="4247317"/>
          </a:xfrm>
          <a:prstGeom prst="rect">
            <a:avLst/>
          </a:prstGeom>
          <a:solidFill>
            <a:srgbClr val="FEFDFF">
              <a:alpha val="78824"/>
            </a:srgbClr>
          </a:solidFill>
          <a:ln>
            <a:solidFill>
              <a:srgbClr val="003F5F"/>
            </a:solidFill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ED1556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F5F"/>
                </a:solidFill>
              </a:rPr>
              <a:t>Users sign in to services with their </a:t>
            </a:r>
            <a:r>
              <a:rPr lang="en-GB" b="1" dirty="0">
                <a:solidFill>
                  <a:srgbClr val="003F5F"/>
                </a:solidFill>
              </a:rPr>
              <a:t>community identity </a:t>
            </a:r>
            <a:r>
              <a:rPr lang="en-GB" dirty="0">
                <a:solidFill>
                  <a:srgbClr val="003F5F"/>
                </a:solidFill>
              </a:rPr>
              <a:t>via </a:t>
            </a:r>
            <a:r>
              <a:rPr lang="en-GB" dirty="0" err="1">
                <a:solidFill>
                  <a:srgbClr val="003F5F"/>
                </a:solidFill>
              </a:rPr>
              <a:t>eduTEAMS</a:t>
            </a:r>
            <a:endParaRPr lang="en-GB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F5F"/>
                </a:solidFill>
              </a:rPr>
              <a:t>Users </a:t>
            </a:r>
            <a:r>
              <a:rPr lang="en-GB" b="1" dirty="0">
                <a:solidFill>
                  <a:srgbClr val="003F5F"/>
                </a:solidFill>
              </a:rPr>
              <a:t>register once and access any service</a:t>
            </a:r>
            <a:r>
              <a:rPr lang="en-GB" dirty="0">
                <a:solidFill>
                  <a:srgbClr val="003F5F"/>
                </a:solidFill>
              </a:rPr>
              <a:t> (available to the their community)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F5F"/>
                </a:solidFill>
              </a:rPr>
              <a:t>Reduces complexity for Service Providers by providing </a:t>
            </a:r>
            <a:r>
              <a:rPr lang="en-GB" b="1" dirty="0">
                <a:solidFill>
                  <a:srgbClr val="003F5F"/>
                </a:solidFill>
              </a:rPr>
              <a:t>one integration point for all services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3F5F"/>
                </a:solidFill>
              </a:rPr>
              <a:t>Integration with EGI, EUDAT and EOSC-hub services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A94DDA-03BA-E54D-8CA9-87D698025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841" y="1371599"/>
            <a:ext cx="6843217" cy="51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6F576E6A-F32A-4612-884C-86870357C6B4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6" name="Title 2"/>
          <p:cNvSpPr txBox="1">
            <a:spLocks/>
          </p:cNvSpPr>
          <p:nvPr/>
        </p:nvSpPr>
        <p:spPr>
          <a:xfrm>
            <a:off x="496486" y="172728"/>
            <a:ext cx="10515600" cy="93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u="none" kern="1200" baseline="0">
                <a:solidFill>
                  <a:srgbClr val="FFC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 err="1"/>
              <a:t>eduTEAMS</a:t>
            </a:r>
            <a:r>
              <a:rPr lang="en-GB" dirty="0"/>
              <a:t> for communities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1AF02B-F56B-EC49-A800-5000748F8788}"/>
              </a:ext>
            </a:extLst>
          </p:cNvPr>
          <p:cNvSpPr txBox="1"/>
          <p:nvPr/>
        </p:nvSpPr>
        <p:spPr>
          <a:xfrm>
            <a:off x="300789" y="1660356"/>
            <a:ext cx="4331369" cy="4247317"/>
          </a:xfrm>
          <a:prstGeom prst="rect">
            <a:avLst/>
          </a:prstGeom>
          <a:solidFill>
            <a:srgbClr val="FEFDFF">
              <a:alpha val="78824"/>
            </a:srgbClr>
          </a:solidFill>
          <a:ln>
            <a:solidFill>
              <a:srgbClr val="003F5F"/>
            </a:solidFill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ED1556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F5F"/>
                </a:solidFill>
              </a:rPr>
              <a:t>Users sign in to services with their </a:t>
            </a:r>
            <a:r>
              <a:rPr lang="en-GB" b="1" dirty="0">
                <a:solidFill>
                  <a:srgbClr val="003F5F"/>
                </a:solidFill>
              </a:rPr>
              <a:t>community identity </a:t>
            </a:r>
            <a:r>
              <a:rPr lang="en-GB" dirty="0">
                <a:solidFill>
                  <a:srgbClr val="003F5F"/>
                </a:solidFill>
              </a:rPr>
              <a:t>via </a:t>
            </a:r>
            <a:r>
              <a:rPr lang="en-GB" dirty="0" err="1">
                <a:solidFill>
                  <a:srgbClr val="003F5F"/>
                </a:solidFill>
              </a:rPr>
              <a:t>eduTEAMS</a:t>
            </a:r>
            <a:endParaRPr lang="en-GB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F5F"/>
                </a:solidFill>
              </a:rPr>
              <a:t>Users </a:t>
            </a:r>
            <a:r>
              <a:rPr lang="en-GB" b="1" dirty="0">
                <a:solidFill>
                  <a:srgbClr val="003F5F"/>
                </a:solidFill>
              </a:rPr>
              <a:t>register once and access any service</a:t>
            </a:r>
            <a:r>
              <a:rPr lang="en-GB" dirty="0">
                <a:solidFill>
                  <a:srgbClr val="003F5F"/>
                </a:solidFill>
              </a:rPr>
              <a:t> (available to the their community)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F5F"/>
                </a:solidFill>
              </a:rPr>
              <a:t>Reduces complexity for Service Providers by providing </a:t>
            </a:r>
            <a:r>
              <a:rPr lang="en-GB" b="1" dirty="0">
                <a:solidFill>
                  <a:srgbClr val="003F5F"/>
                </a:solidFill>
              </a:rPr>
              <a:t>one integration point for all services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3F5F"/>
                </a:solidFill>
              </a:rPr>
              <a:t>Integration with EGI, EUDAT and EOSC-hub services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A94DDA-03BA-E54D-8CA9-87D698025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841" y="1371599"/>
            <a:ext cx="6843217" cy="5140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3A26419-9CBA-D142-86D8-01BF651E95E9}"/>
              </a:ext>
            </a:extLst>
          </p:cNvPr>
          <p:cNvSpPr/>
          <p:nvPr/>
        </p:nvSpPr>
        <p:spPr>
          <a:xfrm>
            <a:off x="4316103" y="3273486"/>
            <a:ext cx="2439539" cy="2813415"/>
          </a:xfrm>
          <a:prstGeom prst="ellipse">
            <a:avLst/>
          </a:prstGeom>
          <a:noFill/>
          <a:ln w="57150">
            <a:solidFill>
              <a:srgbClr val="F83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6F576E6A-F32A-4612-884C-86870357C6B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6" name="Title 2"/>
          <p:cNvSpPr txBox="1">
            <a:spLocks/>
          </p:cNvSpPr>
          <p:nvPr/>
        </p:nvSpPr>
        <p:spPr>
          <a:xfrm>
            <a:off x="496486" y="172728"/>
            <a:ext cx="10515600" cy="93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u="none" kern="1200" baseline="0">
                <a:solidFill>
                  <a:srgbClr val="FFC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 err="1"/>
              <a:t>eduTEAMS</a:t>
            </a:r>
            <a:r>
              <a:rPr lang="en-GB" dirty="0"/>
              <a:t> for communities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1AF02B-F56B-EC49-A800-5000748F8788}"/>
              </a:ext>
            </a:extLst>
          </p:cNvPr>
          <p:cNvSpPr txBox="1"/>
          <p:nvPr/>
        </p:nvSpPr>
        <p:spPr>
          <a:xfrm>
            <a:off x="300789" y="1660356"/>
            <a:ext cx="4331369" cy="4247317"/>
          </a:xfrm>
          <a:prstGeom prst="rect">
            <a:avLst/>
          </a:prstGeom>
          <a:solidFill>
            <a:srgbClr val="FEFDFF">
              <a:alpha val="78824"/>
            </a:srgbClr>
          </a:solidFill>
          <a:ln>
            <a:solidFill>
              <a:srgbClr val="003F5F"/>
            </a:solidFill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ED1556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F5F"/>
                </a:solidFill>
              </a:rPr>
              <a:t>Users sign in to services with their </a:t>
            </a:r>
            <a:r>
              <a:rPr lang="en-GB" b="1" dirty="0">
                <a:solidFill>
                  <a:srgbClr val="003F5F"/>
                </a:solidFill>
              </a:rPr>
              <a:t>community identity </a:t>
            </a:r>
            <a:r>
              <a:rPr lang="en-GB" dirty="0">
                <a:solidFill>
                  <a:srgbClr val="003F5F"/>
                </a:solidFill>
              </a:rPr>
              <a:t>via </a:t>
            </a:r>
            <a:r>
              <a:rPr lang="en-GB" dirty="0" err="1">
                <a:solidFill>
                  <a:srgbClr val="003F5F"/>
                </a:solidFill>
              </a:rPr>
              <a:t>eduTEAMS</a:t>
            </a:r>
            <a:endParaRPr lang="en-GB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F5F"/>
                </a:solidFill>
              </a:rPr>
              <a:t>Users </a:t>
            </a:r>
            <a:r>
              <a:rPr lang="en-GB" b="1" dirty="0">
                <a:solidFill>
                  <a:srgbClr val="003F5F"/>
                </a:solidFill>
              </a:rPr>
              <a:t>register once and access any service</a:t>
            </a:r>
            <a:r>
              <a:rPr lang="en-GB" dirty="0">
                <a:solidFill>
                  <a:srgbClr val="003F5F"/>
                </a:solidFill>
              </a:rPr>
              <a:t> (available to the their community)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F5F"/>
                </a:solidFill>
              </a:rPr>
              <a:t>Reduces complexity for Service Providers by providing </a:t>
            </a:r>
            <a:r>
              <a:rPr lang="en-GB" b="1" dirty="0">
                <a:solidFill>
                  <a:srgbClr val="003F5F"/>
                </a:solidFill>
              </a:rPr>
              <a:t>one integration point for all services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3F5F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3F5F"/>
                </a:solidFill>
              </a:rPr>
              <a:t>Integration with EGI, EUDAT and EOSC-hub services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A94DDA-03BA-E54D-8CA9-87D698025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841" y="1371599"/>
            <a:ext cx="6843217" cy="5140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3A26419-9CBA-D142-86D8-01BF651E95E9}"/>
              </a:ext>
            </a:extLst>
          </p:cNvPr>
          <p:cNvSpPr/>
          <p:nvPr/>
        </p:nvSpPr>
        <p:spPr>
          <a:xfrm>
            <a:off x="6376916" y="3889613"/>
            <a:ext cx="2439539" cy="1473958"/>
          </a:xfrm>
          <a:prstGeom prst="ellipse">
            <a:avLst/>
          </a:prstGeom>
          <a:noFill/>
          <a:ln w="57150">
            <a:solidFill>
              <a:srgbClr val="F83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93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Components – Under the hood</a:t>
            </a:r>
            <a:br>
              <a:rPr lang="en-US" noProof="0" dirty="0"/>
            </a:br>
            <a:r>
              <a:rPr lang="en-US" b="0" i="1" noProof="0" dirty="0">
                <a:solidFill>
                  <a:schemeClr val="bg1"/>
                </a:solidFill>
              </a:rPr>
              <a:t>Choose how much of the platform you want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75386" y="1502907"/>
            <a:ext cx="5958038" cy="4985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ED1556"/>
                </a:solidFill>
              </a:rPr>
              <a:t>eduTEAMS</a:t>
            </a:r>
            <a:r>
              <a:rPr lang="en-US" b="1" dirty="0">
                <a:solidFill>
                  <a:srgbClr val="ED1556"/>
                </a:solidFill>
              </a:rPr>
              <a:t> proxy</a:t>
            </a:r>
          </a:p>
          <a:p>
            <a:pPr lvl="1"/>
            <a:r>
              <a:rPr lang="en-US" sz="2200" dirty="0"/>
              <a:t>Single integration point for all SP</a:t>
            </a:r>
          </a:p>
          <a:p>
            <a:pPr lvl="1"/>
            <a:r>
              <a:rPr lang="en-US" sz="2200" dirty="0"/>
              <a:t>SAML and OIDC support</a:t>
            </a:r>
          </a:p>
          <a:p>
            <a:pPr lvl="1"/>
            <a:r>
              <a:rPr lang="en-US" sz="2200" dirty="0"/>
              <a:t>Attribute aggregation from MMS</a:t>
            </a:r>
          </a:p>
          <a:p>
            <a:pPr lvl="1"/>
            <a:r>
              <a:rPr lang="en-US" sz="2200" dirty="0"/>
              <a:t>Central Policy Definition and Enforcement point</a:t>
            </a:r>
          </a:p>
          <a:p>
            <a:pPr marL="457200" lvl="1" indent="0">
              <a:buNone/>
            </a:pPr>
            <a:endParaRPr lang="en-US" b="1" noProof="0" dirty="0"/>
          </a:p>
          <a:p>
            <a:pPr marL="0" indent="0">
              <a:buNone/>
            </a:pPr>
            <a:r>
              <a:rPr lang="en-US" b="1" noProof="0" dirty="0">
                <a:solidFill>
                  <a:srgbClr val="ED1556"/>
                </a:solidFill>
              </a:rPr>
              <a:t>eduTEAMS Identity Hub</a:t>
            </a:r>
          </a:p>
          <a:p>
            <a:pPr lvl="1"/>
            <a:r>
              <a:rPr lang="en-US" sz="2200" noProof="0" dirty="0"/>
              <a:t>One persistent (SAML) </a:t>
            </a:r>
            <a:r>
              <a:rPr lang="en-US" sz="2200" noProof="0" dirty="0" err="1"/>
              <a:t>IdP</a:t>
            </a:r>
            <a:r>
              <a:rPr lang="en-US" sz="2200" noProof="0" dirty="0"/>
              <a:t> for many ‘Guest’ Identity Providers</a:t>
            </a:r>
          </a:p>
          <a:p>
            <a:pPr lvl="1"/>
            <a:r>
              <a:rPr lang="en-US" sz="2200" noProof="0" dirty="0"/>
              <a:t>Available and accessible through eduGAIN</a:t>
            </a:r>
          </a:p>
          <a:p>
            <a:pPr lvl="1"/>
            <a:r>
              <a:rPr lang="en-US" sz="2200" noProof="0" dirty="0"/>
              <a:t>Supports Research and Scholarship Entity Category</a:t>
            </a:r>
          </a:p>
          <a:p>
            <a:endParaRPr lang="en-US" noProof="0" dirty="0"/>
          </a:p>
          <a:p>
            <a:endParaRPr lang="en-US" noProof="0" dirty="0"/>
          </a:p>
          <a:p>
            <a:pPr marL="0" indent="0">
              <a:buNone/>
            </a:pPr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762445" y="1544654"/>
            <a:ext cx="6429555" cy="4985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5E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0043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5E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0043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5E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0043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5E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0043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5E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0043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ED1556"/>
                </a:solidFill>
              </a:rPr>
              <a:t>eduTEAMS</a:t>
            </a:r>
            <a:r>
              <a:rPr lang="en-US" b="1" dirty="0">
                <a:solidFill>
                  <a:srgbClr val="ED1556"/>
                </a:solidFill>
              </a:rPr>
              <a:t> Membership Management service</a:t>
            </a:r>
            <a:endParaRPr lang="en-US" dirty="0">
              <a:solidFill>
                <a:srgbClr val="ED1556"/>
              </a:solidFill>
            </a:endParaRPr>
          </a:p>
          <a:p>
            <a:pPr lvl="1"/>
            <a:r>
              <a:rPr lang="en-US" sz="2200" dirty="0"/>
              <a:t>VO specific </a:t>
            </a:r>
            <a:r>
              <a:rPr lang="en-US" sz="2200" b="1" dirty="0"/>
              <a:t>workflows for onboarding members</a:t>
            </a:r>
          </a:p>
          <a:p>
            <a:pPr lvl="1"/>
            <a:r>
              <a:rPr lang="en-US" sz="2200" dirty="0"/>
              <a:t>Registry for </a:t>
            </a:r>
            <a:r>
              <a:rPr lang="en-US" sz="2200" b="1" dirty="0"/>
              <a:t>VO persistent Identifier</a:t>
            </a:r>
          </a:p>
          <a:p>
            <a:pPr lvl="1"/>
            <a:r>
              <a:rPr lang="en-US" sz="2200" b="1" dirty="0"/>
              <a:t>Limited set of attributes to </a:t>
            </a:r>
            <a:r>
              <a:rPr lang="en-US" sz="2200" b="1" dirty="0" err="1"/>
              <a:t>maximise</a:t>
            </a:r>
            <a:r>
              <a:rPr lang="en-US" sz="2200" b="1" dirty="0"/>
              <a:t> interoperability</a:t>
            </a:r>
          </a:p>
          <a:p>
            <a:pPr lvl="2"/>
            <a:r>
              <a:rPr lang="en-US" sz="2200" b="1" dirty="0"/>
              <a:t>Use of </a:t>
            </a:r>
            <a:r>
              <a:rPr lang="en-US" sz="2200" b="1" dirty="0" err="1"/>
              <a:t>eduperson</a:t>
            </a:r>
            <a:r>
              <a:rPr lang="en-US" sz="2200" b="1" dirty="0"/>
              <a:t> entitlement to carry richer info</a:t>
            </a:r>
          </a:p>
          <a:p>
            <a:pPr lvl="1"/>
            <a:r>
              <a:rPr lang="en-US" sz="2200" dirty="0"/>
              <a:t>Available through </a:t>
            </a:r>
            <a:r>
              <a:rPr lang="en-US" sz="2200" dirty="0" err="1"/>
              <a:t>eduGAIN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83E54"/>
                </a:solidFill>
              </a:rPr>
              <a:t>Discovery Service</a:t>
            </a:r>
          </a:p>
          <a:p>
            <a:pPr lvl="1"/>
            <a:r>
              <a:rPr lang="en-US" sz="2200" dirty="0"/>
              <a:t>Service based or embedded discovery for eduGAIN SPs</a:t>
            </a:r>
          </a:p>
          <a:p>
            <a:pPr lvl="1"/>
            <a:r>
              <a:rPr lang="en-US" sz="2200" dirty="0"/>
              <a:t>Allows per SP filtering of </a:t>
            </a:r>
            <a:r>
              <a:rPr lang="en-US" sz="2200" dirty="0" err="1"/>
              <a:t>IdPs</a:t>
            </a:r>
            <a:endParaRPr lang="en-US" sz="2200" dirty="0"/>
          </a:p>
          <a:p>
            <a:pPr lvl="1"/>
            <a:r>
              <a:rPr lang="en-US" sz="2200" dirty="0"/>
              <a:t>Allows per entity category filtering, e.g. R&amp;S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7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13932" y="1502908"/>
            <a:ext cx="9556689" cy="4351338"/>
          </a:xfrm>
        </p:spPr>
        <p:txBody>
          <a:bodyPr/>
          <a:lstStyle/>
          <a:p>
            <a:r>
              <a:rPr lang="en-US" b="1" dirty="0" err="1"/>
              <a:t>eduTEAMS</a:t>
            </a:r>
            <a:r>
              <a:rPr lang="en-US" b="1" dirty="0"/>
              <a:t> multi-tenant service </a:t>
            </a:r>
            <a:br>
              <a:rPr lang="en-US" b="1" dirty="0"/>
            </a:br>
            <a:r>
              <a:rPr lang="en-US" dirty="0"/>
              <a:t>A shared service that can be used by small and medium communities/long tail collaborations</a:t>
            </a:r>
            <a:endParaRPr lang="en-US" b="1" dirty="0"/>
          </a:p>
          <a:p>
            <a:r>
              <a:rPr lang="en-US" b="1" dirty="0" err="1"/>
              <a:t>eduTEAMS</a:t>
            </a:r>
            <a:r>
              <a:rPr lang="en-US" b="1" dirty="0"/>
              <a:t> dedicated service </a:t>
            </a:r>
            <a:br>
              <a:rPr lang="en-US" b="1" dirty="0"/>
            </a:br>
            <a:r>
              <a:rPr lang="en-US" dirty="0"/>
              <a:t>A standalone service offering, specific to a community or NREN national use</a:t>
            </a:r>
          </a:p>
          <a:p>
            <a:r>
              <a:rPr lang="en-US" b="1" dirty="0" err="1"/>
              <a:t>eduTEAMS</a:t>
            </a:r>
            <a:r>
              <a:rPr lang="en-US" b="1" dirty="0"/>
              <a:t> bespoke</a:t>
            </a:r>
            <a:r>
              <a:rPr lang="en-US" dirty="0"/>
              <a:t> – a bespoke solution, typically involving individual components for a specific community</a:t>
            </a:r>
            <a:endParaRPr lang="en-US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eduTEAMS Service Offerings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9</a:t>
            </a:fld>
            <a:endParaRPr lang="en-GB" dirty="0"/>
          </a:p>
        </p:txBody>
      </p:sp>
      <p:sp>
        <p:nvSpPr>
          <p:cNvPr id="9" name="Shape 502">
            <a:extLst>
              <a:ext uri="{FF2B5EF4-FFF2-40B4-BE49-F238E27FC236}">
                <a16:creationId xmlns:a16="http://schemas.microsoft.com/office/drawing/2014/main" xmlns="" id="{EDB89F81-FFA3-2041-9A21-1E3B1C1D6F4B}"/>
              </a:ext>
            </a:extLst>
          </p:cNvPr>
          <p:cNvSpPr/>
          <p:nvPr/>
        </p:nvSpPr>
        <p:spPr>
          <a:xfrm>
            <a:off x="1096551" y="4778399"/>
            <a:ext cx="2677800" cy="135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multi-tenant Service</a:t>
            </a:r>
            <a:endParaRPr dirty="0"/>
          </a:p>
        </p:txBody>
      </p:sp>
      <p:sp>
        <p:nvSpPr>
          <p:cNvPr id="10" name="Shape 503">
            <a:extLst>
              <a:ext uri="{FF2B5EF4-FFF2-40B4-BE49-F238E27FC236}">
                <a16:creationId xmlns:a16="http://schemas.microsoft.com/office/drawing/2014/main" xmlns="" id="{B09E32DC-B21B-D44F-ABDA-78437D47BC39}"/>
              </a:ext>
            </a:extLst>
          </p:cNvPr>
          <p:cNvSpPr/>
          <p:nvPr/>
        </p:nvSpPr>
        <p:spPr>
          <a:xfrm>
            <a:off x="4612541" y="4773014"/>
            <a:ext cx="2639700" cy="1366200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dedicated Service</a:t>
            </a:r>
            <a:endParaRPr dirty="0"/>
          </a:p>
        </p:txBody>
      </p:sp>
      <p:sp>
        <p:nvSpPr>
          <p:cNvPr id="11" name="Shape 504">
            <a:extLst>
              <a:ext uri="{FF2B5EF4-FFF2-40B4-BE49-F238E27FC236}">
                <a16:creationId xmlns:a16="http://schemas.microsoft.com/office/drawing/2014/main" xmlns="" id="{571E6527-D1DE-8F44-A9EB-2C7539CFB834}"/>
              </a:ext>
            </a:extLst>
          </p:cNvPr>
          <p:cNvSpPr/>
          <p:nvPr/>
        </p:nvSpPr>
        <p:spPr>
          <a:xfrm>
            <a:off x="8090446" y="4745750"/>
            <a:ext cx="2699659" cy="1420585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eduTEAMS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bespoke Service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7291627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EC Revi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N4-2_Period-1_EC-Review_template.potx" id="{157B34D5-A78A-412B-98F6-B758E291313B}" vid="{149B45C8-A3E7-4752-9BCD-F846DD4FCE8C}"/>
    </a:ext>
  </a:extLst>
</a:theme>
</file>

<file path=ppt/theme/theme2.xml><?xml version="1.0" encoding="utf-8"?>
<a:theme xmlns:a="http://schemas.openxmlformats.org/drawingml/2006/main" name="Full page ph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N4-2_Period-1_EC-Review_template.potx" id="{1E797CEA-DD22-435B-B78F-0737C5A600DF}" vid="{E2C844B3-6F95-459B-912D-23DA62D0F4A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2e8627e-9120-4592-bf70-1c86d23ddb27">N7PTXPAKPZVS-511-21</_dlc_DocId>
    <Document_x0020_ID xmlns="33c70a20-266a-45ad-bf4a-dd457e1766dc" xsi:nil="true"/>
    <_dlc_DocIdUrl xmlns="e2e8627e-9120-4592-bf70-1c86d23ddb27">
      <Url>https://intranet.geant.org/gn4/1/Management/pmt/GN4-1ECReview/_layouts/15/DocIdRedir.aspx?ID=N7PTXPAKPZVS-511-21</Url>
      <Description>N7PTXPAKPZVS-511-21</Description>
    </_dlc_DocIdUrl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5519F8D811D04CA3DCC8D1BAB7A630" ma:contentTypeVersion="5" ma:contentTypeDescription="Create a new document." ma:contentTypeScope="" ma:versionID="4d07e586dea006e95782dbc20e5ec62b">
  <xsd:schema xmlns:xsd="http://www.w3.org/2001/XMLSchema" xmlns:xs="http://www.w3.org/2001/XMLSchema" xmlns:p="http://schemas.microsoft.com/office/2006/metadata/properties" xmlns:ns1="http://schemas.microsoft.com/sharepoint/v3" xmlns:ns2="e2e8627e-9120-4592-bf70-1c86d23ddb27" xmlns:ns3="33c70a20-266a-45ad-bf4a-dd457e1766dc" targetNamespace="http://schemas.microsoft.com/office/2006/metadata/properties" ma:root="true" ma:fieldsID="08366bb0866172c2b35953a168931fc2" ns1:_="" ns2:_="" ns3:_="">
    <xsd:import namespace="http://schemas.microsoft.com/sharepoint/v3"/>
    <xsd:import namespace="e2e8627e-9120-4592-bf70-1c86d23ddb27"/>
    <xsd:import namespace="33c70a20-266a-45ad-bf4a-dd457e1766d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e8627e-9120-4592-bf70-1c86d23ddb2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70a20-266a-45ad-bf4a-dd457e1766dc" elementFormDefault="qualified">
    <xsd:import namespace="http://schemas.microsoft.com/office/2006/documentManagement/types"/>
    <xsd:import namespace="http://schemas.microsoft.com/office/infopath/2007/PartnerControls"/>
    <xsd:element name="Document_x0020_ID" ma:index="11" nillable="true" ma:displayName="Document ID" ma:description="This column will be updated automatically 1 minute after the document is added." ma:internalName="Document_x0020_I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D943FB-BE63-4EA3-9350-2005CF76D58D}">
  <ds:schemaRefs>
    <ds:schemaRef ds:uri="http://schemas.microsoft.com/office/2006/metadata/properties"/>
    <ds:schemaRef ds:uri="http://schemas.microsoft.com/office/infopath/2007/PartnerControls"/>
    <ds:schemaRef ds:uri="e2e8627e-9120-4592-bf70-1c86d23ddb27"/>
    <ds:schemaRef ds:uri="33c70a20-266a-45ad-bf4a-dd457e1766dc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ECF11ECB-25A4-4D8E-88A6-6D84F96C87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2e8627e-9120-4592-bf70-1c86d23ddb27"/>
    <ds:schemaRef ds:uri="33c70a20-266a-45ad-bf4a-dd457e1766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0ADE6F-3328-4A11-878A-BC0B0D324C4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FB8DE6F-4723-47CC-BC82-1B35FF7077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14884</TotalTime>
  <Words>807</Words>
  <Application>Microsoft Macintosh PowerPoint</Application>
  <PresentationFormat>Widescreen</PresentationFormat>
  <Paragraphs>262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Calibri Light</vt:lpstr>
      <vt:lpstr>Montserrat</vt:lpstr>
      <vt:lpstr>Verdana</vt:lpstr>
      <vt:lpstr>Arial</vt:lpstr>
      <vt:lpstr>GEANT EC Review</vt:lpstr>
      <vt:lpstr>Full page photo</vt:lpstr>
      <vt:lpstr>PowerPoint Presentation</vt:lpstr>
      <vt:lpstr>About GÉANT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Components – Under the hood Choose how much of the platform you want</vt:lpstr>
      <vt:lpstr>eduTEAMS Service Offerings</vt:lpstr>
      <vt:lpstr>eduTEAMS Service Offerings</vt:lpstr>
      <vt:lpstr>eduTEAMS Service Offerings</vt:lpstr>
      <vt:lpstr>eduTEAMS Service Offerings</vt:lpstr>
      <vt:lpstr>eduTEAMS Service Offerings</vt:lpstr>
      <vt:lpstr>PowerPoint Presentation</vt:lpstr>
      <vt:lpstr>PowerPoint Presentation</vt:lpstr>
      <vt:lpstr>PowerPoint Presentation</vt:lpstr>
      <vt:lpstr>PowerPoint Presentation</vt:lpstr>
      <vt:lpstr>eduTEAMS Service Offerings</vt:lpstr>
      <vt:lpstr>eduTEAMS Service Offerings</vt:lpstr>
      <vt:lpstr>PowerPoint Presentation</vt:lpstr>
    </vt:vector>
  </TitlesOfParts>
  <Manager/>
  <Company>DANTE Ltd</Company>
  <LinksUpToDate>false</LinksUpToDate>
  <SharedDoc>false</SharedDoc>
  <HyperlinkBase/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 Hasleham</dc:creator>
  <cp:keywords/>
  <dc:description/>
  <cp:lastModifiedBy>Licia Florio</cp:lastModifiedBy>
  <cp:revision>1156</cp:revision>
  <cp:lastPrinted>2017-10-30T11:13:00Z</cp:lastPrinted>
  <dcterms:created xsi:type="dcterms:W3CDTF">2017-06-19T11:24:06Z</dcterms:created>
  <dcterms:modified xsi:type="dcterms:W3CDTF">2018-06-15T09:11:36Z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21940042-bfb9-461c-809f-b0837ff36859</vt:lpwstr>
  </property>
  <property fmtid="{D5CDD505-2E9C-101B-9397-08002B2CF9AE}" pid="3" name="ContentTypeId">
    <vt:lpwstr>0x010100F65519F8D811D04CA3DCC8D1BAB7A630</vt:lpwstr>
  </property>
  <property fmtid="{D5CDD505-2E9C-101B-9397-08002B2CF9AE}" pid="4" name="Audience1">
    <vt:lpwstr>EC</vt:lpwstr>
  </property>
  <property fmtid="{D5CDD505-2E9C-101B-9397-08002B2CF9AE}" pid="5" name="Milestone Status">
    <vt:lpwstr>Draft</vt:lpwstr>
  </property>
</Properties>
</file>