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4"/>
  </p:notesMasterIdLst>
  <p:sldIdLst>
    <p:sldId id="256" r:id="rId2"/>
    <p:sldId id="257" r:id="rId3"/>
    <p:sldId id="263" r:id="rId4"/>
    <p:sldId id="262" r:id="rId5"/>
    <p:sldId id="266" r:id="rId6"/>
    <p:sldId id="269" r:id="rId7"/>
    <p:sldId id="265" r:id="rId8"/>
    <p:sldId id="264" r:id="rId9"/>
    <p:sldId id="271" r:id="rId10"/>
    <p:sldId id="272" r:id="rId11"/>
    <p:sldId id="273" r:id="rId12"/>
    <p:sldId id="274" r:id="rId13"/>
    <p:sldId id="291" r:id="rId14"/>
    <p:sldId id="288" r:id="rId15"/>
    <p:sldId id="289" r:id="rId16"/>
    <p:sldId id="284" r:id="rId17"/>
    <p:sldId id="275" r:id="rId18"/>
    <p:sldId id="276" r:id="rId19"/>
    <p:sldId id="270" r:id="rId20"/>
    <p:sldId id="268" r:id="rId21"/>
    <p:sldId id="267" r:id="rId22"/>
    <p:sldId id="290" r:id="rId23"/>
    <p:sldId id="261" r:id="rId24"/>
    <p:sldId id="283" r:id="rId25"/>
    <p:sldId id="282" r:id="rId26"/>
    <p:sldId id="281" r:id="rId27"/>
    <p:sldId id="285" r:id="rId28"/>
    <p:sldId id="280" r:id="rId29"/>
    <p:sldId id="287" r:id="rId30"/>
    <p:sldId id="277" r:id="rId31"/>
    <p:sldId id="260" r:id="rId32"/>
    <p:sldId id="25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6"/>
    <a:srgbClr val="B5892D"/>
    <a:srgbClr val="75A5D8"/>
    <a:srgbClr val="E2E4EA"/>
    <a:srgbClr val="1D2F45"/>
    <a:srgbClr val="75A4D9"/>
    <a:srgbClr val="1670C9"/>
    <a:srgbClr val="2D4E77"/>
    <a:srgbClr val="575989"/>
    <a:srgbClr val="12A4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8" autoAdjust="0"/>
    <p:restoredTop sz="86388" autoAdjust="0"/>
  </p:normalViewPr>
  <p:slideViewPr>
    <p:cSldViewPr>
      <p:cViewPr varScale="1">
        <p:scale>
          <a:sx n="59" d="100"/>
          <a:sy n="59" d="100"/>
        </p:scale>
        <p:origin x="19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22"/>
    </p:cViewPr>
  </p:sorterViewPr>
  <p:notesViewPr>
    <p:cSldViewPr>
      <p:cViewPr varScale="1">
        <p:scale>
          <a:sx n="157" d="100"/>
          <a:sy n="157" d="100"/>
        </p:scale>
        <p:origin x="4280"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16906-B6A1-4E52-BE69-9D249F819B11}" type="datetimeFigureOut">
              <a:rPr lang="it-IT" smtClean="0"/>
              <a:t>19/06/2018</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48A20-7C99-4A4D-BF06-6E8ADEA4D03E}" type="slidenum">
              <a:rPr lang="it-IT" smtClean="0"/>
              <a:t>‹#›</a:t>
            </a:fld>
            <a:endParaRPr lang="it-IT" dirty="0"/>
          </a:p>
        </p:txBody>
      </p:sp>
    </p:spTree>
    <p:extLst>
      <p:ext uri="{BB962C8B-B14F-4D97-AF65-F5344CB8AC3E}">
        <p14:creationId xmlns:p14="http://schemas.microsoft.com/office/powerpoint/2010/main" val="398496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_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C28C7CE7-02F6-9C4E-B49C-A3F54D237E10}"/>
              </a:ext>
            </a:extLst>
          </p:cNvPr>
          <p:cNvSpPr txBox="1"/>
          <p:nvPr userDrawn="1"/>
        </p:nvSpPr>
        <p:spPr>
          <a:xfrm>
            <a:off x="1858186" y="5161114"/>
            <a:ext cx="1552984"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eosc-hub.eu</a:t>
            </a:r>
          </a:p>
        </p:txBody>
      </p:sp>
      <p:pic>
        <p:nvPicPr>
          <p:cNvPr id="8" name="Immagine 7">
            <a:extLst>
              <a:ext uri="{FF2B5EF4-FFF2-40B4-BE49-F238E27FC236}">
                <a16:creationId xmlns:a16="http://schemas.microsoft.com/office/drawing/2014/main" id="{04E82C1C-60FB-2F41-A35A-E9EB596745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9829" y="5021749"/>
            <a:ext cx="589524" cy="578959"/>
          </a:xfrm>
          <a:prstGeom prst="rect">
            <a:avLst/>
          </a:prstGeom>
        </p:spPr>
      </p:pic>
      <p:pic>
        <p:nvPicPr>
          <p:cNvPr id="9" name="Immagine 8">
            <a:extLst>
              <a:ext uri="{FF2B5EF4-FFF2-40B4-BE49-F238E27FC236}">
                <a16:creationId xmlns:a16="http://schemas.microsoft.com/office/drawing/2014/main" id="{8C95AC5E-022A-794A-B33A-6292101788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62923" y="5413598"/>
            <a:ext cx="644783" cy="633228"/>
          </a:xfrm>
          <a:prstGeom prst="rect">
            <a:avLst/>
          </a:prstGeom>
        </p:spPr>
      </p:pic>
      <p:sp>
        <p:nvSpPr>
          <p:cNvPr id="10" name="CasellaDiTesto 9">
            <a:extLst>
              <a:ext uri="{FF2B5EF4-FFF2-40B4-BE49-F238E27FC236}">
                <a16:creationId xmlns:a16="http://schemas.microsoft.com/office/drawing/2014/main" id="{188D622C-A836-684D-8BDB-40E405A1B5A9}"/>
              </a:ext>
            </a:extLst>
          </p:cNvPr>
          <p:cNvSpPr txBox="1"/>
          <p:nvPr userDrawn="1"/>
        </p:nvSpPr>
        <p:spPr>
          <a:xfrm>
            <a:off x="1794880" y="5557093"/>
            <a:ext cx="1624992" cy="400110"/>
          </a:xfrm>
          <a:prstGeom prst="rect">
            <a:avLst/>
          </a:prstGeom>
          <a:noFill/>
        </p:spPr>
        <p:txBody>
          <a:bodyPr wrap="square" rtlCol="0">
            <a:spAutoFit/>
          </a:bodyPr>
          <a:lstStyle/>
          <a:p>
            <a:pPr algn="l"/>
            <a:r>
              <a:rPr lang="en-GB" sz="2000" dirty="0">
                <a:solidFill>
                  <a:srgbClr val="1C3046"/>
                </a:solidFill>
                <a:ea typeface="Source Sans Pro" charset="0"/>
                <a:cs typeface="Source Sans Pro" charset="0"/>
              </a:rPr>
              <a:t>@</a:t>
            </a:r>
            <a:r>
              <a:rPr lang="en-GB" sz="2000" dirty="0" err="1">
                <a:solidFill>
                  <a:srgbClr val="1C3046"/>
                </a:solidFill>
                <a:ea typeface="Source Sans Pro" charset="0"/>
                <a:cs typeface="Source Sans Pro" charset="0"/>
              </a:rPr>
              <a:t>EOSC_eu</a:t>
            </a:r>
            <a:endParaRPr lang="en-GB" sz="2000" dirty="0">
              <a:solidFill>
                <a:srgbClr val="1C3046"/>
              </a:solidFill>
              <a:ea typeface="Source Sans Pro" charset="0"/>
              <a:cs typeface="Source Sans Pro" charset="0"/>
            </a:endParaRPr>
          </a:p>
        </p:txBody>
      </p:sp>
      <p:sp>
        <p:nvSpPr>
          <p:cNvPr id="12" name="Rettangolo 11"/>
          <p:cNvSpPr/>
          <p:nvPr userDrawn="1"/>
        </p:nvSpPr>
        <p:spPr>
          <a:xfrm>
            <a:off x="755578" y="6381329"/>
            <a:ext cx="8280920" cy="219291"/>
          </a:xfrm>
          <a:prstGeom prst="rect">
            <a:avLst/>
          </a:prstGeom>
        </p:spPr>
        <p:txBody>
          <a:bodyPr wrap="square">
            <a:spAutoFit/>
          </a:bodyPr>
          <a:lstStyle/>
          <a:p>
            <a:r>
              <a:rPr lang="en-GB" sz="825" noProof="0" dirty="0"/>
              <a:t>EOSC-hub receives funding from the European Union’s Horizon 2020 research and innovation programme under grant agreement No. 777536.</a:t>
            </a:r>
          </a:p>
        </p:txBody>
      </p:sp>
      <p:pic>
        <p:nvPicPr>
          <p:cNvPr id="13" name="Immagin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9514" y="6381328"/>
            <a:ext cx="422176" cy="282000"/>
          </a:xfrm>
          <a:prstGeom prst="rect">
            <a:avLst/>
          </a:prstGeom>
        </p:spPr>
      </p:pic>
      <p:cxnSp>
        <p:nvCxnSpPr>
          <p:cNvPr id="14" name="Connettore 1 13"/>
          <p:cNvCxnSpPr>
            <a:cxnSpLocks/>
          </p:cNvCxnSpPr>
          <p:nvPr userDrawn="1"/>
        </p:nvCxnSpPr>
        <p:spPr>
          <a:xfrm>
            <a:off x="1403648" y="4941168"/>
            <a:ext cx="1872208" cy="0"/>
          </a:xfrm>
          <a:prstGeom prst="line">
            <a:avLst/>
          </a:prstGeom>
          <a:ln>
            <a:solidFill>
              <a:srgbClr val="1C3046"/>
            </a:solidFill>
          </a:ln>
          <a:effectLst/>
        </p:spPr>
        <p:style>
          <a:lnRef idx="2">
            <a:schemeClr val="accent1"/>
          </a:lnRef>
          <a:fillRef idx="0">
            <a:schemeClr val="accent1"/>
          </a:fillRef>
          <a:effectRef idx="1">
            <a:schemeClr val="accent1"/>
          </a:effectRef>
          <a:fontRef idx="minor">
            <a:schemeClr val="tx1"/>
          </a:fontRef>
        </p:style>
      </p:cxnSp>
      <p:pic>
        <p:nvPicPr>
          <p:cNvPr id="5" name="Immagin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82080" y="1247533"/>
            <a:ext cx="4916162" cy="1224125"/>
          </a:xfrm>
          <a:prstGeom prst="rect">
            <a:avLst/>
          </a:prstGeom>
        </p:spPr>
      </p:pic>
      <p:sp>
        <p:nvSpPr>
          <p:cNvPr id="3" name="Segnaposto contenuto 2">
            <a:extLst>
              <a:ext uri="{FF2B5EF4-FFF2-40B4-BE49-F238E27FC236}">
                <a16:creationId xmlns:a16="http://schemas.microsoft.com/office/drawing/2014/main" id="{2751C4A5-F0D1-DC40-9A0A-0C461967962D}"/>
              </a:ext>
            </a:extLst>
          </p:cNvPr>
          <p:cNvSpPr>
            <a:spLocks noGrp="1"/>
          </p:cNvSpPr>
          <p:nvPr>
            <p:ph sz="quarter" idx="10" hasCustomPrompt="1"/>
          </p:nvPr>
        </p:nvSpPr>
        <p:spPr>
          <a:xfrm>
            <a:off x="1402928" y="3572463"/>
            <a:ext cx="6121400" cy="720725"/>
          </a:xfrm>
          <a:prstGeom prst="rect">
            <a:avLst/>
          </a:prstGeom>
        </p:spPr>
        <p:txBody>
          <a:bodyPr>
            <a:normAutofit/>
          </a:bodyPr>
          <a:lstStyle>
            <a:lvl1pPr marL="0" indent="0">
              <a:buNone/>
              <a:defRPr sz="2800" i="1">
                <a:solidFill>
                  <a:srgbClr val="B5892D"/>
                </a:solidFill>
              </a:defRPr>
            </a:lvl1pPr>
          </a:lstStyle>
          <a:p>
            <a:pPr lvl="0"/>
            <a:r>
              <a:rPr lang="it-IT" dirty="0"/>
              <a:t>Click </a:t>
            </a:r>
            <a:r>
              <a:rPr lang="it-IT" dirty="0" err="1"/>
              <a:t>here</a:t>
            </a:r>
            <a:r>
              <a:rPr lang="it-IT" dirty="0"/>
              <a:t> to </a:t>
            </a:r>
            <a:r>
              <a:rPr lang="it-IT" dirty="0" err="1"/>
              <a:t>add</a:t>
            </a:r>
            <a:r>
              <a:rPr lang="it-IT" dirty="0"/>
              <a:t> sub-</a:t>
            </a:r>
            <a:r>
              <a:rPr lang="it-IT" dirty="0" err="1"/>
              <a:t>title</a:t>
            </a:r>
            <a:endParaRPr lang="en-GB" dirty="0"/>
          </a:p>
        </p:txBody>
      </p:sp>
      <p:sp>
        <p:nvSpPr>
          <p:cNvPr id="19" name="Segnaposto contenuto 18">
            <a:extLst>
              <a:ext uri="{FF2B5EF4-FFF2-40B4-BE49-F238E27FC236}">
                <a16:creationId xmlns:a16="http://schemas.microsoft.com/office/drawing/2014/main" id="{0E77F5B3-574B-5F42-A9A9-B514FF8E4995}"/>
              </a:ext>
            </a:extLst>
          </p:cNvPr>
          <p:cNvSpPr>
            <a:spLocks noGrp="1"/>
          </p:cNvSpPr>
          <p:nvPr>
            <p:ph sz="quarter" idx="11" hasCustomPrompt="1"/>
          </p:nvPr>
        </p:nvSpPr>
        <p:spPr>
          <a:xfrm>
            <a:off x="1403350" y="2852738"/>
            <a:ext cx="6192838" cy="576262"/>
          </a:xfrm>
          <a:prstGeom prst="rect">
            <a:avLst/>
          </a:prstGeom>
        </p:spPr>
        <p:txBody>
          <a:bodyPr>
            <a:normAutofit/>
          </a:bodyPr>
          <a:lstStyle>
            <a:lvl1pPr marL="0" indent="0">
              <a:buNone/>
              <a:defRPr sz="3200" b="0">
                <a:solidFill>
                  <a:srgbClr val="1C3046"/>
                </a:solidFill>
              </a:defRPr>
            </a:lvl1pPr>
          </a:lstStyle>
          <a:p>
            <a:pPr lvl="0"/>
            <a:r>
              <a:rPr lang="it-IT" b="1" dirty="0">
                <a:solidFill>
                  <a:srgbClr val="1C3046"/>
                </a:solidFill>
              </a:rPr>
              <a:t>Click </a:t>
            </a:r>
            <a:r>
              <a:rPr lang="it-IT" b="1" dirty="0" err="1">
                <a:solidFill>
                  <a:srgbClr val="1C3046"/>
                </a:solidFill>
              </a:rPr>
              <a:t>here</a:t>
            </a:r>
            <a:r>
              <a:rPr lang="it-IT" b="1" dirty="0">
                <a:solidFill>
                  <a:srgbClr val="1C3046"/>
                </a:solidFill>
              </a:rPr>
              <a:t> to </a:t>
            </a:r>
            <a:r>
              <a:rPr lang="it-IT" b="1" dirty="0" err="1">
                <a:solidFill>
                  <a:srgbClr val="1C3046"/>
                </a:solidFill>
              </a:rPr>
              <a:t>add</a:t>
            </a:r>
            <a:r>
              <a:rPr lang="it-IT" b="1" dirty="0">
                <a:solidFill>
                  <a:srgbClr val="1C3046"/>
                </a:solidFill>
              </a:rPr>
              <a:t> </a:t>
            </a:r>
            <a:r>
              <a:rPr lang="it-IT" b="1" dirty="0" err="1">
                <a:solidFill>
                  <a:srgbClr val="1C3046"/>
                </a:solidFill>
              </a:rPr>
              <a:t>title</a:t>
            </a:r>
            <a:endParaRPr lang="en-GB" dirty="0"/>
          </a:p>
        </p:txBody>
      </p:sp>
    </p:spTree>
    <p:extLst>
      <p:ext uri="{BB962C8B-B14F-4D97-AF65-F5344CB8AC3E}">
        <p14:creationId xmlns:p14="http://schemas.microsoft.com/office/powerpoint/2010/main" val="112501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mp; Content">
    <p:spTree>
      <p:nvGrpSpPr>
        <p:cNvPr id="1" name=""/>
        <p:cNvGrpSpPr/>
        <p:nvPr/>
      </p:nvGrpSpPr>
      <p:grpSpPr>
        <a:xfrm>
          <a:off x="0" y="0"/>
          <a:ext cx="0" cy="0"/>
          <a:chOff x="0" y="0"/>
          <a:chExt cx="0" cy="0"/>
        </a:xfrm>
      </p:grpSpPr>
      <p:sp>
        <p:nvSpPr>
          <p:cNvPr id="23" name="Slide Number Placeholder 5">
            <a:extLst>
              <a:ext uri="{FF2B5EF4-FFF2-40B4-BE49-F238E27FC236}">
                <a16:creationId xmlns:a16="http://schemas.microsoft.com/office/drawing/2014/main" id="{B77B2A9D-5C2F-4A5C-83AC-2A23BED551CC}"/>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3" name="Content Placeholder 2"/>
          <p:cNvSpPr>
            <a:spLocks noGrp="1"/>
          </p:cNvSpPr>
          <p:nvPr>
            <p:ph idx="1" hasCustomPrompt="1"/>
          </p:nvPr>
        </p:nvSpPr>
        <p:spPr>
          <a:xfrm>
            <a:off x="251520" y="1268764"/>
            <a:ext cx="8640960" cy="4855007"/>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12" name="Date Placeholder 3">
            <a:extLst>
              <a:ext uri="{FF2B5EF4-FFF2-40B4-BE49-F238E27FC236}">
                <a16:creationId xmlns:a16="http://schemas.microsoft.com/office/drawing/2014/main" id="{2D6204B7-1D0D-1E43-967C-261D932E2D40}"/>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6/19/2018</a:t>
            </a:fld>
            <a:endParaRPr lang="en-US" dirty="0"/>
          </a:p>
        </p:txBody>
      </p:sp>
      <p:sp>
        <p:nvSpPr>
          <p:cNvPr id="13" name="Footer Placeholder 4">
            <a:extLst>
              <a:ext uri="{FF2B5EF4-FFF2-40B4-BE49-F238E27FC236}">
                <a16:creationId xmlns:a16="http://schemas.microsoft.com/office/drawing/2014/main" id="{E1E01ECC-58A4-0745-A3E0-F9FCCE41DACE}"/>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cxnSp>
        <p:nvCxnSpPr>
          <p:cNvPr id="16" name="Connettore 1 15">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2" name="Rettangolo 21">
            <a:extLst>
              <a:ext uri="{FF2B5EF4-FFF2-40B4-BE49-F238E27FC236}">
                <a16:creationId xmlns:a16="http://schemas.microsoft.com/office/drawing/2014/main" id="{833973A6-C1BB-1043-8DAC-B993CBB6D983}"/>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6" name="Rettangolo 25"/>
          <p:cNvSpPr>
            <a:spLocks/>
          </p:cNvSpPr>
          <p:nvPr userDrawn="1"/>
        </p:nvSpPr>
        <p:spPr>
          <a:xfrm>
            <a:off x="5035836" y="-3"/>
            <a:ext cx="1303646" cy="56608"/>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7878656" y="-2404"/>
            <a:ext cx="1142863" cy="45719"/>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6381465" y="0"/>
            <a:ext cx="1601457" cy="51318"/>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3"/>
            <a:ext cx="643613" cy="51321"/>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2" name="Immagine 1">
            <a:extLst>
              <a:ext uri="{FF2B5EF4-FFF2-40B4-BE49-F238E27FC236}">
                <a16:creationId xmlns:a16="http://schemas.microsoft.com/office/drawing/2014/main" id="{A01731E7-CB9A-4E4D-834D-37ACDE4D9799}"/>
              </a:ext>
            </a:extLst>
          </p:cNvPr>
          <p:cNvPicPr>
            <a:picLocks noChangeAspect="1"/>
          </p:cNvPicPr>
          <p:nvPr userDrawn="1"/>
        </p:nvPicPr>
        <p:blipFill>
          <a:blip r:embed="rId3"/>
          <a:stretch>
            <a:fillRect/>
          </a:stretch>
        </p:blipFill>
        <p:spPr>
          <a:xfrm>
            <a:off x="-135" y="6813550"/>
            <a:ext cx="9144000" cy="44450"/>
          </a:xfrm>
          <a:prstGeom prst="rect">
            <a:avLst/>
          </a:prstGeom>
        </p:spPr>
      </p:pic>
      <p:sp>
        <p:nvSpPr>
          <p:cNvPr id="15" name="Segnaposto testo 3">
            <a:extLst>
              <a:ext uri="{FF2B5EF4-FFF2-40B4-BE49-F238E27FC236}">
                <a16:creationId xmlns:a16="http://schemas.microsoft.com/office/drawing/2014/main" id="{CB6AB942-1F6F-D740-9623-04930E39D576}"/>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48363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_slide">
    <p:spTree>
      <p:nvGrpSpPr>
        <p:cNvPr id="1" name=""/>
        <p:cNvGrpSpPr/>
        <p:nvPr/>
      </p:nvGrpSpPr>
      <p:grpSpPr>
        <a:xfrm>
          <a:off x="0" y="0"/>
          <a:ext cx="0" cy="0"/>
          <a:chOff x="0" y="0"/>
          <a:chExt cx="0" cy="0"/>
        </a:xfrm>
      </p:grpSpPr>
      <p:sp>
        <p:nvSpPr>
          <p:cNvPr id="18" name="Rettangolo 17"/>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2" name="Rettangolo 21"/>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4" name="Rettangolo 23"/>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5" name="Rettangolo 24"/>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6" name="Rettangolo 25"/>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cxnSp>
        <p:nvCxnSpPr>
          <p:cNvPr id="38" name="Connettore 1 37">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4" name="Immagine 33">
            <a:extLst>
              <a:ext uri="{FF2B5EF4-FFF2-40B4-BE49-F238E27FC236}">
                <a16:creationId xmlns:a16="http://schemas.microsoft.com/office/drawing/2014/main" id="{E748C170-E3A2-4036-BB02-1958ADA9CF9B}"/>
              </a:ext>
            </a:extLst>
          </p:cNvPr>
          <p:cNvPicPr>
            <a:picLocks noChangeAspect="1"/>
          </p:cNvPicPr>
          <p:nvPr userDrawn="1"/>
        </p:nvPicPr>
        <p:blipFill>
          <a:blip r:embed="rId2"/>
          <a:stretch>
            <a:fillRect/>
          </a:stretch>
        </p:blipFill>
        <p:spPr>
          <a:xfrm>
            <a:off x="-135" y="6813550"/>
            <a:ext cx="9144000" cy="44450"/>
          </a:xfrm>
          <a:prstGeom prst="rect">
            <a:avLst/>
          </a:prstGeom>
        </p:spPr>
      </p:pic>
      <p:pic>
        <p:nvPicPr>
          <p:cNvPr id="35" name="Immagine 34">
            <a:extLst>
              <a:ext uri="{FF2B5EF4-FFF2-40B4-BE49-F238E27FC236}">
                <a16:creationId xmlns:a16="http://schemas.microsoft.com/office/drawing/2014/main" id="{2230377E-78D8-44FD-B341-8F4ED91887F8}"/>
              </a:ext>
            </a:extLst>
          </p:cNvPr>
          <p:cNvPicPr>
            <a:picLocks noChangeAspect="1"/>
          </p:cNvPicPr>
          <p:nvPr userDrawn="1"/>
        </p:nvPicPr>
        <p:blipFill>
          <a:blip r:embed="rId2"/>
          <a:stretch>
            <a:fillRect/>
          </a:stretch>
        </p:blipFill>
        <p:spPr>
          <a:xfrm>
            <a:off x="-135" y="-1585"/>
            <a:ext cx="9144000" cy="56665"/>
          </a:xfrm>
          <a:prstGeom prst="rect">
            <a:avLst/>
          </a:prstGeom>
        </p:spPr>
      </p:pic>
      <p:sp>
        <p:nvSpPr>
          <p:cNvPr id="42" name="Rettangolo 41">
            <a:extLst>
              <a:ext uri="{FF2B5EF4-FFF2-40B4-BE49-F238E27FC236}">
                <a16:creationId xmlns:a16="http://schemas.microsoft.com/office/drawing/2014/main" id="{72ADA07B-AD55-4EFA-9DCD-327EED436DB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39" name="Slide Number Placeholder 5">
            <a:extLst>
              <a:ext uri="{FF2B5EF4-FFF2-40B4-BE49-F238E27FC236}">
                <a16:creationId xmlns:a16="http://schemas.microsoft.com/office/drawing/2014/main" id="{8908929C-8E44-1A4A-A572-D417C01C0ADE}"/>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40" name="Date Placeholder 3">
            <a:extLst>
              <a:ext uri="{FF2B5EF4-FFF2-40B4-BE49-F238E27FC236}">
                <a16:creationId xmlns:a16="http://schemas.microsoft.com/office/drawing/2014/main" id="{A1CF1935-6208-F949-8DA8-22C8D0B59609}"/>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6/19/2018</a:t>
            </a:fld>
            <a:endParaRPr lang="en-US" dirty="0"/>
          </a:p>
        </p:txBody>
      </p:sp>
      <p:sp>
        <p:nvSpPr>
          <p:cNvPr id="43" name="Footer Placeholder 4">
            <a:extLst>
              <a:ext uri="{FF2B5EF4-FFF2-40B4-BE49-F238E27FC236}">
                <a16:creationId xmlns:a16="http://schemas.microsoft.com/office/drawing/2014/main" id="{01410308-86A1-CE4F-8695-F61533B9174E}"/>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Tree>
    <p:extLst>
      <p:ext uri="{BB962C8B-B14F-4D97-AF65-F5344CB8AC3E}">
        <p14:creationId xmlns:p14="http://schemas.microsoft.com/office/powerpoint/2010/main" val="180983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_Slide_2">
    <p:spTree>
      <p:nvGrpSpPr>
        <p:cNvPr id="1" name=""/>
        <p:cNvGrpSpPr/>
        <p:nvPr/>
      </p:nvGrpSpPr>
      <p:grpSpPr>
        <a:xfrm>
          <a:off x="0" y="0"/>
          <a:ext cx="0" cy="0"/>
          <a:chOff x="0" y="0"/>
          <a:chExt cx="0" cy="0"/>
        </a:xfrm>
      </p:grpSpPr>
      <p:sp>
        <p:nvSpPr>
          <p:cNvPr id="21" name="Content Placeholder 2">
            <a:extLst>
              <a:ext uri="{FF2B5EF4-FFF2-40B4-BE49-F238E27FC236}">
                <a16:creationId xmlns:a16="http://schemas.microsoft.com/office/drawing/2014/main" id="{B3F6A26B-5B89-2345-84B7-67F14B7446DF}"/>
              </a:ext>
            </a:extLst>
          </p:cNvPr>
          <p:cNvSpPr>
            <a:spLocks noGrp="1"/>
          </p:cNvSpPr>
          <p:nvPr>
            <p:ph idx="1" hasCustomPrompt="1"/>
          </p:nvPr>
        </p:nvSpPr>
        <p:spPr>
          <a:xfrm>
            <a:off x="251520" y="1340772"/>
            <a:ext cx="4248472" cy="4747443"/>
          </a:xfrm>
          <a:prstGeom prst="rect">
            <a:avLst/>
          </a:prstGeom>
        </p:spPr>
        <p:txBody>
          <a:bodyPr>
            <a:normAutofit/>
          </a:bodyPr>
          <a:lstStyle>
            <a:lvl1pPr marL="257175" indent="-257175" algn="l" defTabSz="342900" rtl="0" eaLnBrk="1" latinLnBrk="0" hangingPunct="1">
              <a:spcBef>
                <a:spcPct val="20000"/>
              </a:spcBef>
              <a:buSzPct val="100000"/>
              <a:buFontTx/>
              <a:buBlip>
                <a:blip r:embed="rId2"/>
              </a:buBlip>
              <a:defRPr lang="en-GB" sz="2800" b="0" i="0" kern="1200" noProof="0" dirty="0" smtClean="0">
                <a:solidFill>
                  <a:schemeClr val="tx1">
                    <a:lumMod val="75000"/>
                  </a:schemeClr>
                </a:solidFill>
                <a:latin typeface="+mn-lt"/>
                <a:ea typeface="Source Sans Pro" charset="0"/>
                <a:cs typeface="Source Sans Pro" charset="0"/>
              </a:defRPr>
            </a:lvl1pPr>
            <a:lvl2pPr marL="557213" indent="-214313" algn="l" defTabSz="342900" rtl="0" eaLnBrk="1" latinLnBrk="0" hangingPunct="1">
              <a:spcBef>
                <a:spcPct val="20000"/>
              </a:spcBef>
              <a:buSzPct val="90000"/>
              <a:buFont typeface="Calibri" panose="020F0502020204030204" pitchFamily="34" charset="0"/>
              <a:buChar char="-"/>
              <a:defRPr lang="en-GB" sz="2600" b="0" i="0" kern="1200" noProof="0" dirty="0" smtClean="0">
                <a:solidFill>
                  <a:schemeClr val="tx1">
                    <a:lumMod val="75000"/>
                  </a:schemeClr>
                </a:solidFill>
                <a:latin typeface="+mn-lt"/>
                <a:ea typeface="Source Sans Pro" charset="0"/>
                <a:cs typeface="Source Sans Pro" charset="0"/>
              </a:defRPr>
            </a:lvl2pPr>
            <a:lvl3pPr marL="857250" indent="-171450" algn="l" defTabSz="342900" rtl="0" eaLnBrk="1" latinLnBrk="0" hangingPunct="1">
              <a:spcBef>
                <a:spcPct val="20000"/>
              </a:spcBef>
              <a:buSzPct val="80000"/>
              <a:buFont typeface="Wingdings" panose="05000000000000000000" pitchFamily="2" charset="2"/>
              <a:buChar char="§"/>
              <a:defRPr lang="en-GB" sz="2400" b="0" i="0" kern="1200" noProof="0" dirty="0" smtClean="0">
                <a:solidFill>
                  <a:schemeClr val="tx1">
                    <a:lumMod val="75000"/>
                  </a:schemeClr>
                </a:solidFill>
                <a:latin typeface="+mn-lt"/>
                <a:ea typeface="Source Sans Pro" charset="0"/>
                <a:cs typeface="Source Sans Pro" charset="0"/>
              </a:defRPr>
            </a:lvl3pPr>
            <a:lvl4pPr marL="1200150" marR="0" indent="-171450" algn="l" defTabSz="342900" rtl="0" eaLnBrk="1" fontAlgn="auto" latinLnBrk="0" hangingPunct="1">
              <a:lnSpc>
                <a:spcPct val="100000"/>
              </a:lnSpc>
              <a:spcBef>
                <a:spcPct val="20000"/>
              </a:spcBef>
              <a:spcAft>
                <a:spcPts val="0"/>
              </a:spcAft>
              <a:buClrTx/>
              <a:buSzPct val="70000"/>
              <a:buFont typeface="Calibri" panose="020F0502020204030204" pitchFamily="34" charset="0"/>
              <a:buChar char="-"/>
              <a:tabLst/>
              <a:defRPr lang="en-GB" sz="2800" b="0" i="0" kern="1200" noProof="0" dirty="0" smtClean="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2" name="Content Placeholder 2">
            <a:extLst>
              <a:ext uri="{FF2B5EF4-FFF2-40B4-BE49-F238E27FC236}">
                <a16:creationId xmlns:a16="http://schemas.microsoft.com/office/drawing/2014/main" id="{EA9C6E97-D6ED-C742-B3BF-F3C7F85504AE}"/>
              </a:ext>
            </a:extLst>
          </p:cNvPr>
          <p:cNvSpPr>
            <a:spLocks noGrp="1"/>
          </p:cNvSpPr>
          <p:nvPr>
            <p:ph idx="15" hasCustomPrompt="1"/>
          </p:nvPr>
        </p:nvSpPr>
        <p:spPr>
          <a:xfrm>
            <a:off x="4644009" y="1340772"/>
            <a:ext cx="4248472" cy="4747443"/>
          </a:xfrm>
          <a:prstGeom prst="rect">
            <a:avLst/>
          </a:prstGeom>
        </p:spPr>
        <p:txBody>
          <a:bodyPr>
            <a:normAutofit/>
          </a:bodyPr>
          <a:lstStyle>
            <a:lvl1pPr marL="257175" indent="-257175">
              <a:buSzPct val="100000"/>
              <a:buFontTx/>
              <a:buBlip>
                <a:blip r:embed="rId2"/>
              </a:buBlip>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657350" marR="0" indent="-457200" algn="l" defTabSz="342900" rtl="0" eaLnBrk="1" fontAlgn="auto" latinLnBrk="0" hangingPunct="1">
              <a:lnSpc>
                <a:spcPct val="100000"/>
              </a:lnSpc>
              <a:spcBef>
                <a:spcPct val="20000"/>
              </a:spcBef>
              <a:spcAft>
                <a:spcPts val="0"/>
              </a:spcAft>
              <a:buClrTx/>
              <a:buSzPct val="80000"/>
              <a:buFont typeface="Calibri" panose="020F0502020204030204" pitchFamily="34" charset="0"/>
              <a:buChar char="-"/>
              <a:tabLst/>
              <a:defRPr sz="2800" b="0" i="0">
                <a:solidFill>
                  <a:schemeClr val="tx1">
                    <a:lumMod val="75000"/>
                  </a:schemeClr>
                </a:solidFill>
                <a:latin typeface="+mn-lt"/>
                <a:ea typeface="Source Sans Pro" charset="0"/>
                <a:cs typeface="Source Sans Pro" charset="0"/>
              </a:defRPr>
            </a:lvl5pPr>
          </a:lstStyle>
          <a:p>
            <a:pPr lvl="0"/>
            <a:r>
              <a:rPr lang="it-IT" dirty="0"/>
              <a:t>Click </a:t>
            </a:r>
            <a:r>
              <a:rPr lang="it-IT" dirty="0" err="1"/>
              <a:t>here</a:t>
            </a:r>
            <a:r>
              <a:rPr lang="it-IT" dirty="0"/>
              <a:t> to </a:t>
            </a:r>
            <a:r>
              <a:rPr lang="it-IT" dirty="0" err="1"/>
              <a:t>add</a:t>
            </a:r>
            <a:r>
              <a:rPr lang="it-IT" dirty="0"/>
              <a:t> text</a:t>
            </a:r>
          </a:p>
          <a:p>
            <a:pPr lvl="1"/>
            <a:r>
              <a:rPr lang="it-IT" dirty="0"/>
              <a:t>Second </a:t>
            </a:r>
            <a:r>
              <a:rPr lang="it-IT" dirty="0" err="1"/>
              <a:t>level</a:t>
            </a:r>
            <a:endParaRPr lang="it-IT" dirty="0"/>
          </a:p>
          <a:p>
            <a:pPr lvl="2"/>
            <a:r>
              <a:rPr lang="it-IT" dirty="0"/>
              <a:t> Third </a:t>
            </a:r>
            <a:r>
              <a:rPr lang="it-IT" dirty="0" err="1"/>
              <a:t>level</a:t>
            </a:r>
            <a:endParaRPr lang="it-IT" dirty="0"/>
          </a:p>
          <a:p>
            <a:pPr lvl="3"/>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26" name="Rettangolo 25"/>
          <p:cNvSpPr>
            <a:spLocks/>
          </p:cNvSpPr>
          <p:nvPr userDrawn="1"/>
        </p:nvSpPr>
        <p:spPr>
          <a:xfrm>
            <a:off x="3114459" y="0"/>
            <a:ext cx="1133521"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7" name="Rettangolo 26"/>
          <p:cNvSpPr>
            <a:spLocks/>
          </p:cNvSpPr>
          <p:nvPr userDrawn="1"/>
        </p:nvSpPr>
        <p:spPr>
          <a:xfrm>
            <a:off x="5940154" y="0"/>
            <a:ext cx="3167471"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8" name="Rettangolo 27"/>
          <p:cNvSpPr>
            <a:spLocks/>
          </p:cNvSpPr>
          <p:nvPr userDrawn="1"/>
        </p:nvSpPr>
        <p:spPr>
          <a:xfrm>
            <a:off x="8401706" y="0"/>
            <a:ext cx="74763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29" name="Rettangolo 28"/>
          <p:cNvSpPr>
            <a:spLocks/>
          </p:cNvSpPr>
          <p:nvPr userDrawn="1"/>
        </p:nvSpPr>
        <p:spPr>
          <a:xfrm>
            <a:off x="1907705" y="0"/>
            <a:ext cx="101605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0" name="Rettangolo 29"/>
          <p:cNvSpPr>
            <a:spLocks/>
          </p:cNvSpPr>
          <p:nvPr userDrawn="1"/>
        </p:nvSpPr>
        <p:spPr>
          <a:xfrm>
            <a:off x="7164289" y="0"/>
            <a:ext cx="1303646"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1" name="Rettangolo 30"/>
          <p:cNvSpPr>
            <a:spLocks/>
          </p:cNvSpPr>
          <p:nvPr userDrawn="1"/>
        </p:nvSpPr>
        <p:spPr>
          <a:xfrm>
            <a:off x="5220074" y="0"/>
            <a:ext cx="1142863"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2" name="Rettangolo 31"/>
          <p:cNvSpPr>
            <a:spLocks/>
          </p:cNvSpPr>
          <p:nvPr userDrawn="1"/>
        </p:nvSpPr>
        <p:spPr>
          <a:xfrm>
            <a:off x="1276470" y="-2"/>
            <a:ext cx="631235" cy="36000"/>
          </a:xfrm>
          <a:prstGeom prst="rect">
            <a:avLst/>
          </a:prstGeom>
          <a:solidFill>
            <a:srgbClr val="1C3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3" name="Rettangolo 32"/>
          <p:cNvSpPr>
            <a:spLocks/>
          </p:cNvSpPr>
          <p:nvPr userDrawn="1"/>
        </p:nvSpPr>
        <p:spPr>
          <a:xfrm>
            <a:off x="643478"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4" name="Rettangolo 33"/>
          <p:cNvSpPr>
            <a:spLocks/>
          </p:cNvSpPr>
          <p:nvPr userDrawn="1"/>
        </p:nvSpPr>
        <p:spPr>
          <a:xfrm>
            <a:off x="2590802" y="0"/>
            <a:ext cx="640569"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5" name="Rettangolo 34"/>
          <p:cNvSpPr>
            <a:spLocks/>
          </p:cNvSpPr>
          <p:nvPr userDrawn="1"/>
        </p:nvSpPr>
        <p:spPr>
          <a:xfrm>
            <a:off x="4247980" y="0"/>
            <a:ext cx="1052485"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6" name="Rettangolo 35"/>
          <p:cNvSpPr>
            <a:spLocks/>
          </p:cNvSpPr>
          <p:nvPr userDrawn="1"/>
        </p:nvSpPr>
        <p:spPr>
          <a:xfrm>
            <a:off x="7357994" y="0"/>
            <a:ext cx="166335" cy="36000"/>
          </a:xfrm>
          <a:prstGeom prst="rect">
            <a:avLst/>
          </a:prstGeom>
          <a:solidFill>
            <a:srgbClr val="75A5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sp>
        <p:nvSpPr>
          <p:cNvPr id="37" name="Rettangolo 36"/>
          <p:cNvSpPr>
            <a:spLocks/>
          </p:cNvSpPr>
          <p:nvPr userDrawn="1"/>
        </p:nvSpPr>
        <p:spPr>
          <a:xfrm>
            <a:off x="-135" y="-2"/>
            <a:ext cx="643613" cy="36000"/>
          </a:xfrm>
          <a:prstGeom prst="rect">
            <a:avLst/>
          </a:prstGeom>
          <a:solidFill>
            <a:srgbClr val="B58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cxnSp>
        <p:nvCxnSpPr>
          <p:cNvPr id="41" name="Connettore 1 40">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8" name="Immagine 37">
            <a:extLst>
              <a:ext uri="{FF2B5EF4-FFF2-40B4-BE49-F238E27FC236}">
                <a16:creationId xmlns:a16="http://schemas.microsoft.com/office/drawing/2014/main" id="{6E92571F-B9E2-4515-A851-FD195B169038}"/>
              </a:ext>
            </a:extLst>
          </p:cNvPr>
          <p:cNvPicPr>
            <a:picLocks noChangeAspect="1"/>
          </p:cNvPicPr>
          <p:nvPr userDrawn="1"/>
        </p:nvPicPr>
        <p:blipFill>
          <a:blip r:embed="rId3"/>
          <a:stretch>
            <a:fillRect/>
          </a:stretch>
        </p:blipFill>
        <p:spPr>
          <a:xfrm>
            <a:off x="-135" y="6813550"/>
            <a:ext cx="9144000" cy="44450"/>
          </a:xfrm>
          <a:prstGeom prst="rect">
            <a:avLst/>
          </a:prstGeom>
        </p:spPr>
      </p:pic>
      <p:pic>
        <p:nvPicPr>
          <p:cNvPr id="44" name="Immagine 43">
            <a:extLst>
              <a:ext uri="{FF2B5EF4-FFF2-40B4-BE49-F238E27FC236}">
                <a16:creationId xmlns:a16="http://schemas.microsoft.com/office/drawing/2014/main" id="{928418AB-C8AD-472B-89A7-2D6A16B3D901}"/>
              </a:ext>
            </a:extLst>
          </p:cNvPr>
          <p:cNvPicPr>
            <a:picLocks noChangeAspect="1"/>
          </p:cNvPicPr>
          <p:nvPr userDrawn="1"/>
        </p:nvPicPr>
        <p:blipFill>
          <a:blip r:embed="rId3"/>
          <a:stretch>
            <a:fillRect/>
          </a:stretch>
        </p:blipFill>
        <p:spPr>
          <a:xfrm>
            <a:off x="-135" y="-1585"/>
            <a:ext cx="9144000" cy="56665"/>
          </a:xfrm>
          <a:prstGeom prst="rect">
            <a:avLst/>
          </a:prstGeom>
        </p:spPr>
      </p:pic>
      <p:sp>
        <p:nvSpPr>
          <p:cNvPr id="46" name="Rettangolo 45">
            <a:extLst>
              <a:ext uri="{FF2B5EF4-FFF2-40B4-BE49-F238E27FC236}">
                <a16:creationId xmlns:a16="http://schemas.microsoft.com/office/drawing/2014/main" id="{123C6A7A-0C9A-4D82-B852-DF92CC423C4B}"/>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24" name="Slide Number Placeholder 5">
            <a:extLst>
              <a:ext uri="{FF2B5EF4-FFF2-40B4-BE49-F238E27FC236}">
                <a16:creationId xmlns:a16="http://schemas.microsoft.com/office/drawing/2014/main" id="{00EFEDC4-EF62-9343-9EE9-EB34B88BB9D5}"/>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42" name="Date Placeholder 3">
            <a:extLst>
              <a:ext uri="{FF2B5EF4-FFF2-40B4-BE49-F238E27FC236}">
                <a16:creationId xmlns:a16="http://schemas.microsoft.com/office/drawing/2014/main" id="{8BDDDF39-2847-5C45-8C28-79E66DD0975F}"/>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6/19/2018</a:t>
            </a:fld>
            <a:endParaRPr lang="en-US" dirty="0"/>
          </a:p>
        </p:txBody>
      </p:sp>
      <p:sp>
        <p:nvSpPr>
          <p:cNvPr id="43" name="Footer Placeholder 4">
            <a:extLst>
              <a:ext uri="{FF2B5EF4-FFF2-40B4-BE49-F238E27FC236}">
                <a16:creationId xmlns:a16="http://schemas.microsoft.com/office/drawing/2014/main" id="{E515CF22-948A-774C-8025-06D4D9860710}"/>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
        <p:nvSpPr>
          <p:cNvPr id="40" name="Segnaposto testo 3">
            <a:extLst>
              <a:ext uri="{FF2B5EF4-FFF2-40B4-BE49-F238E27FC236}">
                <a16:creationId xmlns:a16="http://schemas.microsoft.com/office/drawing/2014/main" id="{26E22B5B-74B7-984A-B35C-01F845E6DC7E}"/>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1707022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Text (Vertical)">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01252496-1750-864D-B854-CEE0315DE692}"/>
              </a:ext>
            </a:extLst>
          </p:cNvPr>
          <p:cNvSpPr>
            <a:spLocks noGrp="1"/>
          </p:cNvSpPr>
          <p:nvPr>
            <p:ph idx="13" hasCustomPrompt="1"/>
          </p:nvPr>
        </p:nvSpPr>
        <p:spPr>
          <a:xfrm rot="5400000">
            <a:off x="2123727" y="-603447"/>
            <a:ext cx="4896546" cy="8640960"/>
          </a:xfrm>
          <a:prstGeom prst="rect">
            <a:avLst/>
          </a:prstGeom>
        </p:spPr>
        <p:txBody>
          <a:bodyPr>
            <a:normAutofit/>
          </a:bodyPr>
          <a:lstStyle>
            <a:lvl1pPr marL="257175" indent="-257175">
              <a:buSzPct val="100000"/>
              <a:buFontTx/>
              <a:buBlip>
                <a:blip r:embed="rId2"/>
              </a:buBlip>
              <a:defRPr sz="2800" b="0" i="0">
                <a:solidFill>
                  <a:schemeClr val="tx1">
                    <a:lumMod val="50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50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50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50000"/>
                  </a:schemeClr>
                </a:solidFill>
                <a:latin typeface="+mn-lt"/>
                <a:ea typeface="Source Sans Pro" charset="0"/>
                <a:cs typeface="Source Sans Pro" charset="0"/>
              </a:defRPr>
            </a:lvl4pPr>
            <a:lvl5pPr marL="1657350" marR="0" indent="-457200" algn="l" defTabSz="342900" rtl="0" eaLnBrk="1" fontAlgn="auto" latinLnBrk="0" hangingPunct="1">
              <a:lnSpc>
                <a:spcPct val="100000"/>
              </a:lnSpc>
              <a:spcBef>
                <a:spcPct val="20000"/>
              </a:spcBef>
              <a:spcAft>
                <a:spcPts val="0"/>
              </a:spcAft>
              <a:buClrTx/>
              <a:buSzPct val="80000"/>
              <a:buFont typeface="Calibri" panose="020F0502020204030204" pitchFamily="34" charset="0"/>
              <a:buChar char="-"/>
              <a:tabLst/>
              <a:defRPr sz="2800" b="0" i="0">
                <a:solidFill>
                  <a:schemeClr val="tx1">
                    <a:lumMod val="50000"/>
                  </a:schemeClr>
                </a:solidFill>
                <a:latin typeface="+mn-lt"/>
                <a:ea typeface="Source Sans Pro" charset="0"/>
                <a:cs typeface="Source Sans Pro" charset="0"/>
              </a:defRPr>
            </a:lvl5pPr>
          </a:lstStyle>
          <a:p>
            <a:pPr lvl="0"/>
            <a:r>
              <a:rPr lang="en-GB" noProof="0" dirty="0"/>
              <a:t>Click here to add text</a:t>
            </a:r>
          </a:p>
          <a:p>
            <a:pPr lvl="1"/>
            <a:r>
              <a:rPr lang="en-GB" noProof="0" dirty="0"/>
              <a:t>Second level</a:t>
            </a:r>
          </a:p>
          <a:p>
            <a:pPr lvl="2"/>
            <a:r>
              <a:rPr lang="en-GB" noProof="0" dirty="0"/>
              <a:t> Third level</a:t>
            </a:r>
          </a:p>
          <a:p>
            <a:pPr lvl="3"/>
            <a:r>
              <a:rPr lang="en-GB" noProof="0" dirty="0"/>
              <a:t> </a:t>
            </a:r>
          </a:p>
          <a:p>
            <a:pPr lvl="4"/>
            <a:endParaRPr lang="en-GB" noProof="0" dirty="0"/>
          </a:p>
          <a:p>
            <a:pPr lvl="4"/>
            <a:endParaRPr lang="en-GB" noProof="0" dirty="0"/>
          </a:p>
          <a:p>
            <a:pPr lvl="4"/>
            <a:endParaRPr lang="en-GB" noProof="0" dirty="0"/>
          </a:p>
          <a:p>
            <a:pPr lvl="4"/>
            <a:endParaRPr lang="en-GB" noProof="0" dirty="0"/>
          </a:p>
          <a:p>
            <a:pPr lvl="4"/>
            <a:endParaRPr lang="en-GB" noProof="0" dirty="0"/>
          </a:p>
        </p:txBody>
      </p:sp>
      <p:cxnSp>
        <p:nvCxnSpPr>
          <p:cNvPr id="40" name="Connettore 1 39">
            <a:extLst>
              <a:ext uri="{FF2B5EF4-FFF2-40B4-BE49-F238E27FC236}">
                <a16:creationId xmlns:a16="http://schemas.microsoft.com/office/drawing/2014/main" id="{05EEB7C1-79E8-894A-A6D8-E6E8AF7BA267}"/>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pic>
        <p:nvPicPr>
          <p:cNvPr id="32" name="Immagine 31">
            <a:extLst>
              <a:ext uri="{FF2B5EF4-FFF2-40B4-BE49-F238E27FC236}">
                <a16:creationId xmlns:a16="http://schemas.microsoft.com/office/drawing/2014/main" id="{FA6B2CD8-FEE8-4B8F-B1F0-EA8D83797BBF}"/>
              </a:ext>
            </a:extLst>
          </p:cNvPr>
          <p:cNvPicPr>
            <a:picLocks noChangeAspect="1"/>
          </p:cNvPicPr>
          <p:nvPr userDrawn="1"/>
        </p:nvPicPr>
        <p:blipFill>
          <a:blip r:embed="rId3"/>
          <a:stretch>
            <a:fillRect/>
          </a:stretch>
        </p:blipFill>
        <p:spPr>
          <a:xfrm>
            <a:off x="-135" y="6813550"/>
            <a:ext cx="9144000" cy="44450"/>
          </a:xfrm>
          <a:prstGeom prst="rect">
            <a:avLst/>
          </a:prstGeom>
        </p:spPr>
      </p:pic>
      <p:pic>
        <p:nvPicPr>
          <p:cNvPr id="37" name="Immagine 36">
            <a:extLst>
              <a:ext uri="{FF2B5EF4-FFF2-40B4-BE49-F238E27FC236}">
                <a16:creationId xmlns:a16="http://schemas.microsoft.com/office/drawing/2014/main" id="{0EBFEB97-F397-4880-BA39-E13E87E3191D}"/>
              </a:ext>
            </a:extLst>
          </p:cNvPr>
          <p:cNvPicPr>
            <a:picLocks noChangeAspect="1"/>
          </p:cNvPicPr>
          <p:nvPr userDrawn="1"/>
        </p:nvPicPr>
        <p:blipFill>
          <a:blip r:embed="rId3"/>
          <a:stretch>
            <a:fillRect/>
          </a:stretch>
        </p:blipFill>
        <p:spPr>
          <a:xfrm>
            <a:off x="-135" y="-1585"/>
            <a:ext cx="9144000" cy="56665"/>
          </a:xfrm>
          <a:prstGeom prst="rect">
            <a:avLst/>
          </a:prstGeom>
        </p:spPr>
      </p:pic>
      <p:sp>
        <p:nvSpPr>
          <p:cNvPr id="45" name="Rettangolo 44">
            <a:extLst>
              <a:ext uri="{FF2B5EF4-FFF2-40B4-BE49-F238E27FC236}">
                <a16:creationId xmlns:a16="http://schemas.microsoft.com/office/drawing/2014/main" id="{D9796DA9-E1E4-4FB4-8943-01C592107B8A}"/>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
        <p:nvSpPr>
          <p:cNvPr id="11" name="Slide Number Placeholder 5">
            <a:extLst>
              <a:ext uri="{FF2B5EF4-FFF2-40B4-BE49-F238E27FC236}">
                <a16:creationId xmlns:a16="http://schemas.microsoft.com/office/drawing/2014/main" id="{08331AB2-FA10-F049-BA93-704EC2A5F733}"/>
              </a:ext>
            </a:extLst>
          </p:cNvPr>
          <p:cNvSpPr>
            <a:spLocks noGrp="1"/>
          </p:cNvSpPr>
          <p:nvPr>
            <p:ph type="sldNum" sz="quarter" idx="12"/>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12" name="Date Placeholder 3">
            <a:extLst>
              <a:ext uri="{FF2B5EF4-FFF2-40B4-BE49-F238E27FC236}">
                <a16:creationId xmlns:a16="http://schemas.microsoft.com/office/drawing/2014/main" id="{89817EDF-DE74-3540-B1AD-C331BAC21565}"/>
              </a:ext>
            </a:extLst>
          </p:cNvPr>
          <p:cNvSpPr>
            <a:spLocks noGrp="1"/>
          </p:cNvSpPr>
          <p:nvPr>
            <p:ph type="dt" sz="half" idx="10"/>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6/19/2018</a:t>
            </a:fld>
            <a:endParaRPr lang="en-US" dirty="0"/>
          </a:p>
        </p:txBody>
      </p:sp>
      <p:sp>
        <p:nvSpPr>
          <p:cNvPr id="14" name="Footer Placeholder 4">
            <a:extLst>
              <a:ext uri="{FF2B5EF4-FFF2-40B4-BE49-F238E27FC236}">
                <a16:creationId xmlns:a16="http://schemas.microsoft.com/office/drawing/2014/main" id="{0BE6B5B4-AF6A-764F-AC9F-BFC02551E165}"/>
              </a:ext>
            </a:extLst>
          </p:cNvPr>
          <p:cNvSpPr>
            <a:spLocks noGrp="1"/>
          </p:cNvSpPr>
          <p:nvPr>
            <p:ph type="ftr" sz="quarter" idx="11"/>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sp>
        <p:nvSpPr>
          <p:cNvPr id="15" name="Segnaposto testo 3">
            <a:extLst>
              <a:ext uri="{FF2B5EF4-FFF2-40B4-BE49-F238E27FC236}">
                <a16:creationId xmlns:a16="http://schemas.microsoft.com/office/drawing/2014/main" id="{2D92F18E-5415-984E-8376-0329B157E528}"/>
              </a:ext>
            </a:extLst>
          </p:cNvPr>
          <p:cNvSpPr>
            <a:spLocks noGrp="1"/>
          </p:cNvSpPr>
          <p:nvPr>
            <p:ph type="body" sz="quarter" idx="14" hasCustomPrompt="1"/>
          </p:nvPr>
        </p:nvSpPr>
        <p:spPr>
          <a:xfrm>
            <a:off x="2911677" y="260489"/>
            <a:ext cx="5980803" cy="86408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spTree>
    <p:extLst>
      <p:ext uri="{BB962C8B-B14F-4D97-AF65-F5344CB8AC3E}">
        <p14:creationId xmlns:p14="http://schemas.microsoft.com/office/powerpoint/2010/main" val="147492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ntermediate Slide">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8341E515-DD63-3D42-B42C-9035172A73DB}"/>
              </a:ext>
            </a:extLst>
          </p:cNvPr>
          <p:cNvSpPr>
            <a:spLocks noGrp="1"/>
          </p:cNvSpPr>
          <p:nvPr>
            <p:ph idx="1" hasCustomPrompt="1"/>
          </p:nvPr>
        </p:nvSpPr>
        <p:spPr>
          <a:xfrm>
            <a:off x="683568" y="2849622"/>
            <a:ext cx="7759774" cy="2317368"/>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pPr lvl="0"/>
            <a:r>
              <a:rPr lang="en-GB" noProof="0" dirty="0"/>
              <a:t>Click here to add text</a:t>
            </a:r>
            <a:endParaRPr lang="it-IT" dirty="0"/>
          </a:p>
          <a:p>
            <a:pPr lvl="4"/>
            <a:endParaRPr lang="it-IT" dirty="0"/>
          </a:p>
          <a:p>
            <a:pPr lvl="4"/>
            <a:endParaRPr lang="it-IT" dirty="0"/>
          </a:p>
          <a:p>
            <a:pPr lvl="4"/>
            <a:endParaRPr lang="it-IT" dirty="0"/>
          </a:p>
          <a:p>
            <a:pPr lvl="4"/>
            <a:endParaRPr lang="it-IT" dirty="0"/>
          </a:p>
          <a:p>
            <a:pPr lvl="4"/>
            <a:endParaRPr lang="it-IT" dirty="0"/>
          </a:p>
        </p:txBody>
      </p:sp>
      <p:sp>
        <p:nvSpPr>
          <p:cNvPr id="11" name="Content Placeholder 2">
            <a:extLst>
              <a:ext uri="{FF2B5EF4-FFF2-40B4-BE49-F238E27FC236}">
                <a16:creationId xmlns:a16="http://schemas.microsoft.com/office/drawing/2014/main" id="{F6408EAB-6398-5543-8CB0-5155F921C6FF}"/>
              </a:ext>
            </a:extLst>
          </p:cNvPr>
          <p:cNvSpPr>
            <a:spLocks noGrp="1"/>
          </p:cNvSpPr>
          <p:nvPr>
            <p:ph idx="10" hasCustomPrompt="1"/>
          </p:nvPr>
        </p:nvSpPr>
        <p:spPr>
          <a:xfrm>
            <a:off x="683568" y="2162303"/>
            <a:ext cx="5883079" cy="556413"/>
          </a:xfrm>
          <a:prstGeom prst="rect">
            <a:avLst/>
          </a:prstGeom>
        </p:spPr>
        <p:txBody>
          <a:bodyPr>
            <a:normAutofit/>
          </a:bodyPr>
          <a:lstStyle>
            <a:lvl1pPr marL="0" indent="0">
              <a:buSzPct val="100000"/>
              <a:buFontTx/>
              <a:buNone/>
              <a:defRPr sz="2800" b="0" i="0">
                <a:solidFill>
                  <a:schemeClr val="tx1">
                    <a:lumMod val="75000"/>
                  </a:schemeClr>
                </a:solidFill>
                <a:latin typeface="+mn-lt"/>
                <a:ea typeface="Source Sans Pro" charset="0"/>
                <a:cs typeface="Source Sans Pro" charset="0"/>
              </a:defRPr>
            </a:lvl1pPr>
            <a:lvl2pPr marL="557213" indent="-214313">
              <a:buSzPct val="90000"/>
              <a:buFont typeface="Calibri" panose="020F0502020204030204" pitchFamily="34" charset="0"/>
              <a:buChar char="-"/>
              <a:defRPr sz="2600" b="0" i="0">
                <a:solidFill>
                  <a:schemeClr val="tx1">
                    <a:lumMod val="75000"/>
                  </a:schemeClr>
                </a:solidFill>
                <a:latin typeface="+mn-lt"/>
                <a:ea typeface="Source Sans Pro" charset="0"/>
                <a:cs typeface="Source Sans Pro" charset="0"/>
              </a:defRPr>
            </a:lvl2pPr>
            <a:lvl3pPr marL="857250" indent="-171450">
              <a:buSzPct val="80000"/>
              <a:buFont typeface="Wingdings" panose="05000000000000000000" pitchFamily="2" charset="2"/>
              <a:buChar char="§"/>
              <a:defRPr sz="2400" b="0" i="0">
                <a:solidFill>
                  <a:schemeClr val="tx1">
                    <a:lumMod val="75000"/>
                  </a:schemeClr>
                </a:solidFill>
                <a:latin typeface="+mn-lt"/>
                <a:ea typeface="Source Sans Pro" charset="0"/>
                <a:cs typeface="Source Sans Pro" charset="0"/>
              </a:defRPr>
            </a:lvl3pPr>
            <a:lvl4pPr marL="1028700" marR="0" indent="0" algn="l" defTabSz="342900" rtl="0" eaLnBrk="1" fontAlgn="auto" latinLnBrk="0" hangingPunct="1">
              <a:lnSpc>
                <a:spcPct val="100000"/>
              </a:lnSpc>
              <a:spcBef>
                <a:spcPct val="20000"/>
              </a:spcBef>
              <a:spcAft>
                <a:spcPts val="0"/>
              </a:spcAft>
              <a:buClrTx/>
              <a:buSzPct val="70000"/>
              <a:buFont typeface="Calibri" panose="020F0502020204030204" pitchFamily="34" charset="0"/>
              <a:buNone/>
              <a:tabLst/>
              <a:defRPr sz="2800" b="0" i="0">
                <a:solidFill>
                  <a:schemeClr val="tx1">
                    <a:lumMod val="75000"/>
                  </a:schemeClr>
                </a:solidFill>
                <a:latin typeface="+mn-lt"/>
                <a:ea typeface="Source Sans Pro" charset="0"/>
                <a:cs typeface="Source Sans Pro" charset="0"/>
              </a:defRPr>
            </a:lvl4pPr>
            <a:lvl5pPr marL="1371600" marR="0" indent="0" algn="l" defTabSz="342900" rtl="0" eaLnBrk="1" fontAlgn="auto" latinLnBrk="0" hangingPunct="1">
              <a:lnSpc>
                <a:spcPct val="100000"/>
              </a:lnSpc>
              <a:spcBef>
                <a:spcPct val="20000"/>
              </a:spcBef>
              <a:spcAft>
                <a:spcPts val="0"/>
              </a:spcAft>
              <a:buClrTx/>
              <a:buSzPct val="80000"/>
              <a:buFontTx/>
              <a:buNone/>
              <a:tabLst/>
              <a:defRPr sz="2800" b="0" i="0">
                <a:solidFill>
                  <a:schemeClr val="tx1">
                    <a:lumMod val="75000"/>
                  </a:schemeClr>
                </a:solidFill>
                <a:latin typeface="+mn-lt"/>
                <a:ea typeface="Source Sans Pro" charset="0"/>
                <a:cs typeface="Source Sans Pro" charset="0"/>
              </a:defRPr>
            </a:lvl5pPr>
          </a:lstStyle>
          <a:p>
            <a:r>
              <a:rPr lang="en-GB" b="0" dirty="0">
                <a:solidFill>
                  <a:schemeClr val="accent5">
                    <a:lumMod val="75000"/>
                  </a:schemeClr>
                </a:solidFill>
              </a:rPr>
              <a:t>Click here to add subtitle</a:t>
            </a:r>
          </a:p>
          <a:p>
            <a:pPr lvl="4"/>
            <a:endParaRPr lang="it-IT" dirty="0"/>
          </a:p>
          <a:p>
            <a:pPr lvl="4"/>
            <a:endParaRPr lang="it-IT" dirty="0"/>
          </a:p>
          <a:p>
            <a:pPr lvl="4"/>
            <a:endParaRPr lang="it-IT" dirty="0"/>
          </a:p>
          <a:p>
            <a:pPr lvl="4"/>
            <a:endParaRPr lang="it-IT" dirty="0"/>
          </a:p>
          <a:p>
            <a:pPr lvl="4"/>
            <a:endParaRPr lang="it-IT" dirty="0"/>
          </a:p>
        </p:txBody>
      </p:sp>
      <p:pic>
        <p:nvPicPr>
          <p:cNvPr id="12" name="Immagine 11">
            <a:extLst>
              <a:ext uri="{FF2B5EF4-FFF2-40B4-BE49-F238E27FC236}">
                <a16:creationId xmlns:a16="http://schemas.microsoft.com/office/drawing/2014/main" id="{B48407DB-BA49-C94D-ADD2-877CBDD6C6D2}"/>
              </a:ext>
            </a:extLst>
          </p:cNvPr>
          <p:cNvPicPr>
            <a:picLocks noChangeAspect="1"/>
          </p:cNvPicPr>
          <p:nvPr userDrawn="1"/>
        </p:nvPicPr>
        <p:blipFill>
          <a:blip r:embed="rId3"/>
          <a:stretch>
            <a:fillRect/>
          </a:stretch>
        </p:blipFill>
        <p:spPr>
          <a:xfrm>
            <a:off x="0" y="6833419"/>
            <a:ext cx="9144000" cy="56665"/>
          </a:xfrm>
          <a:prstGeom prst="rect">
            <a:avLst/>
          </a:prstGeom>
        </p:spPr>
      </p:pic>
      <p:sp>
        <p:nvSpPr>
          <p:cNvPr id="16" name="Segnaposto testo 3">
            <a:extLst>
              <a:ext uri="{FF2B5EF4-FFF2-40B4-BE49-F238E27FC236}">
                <a16:creationId xmlns:a16="http://schemas.microsoft.com/office/drawing/2014/main" id="{6CFA5BBC-FB79-3941-902F-8F674A72F7C3}"/>
              </a:ext>
            </a:extLst>
          </p:cNvPr>
          <p:cNvSpPr>
            <a:spLocks noGrp="1"/>
          </p:cNvSpPr>
          <p:nvPr>
            <p:ph type="body" sz="quarter" idx="14" hasCustomPrompt="1"/>
          </p:nvPr>
        </p:nvSpPr>
        <p:spPr>
          <a:xfrm>
            <a:off x="683568" y="1484784"/>
            <a:ext cx="5980803" cy="585861"/>
          </a:xfrm>
          <a:prstGeom prst="rect">
            <a:avLst/>
          </a:prstGeom>
        </p:spPr>
        <p:txBody>
          <a:bodyPr>
            <a:normAutofit/>
          </a:bodyPr>
          <a:lstStyle>
            <a:lvl1pPr marL="0" indent="0">
              <a:buNone/>
              <a:defRPr sz="3200" b="1">
                <a:solidFill>
                  <a:srgbClr val="1C3046"/>
                </a:solidFill>
              </a:defRPr>
            </a:lvl1pPr>
          </a:lstStyle>
          <a:p>
            <a:pPr lvl="0"/>
            <a:r>
              <a:rPr lang="en-GB" noProof="0" dirty="0"/>
              <a:t>Click here to add title</a:t>
            </a:r>
            <a:endParaRPr lang="en-GB" dirty="0"/>
          </a:p>
        </p:txBody>
      </p:sp>
      <p:pic>
        <p:nvPicPr>
          <p:cNvPr id="8" name="Immagine 7">
            <a:extLst>
              <a:ext uri="{FF2B5EF4-FFF2-40B4-BE49-F238E27FC236}">
                <a16:creationId xmlns:a16="http://schemas.microsoft.com/office/drawing/2014/main" id="{2F32A041-669E-4668-AFFC-D799D71AE9D1}"/>
              </a:ext>
            </a:extLst>
          </p:cNvPr>
          <p:cNvPicPr>
            <a:picLocks noChangeAspect="1"/>
          </p:cNvPicPr>
          <p:nvPr userDrawn="1"/>
        </p:nvPicPr>
        <p:blipFill>
          <a:blip r:embed="rId3"/>
          <a:stretch>
            <a:fillRect/>
          </a:stretch>
        </p:blipFill>
        <p:spPr>
          <a:xfrm>
            <a:off x="-135" y="-1585"/>
            <a:ext cx="9144000" cy="56665"/>
          </a:xfrm>
          <a:prstGeom prst="rect">
            <a:avLst/>
          </a:prstGeom>
        </p:spPr>
      </p:pic>
    </p:spTree>
    <p:extLst>
      <p:ext uri="{BB962C8B-B14F-4D97-AF65-F5344CB8AC3E}">
        <p14:creationId xmlns:p14="http://schemas.microsoft.com/office/powerpoint/2010/main" val="390644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ustomise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89775736-39B8-4946-BA4E-2E26123BEAA4}"/>
              </a:ext>
            </a:extLst>
          </p:cNvPr>
          <p:cNvSpPr txBox="1"/>
          <p:nvPr userDrawn="1"/>
        </p:nvSpPr>
        <p:spPr>
          <a:xfrm>
            <a:off x="3131840" y="5919963"/>
            <a:ext cx="1512168" cy="400110"/>
          </a:xfrm>
          <a:prstGeom prst="rect">
            <a:avLst/>
          </a:prstGeom>
          <a:noFill/>
        </p:spPr>
        <p:txBody>
          <a:bodyPr wrap="square" rtlCol="0">
            <a:spAutoFit/>
          </a:bodyPr>
          <a:lstStyle/>
          <a:p>
            <a:pPr algn="r"/>
            <a:r>
              <a:rPr lang="en-GB" sz="2000" dirty="0">
                <a:solidFill>
                  <a:srgbClr val="1D2F45"/>
                </a:solidFill>
                <a:ea typeface="Source Sans Pro" charset="0"/>
                <a:cs typeface="Source Sans Pro" charset="0"/>
              </a:rPr>
              <a:t>eosc-hub.eu</a:t>
            </a:r>
          </a:p>
        </p:txBody>
      </p:sp>
      <p:pic>
        <p:nvPicPr>
          <p:cNvPr id="7" name="Immagine 6">
            <a:extLst>
              <a:ext uri="{FF2B5EF4-FFF2-40B4-BE49-F238E27FC236}">
                <a16:creationId xmlns:a16="http://schemas.microsoft.com/office/drawing/2014/main" id="{4E9FBBCD-1A09-854C-AD37-ABFC23BF72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71800" y="5838387"/>
            <a:ext cx="589524" cy="578959"/>
          </a:xfrm>
          <a:prstGeom prst="rect">
            <a:avLst/>
          </a:prstGeom>
        </p:spPr>
      </p:pic>
      <p:pic>
        <p:nvPicPr>
          <p:cNvPr id="8" name="Immagine 7">
            <a:extLst>
              <a:ext uri="{FF2B5EF4-FFF2-40B4-BE49-F238E27FC236}">
                <a16:creationId xmlns:a16="http://schemas.microsoft.com/office/drawing/2014/main" id="{AB059FA9-527F-3047-9752-9021170989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8" y="5803404"/>
            <a:ext cx="644783" cy="633228"/>
          </a:xfrm>
          <a:prstGeom prst="rect">
            <a:avLst/>
          </a:prstGeom>
        </p:spPr>
      </p:pic>
      <p:sp>
        <p:nvSpPr>
          <p:cNvPr id="9" name="CasellaDiTesto 8">
            <a:extLst>
              <a:ext uri="{FF2B5EF4-FFF2-40B4-BE49-F238E27FC236}">
                <a16:creationId xmlns:a16="http://schemas.microsoft.com/office/drawing/2014/main" id="{04016F19-9C1F-4B4E-A65D-FC565E20B416}"/>
              </a:ext>
            </a:extLst>
          </p:cNvPr>
          <p:cNvSpPr txBox="1"/>
          <p:nvPr userDrawn="1"/>
        </p:nvSpPr>
        <p:spPr>
          <a:xfrm>
            <a:off x="5004049" y="5892828"/>
            <a:ext cx="1512168" cy="400110"/>
          </a:xfrm>
          <a:prstGeom prst="rect">
            <a:avLst/>
          </a:prstGeom>
          <a:noFill/>
        </p:spPr>
        <p:txBody>
          <a:bodyPr wrap="square" rtlCol="0">
            <a:spAutoFit/>
          </a:bodyPr>
          <a:lstStyle/>
          <a:p>
            <a:pPr algn="l"/>
            <a:r>
              <a:rPr lang="en-GB" sz="2000" dirty="0">
                <a:solidFill>
                  <a:srgbClr val="1D2F45"/>
                </a:solidFill>
                <a:ea typeface="Source Sans Pro" charset="0"/>
                <a:cs typeface="Source Sans Pro" charset="0"/>
              </a:rPr>
              <a:t>@</a:t>
            </a:r>
            <a:r>
              <a:rPr lang="en-GB" sz="2000" dirty="0" err="1">
                <a:solidFill>
                  <a:srgbClr val="1D2F45"/>
                </a:solidFill>
                <a:ea typeface="Source Sans Pro" charset="0"/>
                <a:cs typeface="Source Sans Pro" charset="0"/>
              </a:rPr>
              <a:t>EOSC_eu</a:t>
            </a:r>
            <a:endParaRPr lang="en-GB" sz="2000" dirty="0">
              <a:solidFill>
                <a:srgbClr val="1D2F45"/>
              </a:solidFill>
              <a:ea typeface="Source Sans Pro" charset="0"/>
              <a:cs typeface="Source Sans Pro" charset="0"/>
            </a:endParaRPr>
          </a:p>
        </p:txBody>
      </p:sp>
      <p:pic>
        <p:nvPicPr>
          <p:cNvPr id="2" name="Immagin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03907" y="3358840"/>
            <a:ext cx="1784961" cy="2231201"/>
          </a:xfrm>
          <a:prstGeom prst="rect">
            <a:avLst/>
          </a:prstGeom>
        </p:spPr>
      </p:pic>
      <p:cxnSp>
        <p:nvCxnSpPr>
          <p:cNvPr id="18" name="Connettore 1 17">
            <a:extLst>
              <a:ext uri="{FF2B5EF4-FFF2-40B4-BE49-F238E27FC236}">
                <a16:creationId xmlns:a16="http://schemas.microsoft.com/office/drawing/2014/main" id="{97C3FAB3-381B-274E-9A7E-CD86B4B697B3}"/>
              </a:ext>
            </a:extLst>
          </p:cNvPr>
          <p:cNvCxnSpPr/>
          <p:nvPr userDrawn="1"/>
        </p:nvCxnSpPr>
        <p:spPr>
          <a:xfrm>
            <a:off x="671555" y="2929632"/>
            <a:ext cx="2112235" cy="0"/>
          </a:xfrm>
          <a:prstGeom prst="line">
            <a:avLst/>
          </a:prstGeom>
          <a:ln>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23" name="Titolo 22">
            <a:extLst>
              <a:ext uri="{FF2B5EF4-FFF2-40B4-BE49-F238E27FC236}">
                <a16:creationId xmlns:a16="http://schemas.microsoft.com/office/drawing/2014/main" id="{91A4CF75-7F87-534F-870F-ED5701E5713B}"/>
              </a:ext>
            </a:extLst>
          </p:cNvPr>
          <p:cNvSpPr>
            <a:spLocks noGrp="1"/>
          </p:cNvSpPr>
          <p:nvPr>
            <p:ph type="title" hasCustomPrompt="1"/>
          </p:nvPr>
        </p:nvSpPr>
        <p:spPr>
          <a:xfrm>
            <a:off x="597702" y="1772817"/>
            <a:ext cx="2894178" cy="1008112"/>
          </a:xfrm>
          <a:prstGeom prst="rect">
            <a:avLst/>
          </a:prstGeom>
        </p:spPr>
        <p:txBody>
          <a:bodyPr>
            <a:normAutofit/>
          </a:bodyPr>
          <a:lstStyle>
            <a:lvl1pPr>
              <a:defRPr sz="2800"/>
            </a:lvl1pPr>
          </a:lstStyle>
          <a:p>
            <a:r>
              <a:rPr lang="it-IT" b="1" dirty="0" err="1">
                <a:solidFill>
                  <a:srgbClr val="1C3046"/>
                </a:solidFill>
              </a:rPr>
              <a:t>Thank</a:t>
            </a:r>
            <a:r>
              <a:rPr lang="it-IT" b="1" dirty="0">
                <a:solidFill>
                  <a:srgbClr val="1C3046"/>
                </a:solidFill>
              </a:rPr>
              <a:t> </a:t>
            </a:r>
            <a:r>
              <a:rPr lang="it-IT" b="1" dirty="0" err="1">
                <a:solidFill>
                  <a:srgbClr val="1C3046"/>
                </a:solidFill>
              </a:rPr>
              <a:t>you</a:t>
            </a:r>
            <a:r>
              <a:rPr lang="it-IT" b="1" dirty="0">
                <a:solidFill>
                  <a:srgbClr val="1C3046"/>
                </a:solidFill>
              </a:rPr>
              <a:t> for </a:t>
            </a:r>
            <a:r>
              <a:rPr lang="it-IT" b="1" dirty="0" err="1">
                <a:solidFill>
                  <a:srgbClr val="1C3046"/>
                </a:solidFill>
              </a:rPr>
              <a:t>your</a:t>
            </a:r>
            <a:r>
              <a:rPr lang="it-IT" b="1" dirty="0">
                <a:solidFill>
                  <a:srgbClr val="1C3046"/>
                </a:solidFill>
              </a:rPr>
              <a:t> </a:t>
            </a:r>
            <a:r>
              <a:rPr lang="it-IT" b="1" dirty="0" err="1">
                <a:solidFill>
                  <a:srgbClr val="1C3046"/>
                </a:solidFill>
              </a:rPr>
              <a:t>attention</a:t>
            </a:r>
            <a:r>
              <a:rPr lang="it-IT" b="1" dirty="0">
                <a:solidFill>
                  <a:srgbClr val="1C3046"/>
                </a:solidFill>
              </a:rPr>
              <a:t>!</a:t>
            </a:r>
            <a:endParaRPr lang="en-GB" dirty="0"/>
          </a:p>
        </p:txBody>
      </p:sp>
      <p:sp>
        <p:nvSpPr>
          <p:cNvPr id="33" name="Segnaposto contenuto 32">
            <a:extLst>
              <a:ext uri="{FF2B5EF4-FFF2-40B4-BE49-F238E27FC236}">
                <a16:creationId xmlns:a16="http://schemas.microsoft.com/office/drawing/2014/main" id="{EFF3BDC9-F42A-914E-9BE9-F145917FEA33}"/>
              </a:ext>
            </a:extLst>
          </p:cNvPr>
          <p:cNvSpPr>
            <a:spLocks noGrp="1"/>
          </p:cNvSpPr>
          <p:nvPr>
            <p:ph sz="quarter" idx="10" hasCustomPrompt="1"/>
          </p:nvPr>
        </p:nvSpPr>
        <p:spPr>
          <a:xfrm>
            <a:off x="5508104" y="1773238"/>
            <a:ext cx="3385071" cy="1585912"/>
          </a:xfrm>
          <a:prstGeom prst="rect">
            <a:avLst/>
          </a:prstGeom>
        </p:spPr>
        <p:txBody>
          <a:bodyPr>
            <a:normAutofit/>
          </a:bodyPr>
          <a:lstStyle>
            <a:lvl1pPr marL="257175" indent="-257175" algn="l">
              <a:buFontTx/>
              <a:buNone/>
              <a:defRPr sz="1800"/>
            </a:lvl1pPr>
            <a:lvl2pPr>
              <a:defRPr sz="1800"/>
            </a:lvl2pPr>
            <a:lvl3pPr>
              <a:defRPr sz="1800"/>
            </a:lvl3pPr>
            <a:lvl4pPr>
              <a:defRPr sz="1800"/>
            </a:lvl4pPr>
            <a:lvl5pPr>
              <a:defRPr sz="1800"/>
            </a:lvl5pPr>
          </a:lstStyle>
          <a:p>
            <a:pPr marL="0" indent="0">
              <a:buNone/>
            </a:pPr>
            <a:r>
              <a:rPr lang="en-GB" sz="1800" b="1" dirty="0">
                <a:solidFill>
                  <a:srgbClr val="1C3046"/>
                </a:solidFill>
              </a:rPr>
              <a:t>Contact</a:t>
            </a:r>
          </a:p>
          <a:p>
            <a:pPr marL="0" indent="0">
              <a:buNone/>
            </a:pPr>
            <a:r>
              <a:rPr lang="en-GB" sz="1800" dirty="0">
                <a:solidFill>
                  <a:srgbClr val="1C3046"/>
                </a:solidFill>
              </a:rPr>
              <a:t>Lorem ipsum </a:t>
            </a:r>
            <a:r>
              <a:rPr lang="en-GB" sz="1800" dirty="0" err="1">
                <a:solidFill>
                  <a:srgbClr val="1C3046"/>
                </a:solidFill>
              </a:rPr>
              <a:t>dolor</a:t>
            </a:r>
            <a:r>
              <a:rPr lang="en-GB" sz="1800" dirty="0">
                <a:solidFill>
                  <a:srgbClr val="1C3046"/>
                </a:solidFill>
              </a:rPr>
              <a:t> sit </a:t>
            </a:r>
            <a:r>
              <a:rPr lang="en-GB" sz="1800" dirty="0" err="1">
                <a:solidFill>
                  <a:srgbClr val="1C3046"/>
                </a:solidFill>
              </a:rPr>
              <a:t>amet</a:t>
            </a:r>
            <a:r>
              <a:rPr lang="en-GB" sz="1800" dirty="0">
                <a:solidFill>
                  <a:srgbClr val="1C3046"/>
                </a:solidFill>
              </a:rPr>
              <a:t>, </a:t>
            </a:r>
            <a:r>
              <a:rPr lang="en-GB" sz="1800" dirty="0" err="1">
                <a:solidFill>
                  <a:srgbClr val="1C3046"/>
                </a:solidFill>
              </a:rPr>
              <a:t>consectetur</a:t>
            </a:r>
            <a:r>
              <a:rPr lang="en-GB" sz="1800" dirty="0">
                <a:solidFill>
                  <a:srgbClr val="1C3046"/>
                </a:solidFill>
              </a:rPr>
              <a:t> </a:t>
            </a:r>
            <a:r>
              <a:rPr lang="en-GB" sz="1800" dirty="0" err="1">
                <a:solidFill>
                  <a:srgbClr val="1C3046"/>
                </a:solidFill>
              </a:rPr>
              <a:t>adipisicing</a:t>
            </a:r>
            <a:r>
              <a:rPr lang="en-GB" sz="1800" dirty="0">
                <a:solidFill>
                  <a:srgbClr val="1C3046"/>
                </a:solidFill>
              </a:rPr>
              <a:t> </a:t>
            </a:r>
            <a:r>
              <a:rPr lang="en-GB" sz="1800" dirty="0" err="1">
                <a:solidFill>
                  <a:srgbClr val="1C3046"/>
                </a:solidFill>
              </a:rPr>
              <a:t>elit</a:t>
            </a:r>
            <a:r>
              <a:rPr lang="en-GB" sz="1800" dirty="0">
                <a:solidFill>
                  <a:srgbClr val="1C3046"/>
                </a:solidFill>
              </a:rPr>
              <a:t>, </a:t>
            </a:r>
            <a:r>
              <a:rPr lang="en-GB" sz="1800" dirty="0" err="1">
                <a:solidFill>
                  <a:srgbClr val="1C3046"/>
                </a:solidFill>
              </a:rPr>
              <a:t>sed</a:t>
            </a:r>
            <a:r>
              <a:rPr lang="en-GB" sz="1800" dirty="0">
                <a:solidFill>
                  <a:srgbClr val="1C3046"/>
                </a:solidFill>
              </a:rPr>
              <a:t> do </a:t>
            </a:r>
            <a:r>
              <a:rPr lang="en-GB" sz="1800" dirty="0" err="1">
                <a:solidFill>
                  <a:srgbClr val="1C3046"/>
                </a:solidFill>
              </a:rPr>
              <a:t>eiusmod</a:t>
            </a:r>
            <a:r>
              <a:rPr lang="en-GB" sz="1800" dirty="0">
                <a:solidFill>
                  <a:srgbClr val="1C3046"/>
                </a:solidFill>
              </a:rPr>
              <a:t> </a:t>
            </a:r>
            <a:r>
              <a:rPr lang="en-GB" sz="1800" dirty="0" err="1">
                <a:solidFill>
                  <a:srgbClr val="1C3046"/>
                </a:solidFill>
              </a:rPr>
              <a:t>tempor</a:t>
            </a:r>
            <a:r>
              <a:rPr lang="en-GB" sz="1800" dirty="0">
                <a:solidFill>
                  <a:srgbClr val="1C3046"/>
                </a:solidFill>
              </a:rPr>
              <a:t> </a:t>
            </a:r>
            <a:r>
              <a:rPr lang="en-GB" sz="1800" dirty="0" err="1">
                <a:solidFill>
                  <a:srgbClr val="1C3046"/>
                </a:solidFill>
              </a:rPr>
              <a:t>incididunt</a:t>
            </a:r>
            <a:r>
              <a:rPr lang="en-GB" sz="1800" dirty="0">
                <a:solidFill>
                  <a:srgbClr val="1C3046"/>
                </a:solidFill>
              </a:rPr>
              <a:t> </a:t>
            </a:r>
            <a:r>
              <a:rPr lang="en-GB" sz="1800" dirty="0" err="1">
                <a:solidFill>
                  <a:srgbClr val="1C3046"/>
                </a:solidFill>
              </a:rPr>
              <a:t>ut</a:t>
            </a:r>
            <a:r>
              <a:rPr lang="en-GB" sz="1800" dirty="0">
                <a:solidFill>
                  <a:srgbClr val="1C3046"/>
                </a:solidFill>
              </a:rPr>
              <a:t> </a:t>
            </a:r>
            <a:r>
              <a:rPr lang="en-GB" sz="1800" dirty="0" err="1">
                <a:solidFill>
                  <a:srgbClr val="1C3046"/>
                </a:solidFill>
              </a:rPr>
              <a:t>labore</a:t>
            </a:r>
            <a:r>
              <a:rPr lang="en-GB" sz="1800" dirty="0">
                <a:solidFill>
                  <a:srgbClr val="1C3046"/>
                </a:solidFill>
              </a:rPr>
              <a:t> et </a:t>
            </a:r>
            <a:r>
              <a:rPr lang="en-GB" sz="1800" dirty="0" err="1">
                <a:solidFill>
                  <a:srgbClr val="1C3046"/>
                </a:solidFill>
              </a:rPr>
              <a:t>dolore</a:t>
            </a:r>
            <a:r>
              <a:rPr lang="en-GB" sz="1800" dirty="0">
                <a:solidFill>
                  <a:srgbClr val="1C3046"/>
                </a:solidFill>
              </a:rPr>
              <a:t> magna</a:t>
            </a:r>
          </a:p>
        </p:txBody>
      </p:sp>
      <p:sp>
        <p:nvSpPr>
          <p:cNvPr id="34" name="Segnaposto contenuto 32">
            <a:extLst>
              <a:ext uri="{FF2B5EF4-FFF2-40B4-BE49-F238E27FC236}">
                <a16:creationId xmlns:a16="http://schemas.microsoft.com/office/drawing/2014/main" id="{7E962D83-1102-414B-ACBE-1C6C8F8FE54E}"/>
              </a:ext>
            </a:extLst>
          </p:cNvPr>
          <p:cNvSpPr>
            <a:spLocks noGrp="1"/>
          </p:cNvSpPr>
          <p:nvPr>
            <p:ph sz="quarter" idx="11" hasCustomPrompt="1"/>
          </p:nvPr>
        </p:nvSpPr>
        <p:spPr>
          <a:xfrm>
            <a:off x="647105" y="3163634"/>
            <a:ext cx="2484735" cy="409382"/>
          </a:xfrm>
          <a:prstGeom prst="rect">
            <a:avLst/>
          </a:prstGeom>
        </p:spPr>
        <p:txBody>
          <a:bodyPr>
            <a:normAutofit/>
          </a:bodyPr>
          <a:lstStyle>
            <a:lvl1pPr marL="285750" marR="0" indent="-285750" algn="l" defTabSz="342900" rtl="0" eaLnBrk="1" fontAlgn="auto" latinLnBrk="0" hangingPunct="1">
              <a:lnSpc>
                <a:spcPct val="100000"/>
              </a:lnSpc>
              <a:spcBef>
                <a:spcPct val="20000"/>
              </a:spcBef>
              <a:spcAft>
                <a:spcPts val="0"/>
              </a:spcAft>
              <a:buClrTx/>
              <a:buSzTx/>
              <a:buFontTx/>
              <a:buNone/>
              <a:tabLst/>
              <a:defRPr/>
            </a:lvl1pPr>
            <a:lvl2pPr>
              <a:defRPr sz="1800"/>
            </a:lvl2pPr>
            <a:lvl3pPr>
              <a:defRPr sz="1800"/>
            </a:lvl3pPr>
            <a:lvl4pPr>
              <a:defRPr sz="1800"/>
            </a:lvl4pPr>
            <a:lvl5pPr>
              <a:defRPr sz="1800"/>
            </a:lvl5pPr>
          </a:lstStyle>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it-IT" sz="1800" i="1" dirty="0" err="1"/>
              <a:t>Questions</a:t>
            </a:r>
            <a:r>
              <a:rPr lang="it-IT" sz="1800" i="1" dirty="0"/>
              <a:t>?</a:t>
            </a:r>
          </a:p>
          <a:p>
            <a:pPr marL="0" indent="0">
              <a:buNone/>
            </a:pPr>
            <a:endParaRPr lang="it-IT" sz="1800" i="1" dirty="0"/>
          </a:p>
        </p:txBody>
      </p:sp>
    </p:spTree>
    <p:extLst>
      <p:ext uri="{BB962C8B-B14F-4D97-AF65-F5344CB8AC3E}">
        <p14:creationId xmlns:p14="http://schemas.microsoft.com/office/powerpoint/2010/main" val="107994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E31386F-E162-934A-8D1F-9D95C069AEBC}"/>
              </a:ext>
            </a:extLst>
          </p:cNvPr>
          <p:cNvSpPr>
            <a:spLocks noGrp="1"/>
          </p:cNvSpPr>
          <p:nvPr>
            <p:ph type="sldNum" sz="quarter" idx="4"/>
          </p:nvPr>
        </p:nvSpPr>
        <p:spPr>
          <a:xfrm>
            <a:off x="6553200" y="6381328"/>
            <a:ext cx="2339280" cy="288032"/>
          </a:xfrm>
          <a:prstGeom prst="rect">
            <a:avLst/>
          </a:prstGeom>
        </p:spPr>
        <p:txBody>
          <a:bodyPr/>
          <a:lstStyle>
            <a:lvl1pPr algn="r">
              <a:defRPr sz="975" b="0" i="0">
                <a:solidFill>
                  <a:schemeClr val="tx1"/>
                </a:solidFill>
                <a:latin typeface="Calibri" panose="020F0502020204030204" pitchFamily="34" charset="0"/>
                <a:ea typeface="Source Sans Pro" charset="0"/>
                <a:cs typeface="Calibri" panose="020F0502020204030204" pitchFamily="34" charset="0"/>
              </a:defRPr>
            </a:lvl1pPr>
          </a:lstStyle>
          <a:p>
            <a:fld id="{B6F15528-21DE-4FAA-801E-634DDDAF4B2B}" type="slidenum">
              <a:rPr lang="en-US" smtClean="0"/>
              <a:pPr/>
              <a:t>‹#›</a:t>
            </a:fld>
            <a:endParaRPr lang="en-US" dirty="0"/>
          </a:p>
        </p:txBody>
      </p:sp>
      <p:sp>
        <p:nvSpPr>
          <p:cNvPr id="5" name="Date Placeholder 3">
            <a:extLst>
              <a:ext uri="{FF2B5EF4-FFF2-40B4-BE49-F238E27FC236}">
                <a16:creationId xmlns:a16="http://schemas.microsoft.com/office/drawing/2014/main" id="{FD864FEF-6066-9447-AB93-1A0F90C4437D}"/>
              </a:ext>
            </a:extLst>
          </p:cNvPr>
          <p:cNvSpPr>
            <a:spLocks noGrp="1"/>
          </p:cNvSpPr>
          <p:nvPr>
            <p:ph type="dt" sz="half" idx="2"/>
          </p:nvPr>
        </p:nvSpPr>
        <p:spPr>
          <a:xfrm>
            <a:off x="251520" y="6381328"/>
            <a:ext cx="2133600" cy="288032"/>
          </a:xfrm>
          <a:prstGeom prst="rect">
            <a:avLst/>
          </a:prstGeom>
        </p:spPr>
        <p:txBody>
          <a:bodyPr/>
          <a:lstStyle>
            <a:lvl1pPr>
              <a:defRPr sz="980" b="0" i="0">
                <a:solidFill>
                  <a:schemeClr val="tx1">
                    <a:lumMod val="75000"/>
                  </a:schemeClr>
                </a:solidFill>
                <a:latin typeface="+mn-lt"/>
                <a:ea typeface="Source Sans Pro" charset="0"/>
                <a:cs typeface="Source Sans Pro" charset="0"/>
              </a:defRPr>
            </a:lvl1pPr>
          </a:lstStyle>
          <a:p>
            <a:fld id="{1D8BD707-D9CF-40AE-B4C6-C98DA3205C09}" type="datetimeFigureOut">
              <a:rPr lang="en-US" smtClean="0"/>
              <a:pPr/>
              <a:t>6/19/2018</a:t>
            </a:fld>
            <a:endParaRPr lang="en-US" dirty="0"/>
          </a:p>
        </p:txBody>
      </p:sp>
      <p:sp>
        <p:nvSpPr>
          <p:cNvPr id="6" name="Footer Placeholder 4">
            <a:extLst>
              <a:ext uri="{FF2B5EF4-FFF2-40B4-BE49-F238E27FC236}">
                <a16:creationId xmlns:a16="http://schemas.microsoft.com/office/drawing/2014/main" id="{62C92904-4608-474D-BBAB-CD0DAE59CC70}"/>
              </a:ext>
            </a:extLst>
          </p:cNvPr>
          <p:cNvSpPr>
            <a:spLocks noGrp="1"/>
          </p:cNvSpPr>
          <p:nvPr>
            <p:ph type="ftr" sz="quarter" idx="3"/>
          </p:nvPr>
        </p:nvSpPr>
        <p:spPr>
          <a:xfrm>
            <a:off x="3124200" y="6381328"/>
            <a:ext cx="2895600" cy="288032"/>
          </a:xfrm>
          <a:prstGeom prst="rect">
            <a:avLst/>
          </a:prstGeom>
        </p:spPr>
        <p:txBody>
          <a:bodyPr>
            <a:normAutofit/>
          </a:bodyPr>
          <a:lstStyle>
            <a:lvl1pPr>
              <a:defRPr sz="980" b="0" i="0">
                <a:solidFill>
                  <a:schemeClr val="tx1">
                    <a:lumMod val="75000"/>
                  </a:schemeClr>
                </a:solidFill>
                <a:latin typeface="+mn-lt"/>
                <a:ea typeface="Source Sans Pro" charset="0"/>
                <a:cs typeface="Source Sans Pro" charset="0"/>
              </a:defRPr>
            </a:lvl1pPr>
          </a:lstStyle>
          <a:p>
            <a:r>
              <a:rPr lang="en-US"/>
              <a:t>Footer</a:t>
            </a:r>
            <a:endParaRPr lang="en-US" dirty="0"/>
          </a:p>
        </p:txBody>
      </p:sp>
      <p:cxnSp>
        <p:nvCxnSpPr>
          <p:cNvPr id="7" name="Connettore 1 6">
            <a:extLst>
              <a:ext uri="{FF2B5EF4-FFF2-40B4-BE49-F238E27FC236}">
                <a16:creationId xmlns:a16="http://schemas.microsoft.com/office/drawing/2014/main" id="{1319845F-1E54-2745-8B1A-D63A20E61931}"/>
              </a:ext>
            </a:extLst>
          </p:cNvPr>
          <p:cNvCxnSpPr>
            <a:cxnSpLocks/>
          </p:cNvCxnSpPr>
          <p:nvPr userDrawn="1"/>
        </p:nvCxnSpPr>
        <p:spPr>
          <a:xfrm flipH="1" flipV="1">
            <a:off x="251520" y="6376247"/>
            <a:ext cx="8640960" cy="5085"/>
          </a:xfrm>
          <a:prstGeom prst="line">
            <a:avLst/>
          </a:prstGeom>
          <a:ln w="12700">
            <a:solidFill>
              <a:srgbClr val="1D2F45"/>
            </a:solidFill>
          </a:ln>
          <a:effectLst/>
        </p:spPr>
        <p:style>
          <a:lnRef idx="2">
            <a:schemeClr val="accent1"/>
          </a:lnRef>
          <a:fillRef idx="0">
            <a:schemeClr val="accent1"/>
          </a:fillRef>
          <a:effectRef idx="1">
            <a:schemeClr val="accent1"/>
          </a:effectRef>
          <a:fontRef idx="minor">
            <a:schemeClr val="tx1"/>
          </a:fontRef>
        </p:style>
      </p:cxnSp>
      <p:sp>
        <p:nvSpPr>
          <p:cNvPr id="8" name="Rettangolo 7">
            <a:extLst>
              <a:ext uri="{FF2B5EF4-FFF2-40B4-BE49-F238E27FC236}">
                <a16:creationId xmlns:a16="http://schemas.microsoft.com/office/drawing/2014/main" id="{1A085F82-CD25-8A4D-8A2C-FFC5CB539BB8}"/>
              </a:ext>
            </a:extLst>
          </p:cNvPr>
          <p:cNvSpPr/>
          <p:nvPr userDrawn="1"/>
        </p:nvSpPr>
        <p:spPr>
          <a:xfrm>
            <a:off x="8450088" y="6381332"/>
            <a:ext cx="442392" cy="293117"/>
          </a:xfrm>
          <a:prstGeom prst="rect">
            <a:avLst/>
          </a:prstGeom>
          <a:solidFill>
            <a:srgbClr val="1D2F45">
              <a:alpha val="2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dirty="0">
              <a:solidFill>
                <a:schemeClr val="bg1">
                  <a:lumMod val="65000"/>
                </a:schemeClr>
              </a:solidFill>
            </a:endParaRPr>
          </a:p>
        </p:txBody>
      </p:sp>
    </p:spTree>
    <p:extLst>
      <p:ext uri="{BB962C8B-B14F-4D97-AF65-F5344CB8AC3E}">
        <p14:creationId xmlns:p14="http://schemas.microsoft.com/office/powerpoint/2010/main" val="257218377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4" r:id="rId3"/>
    <p:sldLayoutId id="2147483709" r:id="rId4"/>
    <p:sldLayoutId id="2147483710" r:id="rId5"/>
    <p:sldLayoutId id="2147483712" r:id="rId6"/>
    <p:sldLayoutId id="2147483711" r:id="rId7"/>
  </p:sldLayoutIdLst>
  <p:hf hdr="0" ftr="0"/>
  <p:txStyles>
    <p:titleStyle>
      <a:lvl1pPr algn="l" defTabSz="342900" rtl="0" eaLnBrk="1" latinLnBrk="0" hangingPunct="1">
        <a:spcBef>
          <a:spcPct val="0"/>
        </a:spcBef>
        <a:buNone/>
        <a:defRPr sz="3200" b="1" kern="1200">
          <a:solidFill>
            <a:srgbClr val="1C3046"/>
          </a:solidFill>
          <a:latin typeface="+mn-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it-IT"/>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onfluence.egi.eu/display/EOSC/EOSC-hub+service+catalogu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95546774-C6AD-1E4D-90C4-6DE511E551C3}"/>
              </a:ext>
            </a:extLst>
          </p:cNvPr>
          <p:cNvSpPr>
            <a:spLocks noGrp="1"/>
          </p:cNvSpPr>
          <p:nvPr>
            <p:ph sz="quarter" idx="10"/>
          </p:nvPr>
        </p:nvSpPr>
        <p:spPr/>
        <p:txBody>
          <a:bodyPr/>
          <a:lstStyle/>
          <a:p>
            <a:r>
              <a:rPr lang="en-GB" dirty="0" smtClean="0"/>
              <a:t>Linda Cornwall, STFC</a:t>
            </a:r>
            <a:endParaRPr lang="en-GB" dirty="0"/>
          </a:p>
        </p:txBody>
      </p:sp>
      <p:sp>
        <p:nvSpPr>
          <p:cNvPr id="3" name="Segnaposto contenuto 2">
            <a:extLst>
              <a:ext uri="{FF2B5EF4-FFF2-40B4-BE49-F238E27FC236}">
                <a16:creationId xmlns:a16="http://schemas.microsoft.com/office/drawing/2014/main" id="{08C573EE-843B-E046-8572-EB8AD67C71CC}"/>
              </a:ext>
            </a:extLst>
          </p:cNvPr>
          <p:cNvSpPr>
            <a:spLocks noGrp="1"/>
          </p:cNvSpPr>
          <p:nvPr>
            <p:ph sz="quarter" idx="11"/>
          </p:nvPr>
        </p:nvSpPr>
        <p:spPr>
          <a:xfrm>
            <a:off x="1403350" y="2852738"/>
            <a:ext cx="6192838" cy="576262"/>
          </a:xfrm>
        </p:spPr>
        <p:txBody>
          <a:bodyPr>
            <a:normAutofit fontScale="85000" lnSpcReduction="10000"/>
          </a:bodyPr>
          <a:lstStyle/>
          <a:p>
            <a:r>
              <a:rPr lang="en-GB" b="1" dirty="0" smtClean="0"/>
              <a:t>SVG communication and evolution plans</a:t>
            </a:r>
            <a:endParaRPr lang="en-GB" b="1" dirty="0"/>
          </a:p>
        </p:txBody>
      </p:sp>
    </p:spTree>
    <p:extLst>
      <p:ext uri="{BB962C8B-B14F-4D97-AF65-F5344CB8AC3E}">
        <p14:creationId xmlns:p14="http://schemas.microsoft.com/office/powerpoint/2010/main" val="982740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USER – person who uses services on the infrastructure</a:t>
            </a:r>
          </a:p>
          <a:p>
            <a:pPr lvl="1"/>
            <a:r>
              <a:rPr lang="en-GB" dirty="0" smtClean="0"/>
              <a:t>SVG hasn’t so far communicated with Users, but should consider whether a vulnerability on the infrastructure affects users</a:t>
            </a:r>
          </a:p>
          <a:p>
            <a:pPr lvl="1"/>
            <a:r>
              <a:rPr lang="en-GB" dirty="0" smtClean="0"/>
              <a:t>Don’t define VM operators as Users, they are VM operators?</a:t>
            </a:r>
          </a:p>
          <a:p>
            <a:r>
              <a:rPr lang="en-US" dirty="0"/>
              <a:t>VM Operators – Person who instantiates and runs VMs</a:t>
            </a:r>
          </a:p>
          <a:p>
            <a:r>
              <a:rPr lang="en-GB" dirty="0" smtClean="0"/>
              <a:t>VOs/Research Communities</a:t>
            </a:r>
          </a:p>
          <a:p>
            <a:pPr lvl="1"/>
            <a:r>
              <a:rPr lang="en-GB" dirty="0" smtClean="0"/>
              <a:t>Within these Responsible, Planner, Operator…</a:t>
            </a:r>
          </a:p>
          <a:p>
            <a:pPr lvl="1"/>
            <a:r>
              <a:rPr lang="en-GB" dirty="0" smtClean="0"/>
              <a:t>No simple way contacting all confidentially</a:t>
            </a:r>
          </a:p>
          <a:p>
            <a:r>
              <a:rPr lang="en-GB" dirty="0" smtClean="0"/>
              <a:t>VA </a:t>
            </a:r>
            <a:r>
              <a:rPr lang="en-GB" dirty="0"/>
              <a:t>creators </a:t>
            </a:r>
            <a:r>
              <a:rPr lang="en-GB" dirty="0" smtClean="0"/>
              <a:t>(</a:t>
            </a:r>
            <a:r>
              <a:rPr lang="en-GB" dirty="0" err="1" smtClean="0"/>
              <a:t>va</a:t>
            </a:r>
            <a:r>
              <a:rPr lang="en-GB" dirty="0" smtClean="0"/>
              <a:t>-creators </a:t>
            </a:r>
            <a:r>
              <a:rPr lang="en-GB" dirty="0"/>
              <a:t>@ </a:t>
            </a:r>
            <a:r>
              <a:rPr lang="en-GB" dirty="0" smtClean="0"/>
              <a:t>mailman.egi.eu)</a:t>
            </a:r>
          </a:p>
          <a:p>
            <a:pPr lvl="1"/>
            <a:r>
              <a:rPr lang="en-GB" dirty="0" smtClean="0"/>
              <a:t>Possibly consider the creation of VA a deployment of software?</a:t>
            </a:r>
          </a:p>
          <a:p>
            <a:pPr lvl="1"/>
            <a:r>
              <a:rPr lang="en-GB" dirty="0" smtClean="0"/>
              <a:t>Or is it software?</a:t>
            </a:r>
          </a:p>
        </p:txBody>
      </p:sp>
      <p:sp>
        <p:nvSpPr>
          <p:cNvPr id="4" name="Date Placeholder 3"/>
          <p:cNvSpPr>
            <a:spLocks noGrp="1"/>
          </p:cNvSpPr>
          <p:nvPr>
            <p:ph type="dt" sz="half" idx="10"/>
          </p:nvPr>
        </p:nvSpPr>
        <p:spPr/>
        <p:txBody>
          <a:bodyPr/>
          <a:lstStyle/>
          <a:p>
            <a:fld id="{E8BB2882-91D8-4D8D-9EE4-E2B0EA65AE97}" type="datetime1">
              <a:rPr lang="en-US" smtClean="0"/>
              <a:t>6/19/2018</a:t>
            </a:fld>
            <a:endParaRPr lang="en-US" dirty="0"/>
          </a:p>
        </p:txBody>
      </p:sp>
      <p:sp>
        <p:nvSpPr>
          <p:cNvPr id="5" name="Text Placeholder 4"/>
          <p:cNvSpPr>
            <a:spLocks noGrp="1"/>
          </p:cNvSpPr>
          <p:nvPr>
            <p:ph type="body" sz="quarter" idx="14"/>
          </p:nvPr>
        </p:nvSpPr>
        <p:spPr/>
        <p:txBody>
          <a:bodyPr/>
          <a:lstStyle/>
          <a:p>
            <a:r>
              <a:rPr lang="en-US" dirty="0"/>
              <a:t>Roles related to SVG </a:t>
            </a:r>
            <a:r>
              <a:rPr lang="en-US" dirty="0" smtClean="0"/>
              <a:t>process (2)</a:t>
            </a:r>
            <a:endParaRPr lang="en-US" dirty="0"/>
          </a:p>
        </p:txBody>
      </p:sp>
    </p:spTree>
    <p:extLst>
      <p:ext uri="{BB962C8B-B14F-4D97-AF65-F5344CB8AC3E}">
        <p14:creationId xmlns:p14="http://schemas.microsoft.com/office/powerpoint/2010/main" val="91346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INFRASTRUCTURES  EGI/EUDAT</a:t>
            </a:r>
          </a:p>
          <a:p>
            <a:pPr lvl="1"/>
            <a:r>
              <a:rPr lang="en-GB" dirty="0" smtClean="0"/>
              <a:t>Sites are part of this infrastructure</a:t>
            </a:r>
          </a:p>
          <a:p>
            <a:pPr lvl="1"/>
            <a:r>
              <a:rPr lang="en-GB" dirty="0" smtClean="0"/>
              <a:t>Software experts who select software to be deployed on the infrastructure  (</a:t>
            </a:r>
            <a:r>
              <a:rPr lang="en-GB" dirty="0" err="1" smtClean="0"/>
              <a:t>FedCloud</a:t>
            </a:r>
            <a:r>
              <a:rPr lang="en-GB" dirty="0" smtClean="0"/>
              <a:t>, RAT members  expertise in Grid)</a:t>
            </a:r>
          </a:p>
          <a:p>
            <a:pPr lvl="1"/>
            <a:r>
              <a:rPr lang="en-GB" dirty="0" smtClean="0"/>
              <a:t>At times we communicate with managers, e.g. </a:t>
            </a:r>
          </a:p>
          <a:p>
            <a:pPr lvl="2"/>
            <a:r>
              <a:rPr lang="en-GB" dirty="0" smtClean="0"/>
              <a:t>critical/no easy solution</a:t>
            </a:r>
          </a:p>
          <a:p>
            <a:pPr lvl="2"/>
            <a:r>
              <a:rPr lang="en-GB" dirty="0" smtClean="0"/>
              <a:t>Possibly if GDPR breach with no easy solution.</a:t>
            </a:r>
          </a:p>
          <a:p>
            <a:r>
              <a:rPr lang="en-GB" dirty="0" smtClean="0"/>
              <a:t>PEER INFRASTRCUTURES -  e.g. OSG</a:t>
            </a:r>
          </a:p>
          <a:p>
            <a:pPr lvl="1"/>
            <a:r>
              <a:rPr lang="en-GB" dirty="0" smtClean="0"/>
              <a:t>Collaborate/exchange info</a:t>
            </a:r>
          </a:p>
          <a:p>
            <a:r>
              <a:rPr lang="en-GB" dirty="0" smtClean="0"/>
              <a:t>SOFTWARE PROVIDERS – EXTERNAL</a:t>
            </a:r>
          </a:p>
          <a:p>
            <a:pPr lvl="1"/>
            <a:r>
              <a:rPr lang="en-GB" dirty="0" smtClean="0"/>
              <a:t>Software released publicly – e.g. </a:t>
            </a:r>
            <a:r>
              <a:rPr lang="en-GB" dirty="0" err="1" smtClean="0"/>
              <a:t>linux</a:t>
            </a:r>
            <a:r>
              <a:rPr lang="en-GB" dirty="0" smtClean="0"/>
              <a:t> related</a:t>
            </a:r>
          </a:p>
          <a:p>
            <a:pPr lvl="1"/>
            <a:r>
              <a:rPr lang="en-GB" dirty="0" smtClean="0"/>
              <a:t>Some we still have relationship with/contact</a:t>
            </a:r>
          </a:p>
          <a:p>
            <a:r>
              <a:rPr lang="en-GB" dirty="0" smtClean="0"/>
              <a:t>SOFTWARE PROVIDERS – INTERNAL</a:t>
            </a:r>
          </a:p>
          <a:p>
            <a:pPr lvl="1"/>
            <a:r>
              <a:rPr lang="en-GB" dirty="0" smtClean="0"/>
              <a:t>UMD/CMD……</a:t>
            </a:r>
            <a:endParaRPr lang="en-GB" dirty="0"/>
          </a:p>
        </p:txBody>
      </p:sp>
      <p:sp>
        <p:nvSpPr>
          <p:cNvPr id="4" name="Date Placeholder 3"/>
          <p:cNvSpPr>
            <a:spLocks noGrp="1"/>
          </p:cNvSpPr>
          <p:nvPr>
            <p:ph type="dt" sz="half" idx="10"/>
          </p:nvPr>
        </p:nvSpPr>
        <p:spPr/>
        <p:txBody>
          <a:bodyPr/>
          <a:lstStyle/>
          <a:p>
            <a:fld id="{4368D60D-D6C0-4F47-8079-6D292ABB957B}" type="datetime1">
              <a:rPr lang="en-US" smtClean="0"/>
              <a:t>6/19/2018</a:t>
            </a:fld>
            <a:endParaRPr lang="en-US" dirty="0"/>
          </a:p>
        </p:txBody>
      </p:sp>
      <p:sp>
        <p:nvSpPr>
          <p:cNvPr id="5" name="Text Placeholder 4"/>
          <p:cNvSpPr>
            <a:spLocks noGrp="1"/>
          </p:cNvSpPr>
          <p:nvPr>
            <p:ph type="body" sz="quarter" idx="14"/>
          </p:nvPr>
        </p:nvSpPr>
        <p:spPr/>
        <p:txBody>
          <a:bodyPr/>
          <a:lstStyle/>
          <a:p>
            <a:r>
              <a:rPr lang="en-US" dirty="0"/>
              <a:t>Roles related to SVG process </a:t>
            </a:r>
            <a:r>
              <a:rPr lang="en-US" dirty="0" smtClean="0"/>
              <a:t>(3)</a:t>
            </a:r>
            <a:endParaRPr lang="en-US" dirty="0"/>
          </a:p>
          <a:p>
            <a:endParaRPr lang="en-GB" dirty="0"/>
          </a:p>
        </p:txBody>
      </p:sp>
    </p:spTree>
    <p:extLst>
      <p:ext uri="{BB962C8B-B14F-4D97-AF65-F5344CB8AC3E}">
        <p14:creationId xmlns:p14="http://schemas.microsoft.com/office/powerpoint/2010/main" val="982233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 name="Content Placeholder 2"/>
          <p:cNvSpPr>
            <a:spLocks noGrp="1"/>
          </p:cNvSpPr>
          <p:nvPr>
            <p:ph idx="1"/>
          </p:nvPr>
        </p:nvSpPr>
        <p:spPr/>
        <p:txBody>
          <a:bodyPr/>
          <a:lstStyle/>
          <a:p>
            <a:r>
              <a:rPr lang="en-GB" dirty="0" smtClean="0"/>
              <a:t>EOSC SERVICE CATALOGUE SERVICE PROVIDERS</a:t>
            </a:r>
          </a:p>
          <a:p>
            <a:pPr lvl="1"/>
            <a:r>
              <a:rPr lang="en-GB" dirty="0" smtClean="0"/>
              <a:t>Those who provide services available in the catalogue</a:t>
            </a:r>
          </a:p>
          <a:p>
            <a:pPr lvl="1"/>
            <a:r>
              <a:rPr lang="en-GB" dirty="0" smtClean="0"/>
              <a:t>Need Contact for Manager/Responsible</a:t>
            </a:r>
          </a:p>
          <a:p>
            <a:pPr lvl="1"/>
            <a:r>
              <a:rPr lang="en-GB" dirty="0" smtClean="0"/>
              <a:t>Need contact for Person who investigates vulnerabilities in their service</a:t>
            </a:r>
          </a:p>
          <a:p>
            <a:pPr lvl="2"/>
            <a:r>
              <a:rPr lang="en-GB" dirty="0" smtClean="0"/>
              <a:t>This could be nominated by planner</a:t>
            </a:r>
          </a:p>
          <a:p>
            <a:pPr lvl="1"/>
            <a:r>
              <a:rPr lang="en-GB" dirty="0" smtClean="0"/>
              <a:t>Need security contact – for OPERATOR to receive </a:t>
            </a:r>
          </a:p>
          <a:p>
            <a:endParaRPr lang="en-GB" dirty="0"/>
          </a:p>
        </p:txBody>
      </p:sp>
      <p:sp>
        <p:nvSpPr>
          <p:cNvPr id="4" name="Date Placeholder 3"/>
          <p:cNvSpPr>
            <a:spLocks noGrp="1"/>
          </p:cNvSpPr>
          <p:nvPr>
            <p:ph type="dt" sz="half" idx="10"/>
          </p:nvPr>
        </p:nvSpPr>
        <p:spPr/>
        <p:txBody>
          <a:bodyPr/>
          <a:lstStyle/>
          <a:p>
            <a:fld id="{4FF5BCB3-CDD2-486E-BA63-74238A1CE565}"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Roles related to SVG process (4)</a:t>
            </a:r>
            <a:endParaRPr lang="en-GB" dirty="0"/>
          </a:p>
        </p:txBody>
      </p:sp>
    </p:spTree>
    <p:extLst>
      <p:ext uri="{BB962C8B-B14F-4D97-AF65-F5344CB8AC3E}">
        <p14:creationId xmlns:p14="http://schemas.microsoft.com/office/powerpoint/2010/main" val="1984775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3" name="Content Placeholder 2"/>
          <p:cNvSpPr>
            <a:spLocks noGrp="1"/>
          </p:cNvSpPr>
          <p:nvPr>
            <p:ph idx="1"/>
          </p:nvPr>
        </p:nvSpPr>
        <p:spPr/>
        <p:txBody>
          <a:bodyPr>
            <a:normAutofit lnSpcReduction="10000"/>
          </a:bodyPr>
          <a:lstStyle/>
          <a:p>
            <a:pPr marL="0" indent="0">
              <a:buNone/>
            </a:pPr>
            <a:r>
              <a:rPr lang="en-GB" sz="2000" dirty="0" smtClean="0">
                <a:hlinkClick r:id="rId2"/>
              </a:rPr>
              <a:t>https</a:t>
            </a:r>
            <a:r>
              <a:rPr lang="en-GB" sz="2000" dirty="0">
                <a:hlinkClick r:id="rId2"/>
              </a:rPr>
              <a:t>://</a:t>
            </a:r>
            <a:r>
              <a:rPr lang="en-GB" sz="2000" dirty="0" smtClean="0">
                <a:hlinkClick r:id="rId2"/>
              </a:rPr>
              <a:t>confluence.egi.eu/display/EOSC/EOSC-hub+service+catalogue</a:t>
            </a:r>
            <a:endParaRPr lang="en-GB" sz="2000" dirty="0" smtClean="0"/>
          </a:p>
          <a:p>
            <a:pPr marL="0" indent="0">
              <a:buNone/>
            </a:pPr>
            <a:endParaRPr lang="en-GB" sz="2000" dirty="0"/>
          </a:p>
          <a:p>
            <a:pPr marL="0" indent="0">
              <a:buNone/>
            </a:pPr>
            <a:r>
              <a:rPr lang="en-GB" dirty="0" smtClean="0"/>
              <a:t>Distinguishes between</a:t>
            </a:r>
          </a:p>
          <a:p>
            <a:r>
              <a:rPr lang="en-GB" dirty="0" smtClean="0"/>
              <a:t>Common Services</a:t>
            </a:r>
          </a:p>
          <a:p>
            <a:pPr lvl="1"/>
            <a:r>
              <a:rPr lang="en-GB" dirty="0" smtClean="0"/>
              <a:t>Cloud container, CVMFS, BDII, ,,,…</a:t>
            </a:r>
          </a:p>
          <a:p>
            <a:r>
              <a:rPr lang="en-GB" dirty="0" smtClean="0"/>
              <a:t>Collaborative services</a:t>
            </a:r>
          </a:p>
          <a:p>
            <a:pPr lvl="1"/>
            <a:r>
              <a:rPr lang="en-GB" dirty="0" err="1" smtClean="0"/>
              <a:t>AppDB</a:t>
            </a:r>
            <a:r>
              <a:rPr lang="en-GB" dirty="0" smtClean="0"/>
              <a:t>, Marketplace</a:t>
            </a:r>
          </a:p>
          <a:p>
            <a:r>
              <a:rPr lang="en-GB" dirty="0" smtClean="0"/>
              <a:t>Thematic Services</a:t>
            </a:r>
          </a:p>
          <a:p>
            <a:pPr lvl="1"/>
            <a:r>
              <a:rPr lang="en-GB" dirty="0" smtClean="0"/>
              <a:t>For scientific fields</a:t>
            </a:r>
          </a:p>
          <a:p>
            <a:r>
              <a:rPr lang="en-GB" dirty="0" smtClean="0"/>
              <a:t>Federation services</a:t>
            </a:r>
          </a:p>
          <a:p>
            <a:pPr lvl="1"/>
            <a:r>
              <a:rPr lang="en-GB" dirty="0" smtClean="0"/>
              <a:t>GOCDB, </a:t>
            </a:r>
            <a:r>
              <a:rPr lang="en-GB" dirty="0" err="1" smtClean="0"/>
              <a:t>checkin</a:t>
            </a:r>
            <a:r>
              <a:rPr lang="en-GB" dirty="0" smtClean="0"/>
              <a:t>, GGUS,….</a:t>
            </a:r>
            <a:endParaRPr lang="en-GB" dirty="0"/>
          </a:p>
        </p:txBody>
      </p:sp>
      <p:sp>
        <p:nvSpPr>
          <p:cNvPr id="4" name="Date Placeholder 3"/>
          <p:cNvSpPr>
            <a:spLocks noGrp="1"/>
          </p:cNvSpPr>
          <p:nvPr>
            <p:ph type="dt" sz="half" idx="10"/>
          </p:nvPr>
        </p:nvSpPr>
        <p:spPr/>
        <p:txBody>
          <a:bodyPr/>
          <a:lstStyle/>
          <a:p>
            <a:fld id="{1339EEA0-FA7A-44C9-89DB-081D80B4E430}"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Service Catalogue</a:t>
            </a:r>
            <a:endParaRPr lang="en-GB" dirty="0"/>
          </a:p>
        </p:txBody>
      </p:sp>
    </p:spTree>
    <p:extLst>
      <p:ext uri="{BB962C8B-B14F-4D97-AF65-F5344CB8AC3E}">
        <p14:creationId xmlns:p14="http://schemas.microsoft.com/office/powerpoint/2010/main" val="227011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Matthew </a:t>
            </a:r>
            <a:r>
              <a:rPr lang="en-GB" dirty="0" err="1" smtClean="0"/>
              <a:t>Viljoen</a:t>
            </a:r>
            <a:r>
              <a:rPr lang="en-GB" dirty="0" smtClean="0"/>
              <a:t> suggested this as means of getting contacts </a:t>
            </a:r>
          </a:p>
          <a:p>
            <a:r>
              <a:rPr lang="en-GB" dirty="0" smtClean="0"/>
              <a:t>the </a:t>
            </a:r>
            <a:r>
              <a:rPr lang="en-GB" dirty="0"/>
              <a:t>Supplier Management Database in the Service Management System (SMS) - the SUPPM DB in </a:t>
            </a:r>
            <a:r>
              <a:rPr lang="en-GB" dirty="0" err="1"/>
              <a:t>FitSM</a:t>
            </a:r>
            <a:r>
              <a:rPr lang="en-GB" dirty="0"/>
              <a:t> </a:t>
            </a:r>
            <a:r>
              <a:rPr lang="en-GB" dirty="0" smtClean="0"/>
              <a:t>parlance </a:t>
            </a:r>
          </a:p>
          <a:p>
            <a:pPr marL="0" indent="0">
              <a:buNone/>
            </a:pPr>
            <a:r>
              <a:rPr lang="en-US" dirty="0" smtClean="0"/>
              <a:t>‘This </a:t>
            </a:r>
            <a:r>
              <a:rPr lang="en-US" dirty="0"/>
              <a:t>database contains the list of all suppliers of software that we care about, and within the SMS we provide the mapping between the respective software components, usually services that are run, but this could extend to other software that is run by users themselves in the e-Infrastructures, but may not be provided as a traditional </a:t>
            </a:r>
            <a:r>
              <a:rPr lang="en-US" dirty="0" smtClean="0"/>
              <a:t>service’</a:t>
            </a:r>
            <a:endParaRPr lang="en-GB" dirty="0" smtClean="0"/>
          </a:p>
          <a:p>
            <a:r>
              <a:rPr lang="en-GB" dirty="0"/>
              <a:t>the SUPPM DB with contacts of software technical </a:t>
            </a:r>
            <a:r>
              <a:rPr lang="en-GB" dirty="0" smtClean="0"/>
              <a:t>experts</a:t>
            </a:r>
          </a:p>
          <a:p>
            <a:pPr lvl="1"/>
            <a:r>
              <a:rPr lang="en-GB" dirty="0" smtClean="0"/>
              <a:t>SVG needs access to this</a:t>
            </a:r>
            <a:endParaRPr lang="en-GB" dirty="0"/>
          </a:p>
        </p:txBody>
      </p:sp>
      <p:sp>
        <p:nvSpPr>
          <p:cNvPr id="4" name="Date Placeholder 3"/>
          <p:cNvSpPr>
            <a:spLocks noGrp="1"/>
          </p:cNvSpPr>
          <p:nvPr>
            <p:ph type="dt" sz="half" idx="10"/>
          </p:nvPr>
        </p:nvSpPr>
        <p:spPr/>
        <p:txBody>
          <a:bodyPr/>
          <a:lstStyle/>
          <a:p>
            <a:fld id="{E34FD69A-8E4A-4419-AAB4-7B68F72E7A0A}" type="datetime1">
              <a:rPr lang="en-US" smtClean="0"/>
              <a:t>6/19/2018</a:t>
            </a:fld>
            <a:endParaRPr lang="en-US" dirty="0"/>
          </a:p>
        </p:txBody>
      </p:sp>
      <p:sp>
        <p:nvSpPr>
          <p:cNvPr id="5" name="Text Placeholder 4"/>
          <p:cNvSpPr>
            <a:spLocks noGrp="1"/>
          </p:cNvSpPr>
          <p:nvPr>
            <p:ph type="body" sz="quarter" idx="14"/>
          </p:nvPr>
        </p:nvSpPr>
        <p:spPr/>
        <p:txBody>
          <a:bodyPr>
            <a:normAutofit fontScale="92500" lnSpcReduction="20000"/>
          </a:bodyPr>
          <a:lstStyle/>
          <a:p>
            <a:r>
              <a:rPr lang="en-GB" dirty="0" smtClean="0"/>
              <a:t>Service Management System (SMS) Supplier management DB</a:t>
            </a:r>
            <a:endParaRPr lang="en-GB" dirty="0"/>
          </a:p>
        </p:txBody>
      </p:sp>
    </p:spTree>
    <p:extLst>
      <p:ext uri="{BB962C8B-B14F-4D97-AF65-F5344CB8AC3E}">
        <p14:creationId xmlns:p14="http://schemas.microsoft.com/office/powerpoint/2010/main" val="3409254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3" name="Content Placeholder 2"/>
          <p:cNvSpPr>
            <a:spLocks noGrp="1"/>
          </p:cNvSpPr>
          <p:nvPr>
            <p:ph idx="1"/>
          </p:nvPr>
        </p:nvSpPr>
        <p:spPr/>
        <p:txBody>
          <a:bodyPr/>
          <a:lstStyle/>
          <a:p>
            <a:r>
              <a:rPr lang="en-GB" dirty="0" smtClean="0"/>
              <a:t>Need software contacts</a:t>
            </a:r>
          </a:p>
          <a:p>
            <a:r>
              <a:rPr lang="en-GB" dirty="0" smtClean="0"/>
              <a:t>And need service contacts</a:t>
            </a:r>
          </a:p>
          <a:p>
            <a:r>
              <a:rPr lang="en-GB" dirty="0" smtClean="0"/>
              <a:t>Hopefully from same database</a:t>
            </a:r>
            <a:r>
              <a:rPr lang="en-GB" dirty="0" smtClean="0"/>
              <a:t>?</a:t>
            </a:r>
          </a:p>
          <a:p>
            <a:r>
              <a:rPr lang="en-GB" dirty="0" smtClean="0"/>
              <a:t>Infrastructure? Some services on EGI/EUDAT infrastructures? Some elsewhere?</a:t>
            </a:r>
          </a:p>
          <a:p>
            <a:endParaRPr lang="en-GB" dirty="0"/>
          </a:p>
          <a:p>
            <a:r>
              <a:rPr lang="en-GB" dirty="0" smtClean="0"/>
              <a:t>Still not all clear.</a:t>
            </a:r>
            <a:endParaRPr lang="en-GB" dirty="0"/>
          </a:p>
        </p:txBody>
      </p:sp>
      <p:sp>
        <p:nvSpPr>
          <p:cNvPr id="4" name="Date Placeholder 3"/>
          <p:cNvSpPr>
            <a:spLocks noGrp="1"/>
          </p:cNvSpPr>
          <p:nvPr>
            <p:ph type="dt" sz="half" idx="10"/>
          </p:nvPr>
        </p:nvSpPr>
        <p:spPr/>
        <p:txBody>
          <a:bodyPr/>
          <a:lstStyle/>
          <a:p>
            <a:fld id="{81C467DE-6445-4463-9A10-AA286B8B9CC3}"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For EOSC-hub</a:t>
            </a:r>
            <a:endParaRPr lang="en-GB" dirty="0"/>
          </a:p>
        </p:txBody>
      </p:sp>
    </p:spTree>
    <p:extLst>
      <p:ext uri="{BB962C8B-B14F-4D97-AF65-F5344CB8AC3E}">
        <p14:creationId xmlns:p14="http://schemas.microsoft.com/office/powerpoint/2010/main" val="3510146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 name="Content Placeholder 2"/>
          <p:cNvSpPr>
            <a:spLocks noGrp="1"/>
          </p:cNvSpPr>
          <p:nvPr>
            <p:ph idx="1"/>
          </p:nvPr>
        </p:nvSpPr>
        <p:spPr/>
        <p:txBody>
          <a:bodyPr/>
          <a:lstStyle/>
          <a:p>
            <a:r>
              <a:rPr lang="en-GB" dirty="0" smtClean="0"/>
              <a:t>Concerning who we need to communicate with?</a:t>
            </a:r>
          </a:p>
          <a:p>
            <a:endParaRPr lang="en-GB" dirty="0"/>
          </a:p>
        </p:txBody>
      </p:sp>
      <p:sp>
        <p:nvSpPr>
          <p:cNvPr id="4" name="Date Placeholder 3"/>
          <p:cNvSpPr>
            <a:spLocks noGrp="1"/>
          </p:cNvSpPr>
          <p:nvPr>
            <p:ph type="dt" sz="half" idx="10"/>
          </p:nvPr>
        </p:nvSpPr>
        <p:spPr/>
        <p:txBody>
          <a:bodyPr/>
          <a:lstStyle/>
          <a:p>
            <a:fld id="{92B3DA71-5995-43D1-9448-0352B4FFC213}"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Have I missed anything?</a:t>
            </a:r>
            <a:endParaRPr lang="en-GB" dirty="0"/>
          </a:p>
        </p:txBody>
      </p:sp>
    </p:spTree>
    <p:extLst>
      <p:ext uri="{BB962C8B-B14F-4D97-AF65-F5344CB8AC3E}">
        <p14:creationId xmlns:p14="http://schemas.microsoft.com/office/powerpoint/2010/main" val="486104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3" name="Content Placeholder 2"/>
          <p:cNvSpPr>
            <a:spLocks noGrp="1"/>
          </p:cNvSpPr>
          <p:nvPr>
            <p:ph idx="1"/>
          </p:nvPr>
        </p:nvSpPr>
        <p:spPr/>
        <p:txBody>
          <a:bodyPr/>
          <a:lstStyle/>
          <a:p>
            <a:r>
              <a:rPr lang="en-GB" dirty="0" smtClean="0"/>
              <a:t>Don’t want to lose what we already have</a:t>
            </a:r>
          </a:p>
          <a:p>
            <a:pPr lvl="1"/>
            <a:r>
              <a:rPr lang="en-GB" dirty="0" smtClean="0"/>
              <a:t>Just because changes happening mean the current procedure doesn’t quite work, don’t want to throw everything away</a:t>
            </a:r>
          </a:p>
        </p:txBody>
      </p:sp>
      <p:sp>
        <p:nvSpPr>
          <p:cNvPr id="4" name="Date Placeholder 3"/>
          <p:cNvSpPr>
            <a:spLocks noGrp="1"/>
          </p:cNvSpPr>
          <p:nvPr>
            <p:ph type="dt" sz="half" idx="10"/>
          </p:nvPr>
        </p:nvSpPr>
        <p:spPr/>
        <p:txBody>
          <a:bodyPr/>
          <a:lstStyle/>
          <a:p>
            <a:fld id="{1F20258E-FE62-494C-B282-8C2EFCFEF3BE}"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Procedure changes</a:t>
            </a:r>
            <a:endParaRPr lang="en-GB" dirty="0"/>
          </a:p>
        </p:txBody>
      </p:sp>
    </p:spTree>
    <p:extLst>
      <p:ext uri="{BB962C8B-B14F-4D97-AF65-F5344CB8AC3E}">
        <p14:creationId xmlns:p14="http://schemas.microsoft.com/office/powerpoint/2010/main" val="1266862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Content Placeholder 2"/>
          <p:cNvSpPr>
            <a:spLocks noGrp="1"/>
          </p:cNvSpPr>
          <p:nvPr>
            <p:ph idx="1"/>
          </p:nvPr>
        </p:nvSpPr>
        <p:spPr/>
        <p:txBody>
          <a:bodyPr/>
          <a:lstStyle/>
          <a:p>
            <a:r>
              <a:rPr lang="en-GB" dirty="0" smtClean="0"/>
              <a:t>sub-SVG as discussed at the CERN meeting in April, to handle specific issues which are due to EOSC-hub, proliferation etc.</a:t>
            </a:r>
          </a:p>
          <a:p>
            <a:r>
              <a:rPr lang="en-GB" dirty="0" smtClean="0"/>
              <a:t>Needs to be easy to contact the right people, less ad-hoc, more procedural.</a:t>
            </a:r>
          </a:p>
          <a:p>
            <a:r>
              <a:rPr lang="en-GB" dirty="0" smtClean="0"/>
              <a:t>More that SVG co-ordinates and ensures that the appropriate investigation happens.</a:t>
            </a:r>
          </a:p>
          <a:p>
            <a:r>
              <a:rPr lang="en-GB" dirty="0" smtClean="0"/>
              <a:t>We have a lot set up, we start with what we have otherwise, templates etc., and add new ones, evolve</a:t>
            </a:r>
          </a:p>
          <a:p>
            <a:r>
              <a:rPr lang="en-GB" dirty="0" smtClean="0"/>
              <a:t>I’d also like it to work better if I’m not available</a:t>
            </a:r>
            <a:endParaRPr lang="en-GB" dirty="0"/>
          </a:p>
        </p:txBody>
      </p:sp>
      <p:sp>
        <p:nvSpPr>
          <p:cNvPr id="4" name="Date Placeholder 3"/>
          <p:cNvSpPr>
            <a:spLocks noGrp="1"/>
          </p:cNvSpPr>
          <p:nvPr>
            <p:ph type="dt" sz="half" idx="10"/>
          </p:nvPr>
        </p:nvSpPr>
        <p:spPr/>
        <p:txBody>
          <a:bodyPr/>
          <a:lstStyle/>
          <a:p>
            <a:fld id="{3913B131-461C-4E15-B331-03EBBA5705A5}"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Main Changes needed</a:t>
            </a:r>
            <a:endParaRPr lang="en-GB" dirty="0"/>
          </a:p>
        </p:txBody>
      </p:sp>
    </p:spTree>
    <p:extLst>
      <p:ext uri="{BB962C8B-B14F-4D97-AF65-F5344CB8AC3E}">
        <p14:creationId xmlns:p14="http://schemas.microsoft.com/office/powerpoint/2010/main" val="4049564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3" name="Date Placeholder 2"/>
          <p:cNvSpPr>
            <a:spLocks noGrp="1"/>
          </p:cNvSpPr>
          <p:nvPr>
            <p:ph type="dt" sz="half" idx="10"/>
          </p:nvPr>
        </p:nvSpPr>
        <p:spPr/>
        <p:txBody>
          <a:bodyPr/>
          <a:lstStyle/>
          <a:p>
            <a:fld id="{E7318DB9-7989-44FC-A0FB-ECE0CE3D76D3}" type="datetime1">
              <a:rPr lang="en-US" smtClean="0"/>
              <a:t>6/19/2018</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2816251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Proposed new ‘Purpose’</a:t>
            </a:r>
          </a:p>
          <a:p>
            <a:r>
              <a:rPr lang="en-GB" dirty="0" smtClean="0"/>
              <a:t>Main reasons for revision</a:t>
            </a:r>
          </a:p>
          <a:p>
            <a:r>
              <a:rPr lang="en-GB" dirty="0" smtClean="0"/>
              <a:t>Scope of SVG</a:t>
            </a:r>
          </a:p>
          <a:p>
            <a:r>
              <a:rPr lang="en-GB" dirty="0" smtClean="0"/>
              <a:t>Communications from last meeting</a:t>
            </a:r>
          </a:p>
          <a:p>
            <a:r>
              <a:rPr lang="en-GB" dirty="0" smtClean="0"/>
              <a:t>New procedure</a:t>
            </a:r>
          </a:p>
          <a:p>
            <a:r>
              <a:rPr lang="en-GB" dirty="0" smtClean="0"/>
              <a:t>Where to start, what to do in coming weeks</a:t>
            </a: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Contents</a:t>
            </a:r>
            <a:endParaRPr lang="en-GB" dirty="0"/>
          </a:p>
        </p:txBody>
      </p:sp>
    </p:spTree>
    <p:extLst>
      <p:ext uri="{BB962C8B-B14F-4D97-AF65-F5344CB8AC3E}">
        <p14:creationId xmlns:p14="http://schemas.microsoft.com/office/powerpoint/2010/main" val="307503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normAutofit lnSpcReduction="10000"/>
          </a:bodyPr>
          <a:lstStyle/>
          <a:p>
            <a:r>
              <a:rPr lang="en-GB" dirty="0" smtClean="0"/>
              <a:t>REPORTER reports a vulnerability</a:t>
            </a:r>
          </a:p>
          <a:p>
            <a:pPr lvl="1"/>
            <a:r>
              <a:rPr lang="en-GB" dirty="0" smtClean="0"/>
              <a:t>Ticket Created</a:t>
            </a:r>
          </a:p>
          <a:p>
            <a:pPr lvl="1"/>
            <a:r>
              <a:rPr lang="en-GB" dirty="0" smtClean="0"/>
              <a:t>SVG acknowledges the reporter</a:t>
            </a:r>
          </a:p>
          <a:p>
            <a:r>
              <a:rPr lang="en-GB" dirty="0" smtClean="0"/>
              <a:t>SVG looks at the report</a:t>
            </a:r>
          </a:p>
          <a:p>
            <a:pPr lvl="1"/>
            <a:r>
              <a:rPr lang="en-GB" dirty="0" smtClean="0"/>
              <a:t>Is it in scope? </a:t>
            </a:r>
          </a:p>
          <a:p>
            <a:pPr lvl="2"/>
            <a:r>
              <a:rPr lang="en-GB" dirty="0" smtClean="0"/>
              <a:t>If no, inform REPORTER and close</a:t>
            </a:r>
          </a:p>
          <a:p>
            <a:pPr lvl="1"/>
            <a:r>
              <a:rPr lang="en-GB" dirty="0" smtClean="0"/>
              <a:t>Is it a concern/policy violation rather than a vulnerability?</a:t>
            </a:r>
          </a:p>
          <a:p>
            <a:pPr lvl="2"/>
            <a:r>
              <a:rPr lang="en-GB" dirty="0" smtClean="0"/>
              <a:t>If so re-route, inform REPORTER and close</a:t>
            </a:r>
          </a:p>
          <a:p>
            <a:pPr lvl="1"/>
            <a:r>
              <a:rPr lang="en-GB" dirty="0" smtClean="0"/>
              <a:t>Is it a valid software vulnerability? </a:t>
            </a:r>
          </a:p>
          <a:p>
            <a:pPr lvl="2"/>
            <a:r>
              <a:rPr lang="en-GB" dirty="0" smtClean="0"/>
              <a:t>If no, inform REPORTER and close</a:t>
            </a:r>
          </a:p>
          <a:p>
            <a:pPr lvl="2"/>
            <a:r>
              <a:rPr lang="en-GB" dirty="0" smtClean="0"/>
              <a:t>May not be able to determine, may have to wait for sub-SVG</a:t>
            </a:r>
          </a:p>
          <a:p>
            <a:pPr lvl="1"/>
            <a:endParaRPr lang="en-GB" dirty="0" smtClean="0"/>
          </a:p>
          <a:p>
            <a:pPr lvl="1"/>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Reporting and initial actions</a:t>
            </a:r>
            <a:endParaRPr lang="en-GB" dirty="0"/>
          </a:p>
        </p:txBody>
      </p:sp>
    </p:spTree>
    <p:extLst>
      <p:ext uri="{BB962C8B-B14F-4D97-AF65-F5344CB8AC3E}">
        <p14:creationId xmlns:p14="http://schemas.microsoft.com/office/powerpoint/2010/main" val="2089667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May it be of interest to PEER INFRASTRUCTUES</a:t>
            </a:r>
          </a:p>
          <a:p>
            <a:pPr lvl="1"/>
            <a:r>
              <a:rPr lang="en-GB" dirty="0" smtClean="0"/>
              <a:t>If so SVG notifies PEER INFRASTRUCTURES </a:t>
            </a:r>
          </a:p>
          <a:p>
            <a:pPr lvl="1"/>
            <a:r>
              <a:rPr lang="en-GB" dirty="0" smtClean="0"/>
              <a:t>Include EMBARGOED if it is</a:t>
            </a: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Infrastructure peer consideration</a:t>
            </a:r>
            <a:endParaRPr lang="en-GB" dirty="0"/>
          </a:p>
        </p:txBody>
      </p:sp>
    </p:spTree>
    <p:extLst>
      <p:ext uri="{BB962C8B-B14F-4D97-AF65-F5344CB8AC3E}">
        <p14:creationId xmlns:p14="http://schemas.microsoft.com/office/powerpoint/2010/main" val="4227299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3" name="Content Placeholder 2"/>
          <p:cNvSpPr>
            <a:spLocks noGrp="1"/>
          </p:cNvSpPr>
          <p:nvPr>
            <p:ph idx="1"/>
          </p:nvPr>
        </p:nvSpPr>
        <p:spPr/>
        <p:txBody>
          <a:bodyPr/>
          <a:lstStyle/>
          <a:p>
            <a:r>
              <a:rPr lang="en-GB" dirty="0" smtClean="0"/>
              <a:t>Actions described here not polished</a:t>
            </a:r>
          </a:p>
          <a:p>
            <a:r>
              <a:rPr lang="en-GB" dirty="0" smtClean="0"/>
              <a:t>sub-SVG or sub-RAT (as Maarten and I prefer) actions need better describing</a:t>
            </a:r>
          </a:p>
          <a:p>
            <a:r>
              <a:rPr lang="en-GB" dirty="0" smtClean="0"/>
              <a:t>This is the key to the changes, those who have expertise in software, or deploy it in their services, are the main people who investigate the problem and what to do in their particular service. </a:t>
            </a:r>
            <a:endParaRPr lang="en-GB" dirty="0"/>
          </a:p>
          <a:p>
            <a:pPr lvl="1"/>
            <a:r>
              <a:rPr lang="en-GB" dirty="0" smtClean="0"/>
              <a:t>Rather than the SVG-RAT</a:t>
            </a:r>
          </a:p>
        </p:txBody>
      </p:sp>
      <p:sp>
        <p:nvSpPr>
          <p:cNvPr id="4" name="Date Placeholder 3"/>
          <p:cNvSpPr>
            <a:spLocks noGrp="1"/>
          </p:cNvSpPr>
          <p:nvPr>
            <p:ph type="dt" sz="half" idx="10"/>
          </p:nvPr>
        </p:nvSpPr>
        <p:spPr/>
        <p:txBody>
          <a:bodyPr/>
          <a:lstStyle/>
          <a:p>
            <a:fld id="{516F127B-D725-4E50-BE1B-4241DA0F35FC}"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sub-SVG </a:t>
            </a:r>
            <a:endParaRPr lang="en-GB" dirty="0"/>
          </a:p>
        </p:txBody>
      </p:sp>
    </p:spTree>
    <p:extLst>
      <p:ext uri="{BB962C8B-B14F-4D97-AF65-F5344CB8AC3E}">
        <p14:creationId xmlns:p14="http://schemas.microsoft.com/office/powerpoint/2010/main" val="1745863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23</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Contact as appropriate:--</a:t>
            </a:r>
          </a:p>
          <a:p>
            <a:pPr lvl="1"/>
            <a:r>
              <a:rPr lang="en-GB" dirty="0" smtClean="0"/>
              <a:t>VO research communities</a:t>
            </a:r>
          </a:p>
          <a:p>
            <a:pPr lvl="1"/>
            <a:r>
              <a:rPr lang="en-GB" dirty="0" smtClean="0"/>
              <a:t>EOSC-hub Catalogue service providers </a:t>
            </a:r>
          </a:p>
          <a:p>
            <a:pPr lvl="1"/>
            <a:r>
              <a:rPr lang="en-GB" dirty="0" smtClean="0"/>
              <a:t>Software providers (if relationship)</a:t>
            </a:r>
          </a:p>
          <a:p>
            <a:pPr lvl="1"/>
            <a:r>
              <a:rPr lang="en-GB" dirty="0" smtClean="0"/>
              <a:t>Software responsible (as appropriate)</a:t>
            </a:r>
          </a:p>
          <a:p>
            <a:r>
              <a:rPr lang="en-GB" dirty="0" smtClean="0"/>
              <a:t>Use those to create appropriate sub-SVG</a:t>
            </a:r>
          </a:p>
          <a:p>
            <a:r>
              <a:rPr lang="en-GB" dirty="0" smtClean="0"/>
              <a:t>Consider whether it is appropriate to include the reporter in the investigation</a:t>
            </a:r>
          </a:p>
          <a:p>
            <a:pPr lvl="1"/>
            <a:r>
              <a:rPr lang="en-GB" dirty="0" smtClean="0"/>
              <a:t>If so, add to sub-SVG</a:t>
            </a:r>
          </a:p>
          <a:p>
            <a:pPr lvl="1"/>
            <a:endParaRPr lang="en-GB" dirty="0" smtClean="0"/>
          </a:p>
          <a:p>
            <a:endParaRPr lang="en-GB" dirty="0" smtClean="0"/>
          </a:p>
          <a:p>
            <a:pPr lvl="1"/>
            <a:endParaRPr lang="en-GB" dirty="0" smtClean="0"/>
          </a:p>
          <a:p>
            <a:pPr lvl="1"/>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a:t>s</a:t>
            </a:r>
            <a:r>
              <a:rPr lang="en-GB" dirty="0" smtClean="0"/>
              <a:t>ub-SVG creation</a:t>
            </a:r>
            <a:endParaRPr lang="en-GB" dirty="0"/>
          </a:p>
        </p:txBody>
      </p:sp>
    </p:spTree>
    <p:extLst>
      <p:ext uri="{BB962C8B-B14F-4D97-AF65-F5344CB8AC3E}">
        <p14:creationId xmlns:p14="http://schemas.microsoft.com/office/powerpoint/2010/main" val="43424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24</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normAutofit fontScale="92500" lnSpcReduction="10000"/>
          </a:bodyPr>
          <a:lstStyle/>
          <a:p>
            <a:r>
              <a:rPr lang="en-GB" dirty="0" smtClean="0"/>
              <a:t>Is this a software vulnerability?</a:t>
            </a:r>
          </a:p>
          <a:p>
            <a:pPr lvl="1"/>
            <a:r>
              <a:rPr lang="en-GB" dirty="0" smtClean="0"/>
              <a:t>If not, inform REPORTER and close ticket</a:t>
            </a:r>
          </a:p>
          <a:p>
            <a:r>
              <a:rPr lang="en-GB" dirty="0" smtClean="0"/>
              <a:t>Investigate the effect on services in the infrastructure</a:t>
            </a:r>
          </a:p>
          <a:p>
            <a:pPr lvl="1"/>
            <a:r>
              <a:rPr lang="en-GB" dirty="0" smtClean="0"/>
              <a:t>Contacts from services investigate their own</a:t>
            </a:r>
          </a:p>
          <a:p>
            <a:r>
              <a:rPr lang="en-GB" dirty="0" smtClean="0"/>
              <a:t>Carry out Risk Assessment for various services</a:t>
            </a:r>
          </a:p>
          <a:p>
            <a:pPr lvl="1"/>
            <a:r>
              <a:rPr lang="en-GB" dirty="0" smtClean="0"/>
              <a:t>Critical, High, Moderate, Low</a:t>
            </a:r>
          </a:p>
          <a:p>
            <a:r>
              <a:rPr lang="en-GB" dirty="0" smtClean="0"/>
              <a:t>If not fixed, and relationship with software provider, set TD to highest of the risks</a:t>
            </a:r>
          </a:p>
          <a:p>
            <a:pPr lvl="1"/>
            <a:r>
              <a:rPr lang="en-GB" dirty="0" smtClean="0"/>
              <a:t>For now ‘High’ 6 weeks, ‘Moderate’ 4 months, ‘Low’ 1 year</a:t>
            </a:r>
          </a:p>
          <a:p>
            <a:r>
              <a:rPr lang="en-GB" dirty="0" smtClean="0"/>
              <a:t>Inform Software Provider if not fixed</a:t>
            </a:r>
          </a:p>
          <a:p>
            <a:r>
              <a:rPr lang="en-GB" dirty="0" smtClean="0"/>
              <a:t>Inform Reporter</a:t>
            </a:r>
          </a:p>
          <a:p>
            <a:pPr lvl="1"/>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normAutofit/>
          </a:bodyPr>
          <a:lstStyle/>
          <a:p>
            <a:r>
              <a:rPr lang="en-GB" dirty="0"/>
              <a:t>s</a:t>
            </a:r>
            <a:r>
              <a:rPr lang="en-GB" dirty="0" smtClean="0"/>
              <a:t>ub-SVG handling</a:t>
            </a:r>
            <a:endParaRPr lang="en-GB" dirty="0"/>
          </a:p>
        </p:txBody>
      </p:sp>
    </p:spTree>
    <p:extLst>
      <p:ext uri="{BB962C8B-B14F-4D97-AF65-F5344CB8AC3E}">
        <p14:creationId xmlns:p14="http://schemas.microsoft.com/office/powerpoint/2010/main" val="3654145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normAutofit fontScale="92500"/>
          </a:bodyPr>
          <a:lstStyle/>
          <a:p>
            <a:r>
              <a:rPr lang="en-GB" dirty="0" smtClean="0"/>
              <a:t>Is the issue ‘Critical’ and not fixed/unlikely to be fixed quickly</a:t>
            </a:r>
          </a:p>
          <a:p>
            <a:pPr lvl="2"/>
            <a:r>
              <a:rPr lang="en-GB" dirty="0" smtClean="0"/>
              <a:t>Special procedure, update the one from 2017</a:t>
            </a:r>
          </a:p>
          <a:p>
            <a:r>
              <a:rPr lang="en-GB" dirty="0" smtClean="0"/>
              <a:t>Define actions to be taken</a:t>
            </a:r>
          </a:p>
          <a:p>
            <a:pPr lvl="1"/>
            <a:r>
              <a:rPr lang="en-GB" dirty="0" smtClean="0"/>
              <a:t>This may be different for different services</a:t>
            </a:r>
          </a:p>
          <a:p>
            <a:r>
              <a:rPr lang="en-GB" dirty="0" smtClean="0"/>
              <a:t>Draft advisory</a:t>
            </a:r>
          </a:p>
          <a:p>
            <a:pPr lvl="1"/>
            <a:r>
              <a:rPr lang="en-GB" dirty="0" smtClean="0"/>
              <a:t>May again be different for different services</a:t>
            </a:r>
          </a:p>
          <a:p>
            <a:r>
              <a:rPr lang="en-GB" dirty="0" smtClean="0"/>
              <a:t>Inform peer infrastructures</a:t>
            </a:r>
          </a:p>
          <a:p>
            <a:r>
              <a:rPr lang="en-GB" dirty="0" smtClean="0"/>
              <a:t>Send advisory if/when fixed or other action recommended</a:t>
            </a:r>
          </a:p>
          <a:p>
            <a:pPr lvl="1"/>
            <a:r>
              <a:rPr lang="en-GB" dirty="0" smtClean="0"/>
              <a:t>If not fixed by TD, contact software provider</a:t>
            </a:r>
          </a:p>
          <a:p>
            <a:pPr lvl="1"/>
            <a:r>
              <a:rPr lang="en-GB" dirty="0" smtClean="0"/>
              <a:t>Consider what other action to recommend.</a:t>
            </a:r>
          </a:p>
          <a:p>
            <a:pPr marL="0" indent="0">
              <a:buNone/>
            </a:pP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a:t>s</a:t>
            </a:r>
            <a:r>
              <a:rPr lang="en-GB" dirty="0" smtClean="0"/>
              <a:t>ub-SVG handling – contd.</a:t>
            </a:r>
            <a:endParaRPr lang="en-GB" dirty="0"/>
          </a:p>
        </p:txBody>
      </p:sp>
    </p:spTree>
    <p:extLst>
      <p:ext uri="{BB962C8B-B14F-4D97-AF65-F5344CB8AC3E}">
        <p14:creationId xmlns:p14="http://schemas.microsoft.com/office/powerpoint/2010/main" val="1217235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26</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normAutofit lnSpcReduction="10000"/>
          </a:bodyPr>
          <a:lstStyle/>
          <a:p>
            <a:r>
              <a:rPr lang="en-GB" dirty="0" smtClean="0"/>
              <a:t>Get things in place to allow us to form sub-SVG</a:t>
            </a:r>
          </a:p>
          <a:p>
            <a:pPr lvl="1"/>
            <a:r>
              <a:rPr lang="en-GB" dirty="0" smtClean="0"/>
              <a:t>This will not be easy</a:t>
            </a:r>
          </a:p>
          <a:p>
            <a:pPr lvl="1"/>
            <a:r>
              <a:rPr lang="en-GB" dirty="0" smtClean="0"/>
              <a:t>Need to understand better how the service management system is going to work, how that relates to the EOSC-hub catalogue.</a:t>
            </a:r>
          </a:p>
          <a:p>
            <a:pPr lvl="1"/>
            <a:r>
              <a:rPr lang="en-GB" dirty="0" smtClean="0"/>
              <a:t>Services will need to participate</a:t>
            </a:r>
          </a:p>
          <a:p>
            <a:pPr lvl="1"/>
            <a:r>
              <a:rPr lang="en-GB" dirty="0" smtClean="0"/>
              <a:t>We need to get software responsible too.</a:t>
            </a:r>
          </a:p>
          <a:p>
            <a:pPr marL="42862" indent="0">
              <a:buNone/>
            </a:pPr>
            <a:endParaRPr lang="en-GB" dirty="0" smtClean="0"/>
          </a:p>
          <a:p>
            <a:r>
              <a:rPr lang="en-GB" dirty="0" smtClean="0"/>
              <a:t>SVG private wiki</a:t>
            </a:r>
          </a:p>
          <a:p>
            <a:pPr lvl="1"/>
            <a:r>
              <a:rPr lang="en-GB" dirty="0" smtClean="0"/>
              <a:t>Should not be too difficult</a:t>
            </a:r>
          </a:p>
          <a:p>
            <a:pPr lvl="1"/>
            <a:r>
              <a:rPr lang="en-GB" dirty="0" smtClean="0"/>
              <a:t>Will make life easier for us</a:t>
            </a:r>
          </a:p>
          <a:p>
            <a:pPr lvl="1"/>
            <a:endParaRPr lang="en-GB" dirty="0" smtClean="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Priorities</a:t>
            </a:r>
            <a:endParaRPr lang="en-GB" dirty="0"/>
          </a:p>
        </p:txBody>
      </p:sp>
    </p:spTree>
    <p:extLst>
      <p:ext uri="{BB962C8B-B14F-4D97-AF65-F5344CB8AC3E}">
        <p14:creationId xmlns:p14="http://schemas.microsoft.com/office/powerpoint/2010/main" val="1041542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dirty="0"/>
          </a:p>
        </p:txBody>
      </p:sp>
      <p:sp>
        <p:nvSpPr>
          <p:cNvPr id="3" name="Content Placeholder 2"/>
          <p:cNvSpPr>
            <a:spLocks noGrp="1"/>
          </p:cNvSpPr>
          <p:nvPr>
            <p:ph idx="1"/>
          </p:nvPr>
        </p:nvSpPr>
        <p:spPr/>
        <p:txBody>
          <a:bodyPr/>
          <a:lstStyle/>
          <a:p>
            <a:pPr marL="0" indent="0">
              <a:buNone/>
            </a:pPr>
            <a:r>
              <a:rPr lang="en-GB" dirty="0"/>
              <a:t>Advisory – look at others, what people want</a:t>
            </a:r>
          </a:p>
          <a:p>
            <a:pPr lvl="1"/>
            <a:r>
              <a:rPr lang="en-GB" dirty="0"/>
              <a:t>Many seem happy with what we do at present</a:t>
            </a:r>
          </a:p>
          <a:p>
            <a:pPr lvl="1"/>
            <a:r>
              <a:rPr lang="en-GB" dirty="0"/>
              <a:t>At CERN meeting in April a desire for very short advisories to Operators</a:t>
            </a:r>
          </a:p>
          <a:p>
            <a:pPr lvl="2"/>
            <a:r>
              <a:rPr lang="en-GB" dirty="0"/>
              <a:t>More info on-line</a:t>
            </a:r>
          </a:p>
          <a:p>
            <a:r>
              <a:rPr lang="en-GB" dirty="0"/>
              <a:t>Possible compromise  </a:t>
            </a:r>
            <a:endParaRPr lang="en-GB" dirty="0" smtClean="0"/>
          </a:p>
          <a:p>
            <a:pPr lvl="1"/>
            <a:r>
              <a:rPr lang="en-GB" dirty="0" smtClean="0"/>
              <a:t>top in a box –what the problem is, what to do, how to do it</a:t>
            </a:r>
          </a:p>
          <a:p>
            <a:pPr lvl="1"/>
            <a:r>
              <a:rPr lang="en-GB" dirty="0" smtClean="0"/>
              <a:t>Rest of info below.</a:t>
            </a:r>
            <a:endParaRPr lang="en-GB" dirty="0"/>
          </a:p>
          <a:p>
            <a:endParaRPr lang="en-GB" dirty="0" smtClean="0"/>
          </a:p>
          <a:p>
            <a:endParaRPr lang="en-GB" dirty="0"/>
          </a:p>
        </p:txBody>
      </p:sp>
      <p:sp>
        <p:nvSpPr>
          <p:cNvPr id="4" name="Date Placeholder 3"/>
          <p:cNvSpPr>
            <a:spLocks noGrp="1"/>
          </p:cNvSpPr>
          <p:nvPr>
            <p:ph type="dt" sz="half" idx="10"/>
          </p:nvPr>
        </p:nvSpPr>
        <p:spPr/>
        <p:txBody>
          <a:bodyPr/>
          <a:lstStyle/>
          <a:p>
            <a:fld id="{F1CA524A-8FC6-4930-8E1D-8B097153AE43}" type="datetime1">
              <a:rPr lang="en-US" smtClean="0"/>
              <a:t>6/19/2018</a:t>
            </a:fld>
            <a:endParaRPr lang="en-US" dirty="0"/>
          </a:p>
        </p:txBody>
      </p:sp>
      <p:sp>
        <p:nvSpPr>
          <p:cNvPr id="5" name="Text Placeholder 4"/>
          <p:cNvSpPr>
            <a:spLocks noGrp="1"/>
          </p:cNvSpPr>
          <p:nvPr>
            <p:ph type="body" sz="quarter" idx="14"/>
          </p:nvPr>
        </p:nvSpPr>
        <p:spPr/>
        <p:txBody>
          <a:bodyPr>
            <a:normAutofit fontScale="92500"/>
          </a:bodyPr>
          <a:lstStyle/>
          <a:p>
            <a:r>
              <a:rPr lang="en-GB" dirty="0" smtClean="0"/>
              <a:t>Later/ maybe in parallel -Templates</a:t>
            </a:r>
            <a:endParaRPr lang="en-GB" dirty="0"/>
          </a:p>
        </p:txBody>
      </p:sp>
    </p:spTree>
    <p:extLst>
      <p:ext uri="{BB962C8B-B14F-4D97-AF65-F5344CB8AC3E}">
        <p14:creationId xmlns:p14="http://schemas.microsoft.com/office/powerpoint/2010/main" val="3376314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28</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I reckon sub-RAT is better than sub-SVG</a:t>
            </a:r>
          </a:p>
          <a:p>
            <a:pPr lvl="1"/>
            <a:r>
              <a:rPr lang="en-GB" dirty="0" smtClean="0"/>
              <a:t>What do others think?</a:t>
            </a:r>
          </a:p>
          <a:p>
            <a:r>
              <a:rPr lang="en-GB" dirty="0" smtClean="0"/>
              <a:t>Evolution of SVG is SVG task</a:t>
            </a:r>
          </a:p>
          <a:p>
            <a:pPr lvl="1"/>
            <a:r>
              <a:rPr lang="en-GB" dirty="0" smtClean="0"/>
              <a:t>But must </a:t>
            </a:r>
            <a:r>
              <a:rPr lang="en-GB" smtClean="0"/>
              <a:t>meet CSIRTs needs</a:t>
            </a:r>
            <a:endParaRPr lang="en-GB" dirty="0" smtClean="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Other points</a:t>
            </a:r>
            <a:endParaRPr lang="en-GB" dirty="0"/>
          </a:p>
        </p:txBody>
      </p:sp>
    </p:spTree>
    <p:extLst>
      <p:ext uri="{BB962C8B-B14F-4D97-AF65-F5344CB8AC3E}">
        <p14:creationId xmlns:p14="http://schemas.microsoft.com/office/powerpoint/2010/main" val="1889971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29</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Need to be realistic</a:t>
            </a:r>
          </a:p>
          <a:p>
            <a:pPr lvl="1"/>
            <a:r>
              <a:rPr lang="en-GB" dirty="0" smtClean="0"/>
              <a:t>How good things can be depends on getting more participation work</a:t>
            </a:r>
          </a:p>
          <a:p>
            <a:pPr lvl="1"/>
            <a:r>
              <a:rPr lang="en-GB" dirty="0" smtClean="0"/>
              <a:t>Can’t do the sort of job that requires 10 FTEs with a handful of people spending a fraction of their time on the work</a:t>
            </a:r>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Other points</a:t>
            </a:r>
            <a:endParaRPr lang="en-GB" dirty="0"/>
          </a:p>
        </p:txBody>
      </p:sp>
    </p:spTree>
    <p:extLst>
      <p:ext uri="{BB962C8B-B14F-4D97-AF65-F5344CB8AC3E}">
        <p14:creationId xmlns:p14="http://schemas.microsoft.com/office/powerpoint/2010/main" val="2270081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Largely based on the meeting in April at CERN</a:t>
            </a:r>
          </a:p>
          <a:p>
            <a:r>
              <a:rPr lang="en-GB" dirty="0" smtClean="0"/>
              <a:t>Not quite complete /polished yet</a:t>
            </a:r>
          </a:p>
          <a:p>
            <a:r>
              <a:rPr lang="en-GB" dirty="0" smtClean="0"/>
              <a:t>Details are really for SVG to discuss</a:t>
            </a:r>
          </a:p>
          <a:p>
            <a:pPr lvl="1"/>
            <a:r>
              <a:rPr lang="en-GB" dirty="0" smtClean="0"/>
              <a:t>But must satisfy what CSIRT wants</a:t>
            </a: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Had a go at a document</a:t>
            </a:r>
            <a:endParaRPr lang="en-GB" dirty="0"/>
          </a:p>
        </p:txBody>
      </p:sp>
    </p:spTree>
    <p:extLst>
      <p:ext uri="{BB962C8B-B14F-4D97-AF65-F5344CB8AC3E}">
        <p14:creationId xmlns:p14="http://schemas.microsoft.com/office/powerpoint/2010/main" val="40240235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30</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endParaRPr lang="en-GB"/>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endParaRPr lang="en-GB" dirty="0"/>
          </a:p>
        </p:txBody>
      </p:sp>
    </p:spTree>
    <p:extLst>
      <p:ext uri="{BB962C8B-B14F-4D97-AF65-F5344CB8AC3E}">
        <p14:creationId xmlns:p14="http://schemas.microsoft.com/office/powerpoint/2010/main" val="614225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3872D790-7D53-4321-BA1C-0FC777AA5E38}"/>
              </a:ext>
            </a:extLst>
          </p:cNvPr>
          <p:cNvSpPr>
            <a:spLocks noGrp="1"/>
          </p:cNvSpPr>
          <p:nvPr>
            <p:ph idx="1"/>
          </p:nvPr>
        </p:nvSpPr>
        <p:spPr/>
        <p:txBody>
          <a:bodyPr/>
          <a:lstStyle/>
          <a:p>
            <a:endParaRPr lang="en-GB"/>
          </a:p>
        </p:txBody>
      </p:sp>
      <p:sp>
        <p:nvSpPr>
          <p:cNvPr id="3" name="Segnaposto contenuto 2">
            <a:extLst>
              <a:ext uri="{FF2B5EF4-FFF2-40B4-BE49-F238E27FC236}">
                <a16:creationId xmlns:a16="http://schemas.microsoft.com/office/drawing/2014/main" id="{1A530727-1BC8-4C91-9C50-76FB93D40790}"/>
              </a:ext>
            </a:extLst>
          </p:cNvPr>
          <p:cNvSpPr>
            <a:spLocks noGrp="1"/>
          </p:cNvSpPr>
          <p:nvPr>
            <p:ph idx="10"/>
          </p:nvPr>
        </p:nvSpPr>
        <p:spPr/>
        <p:txBody>
          <a:bodyPr/>
          <a:lstStyle/>
          <a:p>
            <a:endParaRPr lang="en-GB"/>
          </a:p>
        </p:txBody>
      </p:sp>
      <p:sp>
        <p:nvSpPr>
          <p:cNvPr id="4" name="Segnaposto testo 3">
            <a:extLst>
              <a:ext uri="{FF2B5EF4-FFF2-40B4-BE49-F238E27FC236}">
                <a16:creationId xmlns:a16="http://schemas.microsoft.com/office/drawing/2014/main" id="{0679B46E-3DFC-424F-9873-E4D739ACE20F}"/>
              </a:ext>
            </a:extLst>
          </p:cNvPr>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2803344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5A2D21-3F0E-4C82-995D-91B73D52341F}"/>
              </a:ext>
            </a:extLst>
          </p:cNvPr>
          <p:cNvSpPr>
            <a:spLocks noGrp="1"/>
          </p:cNvSpPr>
          <p:nvPr>
            <p:ph type="title"/>
          </p:nvPr>
        </p:nvSpPr>
        <p:spPr/>
        <p:txBody>
          <a:bodyPr/>
          <a:lstStyle/>
          <a:p>
            <a:endParaRPr lang="en-GB"/>
          </a:p>
        </p:txBody>
      </p:sp>
      <p:sp>
        <p:nvSpPr>
          <p:cNvPr id="3" name="Segnaposto contenuto 2">
            <a:extLst>
              <a:ext uri="{FF2B5EF4-FFF2-40B4-BE49-F238E27FC236}">
                <a16:creationId xmlns:a16="http://schemas.microsoft.com/office/drawing/2014/main" id="{D6AF74F5-B822-494B-A042-C9131B52B06B}"/>
              </a:ext>
            </a:extLst>
          </p:cNvPr>
          <p:cNvSpPr>
            <a:spLocks noGrp="1"/>
          </p:cNvSpPr>
          <p:nvPr>
            <p:ph sz="quarter" idx="10"/>
          </p:nvPr>
        </p:nvSpPr>
        <p:spPr/>
        <p:txBody>
          <a:bodyPr/>
          <a:lstStyle/>
          <a:p>
            <a:endParaRPr lang="en-GB"/>
          </a:p>
        </p:txBody>
      </p:sp>
      <p:sp>
        <p:nvSpPr>
          <p:cNvPr id="4" name="Segnaposto contenuto 3">
            <a:extLst>
              <a:ext uri="{FF2B5EF4-FFF2-40B4-BE49-F238E27FC236}">
                <a16:creationId xmlns:a16="http://schemas.microsoft.com/office/drawing/2014/main" id="{9825091B-3E5C-4AEB-B557-CDD0740FE56F}"/>
              </a:ext>
            </a:extLst>
          </p:cNvPr>
          <p:cNvSpPr>
            <a:spLocks noGrp="1"/>
          </p:cNvSpPr>
          <p:nvPr>
            <p:ph sz="quarter" idx="11"/>
          </p:nvPr>
        </p:nvSpPr>
        <p:spPr/>
        <p:txBody>
          <a:bodyPr>
            <a:normAutofit fontScale="92500" lnSpcReduction="10000"/>
          </a:bodyPr>
          <a:lstStyle/>
          <a:p>
            <a:endParaRPr lang="en-GB"/>
          </a:p>
        </p:txBody>
      </p:sp>
    </p:spTree>
    <p:extLst>
      <p:ext uri="{BB962C8B-B14F-4D97-AF65-F5344CB8AC3E}">
        <p14:creationId xmlns:p14="http://schemas.microsoft.com/office/powerpoint/2010/main" val="383894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endParaRPr lang="en-US" dirty="0" smtClean="0"/>
          </a:p>
          <a:p>
            <a:pPr marL="0" indent="0">
              <a:buNone/>
            </a:pPr>
            <a:r>
              <a:rPr lang="en-US" dirty="0"/>
              <a:t> </a:t>
            </a:r>
            <a:r>
              <a:rPr lang="en-US" dirty="0" smtClean="0"/>
              <a:t>"</a:t>
            </a:r>
            <a:r>
              <a:rPr lang="en-US" dirty="0"/>
              <a:t>To minimize the risk to all service providers, infrastructures, users and other parties which interact with the EOSC-hub arising from vulnerabilities in software deployed on the constituents of the distributed infrastructure.”</a:t>
            </a: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Proposed new purpose</a:t>
            </a:r>
            <a:endParaRPr lang="en-GB" dirty="0"/>
          </a:p>
        </p:txBody>
      </p:sp>
    </p:spTree>
    <p:extLst>
      <p:ext uri="{BB962C8B-B14F-4D97-AF65-F5344CB8AC3E}">
        <p14:creationId xmlns:p14="http://schemas.microsoft.com/office/powerpoint/2010/main" val="3485244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Proliferation of software and lack of homogeneity</a:t>
            </a:r>
          </a:p>
          <a:p>
            <a:pPr lvl="1"/>
            <a:r>
              <a:rPr lang="en-GB" dirty="0" smtClean="0"/>
              <a:t>SVG members cannot be experts in everything</a:t>
            </a:r>
          </a:p>
          <a:p>
            <a:pPr lvl="1"/>
            <a:r>
              <a:rPr lang="en-GB" dirty="0" smtClean="0"/>
              <a:t>Difficult to give clear advice, depends on how software is deployed</a:t>
            </a:r>
          </a:p>
          <a:p>
            <a:pPr lvl="1"/>
            <a:r>
              <a:rPr lang="en-GB" dirty="0" smtClean="0"/>
              <a:t>This was breaking SVG issue handing before EOSC-hub</a:t>
            </a:r>
          </a:p>
          <a:p>
            <a:r>
              <a:rPr lang="en-GB" dirty="0" smtClean="0"/>
              <a:t>Need to deal with EOSC-hub services</a:t>
            </a:r>
          </a:p>
          <a:p>
            <a:pPr lvl="1"/>
            <a:r>
              <a:rPr lang="en-GB" dirty="0" smtClean="0"/>
              <a:t>Again SVG members cannot be experts in all the services</a:t>
            </a:r>
          </a:p>
          <a:p>
            <a:pPr lvl="1"/>
            <a:r>
              <a:rPr lang="en-GB" dirty="0" smtClean="0"/>
              <a:t>Need to put requirements on services in catalogue to work with SVG. </a:t>
            </a:r>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normAutofit fontScale="92500"/>
          </a:bodyPr>
          <a:lstStyle/>
          <a:p>
            <a:r>
              <a:rPr lang="en-GB" dirty="0" smtClean="0"/>
              <a:t>Most important reasons for revision</a:t>
            </a:r>
            <a:endParaRPr lang="en-GB" dirty="0"/>
          </a:p>
        </p:txBody>
      </p:sp>
    </p:spTree>
    <p:extLst>
      <p:ext uri="{BB962C8B-B14F-4D97-AF65-F5344CB8AC3E}">
        <p14:creationId xmlns:p14="http://schemas.microsoft.com/office/powerpoint/2010/main" val="2734481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Linux operating system on which Distributed infrastructures are based</a:t>
            </a:r>
          </a:p>
          <a:p>
            <a:r>
              <a:rPr lang="en-GB" dirty="0" smtClean="0"/>
              <a:t> Commonly used software which enables the sharing of distributed resources</a:t>
            </a:r>
          </a:p>
          <a:p>
            <a:pPr lvl="1"/>
            <a:r>
              <a:rPr lang="en-GB" dirty="0" smtClean="0"/>
              <a:t>Grid enabling, Cloud enabling, Docker…</a:t>
            </a:r>
          </a:p>
          <a:p>
            <a:r>
              <a:rPr lang="en-GB" dirty="0" smtClean="0"/>
              <a:t>Software used on Services in the service catalogue</a:t>
            </a:r>
          </a:p>
          <a:p>
            <a:pPr lvl="1"/>
            <a:r>
              <a:rPr lang="en-GB" dirty="0" smtClean="0"/>
              <a:t>Assuming OLA, including contact and willingness to participate in SVG investigations</a:t>
            </a:r>
          </a:p>
          <a:p>
            <a:r>
              <a:rPr lang="en-GB" dirty="0" smtClean="0"/>
              <a:t>Software used by any participants in the infrastructure</a:t>
            </a:r>
          </a:p>
          <a:p>
            <a:pPr lvl="1"/>
            <a:r>
              <a:rPr lang="en-GB" dirty="0" smtClean="0"/>
              <a:t>Again assuming OLA, contact, participation</a:t>
            </a:r>
          </a:p>
          <a:p>
            <a:r>
              <a:rPr lang="en-GB" dirty="0" smtClean="0"/>
              <a:t>Depends much more on participation of those using, developing, selecting software than previously</a:t>
            </a:r>
          </a:p>
          <a:p>
            <a:pPr lvl="1"/>
            <a:r>
              <a:rPr lang="en-GB" dirty="0" smtClean="0"/>
              <a:t>To deal with non-homogeneity, proliferation, EOSC-hub services</a:t>
            </a:r>
          </a:p>
          <a:p>
            <a:endParaRPr lang="en-GB" dirty="0" smtClean="0"/>
          </a:p>
          <a:p>
            <a:pPr lvl="1"/>
            <a:endParaRPr lang="en-GB" dirty="0"/>
          </a:p>
        </p:txBody>
      </p:sp>
      <p:sp>
        <p:nvSpPr>
          <p:cNvPr id="4" name="Date Placeholder 3"/>
          <p:cNvSpPr>
            <a:spLocks noGrp="1"/>
          </p:cNvSpPr>
          <p:nvPr>
            <p:ph type="dt" sz="half" idx="10"/>
          </p:nvPr>
        </p:nvSpPr>
        <p:spPr/>
        <p:txBody>
          <a:bodyPr/>
          <a:lstStyle/>
          <a:p>
            <a:fld id="{7EAB9551-9632-4B33-B3E7-76024C5D4496}"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Scope</a:t>
            </a:r>
            <a:endParaRPr lang="en-GB" dirty="0"/>
          </a:p>
        </p:txBody>
      </p:sp>
    </p:spTree>
    <p:extLst>
      <p:ext uri="{BB962C8B-B14F-4D97-AF65-F5344CB8AC3E}">
        <p14:creationId xmlns:p14="http://schemas.microsoft.com/office/powerpoint/2010/main" val="3781914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lstStyle/>
          <a:p>
            <a:r>
              <a:rPr lang="en-GB" dirty="0" smtClean="0"/>
              <a:t>Much greater dependency on being able to communicate with other participants </a:t>
            </a:r>
            <a:endParaRPr lang="en-GB" dirty="0"/>
          </a:p>
          <a:p>
            <a:r>
              <a:rPr lang="en-GB" dirty="0" smtClean="0"/>
              <a:t>Along with those developing or selecting software for use being willing to participate</a:t>
            </a:r>
            <a:endParaRPr lang="en-GB" dirty="0"/>
          </a:p>
          <a:p>
            <a:r>
              <a:rPr lang="en-GB" dirty="0" smtClean="0"/>
              <a:t>Similarly we need to communicate with  those responsible for services in the EOSC-hub service catalogue, and they need to be willing to participate</a:t>
            </a:r>
          </a:p>
          <a:p>
            <a:r>
              <a:rPr lang="en-GB" dirty="0" smtClean="0"/>
              <a:t>Discussed at CERN </a:t>
            </a:r>
          </a:p>
          <a:p>
            <a:pPr lvl="1"/>
            <a:r>
              <a:rPr lang="en-GB" dirty="0" smtClean="0"/>
              <a:t>Planning to do a nice diagram – haven’t done it yet</a:t>
            </a:r>
          </a:p>
          <a:p>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Communications</a:t>
            </a:r>
            <a:endParaRPr lang="en-GB" dirty="0"/>
          </a:p>
        </p:txBody>
      </p:sp>
    </p:spTree>
    <p:extLst>
      <p:ext uri="{BB962C8B-B14F-4D97-AF65-F5344CB8AC3E}">
        <p14:creationId xmlns:p14="http://schemas.microsoft.com/office/powerpoint/2010/main" val="4284646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25BE552-70BA-4F9C-8732-B3C54DA3ADE0}"/>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
        <p:nvSpPr>
          <p:cNvPr id="3" name="Segnaposto contenuto 2">
            <a:extLst>
              <a:ext uri="{FF2B5EF4-FFF2-40B4-BE49-F238E27FC236}">
                <a16:creationId xmlns:a16="http://schemas.microsoft.com/office/drawing/2014/main" id="{5956AD9C-C81E-4755-9F1E-ABC1C0498560}"/>
              </a:ext>
            </a:extLst>
          </p:cNvPr>
          <p:cNvSpPr>
            <a:spLocks noGrp="1"/>
          </p:cNvSpPr>
          <p:nvPr>
            <p:ph idx="1"/>
          </p:nvPr>
        </p:nvSpPr>
        <p:spPr/>
        <p:txBody>
          <a:bodyPr>
            <a:normAutofit lnSpcReduction="10000"/>
          </a:bodyPr>
          <a:lstStyle/>
          <a:p>
            <a:r>
              <a:rPr lang="en-GB" dirty="0" smtClean="0"/>
              <a:t>Responsible/Manager</a:t>
            </a:r>
          </a:p>
          <a:p>
            <a:pPr lvl="1"/>
            <a:r>
              <a:rPr lang="en-GB" dirty="0" smtClean="0"/>
              <a:t>Person with overall responsibility for a service</a:t>
            </a:r>
          </a:p>
          <a:p>
            <a:r>
              <a:rPr lang="en-GB" dirty="0" smtClean="0"/>
              <a:t>Planner</a:t>
            </a:r>
          </a:p>
          <a:p>
            <a:pPr lvl="1"/>
            <a:r>
              <a:rPr lang="en-GB" dirty="0" smtClean="0"/>
              <a:t>Person who may allocate resources, work out what to do</a:t>
            </a:r>
          </a:p>
          <a:p>
            <a:r>
              <a:rPr lang="en-GB" dirty="0" smtClean="0"/>
              <a:t>Operator</a:t>
            </a:r>
          </a:p>
          <a:p>
            <a:pPr lvl="1"/>
            <a:r>
              <a:rPr lang="en-GB" dirty="0" smtClean="0"/>
              <a:t>Person with keyboard, e.g. who receives an advisory and acts on it</a:t>
            </a:r>
          </a:p>
          <a:p>
            <a:pPr lvl="1"/>
            <a:endParaRPr lang="en-GB" dirty="0"/>
          </a:p>
          <a:p>
            <a:r>
              <a:rPr lang="en-GB" dirty="0" smtClean="0"/>
              <a:t>Security Contact?</a:t>
            </a:r>
          </a:p>
          <a:p>
            <a:pPr lvl="1"/>
            <a:r>
              <a:rPr lang="en-GB" dirty="0" smtClean="0"/>
              <a:t>Could be a planner or an operator? Security Planner/expert plus a Security Operator?</a:t>
            </a:r>
          </a:p>
          <a:p>
            <a:pPr lvl="1"/>
            <a:endParaRPr lang="en-GB" dirty="0"/>
          </a:p>
        </p:txBody>
      </p:sp>
      <p:sp>
        <p:nvSpPr>
          <p:cNvPr id="4" name="Segnaposto data 3">
            <a:extLst>
              <a:ext uri="{FF2B5EF4-FFF2-40B4-BE49-F238E27FC236}">
                <a16:creationId xmlns:a16="http://schemas.microsoft.com/office/drawing/2014/main" id="{8C668E8B-804A-4226-A5F9-B64F4480FD21}"/>
              </a:ext>
            </a:extLst>
          </p:cNvPr>
          <p:cNvSpPr>
            <a:spLocks noGrp="1"/>
          </p:cNvSpPr>
          <p:nvPr>
            <p:ph type="dt" sz="half" idx="10"/>
          </p:nvPr>
        </p:nvSpPr>
        <p:spPr/>
        <p:txBody>
          <a:bodyPr/>
          <a:lstStyle/>
          <a:p>
            <a:fld id="{34F08DC4-DE83-4F63-8090-0B20624E8C99}" type="datetime1">
              <a:rPr lang="en-US" smtClean="0"/>
              <a:t>6/19/2018</a:t>
            </a:fld>
            <a:endParaRPr lang="en-US" dirty="0"/>
          </a:p>
        </p:txBody>
      </p:sp>
      <p:sp>
        <p:nvSpPr>
          <p:cNvPr id="5" name="Segnaposto testo 4">
            <a:extLst>
              <a:ext uri="{FF2B5EF4-FFF2-40B4-BE49-F238E27FC236}">
                <a16:creationId xmlns:a16="http://schemas.microsoft.com/office/drawing/2014/main" id="{8E835059-47AC-4E0A-80DD-CB2836520633}"/>
              </a:ext>
            </a:extLst>
          </p:cNvPr>
          <p:cNvSpPr>
            <a:spLocks noGrp="1"/>
          </p:cNvSpPr>
          <p:nvPr>
            <p:ph type="body" sz="quarter" idx="14"/>
          </p:nvPr>
        </p:nvSpPr>
        <p:spPr/>
        <p:txBody>
          <a:bodyPr/>
          <a:lstStyle/>
          <a:p>
            <a:r>
              <a:rPr lang="en-GB" dirty="0" smtClean="0"/>
              <a:t>Definitions – from April’s meeting</a:t>
            </a:r>
            <a:endParaRPr lang="en-GB" dirty="0"/>
          </a:p>
        </p:txBody>
      </p:sp>
    </p:spTree>
    <p:extLst>
      <p:ext uri="{BB962C8B-B14F-4D97-AF65-F5344CB8AC3E}">
        <p14:creationId xmlns:p14="http://schemas.microsoft.com/office/powerpoint/2010/main" val="254586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
        <p:nvSpPr>
          <p:cNvPr id="3" name="Content Placeholder 2"/>
          <p:cNvSpPr>
            <a:spLocks noGrp="1"/>
          </p:cNvSpPr>
          <p:nvPr>
            <p:ph idx="1"/>
          </p:nvPr>
        </p:nvSpPr>
        <p:spPr/>
        <p:txBody>
          <a:bodyPr/>
          <a:lstStyle/>
          <a:p>
            <a:r>
              <a:rPr lang="en-GB" dirty="0" smtClean="0"/>
              <a:t>SVG – Handles the overall process, makes sure agreed procedure followed</a:t>
            </a:r>
          </a:p>
          <a:p>
            <a:pPr lvl="1"/>
            <a:r>
              <a:rPr lang="en-GB" dirty="0" smtClean="0"/>
              <a:t>Plus when unanticipated/unusual situation occurs decides what to do</a:t>
            </a:r>
          </a:p>
          <a:p>
            <a:r>
              <a:rPr lang="en-GB" dirty="0" smtClean="0"/>
              <a:t>REPORTER – person who reports a vulnerability to SVG</a:t>
            </a:r>
          </a:p>
          <a:p>
            <a:pPr lvl="1"/>
            <a:r>
              <a:rPr lang="en-GB" dirty="0" smtClean="0"/>
              <a:t>May be that they have ‘discovered’ it</a:t>
            </a:r>
          </a:p>
          <a:p>
            <a:pPr lvl="1"/>
            <a:r>
              <a:rPr lang="en-GB" dirty="0" smtClean="0"/>
              <a:t>May be that they ‘alert’ us to one that has been announced publicly/or not publicly from collaborating projects.</a:t>
            </a:r>
          </a:p>
          <a:p>
            <a:pPr lvl="1"/>
            <a:r>
              <a:rPr lang="en-GB" dirty="0" smtClean="0"/>
              <a:t>Anyone may report an issue</a:t>
            </a:r>
            <a:endParaRPr lang="en-GB" dirty="0"/>
          </a:p>
        </p:txBody>
      </p:sp>
      <p:sp>
        <p:nvSpPr>
          <p:cNvPr id="4" name="Date Placeholder 3"/>
          <p:cNvSpPr>
            <a:spLocks noGrp="1"/>
          </p:cNvSpPr>
          <p:nvPr>
            <p:ph type="dt" sz="half" idx="10"/>
          </p:nvPr>
        </p:nvSpPr>
        <p:spPr/>
        <p:txBody>
          <a:bodyPr/>
          <a:lstStyle/>
          <a:p>
            <a:fld id="{34902DC3-FF20-46E4-AF63-7E05A87AE9F5}" type="datetime1">
              <a:rPr lang="en-US" smtClean="0"/>
              <a:t>6/19/2018</a:t>
            </a:fld>
            <a:endParaRPr lang="en-US" dirty="0"/>
          </a:p>
        </p:txBody>
      </p:sp>
      <p:sp>
        <p:nvSpPr>
          <p:cNvPr id="5" name="Text Placeholder 4"/>
          <p:cNvSpPr>
            <a:spLocks noGrp="1"/>
          </p:cNvSpPr>
          <p:nvPr>
            <p:ph type="body" sz="quarter" idx="14"/>
          </p:nvPr>
        </p:nvSpPr>
        <p:spPr/>
        <p:txBody>
          <a:bodyPr/>
          <a:lstStyle/>
          <a:p>
            <a:r>
              <a:rPr lang="en-GB" dirty="0" smtClean="0"/>
              <a:t>Roles related to SVG process</a:t>
            </a:r>
            <a:endParaRPr lang="en-GB" dirty="0"/>
          </a:p>
        </p:txBody>
      </p:sp>
    </p:spTree>
    <p:extLst>
      <p:ext uri="{BB962C8B-B14F-4D97-AF65-F5344CB8AC3E}">
        <p14:creationId xmlns:p14="http://schemas.microsoft.com/office/powerpoint/2010/main" val="358710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base">
  <a:themeElements>
    <a:clrScheme name="Eudat-Color">
      <a:dk1>
        <a:srgbClr val="515151"/>
      </a:dk1>
      <a:lt1>
        <a:sysClr val="window" lastClr="FFFFFF"/>
      </a:lt1>
      <a:dk2>
        <a:srgbClr val="1F497D"/>
      </a:dk2>
      <a:lt2>
        <a:srgbClr val="EEECE1"/>
      </a:lt2>
      <a:accent1>
        <a:srgbClr val="1B216E"/>
      </a:accent1>
      <a:accent2>
        <a:srgbClr val="B01813"/>
      </a:accent2>
      <a:accent3>
        <a:srgbClr val="DF3A10"/>
      </a:accent3>
      <a:accent4>
        <a:srgbClr val="F39605"/>
      </a:accent4>
      <a:accent5>
        <a:srgbClr val="FBBE09"/>
      </a:accent5>
      <a:accent6>
        <a:srgbClr val="FFF3E6"/>
      </a:accent6>
      <a:hlink>
        <a:srgbClr val="B11913"/>
      </a:hlink>
      <a:folHlink>
        <a:srgbClr val="DF3B1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8" id="{4751AB5D-640C-3342-BFAA-5DB4E45F457D}" vid="{E170F76C-6CC7-B945-846A-6208DD64BB9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EOSC-hub_ppt-2</Template>
  <TotalTime>1427</TotalTime>
  <Words>1628</Words>
  <Application>Microsoft Office PowerPoint</Application>
  <PresentationFormat>On-screen Show (4:3)</PresentationFormat>
  <Paragraphs>265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Source Sans Pro</vt:lpstr>
      <vt:lpstr>Wingdings</vt:lpstr>
      <vt:lpstr>slide_base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Caterina Piagentini</dc:creator>
  <cp:lastModifiedBy>Cornwall, Linda (STFC,RAL,PPD)</cp:lastModifiedBy>
  <cp:revision>102</cp:revision>
  <dcterms:created xsi:type="dcterms:W3CDTF">2018-01-30T10:37:03Z</dcterms:created>
  <dcterms:modified xsi:type="dcterms:W3CDTF">2018-06-19T13:12:55Z</dcterms:modified>
</cp:coreProperties>
</file>