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2" r:id="rId2"/>
    <p:sldId id="359" r:id="rId3"/>
    <p:sldId id="360" r:id="rId4"/>
    <p:sldId id="361" r:id="rId5"/>
    <p:sldId id="323" r:id="rId6"/>
    <p:sldId id="363" r:id="rId7"/>
    <p:sldId id="365" r:id="rId8"/>
    <p:sldId id="399" r:id="rId9"/>
    <p:sldId id="391" r:id="rId10"/>
    <p:sldId id="415" r:id="rId11"/>
    <p:sldId id="418" r:id="rId12"/>
    <p:sldId id="419" r:id="rId13"/>
    <p:sldId id="420" r:id="rId14"/>
    <p:sldId id="421" r:id="rId15"/>
    <p:sldId id="345" r:id="rId16"/>
    <p:sldId id="416" r:id="rId17"/>
    <p:sldId id="402" r:id="rId18"/>
    <p:sldId id="388" r:id="rId19"/>
    <p:sldId id="417" r:id="rId20"/>
    <p:sldId id="267" r:id="rId21"/>
    <p:sldId id="274" r:id="rId22"/>
    <p:sldId id="272" r:id="rId23"/>
    <p:sldId id="273" r:id="rId24"/>
    <p:sldId id="422" r:id="rId25"/>
    <p:sldId id="423" r:id="rId26"/>
    <p:sldId id="396" r:id="rId27"/>
    <p:sldId id="410" r:id="rId28"/>
    <p:sldId id="404" r:id="rId29"/>
    <p:sldId id="405" r:id="rId30"/>
    <p:sldId id="406" r:id="rId31"/>
    <p:sldId id="407" r:id="rId32"/>
    <p:sldId id="408" r:id="rId33"/>
    <p:sldId id="409" r:id="rId34"/>
    <p:sldId id="384" r:id="rId35"/>
    <p:sldId id="306" r:id="rId36"/>
    <p:sldId id="411" r:id="rId37"/>
  </p:sldIdLst>
  <p:sldSz cx="12192000" cy="6858000"/>
  <p:notesSz cx="4279900" cy="548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557" autoAdjust="0"/>
    <p:restoredTop sz="94660"/>
  </p:normalViewPr>
  <p:slideViewPr>
    <p:cSldViewPr snapToGrid="0">
      <p:cViewPr varScale="1">
        <p:scale>
          <a:sx n="58" d="100"/>
          <a:sy n="58" d="100"/>
        </p:scale>
        <p:origin x="78" y="786"/>
      </p:cViewPr>
      <p:guideLst>
        <p:guide orient="horz" pos="2160"/>
        <p:guide pos="3840"/>
      </p:guideLst>
    </p:cSldViewPr>
  </p:slideViewPr>
  <p:notesTextViewPr>
    <p:cViewPr>
      <p:scale>
        <a:sx n="1" d="1"/>
        <a:sy n="1" d="1"/>
      </p:scale>
      <p:origin x="0" y="0"/>
    </p:cViewPr>
  </p:notesTextViewPr>
  <p:sorterViewPr>
    <p:cViewPr>
      <p:scale>
        <a:sx n="100" d="100"/>
        <a:sy n="100" d="100"/>
      </p:scale>
      <p:origin x="0" y="8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54623" cy="275273"/>
          </a:xfrm>
          <a:prstGeom prst="rect">
            <a:avLst/>
          </a:prstGeom>
        </p:spPr>
        <p:txBody>
          <a:bodyPr vert="horz" lIns="52788" tIns="26394" rIns="52788" bIns="26394" rtlCol="0"/>
          <a:lstStyle>
            <a:lvl1pPr algn="l">
              <a:defRPr sz="700"/>
            </a:lvl1pPr>
          </a:lstStyle>
          <a:p>
            <a:endParaRPr lang="en-US"/>
          </a:p>
        </p:txBody>
      </p:sp>
      <p:sp>
        <p:nvSpPr>
          <p:cNvPr id="3" name="Date Placeholder 2"/>
          <p:cNvSpPr>
            <a:spLocks noGrp="1"/>
          </p:cNvSpPr>
          <p:nvPr>
            <p:ph type="dt" idx="1"/>
          </p:nvPr>
        </p:nvSpPr>
        <p:spPr>
          <a:xfrm>
            <a:off x="2424287" y="0"/>
            <a:ext cx="1854623" cy="275273"/>
          </a:xfrm>
          <a:prstGeom prst="rect">
            <a:avLst/>
          </a:prstGeom>
        </p:spPr>
        <p:txBody>
          <a:bodyPr vert="horz" lIns="52788" tIns="26394" rIns="52788" bIns="26394" rtlCol="0"/>
          <a:lstStyle>
            <a:lvl1pPr algn="r">
              <a:defRPr sz="700"/>
            </a:lvl1pPr>
          </a:lstStyle>
          <a:p>
            <a:fld id="{35FC81FC-BDA1-4971-A4E3-61EB620586F6}" type="datetimeFigureOut">
              <a:rPr lang="en-US" smtClean="0"/>
              <a:t>9/14/2018</a:t>
            </a:fld>
            <a:endParaRPr lang="en-US"/>
          </a:p>
        </p:txBody>
      </p:sp>
      <p:sp>
        <p:nvSpPr>
          <p:cNvPr id="4" name="Slide Image Placeholder 3"/>
          <p:cNvSpPr>
            <a:spLocks noGrp="1" noRot="1" noChangeAspect="1"/>
          </p:cNvSpPr>
          <p:nvPr>
            <p:ph type="sldImg" idx="2"/>
          </p:nvPr>
        </p:nvSpPr>
        <p:spPr>
          <a:xfrm>
            <a:off x="495300" y="685800"/>
            <a:ext cx="3289300" cy="1851025"/>
          </a:xfrm>
          <a:prstGeom prst="rect">
            <a:avLst/>
          </a:prstGeom>
          <a:noFill/>
          <a:ln w="12700">
            <a:solidFill>
              <a:prstClr val="black"/>
            </a:solidFill>
          </a:ln>
        </p:spPr>
        <p:txBody>
          <a:bodyPr vert="horz" lIns="52788" tIns="26394" rIns="52788" bIns="26394" rtlCol="0" anchor="ctr"/>
          <a:lstStyle/>
          <a:p>
            <a:endParaRPr lang="en-US"/>
          </a:p>
        </p:txBody>
      </p:sp>
      <p:sp>
        <p:nvSpPr>
          <p:cNvPr id="5" name="Notes Placeholder 4"/>
          <p:cNvSpPr>
            <a:spLocks noGrp="1"/>
          </p:cNvSpPr>
          <p:nvPr>
            <p:ph type="body" sz="quarter" idx="3"/>
          </p:nvPr>
        </p:nvSpPr>
        <p:spPr>
          <a:xfrm>
            <a:off x="427991" y="2640330"/>
            <a:ext cx="3423920" cy="2160270"/>
          </a:xfrm>
          <a:prstGeom prst="rect">
            <a:avLst/>
          </a:prstGeom>
        </p:spPr>
        <p:txBody>
          <a:bodyPr vert="horz" lIns="52788" tIns="26394" rIns="52788" bIns="263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211129"/>
            <a:ext cx="1854623" cy="275273"/>
          </a:xfrm>
          <a:prstGeom prst="rect">
            <a:avLst/>
          </a:prstGeom>
        </p:spPr>
        <p:txBody>
          <a:bodyPr vert="horz" lIns="52788" tIns="26394" rIns="52788" bIns="26394" rtlCol="0" anchor="b"/>
          <a:lstStyle>
            <a:lvl1pPr algn="l">
              <a:defRPr sz="700"/>
            </a:lvl1pPr>
          </a:lstStyle>
          <a:p>
            <a:endParaRPr lang="en-US"/>
          </a:p>
        </p:txBody>
      </p:sp>
      <p:sp>
        <p:nvSpPr>
          <p:cNvPr id="7" name="Slide Number Placeholder 6"/>
          <p:cNvSpPr>
            <a:spLocks noGrp="1"/>
          </p:cNvSpPr>
          <p:nvPr>
            <p:ph type="sldNum" sz="quarter" idx="5"/>
          </p:nvPr>
        </p:nvSpPr>
        <p:spPr>
          <a:xfrm>
            <a:off x="2424287" y="5211129"/>
            <a:ext cx="1854623" cy="275273"/>
          </a:xfrm>
          <a:prstGeom prst="rect">
            <a:avLst/>
          </a:prstGeom>
        </p:spPr>
        <p:txBody>
          <a:bodyPr vert="horz" lIns="52788" tIns="26394" rIns="52788" bIns="26394" rtlCol="0" anchor="b"/>
          <a:lstStyle>
            <a:lvl1pPr algn="r">
              <a:defRPr sz="700"/>
            </a:lvl1pPr>
          </a:lstStyle>
          <a:p>
            <a:fld id="{CC4749FE-36F1-4394-8723-1B5B114B525E}" type="slidenum">
              <a:rPr lang="en-US" smtClean="0"/>
              <a:t>‹nr.›</a:t>
            </a:fld>
            <a:endParaRPr lang="en-US"/>
          </a:p>
        </p:txBody>
      </p:sp>
    </p:spTree>
    <p:extLst>
      <p:ext uri="{BB962C8B-B14F-4D97-AF65-F5344CB8AC3E}">
        <p14:creationId xmlns:p14="http://schemas.microsoft.com/office/powerpoint/2010/main" val="116585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KERK</a:t>
            </a:r>
          </a:p>
          <a:p>
            <a:endParaRPr lang="en-US" dirty="0"/>
          </a:p>
          <a:p>
            <a:r>
              <a:rPr lang="en-US" dirty="0"/>
              <a:t>One way to systematically study</a:t>
            </a:r>
            <a:r>
              <a:rPr lang="en-US" baseline="0" dirty="0"/>
              <a:t> Science Gateways is to use the lens of a widely researched communication model called the “diffusion of innovations” by the late Everett Rogers. As the name of the model implies, it is about the natural spread of a new technology within a social system, such as the spread of Science Gateways within a scientific community. The diffusion model has been extensively applied in the field of organizational communication to understand the adoption and spread of workplace innovations. We believe science gateways can also be regarded as a ‘workplace innovation’ for science and engineering researchers.</a:t>
            </a:r>
          </a:p>
          <a:p>
            <a:endParaRPr lang="en-US" baseline="0" dirty="0"/>
          </a:p>
          <a:p>
            <a:r>
              <a:rPr lang="en-US" baseline="0" dirty="0"/>
              <a:t>I like the cover of Rogers’ book, because it visually captures the essence of the model, which suggests that the introduction of an innovation can have a ripple effect on a given system.</a:t>
            </a:r>
            <a:endParaRPr lang="en-US" dirty="0"/>
          </a:p>
        </p:txBody>
      </p:sp>
      <p:sp>
        <p:nvSpPr>
          <p:cNvPr id="4" name="Slide Number Placeholder 3"/>
          <p:cNvSpPr>
            <a:spLocks noGrp="1"/>
          </p:cNvSpPr>
          <p:nvPr>
            <p:ph type="sldNum" sz="quarter" idx="10"/>
          </p:nvPr>
        </p:nvSpPr>
        <p:spPr/>
        <p:txBody>
          <a:bodyPr/>
          <a:lstStyle/>
          <a:p>
            <a:fld id="{AF1AA91B-C2BE-4214-AC06-4FA7FD14810D}" type="slidenum">
              <a:rPr lang="en-US" smtClean="0"/>
              <a:t>2</a:t>
            </a:fld>
            <a:endParaRPr lang="en-US"/>
          </a:p>
        </p:txBody>
      </p:sp>
    </p:spTree>
    <p:extLst>
      <p:ext uri="{BB962C8B-B14F-4D97-AF65-F5344CB8AC3E}">
        <p14:creationId xmlns:p14="http://schemas.microsoft.com/office/powerpoint/2010/main" val="411115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33</a:t>
            </a:fld>
            <a:endParaRPr lang="en-US"/>
          </a:p>
        </p:txBody>
      </p:sp>
    </p:spTree>
    <p:extLst>
      <p:ext uri="{BB962C8B-B14F-4D97-AF65-F5344CB8AC3E}">
        <p14:creationId xmlns:p14="http://schemas.microsoft.com/office/powerpoint/2010/main" val="274954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34</a:t>
            </a:fld>
            <a:endParaRPr lang="en-US"/>
          </a:p>
        </p:txBody>
      </p:sp>
    </p:spTree>
    <p:extLst>
      <p:ext uri="{BB962C8B-B14F-4D97-AF65-F5344CB8AC3E}">
        <p14:creationId xmlns:p14="http://schemas.microsoft.com/office/powerpoint/2010/main" val="116984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AA91B-C2BE-4214-AC06-4FA7FD14810D}" type="slidenum">
              <a:rPr lang="en-US" smtClean="0"/>
              <a:t>35</a:t>
            </a:fld>
            <a:endParaRPr lang="en-US"/>
          </a:p>
        </p:txBody>
      </p:sp>
    </p:spTree>
    <p:extLst>
      <p:ext uri="{BB962C8B-B14F-4D97-AF65-F5344CB8AC3E}">
        <p14:creationId xmlns:p14="http://schemas.microsoft.com/office/powerpoint/2010/main" val="97308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KERK</a:t>
            </a:r>
          </a:p>
          <a:p>
            <a:endParaRPr lang="en-US" dirty="0"/>
          </a:p>
          <a:p>
            <a:r>
              <a:rPr lang="en-US" dirty="0"/>
              <a:t>This next visual shows</a:t>
            </a:r>
            <a:r>
              <a:rPr lang="en-US" baseline="0" dirty="0"/>
              <a:t> how a drop of colored ink can slowly diffuse and eventually change the color of water in the beaker. This image represents a potential trajectory of Science Gateways spreading through the community.</a:t>
            </a:r>
            <a:endParaRPr lang="en-US" dirty="0"/>
          </a:p>
        </p:txBody>
      </p:sp>
      <p:sp>
        <p:nvSpPr>
          <p:cNvPr id="4" name="Slide Number Placeholder 3"/>
          <p:cNvSpPr>
            <a:spLocks noGrp="1"/>
          </p:cNvSpPr>
          <p:nvPr>
            <p:ph type="sldNum" sz="quarter" idx="10"/>
          </p:nvPr>
        </p:nvSpPr>
        <p:spPr/>
        <p:txBody>
          <a:bodyPr/>
          <a:lstStyle/>
          <a:p>
            <a:fld id="{AF1AA91B-C2BE-4214-AC06-4FA7FD14810D}" type="slidenum">
              <a:rPr lang="en-US" smtClean="0"/>
              <a:t>3</a:t>
            </a:fld>
            <a:endParaRPr lang="en-US"/>
          </a:p>
        </p:txBody>
      </p:sp>
    </p:spTree>
    <p:extLst>
      <p:ext uri="{BB962C8B-B14F-4D97-AF65-F5344CB8AC3E}">
        <p14:creationId xmlns:p14="http://schemas.microsoft.com/office/powerpoint/2010/main" val="425022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50514-2FE0-4824-89D8-820BB7D1FF8F}" type="slidenum">
              <a:rPr lang="en-US" smtClean="0"/>
              <a:t>11</a:t>
            </a:fld>
            <a:endParaRPr lang="en-US"/>
          </a:p>
        </p:txBody>
      </p:sp>
    </p:spTree>
    <p:extLst>
      <p:ext uri="{BB962C8B-B14F-4D97-AF65-F5344CB8AC3E}">
        <p14:creationId xmlns:p14="http://schemas.microsoft.com/office/powerpoint/2010/main" val="156368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should not be a surprise that design</a:t>
            </a:r>
            <a:r>
              <a:rPr lang="en-US" baseline="0" dirty="0"/>
              <a:t> simplicity is a key attribute. No matter how powerful the tool is, if it is very complicated, less users will get on board.</a:t>
            </a:r>
          </a:p>
          <a:p>
            <a:pPr marL="171450" indent="-171450">
              <a:buFont typeface="Arial" panose="020B0604020202020204" pitchFamily="34" charset="0"/>
              <a:buChar char="•"/>
            </a:pPr>
            <a:r>
              <a:rPr lang="en-US" baseline="0" dirty="0"/>
              <a:t>There are two sides of simplicity – dumbing it down or simplicity. The difference is that simplicity is also elegant!</a:t>
            </a:r>
            <a:endParaRPr lang="en-US" dirty="0"/>
          </a:p>
        </p:txBody>
      </p:sp>
      <p:sp>
        <p:nvSpPr>
          <p:cNvPr id="4" name="Slide Number Placeholder 3"/>
          <p:cNvSpPr>
            <a:spLocks noGrp="1"/>
          </p:cNvSpPr>
          <p:nvPr>
            <p:ph type="sldNum" sz="quarter" idx="10"/>
          </p:nvPr>
        </p:nvSpPr>
        <p:spPr/>
        <p:txBody>
          <a:bodyPr/>
          <a:lstStyle/>
          <a:p>
            <a:fld id="{DE950514-2FE0-4824-89D8-820BB7D1FF8F}" type="slidenum">
              <a:rPr lang="en-US" smtClean="0"/>
              <a:t>14</a:t>
            </a:fld>
            <a:endParaRPr lang="en-US"/>
          </a:p>
        </p:txBody>
      </p:sp>
    </p:spTree>
    <p:extLst>
      <p:ext uri="{BB962C8B-B14F-4D97-AF65-F5344CB8AC3E}">
        <p14:creationId xmlns:p14="http://schemas.microsoft.com/office/powerpoint/2010/main" val="6169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28</a:t>
            </a:fld>
            <a:endParaRPr lang="en-US"/>
          </a:p>
        </p:txBody>
      </p:sp>
    </p:spTree>
    <p:extLst>
      <p:ext uri="{BB962C8B-B14F-4D97-AF65-F5344CB8AC3E}">
        <p14:creationId xmlns:p14="http://schemas.microsoft.com/office/powerpoint/2010/main" val="274954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29</a:t>
            </a:fld>
            <a:endParaRPr lang="en-US"/>
          </a:p>
        </p:txBody>
      </p:sp>
    </p:spTree>
    <p:extLst>
      <p:ext uri="{BB962C8B-B14F-4D97-AF65-F5344CB8AC3E}">
        <p14:creationId xmlns:p14="http://schemas.microsoft.com/office/powerpoint/2010/main" val="274954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30</a:t>
            </a:fld>
            <a:endParaRPr lang="en-US"/>
          </a:p>
        </p:txBody>
      </p:sp>
    </p:spTree>
    <p:extLst>
      <p:ext uri="{BB962C8B-B14F-4D97-AF65-F5344CB8AC3E}">
        <p14:creationId xmlns:p14="http://schemas.microsoft.com/office/powerpoint/2010/main" val="2749547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31</a:t>
            </a:fld>
            <a:endParaRPr lang="en-US"/>
          </a:p>
        </p:txBody>
      </p:sp>
    </p:spTree>
    <p:extLst>
      <p:ext uri="{BB962C8B-B14F-4D97-AF65-F5344CB8AC3E}">
        <p14:creationId xmlns:p14="http://schemas.microsoft.com/office/powerpoint/2010/main" val="274954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749FE-36F1-4394-8723-1B5B114B525E}" type="slidenum">
              <a:rPr lang="en-US" smtClean="0"/>
              <a:t>32</a:t>
            </a:fld>
            <a:endParaRPr lang="en-US"/>
          </a:p>
        </p:txBody>
      </p:sp>
    </p:spTree>
    <p:extLst>
      <p:ext uri="{BB962C8B-B14F-4D97-AF65-F5344CB8AC3E}">
        <p14:creationId xmlns:p14="http://schemas.microsoft.com/office/powerpoint/2010/main" val="274954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56B31-4A05-4A35-B53C-0BB73A81F19E}"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105362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BF5812-DEBD-48B2-A7C5-9625B3210B9F}"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35990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5F021-2E69-4A80-8AA6-E1EF0418CC74}"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107832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1E568-17C9-4538-B1E2-DF80C7DFAFBC}"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194745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92B03-4AE0-4BEE-B3AC-DAAE054E0AFD}" type="datetime1">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19961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4A01A5-02BB-4733-9646-ACAB9C49BB55}" type="datetime1">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404423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578ED-C72D-426E-9398-80B8132F12A6}" type="datetime1">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26756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BAAF82-1675-4E50-8E09-FA8DFE0CE84C}" type="datetime1">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370061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230AF-DE07-40F9-99D8-DD252245D334}" type="datetime1">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159359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F66E07-F38D-4403-AE83-470F17A199B4}" type="datetime1">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107980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FA7853-6835-4044-A019-4022E503D7C0}" type="datetime1">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FA505-D6DB-4FA5-AA9E-75EC403CF2F0}" type="slidenum">
              <a:rPr lang="en-US" smtClean="0"/>
              <a:t>‹nr.›</a:t>
            </a:fld>
            <a:endParaRPr lang="en-US"/>
          </a:p>
        </p:txBody>
      </p:sp>
    </p:spTree>
    <p:extLst>
      <p:ext uri="{BB962C8B-B14F-4D97-AF65-F5344CB8AC3E}">
        <p14:creationId xmlns:p14="http://schemas.microsoft.com/office/powerpoint/2010/main" val="314914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388BB-0CEE-481C-8F06-EFEED788B1FD}" type="datetime1">
              <a:rPr lang="en-US" smtClean="0"/>
              <a:t>9/14/2018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FA505-D6DB-4FA5-AA9E-75EC403CF2F0}" type="slidenum">
              <a:rPr lang="en-US" smtClean="0"/>
              <a:t>‹nr.›</a:t>
            </a:fld>
            <a:endParaRPr lang="en-US"/>
          </a:p>
        </p:txBody>
      </p:sp>
    </p:spTree>
    <p:extLst>
      <p:ext uri="{BB962C8B-B14F-4D97-AF65-F5344CB8AC3E}">
        <p14:creationId xmlns:p14="http://schemas.microsoft.com/office/powerpoint/2010/main" val="131839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3.jpeg"/><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c.f.burgers@vu.nl" TargetMode="External"/><Relationship Id="rId3" Type="http://schemas.openxmlformats.org/officeDocument/2006/relationships/image" Target="../media/image1.jpeg"/><Relationship Id="rId7" Type="http://schemas.openxmlformats.org/officeDocument/2006/relationships/hyperlink" Target="http://www.octgroup.org/" TargetMode="External"/><Relationship Id="rId12"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ekerk.com/" TargetMode="External"/><Relationship Id="rId11" Type="http://schemas.openxmlformats.org/officeDocument/2006/relationships/hyperlink" Target="http://www.metaphorlab.amsterdam/" TargetMode="External"/><Relationship Id="rId5" Type="http://schemas.openxmlformats.org/officeDocument/2006/relationships/hyperlink" Target="mailto:kerk.kee@gmail.com" TargetMode="External"/><Relationship Id="rId10" Type="http://schemas.openxmlformats.org/officeDocument/2006/relationships/hyperlink" Target="http://www.christianburgers.wordpress.com/" TargetMode="External"/><Relationship Id="rId4" Type="http://schemas.openxmlformats.org/officeDocument/2006/relationships/image" Target="../media/image39.png"/><Relationship Id="rId9" Type="http://schemas.openxmlformats.org/officeDocument/2006/relationships/hyperlink" Target="mailto:e.f.droog@vu.n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6797" y="5416551"/>
            <a:ext cx="2929453" cy="1647817"/>
          </a:xfrm>
          <a:prstGeom prst="rect">
            <a:avLst/>
          </a:prstGeom>
        </p:spPr>
      </p:pic>
      <p:sp>
        <p:nvSpPr>
          <p:cNvPr id="2" name="Title 1"/>
          <p:cNvSpPr>
            <a:spLocks noGrp="1"/>
          </p:cNvSpPr>
          <p:nvPr>
            <p:ph type="ctrTitle"/>
          </p:nvPr>
        </p:nvSpPr>
        <p:spPr>
          <a:xfrm>
            <a:off x="1" y="-153857"/>
            <a:ext cx="12192000" cy="2387600"/>
          </a:xfrm>
        </p:spPr>
        <p:txBody>
          <a:bodyPr>
            <a:noAutofit/>
          </a:bodyPr>
          <a:lstStyle/>
          <a:p>
            <a:br>
              <a:rPr lang="en-US" sz="4300" b="1" dirty="0">
                <a:solidFill>
                  <a:srgbClr val="990033"/>
                </a:solidFill>
              </a:rPr>
            </a:br>
            <a:r>
              <a:rPr lang="en-US" sz="7200" b="1" dirty="0">
                <a:solidFill>
                  <a:srgbClr val="990033"/>
                </a:solidFill>
              </a:rPr>
              <a:t>e-Infrastructure in Europe: </a:t>
            </a:r>
            <a:br>
              <a:rPr lang="en-US" sz="7200" b="1" dirty="0">
                <a:solidFill>
                  <a:srgbClr val="990033"/>
                </a:solidFill>
              </a:rPr>
            </a:br>
            <a:r>
              <a:rPr lang="en-US" b="1" dirty="0">
                <a:solidFill>
                  <a:srgbClr val="990033"/>
                </a:solidFill>
              </a:rPr>
              <a:t>Attributes and Metaphors for Diffusion</a:t>
            </a:r>
          </a:p>
        </p:txBody>
      </p:sp>
      <p:sp>
        <p:nvSpPr>
          <p:cNvPr id="4" name="Slide Number Placeholder 3"/>
          <p:cNvSpPr>
            <a:spLocks noGrp="1"/>
          </p:cNvSpPr>
          <p:nvPr>
            <p:ph type="sldNum" sz="quarter" idx="12"/>
          </p:nvPr>
        </p:nvSpPr>
        <p:spPr/>
        <p:txBody>
          <a:bodyPr/>
          <a:lstStyle/>
          <a:p>
            <a:fld id="{55AFA505-D6DB-4FA5-AA9E-75EC403CF2F0}" type="slidenum">
              <a:rPr lang="en-US" smtClean="0"/>
              <a:t>1</a:t>
            </a:fld>
            <a:endParaRPr lang="en-US"/>
          </a:p>
        </p:txBody>
      </p:sp>
      <p:sp>
        <p:nvSpPr>
          <p:cNvPr id="5" name="Subtitle 2"/>
          <p:cNvSpPr>
            <a:spLocks noGrp="1"/>
          </p:cNvSpPr>
          <p:nvPr>
            <p:ph type="subTitle" idx="1"/>
          </p:nvPr>
        </p:nvSpPr>
        <p:spPr>
          <a:xfrm>
            <a:off x="-253596" y="2549436"/>
            <a:ext cx="4774250" cy="2751137"/>
          </a:xfrm>
        </p:spPr>
        <p:txBody>
          <a:bodyPr>
            <a:normAutofit/>
          </a:bodyPr>
          <a:lstStyle/>
          <a:p>
            <a:r>
              <a:rPr lang="en-US" dirty="0">
                <a:solidFill>
                  <a:schemeClr val="accent5">
                    <a:lumMod val="75000"/>
                  </a:schemeClr>
                </a:solidFill>
              </a:rPr>
              <a:t>Kerk F. Kee, Ph.D.</a:t>
            </a:r>
          </a:p>
          <a:p>
            <a:r>
              <a:rPr lang="en-US" dirty="0">
                <a:solidFill>
                  <a:schemeClr val="accent5">
                    <a:lumMod val="75000"/>
                  </a:schemeClr>
                </a:solidFill>
              </a:rPr>
              <a:t>Associate Professor</a:t>
            </a:r>
          </a:p>
          <a:p>
            <a:r>
              <a:rPr lang="en-US" dirty="0">
                <a:solidFill>
                  <a:schemeClr val="accent5">
                    <a:lumMod val="75000"/>
                  </a:schemeClr>
                </a:solidFill>
              </a:rPr>
              <a:t>School of Communication</a:t>
            </a:r>
          </a:p>
          <a:p>
            <a:r>
              <a:rPr lang="en-US" dirty="0">
                <a:solidFill>
                  <a:schemeClr val="accent5">
                    <a:lumMod val="75000"/>
                  </a:schemeClr>
                </a:solidFill>
              </a:rPr>
              <a:t>Chapman University</a:t>
            </a:r>
          </a:p>
          <a:p>
            <a:r>
              <a:rPr lang="en-US" dirty="0">
                <a:solidFill>
                  <a:schemeClr val="accent5">
                    <a:lumMod val="75000"/>
                  </a:schemeClr>
                </a:solidFill>
              </a:rPr>
              <a:t>Orange, California</a:t>
            </a:r>
          </a:p>
          <a:p>
            <a:endParaRPr lang="en-US" dirty="0">
              <a:solidFill>
                <a:srgbClr val="0000FF"/>
              </a:solidFill>
            </a:endParaRPr>
          </a:p>
          <a:p>
            <a:endParaRPr lang="en-US" dirty="0"/>
          </a:p>
        </p:txBody>
      </p:sp>
      <p:pic>
        <p:nvPicPr>
          <p:cNvPr id="10" name="Picture 4" descr="https://upload.wikimedia.org/wikipedia/en/6/6e/Chapman_University_logo.gif"/>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58914" y="5740396"/>
            <a:ext cx="1000125"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3768694" y="2549437"/>
            <a:ext cx="8423306" cy="2751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en-US" dirty="0">
                <a:solidFill>
                  <a:schemeClr val="accent5">
                    <a:lumMod val="75000"/>
                  </a:schemeClr>
                </a:solidFill>
              </a:rPr>
              <a:t>Department of Communication Science</a:t>
            </a:r>
          </a:p>
          <a:p>
            <a:r>
              <a:rPr lang="en-US" dirty="0" err="1">
                <a:solidFill>
                  <a:schemeClr val="accent5">
                    <a:lumMod val="75000"/>
                  </a:schemeClr>
                </a:solidFill>
              </a:rPr>
              <a:t>Vrije</a:t>
            </a:r>
            <a:r>
              <a:rPr lang="en-US" dirty="0">
                <a:solidFill>
                  <a:schemeClr val="accent5">
                    <a:lumMod val="75000"/>
                  </a:schemeClr>
                </a:solidFill>
              </a:rPr>
              <a:t> </a:t>
            </a:r>
            <a:r>
              <a:rPr lang="en-US" dirty="0" err="1">
                <a:solidFill>
                  <a:schemeClr val="accent5">
                    <a:lumMod val="75000"/>
                  </a:schemeClr>
                </a:solidFill>
              </a:rPr>
              <a:t>Universiteit</a:t>
            </a:r>
            <a:r>
              <a:rPr lang="en-US" dirty="0">
                <a:solidFill>
                  <a:schemeClr val="accent5">
                    <a:lumMod val="75000"/>
                  </a:schemeClr>
                </a:solidFill>
              </a:rPr>
              <a:t> Amsterdam</a:t>
            </a:r>
          </a:p>
          <a:p>
            <a:r>
              <a:rPr lang="en-US" dirty="0">
                <a:solidFill>
                  <a:schemeClr val="accent5">
                    <a:lumMod val="75000"/>
                  </a:schemeClr>
                </a:solidFill>
              </a:rPr>
              <a:t>Amsterdam, Netherlands</a:t>
            </a:r>
          </a:p>
          <a:p>
            <a:endParaRPr lang="en-US" dirty="0"/>
          </a:p>
        </p:txBody>
      </p:sp>
      <p:sp>
        <p:nvSpPr>
          <p:cNvPr id="13" name="Subtitle 2"/>
          <p:cNvSpPr txBox="1">
            <a:spLocks/>
          </p:cNvSpPr>
          <p:nvPr/>
        </p:nvSpPr>
        <p:spPr>
          <a:xfrm>
            <a:off x="4520654" y="1606440"/>
            <a:ext cx="4171772" cy="2751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en-US" dirty="0">
                <a:solidFill>
                  <a:schemeClr val="accent5">
                    <a:lumMod val="75000"/>
                  </a:schemeClr>
                </a:solidFill>
              </a:rPr>
              <a:t>Christian Burgers, PhD</a:t>
            </a:r>
          </a:p>
          <a:p>
            <a:r>
              <a:rPr lang="en-US" dirty="0">
                <a:solidFill>
                  <a:schemeClr val="accent5">
                    <a:lumMod val="75000"/>
                  </a:schemeClr>
                </a:solidFill>
              </a:rPr>
              <a:t>Associate Professor</a:t>
            </a:r>
          </a:p>
          <a:p>
            <a:endParaRPr lang="en-US" dirty="0">
              <a:solidFill>
                <a:schemeClr val="accent5">
                  <a:lumMod val="75000"/>
                </a:schemeClr>
              </a:solidFill>
            </a:endParaRPr>
          </a:p>
        </p:txBody>
      </p:sp>
      <p:sp>
        <p:nvSpPr>
          <p:cNvPr id="14" name="Subtitle 2"/>
          <p:cNvSpPr txBox="1">
            <a:spLocks/>
          </p:cNvSpPr>
          <p:nvPr/>
        </p:nvSpPr>
        <p:spPr>
          <a:xfrm>
            <a:off x="7527418" y="1605012"/>
            <a:ext cx="4171772" cy="2751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en-US" dirty="0">
                <a:solidFill>
                  <a:schemeClr val="accent5">
                    <a:lumMod val="75000"/>
                  </a:schemeClr>
                </a:solidFill>
              </a:rPr>
              <a:t>Ellen F. Droog, MSc</a:t>
            </a:r>
          </a:p>
          <a:p>
            <a:r>
              <a:rPr lang="en-US" dirty="0">
                <a:solidFill>
                  <a:schemeClr val="accent5">
                    <a:lumMod val="75000"/>
                  </a:schemeClr>
                </a:solidFill>
              </a:rPr>
              <a:t>Researcher</a:t>
            </a:r>
          </a:p>
          <a:p>
            <a:endParaRPr lang="en-US" dirty="0">
              <a:solidFill>
                <a:schemeClr val="accent5">
                  <a:lumMod val="75000"/>
                </a:schemeClr>
              </a:solidFill>
            </a:endParaRPr>
          </a:p>
        </p:txBody>
      </p:sp>
      <p:pic>
        <p:nvPicPr>
          <p:cNvPr id="15" name="Afbeelding 12" descr="Metaphor Lab Logo 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403" y="5825431"/>
            <a:ext cx="3637056" cy="8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01246" y="5972311"/>
            <a:ext cx="3248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63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376" y="261762"/>
            <a:ext cx="10515600" cy="1325563"/>
          </a:xfrm>
        </p:spPr>
        <p:txBody>
          <a:bodyPr/>
          <a:lstStyle/>
          <a:p>
            <a:r>
              <a:rPr lang="en-US" b="1" dirty="0">
                <a:solidFill>
                  <a:schemeClr val="accent5">
                    <a:lumMod val="75000"/>
                  </a:schemeClr>
                </a:solidFill>
              </a:rPr>
              <a:t>Findings: Tool Attributes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Content Placeholder 3"/>
          <p:cNvSpPr>
            <a:spLocks noGrp="1"/>
          </p:cNvSpPr>
          <p:nvPr>
            <p:ph idx="1"/>
          </p:nvPr>
        </p:nvSpPr>
        <p:spPr>
          <a:xfrm>
            <a:off x="838200" y="1634239"/>
            <a:ext cx="10492409" cy="4624794"/>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10</a:t>
            </a:fld>
            <a:endParaRPr lang="en-US"/>
          </a:p>
        </p:txBody>
      </p:sp>
      <p:graphicFrame>
        <p:nvGraphicFramePr>
          <p:cNvPr id="2" name="Table 1"/>
          <p:cNvGraphicFramePr>
            <a:graphicFrameLocks noGrp="1"/>
          </p:cNvGraphicFramePr>
          <p:nvPr>
            <p:extLst/>
          </p:nvPr>
        </p:nvGraphicFramePr>
        <p:xfrm>
          <a:off x="754930" y="1484705"/>
          <a:ext cx="6902175" cy="4777740"/>
        </p:xfrm>
        <a:graphic>
          <a:graphicData uri="http://schemas.openxmlformats.org/drawingml/2006/table">
            <a:tbl>
              <a:tblPr/>
              <a:tblGrid>
                <a:gridCol w="3983373">
                  <a:extLst>
                    <a:ext uri="{9D8B030D-6E8A-4147-A177-3AD203B41FA5}">
                      <a16:colId xmlns:a16="http://schemas.microsoft.com/office/drawing/2014/main" val="20000"/>
                    </a:ext>
                  </a:extLst>
                </a:gridCol>
                <a:gridCol w="2918802">
                  <a:extLst>
                    <a:ext uri="{9D8B030D-6E8A-4147-A177-3AD203B41FA5}">
                      <a16:colId xmlns:a16="http://schemas.microsoft.com/office/drawing/2014/main" val="20001"/>
                    </a:ext>
                  </a:extLst>
                </a:gridCol>
              </a:tblGrid>
              <a:tr h="428847">
                <a:tc>
                  <a:txBody>
                    <a:bodyPr/>
                    <a:lstStyle/>
                    <a:p>
                      <a:pPr algn="l" fontAlgn="b"/>
                      <a:r>
                        <a:rPr lang="en-US" sz="2800" b="1" i="0" u="none" strike="noStrike" dirty="0">
                          <a:solidFill>
                            <a:schemeClr val="accent5">
                              <a:lumMod val="75000"/>
                            </a:schemeClr>
                          </a:solidFill>
                          <a:effectLst/>
                          <a:latin typeface="Calibri"/>
                        </a:rPr>
                        <a:t>Tool Attributes</a:t>
                      </a:r>
                    </a:p>
                  </a:txBody>
                  <a:tcPr marL="7620" marR="7620" marT="7620" marB="0" anchor="b">
                    <a:lnL>
                      <a:noFill/>
                    </a:lnL>
                    <a:lnR>
                      <a:noFill/>
                    </a:lnR>
                    <a:lnT>
                      <a:noFill/>
                    </a:lnT>
                    <a:lnB>
                      <a:noFill/>
                    </a:lnB>
                  </a:tcPr>
                </a:tc>
                <a:tc>
                  <a:txBody>
                    <a:bodyPr/>
                    <a:lstStyle/>
                    <a:p>
                      <a:pPr algn="ctr" fontAlgn="b"/>
                      <a:r>
                        <a:rPr lang="en-US" sz="2800" b="1" i="0" u="none" strike="noStrike" dirty="0">
                          <a:solidFill>
                            <a:schemeClr val="accent5">
                              <a:lumMod val="75000"/>
                            </a:schemeClr>
                          </a:solidFill>
                          <a:effectLst/>
                          <a:latin typeface="Calibri"/>
                        </a:rPr>
                        <a:t>Scores (range: 1 - 7</a:t>
                      </a:r>
                      <a:r>
                        <a:rPr lang="en-US" sz="2800" b="1" i="0" u="none" strike="noStrike" baseline="0" dirty="0">
                          <a:solidFill>
                            <a:schemeClr val="accent5">
                              <a:lumMod val="75000"/>
                            </a:schemeClr>
                          </a:solidFill>
                          <a:effectLst/>
                          <a:latin typeface="Calibri"/>
                        </a:rPr>
                        <a:t>)</a:t>
                      </a:r>
                      <a:endParaRPr lang="en-US" sz="2800" b="1"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428847">
                <a:tc>
                  <a:txBody>
                    <a:bodyPr/>
                    <a:lstStyle/>
                    <a:p>
                      <a:pPr algn="l" fontAlgn="b"/>
                      <a:r>
                        <a:rPr lang="en-US" sz="2800" b="0" i="0" u="sng" strike="noStrike" dirty="0">
                          <a:solidFill>
                            <a:schemeClr val="accent5">
                              <a:lumMod val="75000"/>
                            </a:schemeClr>
                          </a:solidFill>
                          <a:effectLst/>
                          <a:latin typeface="Calibri"/>
                        </a:rPr>
                        <a:t>Driven by</a:t>
                      </a:r>
                      <a:r>
                        <a:rPr lang="en-US" sz="2800" b="0" i="0" u="sng" strike="noStrike" baseline="0" dirty="0">
                          <a:solidFill>
                            <a:schemeClr val="accent5">
                              <a:lumMod val="75000"/>
                            </a:schemeClr>
                          </a:solidFill>
                          <a:effectLst/>
                          <a:latin typeface="Calibri"/>
                        </a:rPr>
                        <a:t> Needs</a:t>
                      </a:r>
                      <a:endParaRPr lang="en-US" sz="2800" b="0" i="0" u="sng"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sng" strike="noStrike" dirty="0">
                          <a:solidFill>
                            <a:schemeClr val="accent5">
                              <a:lumMod val="75000"/>
                            </a:schemeClr>
                          </a:solidFill>
                          <a:effectLst/>
                          <a:latin typeface="Calibri"/>
                        </a:rPr>
                        <a:t>6.00</a:t>
                      </a: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428847">
                <a:tc>
                  <a:txBody>
                    <a:bodyPr/>
                    <a:lstStyle/>
                    <a:p>
                      <a:pPr algn="l" fontAlgn="b"/>
                      <a:r>
                        <a:rPr lang="en-US" sz="2800" b="0" i="0" u="sng" strike="noStrike" dirty="0">
                          <a:solidFill>
                            <a:schemeClr val="accent5">
                              <a:lumMod val="75000"/>
                            </a:schemeClr>
                          </a:solidFill>
                          <a:effectLst/>
                          <a:latin typeface="Calibri"/>
                        </a:rPr>
                        <a:t>Documentation</a:t>
                      </a:r>
                    </a:p>
                  </a:txBody>
                  <a:tcPr marL="7620" marR="7620" marT="7620" marB="0" anchor="b">
                    <a:lnL>
                      <a:noFill/>
                    </a:lnL>
                    <a:lnR>
                      <a:noFill/>
                    </a:lnR>
                    <a:lnT>
                      <a:noFill/>
                    </a:lnT>
                    <a:lnB>
                      <a:noFill/>
                    </a:lnB>
                  </a:tcPr>
                </a:tc>
                <a:tc>
                  <a:txBody>
                    <a:bodyPr/>
                    <a:lstStyle/>
                    <a:p>
                      <a:pPr algn="ctr" fontAlgn="b"/>
                      <a:r>
                        <a:rPr lang="en-US" sz="2800" b="0" i="0" u="sng" strike="noStrike" dirty="0">
                          <a:solidFill>
                            <a:schemeClr val="accent5">
                              <a:lumMod val="75000"/>
                            </a:schemeClr>
                          </a:solidFill>
                          <a:effectLst/>
                          <a:latin typeface="Calibri"/>
                        </a:rPr>
                        <a:t>5.92</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428847">
                <a:tc>
                  <a:txBody>
                    <a:bodyPr/>
                    <a:lstStyle/>
                    <a:p>
                      <a:pPr algn="l" fontAlgn="b"/>
                      <a:r>
                        <a:rPr lang="en-US" sz="2800" b="0" i="0" u="sng" strike="noStrike" dirty="0">
                          <a:solidFill>
                            <a:schemeClr val="accent5">
                              <a:lumMod val="75000"/>
                            </a:schemeClr>
                          </a:solidFill>
                          <a:effectLst/>
                          <a:latin typeface="Calibri"/>
                        </a:rPr>
                        <a:t>Community Driven</a:t>
                      </a:r>
                    </a:p>
                  </a:txBody>
                  <a:tcPr marL="7620" marR="7620" marT="7620" marB="0" anchor="b">
                    <a:lnL>
                      <a:noFill/>
                    </a:lnL>
                    <a:lnR>
                      <a:noFill/>
                    </a:lnR>
                    <a:lnT>
                      <a:noFill/>
                    </a:lnT>
                    <a:lnB>
                      <a:noFill/>
                    </a:lnB>
                  </a:tcPr>
                </a:tc>
                <a:tc>
                  <a:txBody>
                    <a:bodyPr/>
                    <a:lstStyle/>
                    <a:p>
                      <a:pPr algn="ctr" fontAlgn="b"/>
                      <a:r>
                        <a:rPr lang="en-US" sz="2800" b="0" i="0" u="sng" strike="noStrike" dirty="0">
                          <a:solidFill>
                            <a:schemeClr val="accent5">
                              <a:lumMod val="75000"/>
                            </a:schemeClr>
                          </a:solidFill>
                          <a:effectLst/>
                          <a:latin typeface="Calibri"/>
                        </a:rPr>
                        <a:t>5.85</a:t>
                      </a: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428847">
                <a:tc>
                  <a:txBody>
                    <a:bodyPr/>
                    <a:lstStyle/>
                    <a:p>
                      <a:pPr algn="l" fontAlgn="b"/>
                      <a:r>
                        <a:rPr lang="en-US" sz="2800" b="0" i="0" u="sng" strike="noStrike" dirty="0">
                          <a:solidFill>
                            <a:schemeClr val="accent5">
                              <a:lumMod val="75000"/>
                            </a:schemeClr>
                          </a:solidFill>
                          <a:effectLst/>
                          <a:latin typeface="Calibri"/>
                        </a:rPr>
                        <a:t>Ease of Use/Simplicity</a:t>
                      </a:r>
                    </a:p>
                  </a:txBody>
                  <a:tcPr marL="7620" marR="7620" marT="7620" marB="0" anchor="b">
                    <a:lnL>
                      <a:noFill/>
                    </a:lnL>
                    <a:lnR>
                      <a:noFill/>
                    </a:lnR>
                    <a:lnT>
                      <a:noFill/>
                    </a:lnT>
                    <a:lnB>
                      <a:noFill/>
                    </a:lnB>
                  </a:tcPr>
                </a:tc>
                <a:tc>
                  <a:txBody>
                    <a:bodyPr/>
                    <a:lstStyle/>
                    <a:p>
                      <a:pPr algn="ctr" fontAlgn="b"/>
                      <a:r>
                        <a:rPr lang="en-US" sz="2800" b="0" i="0" u="sng" strike="noStrike" dirty="0">
                          <a:solidFill>
                            <a:schemeClr val="accent5">
                              <a:lumMod val="75000"/>
                            </a:schemeClr>
                          </a:solidFill>
                          <a:effectLst/>
                          <a:latin typeface="Calibri"/>
                        </a:rPr>
                        <a:t>5.77</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428847">
                <a:tc>
                  <a:txBody>
                    <a:bodyPr/>
                    <a:lstStyle/>
                    <a:p>
                      <a:pPr algn="l" fontAlgn="b"/>
                      <a:r>
                        <a:rPr lang="en-US" sz="2800" b="0" i="0" u="sng" strike="noStrike" dirty="0">
                          <a:solidFill>
                            <a:schemeClr val="accent5">
                              <a:lumMod val="75000"/>
                            </a:schemeClr>
                          </a:solidFill>
                          <a:effectLst/>
                          <a:latin typeface="Calibri"/>
                        </a:rPr>
                        <a:t>Perceived Compatibility</a:t>
                      </a:r>
                    </a:p>
                  </a:txBody>
                  <a:tcPr marL="7620" marR="7620" marT="7620" marB="0" anchor="b">
                    <a:lnL>
                      <a:noFill/>
                    </a:lnL>
                    <a:lnR>
                      <a:noFill/>
                    </a:lnR>
                    <a:lnT>
                      <a:noFill/>
                    </a:lnT>
                    <a:lnB>
                      <a:noFill/>
                    </a:lnB>
                  </a:tcPr>
                </a:tc>
                <a:tc>
                  <a:txBody>
                    <a:bodyPr/>
                    <a:lstStyle/>
                    <a:p>
                      <a:pPr algn="ctr" fontAlgn="b"/>
                      <a:r>
                        <a:rPr lang="en-US" sz="2800" b="0" i="0" u="sng" strike="noStrike" dirty="0">
                          <a:solidFill>
                            <a:schemeClr val="accent5">
                              <a:lumMod val="75000"/>
                            </a:schemeClr>
                          </a:solidFill>
                          <a:effectLst/>
                          <a:latin typeface="Calibri"/>
                        </a:rPr>
                        <a:t>5.77</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428847">
                <a:tc>
                  <a:txBody>
                    <a:bodyPr/>
                    <a:lstStyle/>
                    <a:p>
                      <a:pPr algn="l" fontAlgn="b"/>
                      <a:r>
                        <a:rPr lang="en-US" sz="2800" b="0" i="0" u="none" strike="noStrike" dirty="0" err="1">
                          <a:solidFill>
                            <a:schemeClr val="accent5">
                              <a:lumMod val="75000"/>
                            </a:schemeClr>
                          </a:solidFill>
                          <a:effectLst/>
                          <a:latin typeface="Calibri"/>
                        </a:rPr>
                        <a:t>Trialability</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5.70</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428847">
                <a:tc>
                  <a:txBody>
                    <a:bodyPr/>
                    <a:lstStyle/>
                    <a:p>
                      <a:pPr algn="l" fontAlgn="b"/>
                      <a:r>
                        <a:rPr lang="en-US" sz="2800" b="0" i="0" u="none" strike="noStrike" dirty="0">
                          <a:solidFill>
                            <a:schemeClr val="accent5">
                              <a:lumMod val="75000"/>
                            </a:schemeClr>
                          </a:solidFill>
                          <a:effectLst/>
                          <a:latin typeface="Calibri"/>
                        </a:rPr>
                        <a:t>Relative</a:t>
                      </a:r>
                      <a:r>
                        <a:rPr lang="en-US" sz="2800" b="0" i="0" u="none" strike="noStrike" baseline="0" dirty="0">
                          <a:solidFill>
                            <a:schemeClr val="accent5">
                              <a:lumMod val="75000"/>
                            </a:schemeClr>
                          </a:solidFill>
                          <a:effectLst/>
                          <a:latin typeface="Calibri"/>
                        </a:rPr>
                        <a:t> Advantage</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5.70</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428847">
                <a:tc>
                  <a:txBody>
                    <a:bodyPr/>
                    <a:lstStyle/>
                    <a:p>
                      <a:pPr algn="l" fontAlgn="b"/>
                      <a:r>
                        <a:rPr lang="en-US" sz="2800" b="0" i="0" u="none" strike="noStrike" dirty="0">
                          <a:solidFill>
                            <a:schemeClr val="accent5">
                              <a:lumMod val="75000"/>
                            </a:schemeClr>
                          </a:solidFill>
                          <a:effectLst/>
                          <a:latin typeface="Calibri"/>
                        </a:rPr>
                        <a:t>Visibility/ Observability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5.15</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428847">
                <a:tc>
                  <a:txBody>
                    <a:bodyPr/>
                    <a:lstStyle/>
                    <a:p>
                      <a:pPr algn="l" fontAlgn="b"/>
                      <a:r>
                        <a:rPr lang="en-US" sz="2800" b="0" i="0" u="none" strike="noStrike" dirty="0">
                          <a:solidFill>
                            <a:schemeClr val="accent5">
                              <a:lumMod val="75000"/>
                            </a:schemeClr>
                          </a:solidFill>
                          <a:effectLst/>
                          <a:latin typeface="Calibri"/>
                        </a:rPr>
                        <a:t>Organized Access</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4.92</a:t>
                      </a: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428847">
                <a:tc>
                  <a:txBody>
                    <a:bodyPr/>
                    <a:lstStyle/>
                    <a:p>
                      <a:pPr algn="l" fontAlgn="b"/>
                      <a:r>
                        <a:rPr lang="en-US" sz="2800" b="0" i="0" u="none" strike="noStrike" dirty="0">
                          <a:solidFill>
                            <a:schemeClr val="accent5">
                              <a:lumMod val="75000"/>
                            </a:schemeClr>
                          </a:solidFill>
                          <a:effectLst/>
                          <a:latin typeface="Calibri"/>
                        </a:rPr>
                        <a:t>Adaptability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4.92</a:t>
                      </a: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bl>
          </a:graphicData>
        </a:graphic>
      </p:graphicFrame>
      <p:pic>
        <p:nvPicPr>
          <p:cNvPr id="8" name="Picture 4" descr="Taken from www.edudemic.com"/>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197" y="3032783"/>
            <a:ext cx="5019454" cy="242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9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c.lnkd.licdn.com/mpr/mpr/AAEAAQAAAAAAAAQaAAAAJDc1ZDgxN2I0LTQzNjAtNDQyNy1iMGVlLTg2MzUxODZlNTU5Zg.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1184" y="2633788"/>
            <a:ext cx="5963755" cy="34127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chemeClr val="accent5">
                    <a:lumMod val="75000"/>
                  </a:schemeClr>
                </a:solidFill>
              </a:rPr>
              <a:t>Perceived Needs</a:t>
            </a:r>
          </a:p>
        </p:txBody>
      </p:sp>
      <p:sp>
        <p:nvSpPr>
          <p:cNvPr id="8" name="TextBox 7"/>
          <p:cNvSpPr txBox="1"/>
          <p:nvPr/>
        </p:nvSpPr>
        <p:spPr>
          <a:xfrm>
            <a:off x="758154" y="3578489"/>
            <a:ext cx="4292842" cy="461665"/>
          </a:xfrm>
          <a:prstGeom prst="rect">
            <a:avLst/>
          </a:prstGeom>
          <a:noFill/>
        </p:spPr>
        <p:txBody>
          <a:bodyPr wrap="none" rtlCol="0">
            <a:spAutoFit/>
          </a:bodyPr>
          <a:lstStyle/>
          <a:p>
            <a:pPr lvl="0"/>
            <a:r>
              <a:rPr lang="en-US" sz="2400" dirty="0">
                <a:solidFill>
                  <a:schemeClr val="accent5">
                    <a:lumMod val="75000"/>
                  </a:schemeClr>
                </a:solidFill>
              </a:rPr>
              <a:t>“Does this tool meet my needs?”</a:t>
            </a:r>
          </a:p>
        </p:txBody>
      </p:sp>
      <p:sp>
        <p:nvSpPr>
          <p:cNvPr id="3" name="Slide Number Placeholder 2"/>
          <p:cNvSpPr>
            <a:spLocks noGrp="1"/>
          </p:cNvSpPr>
          <p:nvPr>
            <p:ph type="sldNum" sz="quarter" idx="12"/>
          </p:nvPr>
        </p:nvSpPr>
        <p:spPr/>
        <p:txBody>
          <a:bodyPr/>
          <a:lstStyle/>
          <a:p>
            <a:fld id="{38C875D5-4609-4DE9-89F1-6E77EDD7A8B5}" type="slidenum">
              <a:rPr lang="en-US" smtClean="0"/>
              <a:t>11</a:t>
            </a:fld>
            <a:endParaRPr lang="en-US"/>
          </a:p>
        </p:txBody>
      </p:sp>
    </p:spTree>
    <p:extLst>
      <p:ext uri="{BB962C8B-B14F-4D97-AF65-F5344CB8AC3E}">
        <p14:creationId xmlns:p14="http://schemas.microsoft.com/office/powerpoint/2010/main" val="42236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dn2.hubspot.net/hub/18121/file-35710379-jpg/images/document_sharing_solutions.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28863" y="2083242"/>
            <a:ext cx="5497412" cy="41230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b="1" dirty="0">
                <a:solidFill>
                  <a:schemeClr val="accent5">
                    <a:lumMod val="75000"/>
                  </a:schemeClr>
                </a:solidFill>
              </a:rPr>
              <a:t>Documentation</a:t>
            </a:r>
          </a:p>
        </p:txBody>
      </p:sp>
      <p:sp>
        <p:nvSpPr>
          <p:cNvPr id="6" name="TextBox 5"/>
          <p:cNvSpPr txBox="1"/>
          <p:nvPr/>
        </p:nvSpPr>
        <p:spPr>
          <a:xfrm>
            <a:off x="839661" y="3209401"/>
            <a:ext cx="4516878" cy="830997"/>
          </a:xfrm>
          <a:prstGeom prst="rect">
            <a:avLst/>
          </a:prstGeom>
          <a:noFill/>
        </p:spPr>
        <p:txBody>
          <a:bodyPr wrap="none" rtlCol="0">
            <a:spAutoFit/>
          </a:bodyPr>
          <a:lstStyle/>
          <a:p>
            <a:pPr lvl="0"/>
            <a:r>
              <a:rPr lang="en-US" sz="2400" dirty="0">
                <a:solidFill>
                  <a:schemeClr val="accent5">
                    <a:lumMod val="75000"/>
                  </a:schemeClr>
                </a:solidFill>
              </a:rPr>
              <a:t>“Is the tool well-documented with </a:t>
            </a:r>
            <a:br>
              <a:rPr lang="en-US" sz="2400" dirty="0">
                <a:solidFill>
                  <a:schemeClr val="accent5">
                    <a:lumMod val="75000"/>
                  </a:schemeClr>
                </a:solidFill>
              </a:rPr>
            </a:br>
            <a:r>
              <a:rPr lang="en-US" sz="2400" dirty="0">
                <a:solidFill>
                  <a:schemeClr val="accent5">
                    <a:lumMod val="75000"/>
                  </a:schemeClr>
                </a:solidFill>
              </a:rPr>
              <a:t>a track-record and user-guides?”</a:t>
            </a:r>
          </a:p>
        </p:txBody>
      </p:sp>
      <p:sp>
        <p:nvSpPr>
          <p:cNvPr id="4" name="Slide Number Placeholder 3"/>
          <p:cNvSpPr>
            <a:spLocks noGrp="1"/>
          </p:cNvSpPr>
          <p:nvPr>
            <p:ph type="sldNum" sz="quarter" idx="12"/>
          </p:nvPr>
        </p:nvSpPr>
        <p:spPr/>
        <p:txBody>
          <a:bodyPr/>
          <a:lstStyle/>
          <a:p>
            <a:fld id="{38C875D5-4609-4DE9-89F1-6E77EDD7A8B5}" type="slidenum">
              <a:rPr lang="en-US" smtClean="0"/>
              <a:t>12</a:t>
            </a:fld>
            <a:endParaRPr lang="en-US"/>
          </a:p>
        </p:txBody>
      </p:sp>
    </p:spTree>
    <p:extLst>
      <p:ext uri="{BB962C8B-B14F-4D97-AF65-F5344CB8AC3E}">
        <p14:creationId xmlns:p14="http://schemas.microsoft.com/office/powerpoint/2010/main" val="137096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5">
                    <a:lumMod val="75000"/>
                  </a:schemeClr>
                </a:solidFill>
              </a:rPr>
              <a:t>Community Driven</a:t>
            </a:r>
          </a:p>
        </p:txBody>
      </p:sp>
      <p:sp>
        <p:nvSpPr>
          <p:cNvPr id="12" name="TextBox 11"/>
          <p:cNvSpPr txBox="1"/>
          <p:nvPr/>
        </p:nvSpPr>
        <p:spPr>
          <a:xfrm>
            <a:off x="703835" y="3814835"/>
            <a:ext cx="4334328" cy="830997"/>
          </a:xfrm>
          <a:prstGeom prst="rect">
            <a:avLst/>
          </a:prstGeom>
          <a:noFill/>
        </p:spPr>
        <p:txBody>
          <a:bodyPr wrap="none" rtlCol="0">
            <a:spAutoFit/>
          </a:bodyPr>
          <a:lstStyle/>
          <a:p>
            <a:r>
              <a:rPr lang="en-US" sz="2400" i="1" dirty="0">
                <a:solidFill>
                  <a:schemeClr val="accent5">
                    <a:lumMod val="75000"/>
                  </a:schemeClr>
                </a:solidFill>
              </a:rPr>
              <a:t>“Is there an active community </a:t>
            </a:r>
            <a:br>
              <a:rPr lang="en-US" sz="2400" i="1" dirty="0">
                <a:solidFill>
                  <a:schemeClr val="accent5">
                    <a:lumMod val="75000"/>
                  </a:schemeClr>
                </a:solidFill>
              </a:rPr>
            </a:br>
            <a:r>
              <a:rPr lang="en-US" sz="2400" i="1" dirty="0">
                <a:solidFill>
                  <a:schemeClr val="accent5">
                    <a:lumMod val="75000"/>
                  </a:schemeClr>
                </a:solidFill>
              </a:rPr>
              <a:t>that will carry this tool forward?”</a:t>
            </a:r>
            <a:endParaRPr lang="en-US" sz="24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38C875D5-4609-4DE9-89F1-6E77EDD7A8B5}" type="slidenum">
              <a:rPr lang="en-US" smtClean="0"/>
              <a:t>13</a:t>
            </a:fld>
            <a:endParaRPr lang="en-US"/>
          </a:p>
        </p:txBody>
      </p:sp>
      <p:pic>
        <p:nvPicPr>
          <p:cNvPr id="5132" name="Picture 12" descr="Image result for open source t-shirt"/>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9692" y="1743504"/>
            <a:ext cx="6618136" cy="462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9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devops.com/wp-content/uploads/2015/08/Simplicity1.jp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56574" y="3123451"/>
            <a:ext cx="6282637" cy="26925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eakingaboutpresenting.com/wp-content/uploads/2010/05/Complexity-elegance-visual.jp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3205" y="2608125"/>
            <a:ext cx="4277178" cy="32078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Simplicity</a:t>
            </a:r>
          </a:p>
        </p:txBody>
      </p:sp>
      <p:sp>
        <p:nvSpPr>
          <p:cNvPr id="7" name="TextBox 6"/>
          <p:cNvSpPr txBox="1"/>
          <p:nvPr/>
        </p:nvSpPr>
        <p:spPr>
          <a:xfrm>
            <a:off x="2309359" y="2146460"/>
            <a:ext cx="3312830" cy="461665"/>
          </a:xfrm>
          <a:prstGeom prst="rect">
            <a:avLst/>
          </a:prstGeom>
          <a:noFill/>
        </p:spPr>
        <p:txBody>
          <a:bodyPr wrap="none" rtlCol="0">
            <a:spAutoFit/>
          </a:bodyPr>
          <a:lstStyle/>
          <a:p>
            <a:pPr lvl="0"/>
            <a:r>
              <a:rPr lang="en-US" sz="2400" i="1" dirty="0">
                <a:solidFill>
                  <a:srgbClr val="0033CC"/>
                </a:solidFill>
              </a:rPr>
              <a:t>“Is this tool easy to use?”</a:t>
            </a: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fld id="{38C875D5-4609-4DE9-89F1-6E77EDD7A8B5}" type="slidenum">
              <a:rPr lang="en-US" smtClean="0"/>
              <a:t>14</a:t>
            </a:fld>
            <a:endParaRPr lang="en-US"/>
          </a:p>
        </p:txBody>
      </p:sp>
    </p:spTree>
    <p:extLst>
      <p:ext uri="{BB962C8B-B14F-4D97-AF65-F5344CB8AC3E}">
        <p14:creationId xmlns:p14="http://schemas.microsoft.com/office/powerpoint/2010/main" val="218206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mpatibility.co.uk/img/home/we-make-your-it-work.gif"/>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6464" y="1614124"/>
            <a:ext cx="6487958" cy="44236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b="1" dirty="0">
                <a:solidFill>
                  <a:schemeClr val="accent5">
                    <a:lumMod val="75000"/>
                  </a:schemeClr>
                </a:solidFill>
              </a:rPr>
              <a:t>Compatibility</a:t>
            </a:r>
          </a:p>
        </p:txBody>
      </p:sp>
      <p:sp>
        <p:nvSpPr>
          <p:cNvPr id="7" name="TextBox 6"/>
          <p:cNvSpPr txBox="1"/>
          <p:nvPr/>
        </p:nvSpPr>
        <p:spPr>
          <a:xfrm>
            <a:off x="408389" y="2815289"/>
            <a:ext cx="5065617" cy="1938992"/>
          </a:xfrm>
          <a:prstGeom prst="rect">
            <a:avLst/>
          </a:prstGeom>
          <a:noFill/>
        </p:spPr>
        <p:txBody>
          <a:bodyPr wrap="none" rtlCol="0">
            <a:spAutoFit/>
          </a:bodyPr>
          <a:lstStyle/>
          <a:p>
            <a:pPr lvl="0"/>
            <a:r>
              <a:rPr lang="en-US" sz="2400" i="1" dirty="0">
                <a:solidFill>
                  <a:schemeClr val="accent5">
                    <a:lumMod val="75000"/>
                  </a:schemeClr>
                </a:solidFill>
              </a:rPr>
              <a:t>“Can I easily integrate this tool into my </a:t>
            </a:r>
            <a:br>
              <a:rPr lang="en-US" sz="2400" i="1" dirty="0">
                <a:solidFill>
                  <a:schemeClr val="accent5">
                    <a:lumMod val="75000"/>
                  </a:schemeClr>
                </a:solidFill>
              </a:rPr>
            </a:br>
            <a:r>
              <a:rPr lang="en-US" sz="2400" i="1" dirty="0">
                <a:solidFill>
                  <a:schemeClr val="accent5">
                    <a:lumMod val="75000"/>
                  </a:schemeClr>
                </a:solidFill>
              </a:rPr>
              <a:t>existing routine and collaborations?”</a:t>
            </a:r>
          </a:p>
          <a:p>
            <a:pPr lvl="0"/>
            <a:r>
              <a:rPr lang="en-US" sz="2400" i="1" dirty="0">
                <a:solidFill>
                  <a:schemeClr val="accent5">
                    <a:lumMod val="75000"/>
                  </a:schemeClr>
                </a:solidFill>
              </a:rPr>
              <a:t> </a:t>
            </a:r>
          </a:p>
          <a:p>
            <a:pPr lvl="0"/>
            <a:r>
              <a:rPr lang="en-US" sz="2400" i="1" dirty="0">
                <a:solidFill>
                  <a:schemeClr val="accent5">
                    <a:lumMod val="75000"/>
                  </a:schemeClr>
                </a:solidFill>
              </a:rPr>
              <a:t>“Is this tool aligned with the norms of </a:t>
            </a:r>
            <a:br>
              <a:rPr lang="en-US" sz="2400" i="1" dirty="0">
                <a:solidFill>
                  <a:schemeClr val="accent5">
                    <a:lumMod val="75000"/>
                  </a:schemeClr>
                </a:solidFill>
              </a:rPr>
            </a:br>
            <a:r>
              <a:rPr lang="en-US" sz="2400" i="1" dirty="0">
                <a:solidFill>
                  <a:schemeClr val="accent5">
                    <a:lumMod val="75000"/>
                  </a:schemeClr>
                </a:solidFill>
              </a:rPr>
              <a:t>my domain as a whole?”</a:t>
            </a:r>
            <a:endParaRPr lang="en-US" sz="24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38C875D5-4609-4DE9-89F1-6E77EDD7A8B5}" type="slidenum">
              <a:rPr lang="en-US" smtClean="0"/>
              <a:t>15</a:t>
            </a:fld>
            <a:endParaRPr lang="en-US"/>
          </a:p>
        </p:txBody>
      </p:sp>
    </p:spTree>
    <p:extLst>
      <p:ext uri="{BB962C8B-B14F-4D97-AF65-F5344CB8AC3E}">
        <p14:creationId xmlns:p14="http://schemas.microsoft.com/office/powerpoint/2010/main" val="100547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376" y="261762"/>
            <a:ext cx="10515600" cy="1325563"/>
          </a:xfrm>
        </p:spPr>
        <p:txBody>
          <a:bodyPr/>
          <a:lstStyle/>
          <a:p>
            <a:r>
              <a:rPr lang="en-US" b="1" dirty="0">
                <a:solidFill>
                  <a:schemeClr val="accent5">
                    <a:lumMod val="75000"/>
                  </a:schemeClr>
                </a:solidFill>
              </a:rPr>
              <a:t>Findings: Tool Attributes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Content Placeholder 3"/>
          <p:cNvSpPr>
            <a:spLocks noGrp="1"/>
          </p:cNvSpPr>
          <p:nvPr>
            <p:ph idx="1"/>
          </p:nvPr>
        </p:nvSpPr>
        <p:spPr>
          <a:xfrm>
            <a:off x="838200" y="1634239"/>
            <a:ext cx="10492409" cy="4624794"/>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16</a:t>
            </a:fld>
            <a:endParaRPr lang="en-US"/>
          </a:p>
        </p:txBody>
      </p:sp>
      <p:graphicFrame>
        <p:nvGraphicFramePr>
          <p:cNvPr id="2" name="Table 1"/>
          <p:cNvGraphicFramePr>
            <a:graphicFrameLocks noGrp="1"/>
          </p:cNvGraphicFramePr>
          <p:nvPr>
            <p:extLst/>
          </p:nvPr>
        </p:nvGraphicFramePr>
        <p:xfrm>
          <a:off x="754930" y="1484705"/>
          <a:ext cx="6902175" cy="4777740"/>
        </p:xfrm>
        <a:graphic>
          <a:graphicData uri="http://schemas.openxmlformats.org/drawingml/2006/table">
            <a:tbl>
              <a:tblPr/>
              <a:tblGrid>
                <a:gridCol w="3983373">
                  <a:extLst>
                    <a:ext uri="{9D8B030D-6E8A-4147-A177-3AD203B41FA5}">
                      <a16:colId xmlns:a16="http://schemas.microsoft.com/office/drawing/2014/main" val="20000"/>
                    </a:ext>
                  </a:extLst>
                </a:gridCol>
                <a:gridCol w="2918802">
                  <a:extLst>
                    <a:ext uri="{9D8B030D-6E8A-4147-A177-3AD203B41FA5}">
                      <a16:colId xmlns:a16="http://schemas.microsoft.com/office/drawing/2014/main" val="20001"/>
                    </a:ext>
                  </a:extLst>
                </a:gridCol>
              </a:tblGrid>
              <a:tr h="428847">
                <a:tc>
                  <a:txBody>
                    <a:bodyPr/>
                    <a:lstStyle/>
                    <a:p>
                      <a:pPr algn="l" fontAlgn="b"/>
                      <a:r>
                        <a:rPr lang="en-US" sz="2800" b="1" i="0" u="none" strike="noStrike" dirty="0">
                          <a:solidFill>
                            <a:schemeClr val="accent5">
                              <a:lumMod val="75000"/>
                            </a:schemeClr>
                          </a:solidFill>
                          <a:effectLst/>
                          <a:latin typeface="Calibri"/>
                        </a:rPr>
                        <a:t>Tool Attributes</a:t>
                      </a:r>
                    </a:p>
                  </a:txBody>
                  <a:tcPr marL="7620" marR="7620" marT="7620" marB="0" anchor="b">
                    <a:lnL>
                      <a:noFill/>
                    </a:lnL>
                    <a:lnR>
                      <a:noFill/>
                    </a:lnR>
                    <a:lnT>
                      <a:noFill/>
                    </a:lnT>
                    <a:lnB>
                      <a:noFill/>
                    </a:lnB>
                  </a:tcPr>
                </a:tc>
                <a:tc>
                  <a:txBody>
                    <a:bodyPr/>
                    <a:lstStyle/>
                    <a:p>
                      <a:pPr algn="ctr" fontAlgn="b"/>
                      <a:r>
                        <a:rPr lang="en-US" sz="2800" b="1" i="0" u="none" strike="noStrike" dirty="0">
                          <a:solidFill>
                            <a:schemeClr val="accent5">
                              <a:lumMod val="75000"/>
                            </a:schemeClr>
                          </a:solidFill>
                          <a:effectLst/>
                          <a:latin typeface="Calibri"/>
                        </a:rPr>
                        <a:t>Scores (range: 1 - 7</a:t>
                      </a:r>
                      <a:r>
                        <a:rPr lang="en-US" sz="2800" b="1" i="0" u="none" strike="noStrike" baseline="0" dirty="0">
                          <a:solidFill>
                            <a:schemeClr val="accent5">
                              <a:lumMod val="75000"/>
                            </a:schemeClr>
                          </a:solidFill>
                          <a:effectLst/>
                          <a:latin typeface="Calibri"/>
                        </a:rPr>
                        <a:t>)</a:t>
                      </a:r>
                      <a:endParaRPr lang="en-US" sz="2800" b="1"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428847">
                <a:tc>
                  <a:txBody>
                    <a:bodyPr/>
                    <a:lstStyle/>
                    <a:p>
                      <a:pPr algn="l" fontAlgn="b"/>
                      <a:r>
                        <a:rPr lang="en-US" sz="2800" b="0" i="0" u="none" strike="noStrike" dirty="0">
                          <a:solidFill>
                            <a:schemeClr val="accent5">
                              <a:lumMod val="75000"/>
                            </a:schemeClr>
                          </a:solidFill>
                          <a:effectLst/>
                          <a:latin typeface="Calibri"/>
                        </a:rPr>
                        <a:t>Driven by</a:t>
                      </a:r>
                      <a:r>
                        <a:rPr lang="en-US" sz="2800" b="0" i="0" u="none" strike="noStrike" baseline="0" dirty="0">
                          <a:solidFill>
                            <a:schemeClr val="accent5">
                              <a:lumMod val="75000"/>
                            </a:schemeClr>
                          </a:solidFill>
                          <a:effectLst/>
                          <a:latin typeface="Calibri"/>
                        </a:rPr>
                        <a:t> Needs</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6.00</a:t>
                      </a: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428847">
                <a:tc>
                  <a:txBody>
                    <a:bodyPr/>
                    <a:lstStyle/>
                    <a:p>
                      <a:pPr algn="l" fontAlgn="b"/>
                      <a:r>
                        <a:rPr lang="en-US" sz="2800" b="0" i="0" u="none" strike="noStrike" dirty="0">
                          <a:solidFill>
                            <a:schemeClr val="accent5">
                              <a:lumMod val="75000"/>
                            </a:schemeClr>
                          </a:solidFill>
                          <a:effectLst/>
                          <a:latin typeface="Calibri"/>
                        </a:rPr>
                        <a:t>Documentation</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5.92</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428847">
                <a:tc>
                  <a:txBody>
                    <a:bodyPr/>
                    <a:lstStyle/>
                    <a:p>
                      <a:pPr algn="l" fontAlgn="b"/>
                      <a:r>
                        <a:rPr lang="en-US" sz="2800" b="0" i="0" u="none" strike="noStrike" dirty="0">
                          <a:solidFill>
                            <a:schemeClr val="accent5">
                              <a:lumMod val="75000"/>
                            </a:schemeClr>
                          </a:solidFill>
                          <a:effectLst/>
                          <a:latin typeface="Calibri"/>
                        </a:rPr>
                        <a:t>Community Driven</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5.85</a:t>
                      </a: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428847">
                <a:tc>
                  <a:txBody>
                    <a:bodyPr/>
                    <a:lstStyle/>
                    <a:p>
                      <a:pPr algn="l" fontAlgn="b"/>
                      <a:r>
                        <a:rPr lang="en-US" sz="2800" b="0" i="0" u="none" strike="noStrike" dirty="0">
                          <a:solidFill>
                            <a:schemeClr val="accent5">
                              <a:lumMod val="75000"/>
                            </a:schemeClr>
                          </a:solidFill>
                          <a:effectLst/>
                          <a:latin typeface="Calibri"/>
                        </a:rPr>
                        <a:t>Ease of Use/Simplicity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5.77</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428847">
                <a:tc>
                  <a:txBody>
                    <a:bodyPr/>
                    <a:lstStyle/>
                    <a:p>
                      <a:pPr algn="l" fontAlgn="b"/>
                      <a:r>
                        <a:rPr lang="en-US" sz="2800" b="0" i="0" u="none" strike="noStrike" dirty="0">
                          <a:solidFill>
                            <a:schemeClr val="accent5">
                              <a:lumMod val="75000"/>
                            </a:schemeClr>
                          </a:solidFill>
                          <a:effectLst/>
                          <a:latin typeface="Calibri"/>
                        </a:rPr>
                        <a:t>Perceived Compatibility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5.77</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428847">
                <a:tc>
                  <a:txBody>
                    <a:bodyPr/>
                    <a:lstStyle/>
                    <a:p>
                      <a:pPr algn="l" fontAlgn="b"/>
                      <a:r>
                        <a:rPr lang="en-US" sz="2800" b="0" i="0" u="none" strike="noStrike" dirty="0" err="1">
                          <a:solidFill>
                            <a:schemeClr val="accent5">
                              <a:lumMod val="75000"/>
                            </a:schemeClr>
                          </a:solidFill>
                          <a:effectLst/>
                          <a:latin typeface="Calibri"/>
                        </a:rPr>
                        <a:t>Trialability</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5.70</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428847">
                <a:tc>
                  <a:txBody>
                    <a:bodyPr/>
                    <a:lstStyle/>
                    <a:p>
                      <a:pPr algn="l" fontAlgn="b"/>
                      <a:r>
                        <a:rPr lang="en-US" sz="2800" b="0" i="0" u="none" strike="noStrike" dirty="0">
                          <a:solidFill>
                            <a:schemeClr val="accent5">
                              <a:lumMod val="75000"/>
                            </a:schemeClr>
                          </a:solidFill>
                          <a:effectLst/>
                          <a:latin typeface="Calibri"/>
                        </a:rPr>
                        <a:t>Relative</a:t>
                      </a:r>
                      <a:r>
                        <a:rPr lang="en-US" sz="2800" b="0" i="0" u="none" strike="noStrike" baseline="0" dirty="0">
                          <a:solidFill>
                            <a:schemeClr val="accent5">
                              <a:lumMod val="75000"/>
                            </a:schemeClr>
                          </a:solidFill>
                          <a:effectLst/>
                          <a:latin typeface="Calibri"/>
                        </a:rPr>
                        <a:t> Advantage</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5.70</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428847">
                <a:tc>
                  <a:txBody>
                    <a:bodyPr/>
                    <a:lstStyle/>
                    <a:p>
                      <a:pPr algn="l" fontAlgn="b"/>
                      <a:r>
                        <a:rPr lang="en-US" sz="2800" b="0" i="0" u="none" strike="noStrike" dirty="0">
                          <a:solidFill>
                            <a:schemeClr val="accent5">
                              <a:lumMod val="75000"/>
                            </a:schemeClr>
                          </a:solidFill>
                          <a:effectLst/>
                          <a:latin typeface="Calibri"/>
                        </a:rPr>
                        <a:t>Visibility/ Observability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5.15</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428847">
                <a:tc>
                  <a:txBody>
                    <a:bodyPr/>
                    <a:lstStyle/>
                    <a:p>
                      <a:pPr algn="l" fontAlgn="b"/>
                      <a:r>
                        <a:rPr lang="en-US" sz="2800" b="0" i="0" u="none" strike="noStrike" dirty="0">
                          <a:solidFill>
                            <a:schemeClr val="accent5">
                              <a:lumMod val="75000"/>
                            </a:schemeClr>
                          </a:solidFill>
                          <a:effectLst/>
                          <a:latin typeface="Calibri"/>
                        </a:rPr>
                        <a:t>Organized Access</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4.92</a:t>
                      </a: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428847">
                <a:tc>
                  <a:txBody>
                    <a:bodyPr/>
                    <a:lstStyle/>
                    <a:p>
                      <a:pPr algn="l" fontAlgn="b"/>
                      <a:r>
                        <a:rPr lang="en-US" sz="2800" b="0" i="0" u="none" strike="noStrike" dirty="0">
                          <a:solidFill>
                            <a:schemeClr val="accent5">
                              <a:lumMod val="75000"/>
                            </a:schemeClr>
                          </a:solidFill>
                          <a:effectLst/>
                          <a:latin typeface="Calibri"/>
                        </a:rPr>
                        <a:t>Adaptability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4.92</a:t>
                      </a: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bl>
          </a:graphicData>
        </a:graphic>
      </p:graphicFrame>
      <p:pic>
        <p:nvPicPr>
          <p:cNvPr id="8" name="Picture 4" descr="Taken from www.edudemic.com"/>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197" y="3032783"/>
            <a:ext cx="5019454" cy="242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3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663371" y="646331"/>
            <a:ext cx="8814574" cy="49636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latin typeface="Times New Roman" charset="0"/>
                <a:ea typeface="Times New Roman" charset="0"/>
                <a:cs typeface="Times New Roman" charset="0"/>
              </a:rPr>
              <a:t>	  What VO Attributes?</a:t>
            </a:r>
          </a:p>
          <a:p>
            <a:pPr algn="ctr"/>
            <a:r>
              <a:rPr lang="en-US" dirty="0">
                <a:solidFill>
                  <a:schemeClr val="tx1"/>
                </a:solidFill>
              </a:rPr>
              <a:t>	</a:t>
            </a:r>
            <a:endParaRPr lang="en-US" dirty="0"/>
          </a:p>
          <a:p>
            <a:pPr algn="ctr"/>
            <a:endParaRPr lang="en-US" sz="1200" dirty="0"/>
          </a:p>
          <a:p>
            <a:pPr algn="ctr"/>
            <a:endParaRPr lang="en-US" sz="1200" dirty="0"/>
          </a:p>
          <a:p>
            <a:pPr algn="ctr"/>
            <a:endParaRPr lang="en-US" sz="1200" dirty="0"/>
          </a:p>
          <a:p>
            <a:pPr algn="ctr"/>
            <a:endParaRPr lang="en-US" sz="1200" dirty="0"/>
          </a:p>
          <a:p>
            <a:pPr algn="ctr"/>
            <a:r>
              <a:rPr lang="en-US" dirty="0">
                <a:solidFill>
                  <a:schemeClr val="tx1"/>
                </a:solidFill>
              </a:rPr>
              <a:t>	     	</a:t>
            </a:r>
          </a:p>
          <a:p>
            <a:pPr algn="ctr"/>
            <a:endParaRPr lang="en-US" dirty="0">
              <a:solidFill>
                <a:schemeClr val="tx1"/>
              </a:solidFill>
            </a:endParaRPr>
          </a:p>
          <a:p>
            <a:pPr algn="ctr"/>
            <a:br>
              <a:rPr lang="en-US" dirty="0">
                <a:solidFill>
                  <a:schemeClr val="tx1"/>
                </a:solidFill>
              </a:rPr>
            </a:br>
            <a:endParaRPr lang="en-US" dirty="0">
              <a:solidFill>
                <a:schemeClr val="tx1"/>
              </a:solidFill>
            </a:endParaRPr>
          </a:p>
          <a:p>
            <a:pPr algn="ctr"/>
            <a:r>
              <a:rPr lang="en-US" dirty="0">
                <a:solidFill>
                  <a:schemeClr val="tx1"/>
                </a:solidFill>
              </a:rPr>
              <a:t>	</a:t>
            </a:r>
          </a:p>
          <a:p>
            <a:pPr algn="ctr"/>
            <a:r>
              <a:rPr lang="en-US" dirty="0">
                <a:solidFill>
                  <a:schemeClr val="tx1"/>
                </a:solidFill>
              </a:rPr>
              <a:t>	          	</a:t>
            </a:r>
            <a:endParaRPr lang="en-US" sz="1200" dirty="0">
              <a:solidFill>
                <a:schemeClr val="tx1"/>
              </a:solidFill>
            </a:endParaRPr>
          </a:p>
        </p:txBody>
      </p:sp>
      <p:sp>
        <p:nvSpPr>
          <p:cNvPr id="15" name="Oval 14"/>
          <p:cNvSpPr/>
          <p:nvPr/>
        </p:nvSpPr>
        <p:spPr>
          <a:xfrm>
            <a:off x="7746380" y="2811878"/>
            <a:ext cx="17526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#4 in e-Science</a:t>
            </a:r>
          </a:p>
        </p:txBody>
      </p:sp>
      <p:sp>
        <p:nvSpPr>
          <p:cNvPr id="18" name="Oval 17"/>
          <p:cNvSpPr/>
          <p:nvPr/>
        </p:nvSpPr>
        <p:spPr>
          <a:xfrm>
            <a:off x="2415255" y="4096710"/>
            <a:ext cx="17526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#3 in e-Science</a:t>
            </a:r>
          </a:p>
        </p:txBody>
      </p:sp>
      <p:sp>
        <p:nvSpPr>
          <p:cNvPr id="20" name="Oval 19"/>
          <p:cNvSpPr/>
          <p:nvPr/>
        </p:nvSpPr>
        <p:spPr>
          <a:xfrm>
            <a:off x="8229600" y="4572000"/>
            <a:ext cx="1752600" cy="838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Virtual Organization #5 in e-Science</a:t>
            </a:r>
          </a:p>
        </p:txBody>
      </p:sp>
      <p:sp>
        <p:nvSpPr>
          <p:cNvPr id="21" name="Oval 20"/>
          <p:cNvSpPr/>
          <p:nvPr/>
        </p:nvSpPr>
        <p:spPr>
          <a:xfrm>
            <a:off x="4878788" y="3172110"/>
            <a:ext cx="1752600" cy="8382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#2 in e-Science</a:t>
            </a:r>
          </a:p>
        </p:txBody>
      </p:sp>
      <p:sp>
        <p:nvSpPr>
          <p:cNvPr id="24" name="Down Arrow 23"/>
          <p:cNvSpPr/>
          <p:nvPr/>
        </p:nvSpPr>
        <p:spPr>
          <a:xfrm rot="15598955">
            <a:off x="7124900" y="2821183"/>
            <a:ext cx="153590" cy="116272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20439251" flipH="1">
            <a:off x="8873413" y="3709201"/>
            <a:ext cx="132636" cy="852467"/>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3431416">
            <a:off x="4440610" y="3520182"/>
            <a:ext cx="155508" cy="1066578"/>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619924" y="877998"/>
            <a:ext cx="6901468" cy="63443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20000"/>
                    <a:lumOff val="80000"/>
                  </a:schemeClr>
                </a:solidFill>
                <a:latin typeface="Times New Roman" charset="0"/>
                <a:ea typeface="Times New Roman" charset="0"/>
                <a:cs typeface="Times New Roman" charset="0"/>
              </a:rPr>
              <a:t>What Macro Conditions in the Scientific Community?</a:t>
            </a:r>
          </a:p>
          <a:p>
            <a:pPr algn="ctr"/>
            <a:r>
              <a:rPr lang="en-US" sz="1000" dirty="0">
                <a:solidFill>
                  <a:schemeClr val="tx2">
                    <a:lumMod val="20000"/>
                    <a:lumOff val="80000"/>
                  </a:schemeClr>
                </a:solidFill>
              </a:rPr>
              <a:t>(conditions can be, for example, social, organizational, community, economic, technological, political, cultural, etc.)</a:t>
            </a:r>
          </a:p>
        </p:txBody>
      </p:sp>
      <p:sp>
        <p:nvSpPr>
          <p:cNvPr id="39" name="Hexagon 38"/>
          <p:cNvSpPr/>
          <p:nvPr/>
        </p:nvSpPr>
        <p:spPr>
          <a:xfrm rot="4090848">
            <a:off x="8547325" y="3841238"/>
            <a:ext cx="633933" cy="266706"/>
          </a:xfrm>
          <a:prstGeom prst="hexagon">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Tool </a:t>
            </a:r>
          </a:p>
        </p:txBody>
      </p:sp>
      <p:sp>
        <p:nvSpPr>
          <p:cNvPr id="40" name="Hexagon 39"/>
          <p:cNvSpPr/>
          <p:nvPr/>
        </p:nvSpPr>
        <p:spPr>
          <a:xfrm rot="19649655">
            <a:off x="4378826" y="3809921"/>
            <a:ext cx="633933" cy="266706"/>
          </a:xfrm>
          <a:prstGeom prst="hexagon">
            <a:avLst/>
          </a:prstGeom>
          <a:solidFill>
            <a:schemeClr val="accent4">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41" name="Hexagon 40"/>
          <p:cNvSpPr/>
          <p:nvPr/>
        </p:nvSpPr>
        <p:spPr>
          <a:xfrm rot="21041353">
            <a:off x="6603379" y="3317849"/>
            <a:ext cx="633933" cy="266706"/>
          </a:xfrm>
          <a:prstGeom prst="hexagon">
            <a:avLst/>
          </a:prstGeom>
          <a:solidFill>
            <a:schemeClr val="accent4">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6" name="TextBox 5"/>
          <p:cNvSpPr txBox="1"/>
          <p:nvPr/>
        </p:nvSpPr>
        <p:spPr>
          <a:xfrm>
            <a:off x="5568512" y="2120570"/>
            <a:ext cx="2451761" cy="400110"/>
          </a:xfrm>
          <a:prstGeom prst="rect">
            <a:avLst/>
          </a:prstGeom>
          <a:noFill/>
        </p:spPr>
        <p:txBody>
          <a:bodyPr wrap="none" rtlCol="0">
            <a:spAutoFit/>
          </a:bodyPr>
          <a:lstStyle/>
          <a:p>
            <a:r>
              <a:rPr lang="en-US" sz="2000" dirty="0">
                <a:solidFill>
                  <a:schemeClr val="tx2">
                    <a:lumMod val="50000"/>
                  </a:schemeClr>
                </a:solidFill>
                <a:latin typeface="Times New Roman" charset="0"/>
                <a:ea typeface="Times New Roman" charset="0"/>
                <a:cs typeface="Times New Roman" charset="0"/>
              </a:rPr>
              <a:t>What Tool Attributes?</a:t>
            </a:r>
          </a:p>
        </p:txBody>
      </p:sp>
      <p:sp>
        <p:nvSpPr>
          <p:cNvPr id="2" name="TextBox 1"/>
          <p:cNvSpPr txBox="1"/>
          <p:nvPr/>
        </p:nvSpPr>
        <p:spPr>
          <a:xfrm>
            <a:off x="4012208" y="4887056"/>
            <a:ext cx="4072077" cy="461665"/>
          </a:xfrm>
          <a:prstGeom prst="rect">
            <a:avLst/>
          </a:prstGeom>
          <a:noFill/>
        </p:spPr>
        <p:txBody>
          <a:bodyPr wrap="none" rtlCol="0">
            <a:spAutoFit/>
          </a:bodyPr>
          <a:lstStyle/>
          <a:p>
            <a:r>
              <a:rPr lang="en-US" sz="1200" dirty="0"/>
              <a:t>Note: The shapes representing VOs and tools change in colors </a:t>
            </a:r>
            <a:br>
              <a:rPr lang="en-US" sz="1200" dirty="0"/>
            </a:br>
            <a:r>
              <a:rPr lang="en-US" sz="1200" dirty="0"/>
              <a:t>to represent adaptation and evolution over time.</a:t>
            </a:r>
          </a:p>
        </p:txBody>
      </p:sp>
      <p:sp>
        <p:nvSpPr>
          <p:cNvPr id="25" name="Down Arrow 24"/>
          <p:cNvSpPr/>
          <p:nvPr/>
        </p:nvSpPr>
        <p:spPr>
          <a:xfrm rot="18622091" flipH="1">
            <a:off x="4768677" y="2249631"/>
            <a:ext cx="121978" cy="114852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695262" y="1813747"/>
            <a:ext cx="1823103" cy="8382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Virtual Organization (VO) #1 in e-Science</a:t>
            </a:r>
          </a:p>
        </p:txBody>
      </p:sp>
      <p:sp>
        <p:nvSpPr>
          <p:cNvPr id="38" name="Hexagon 37"/>
          <p:cNvSpPr/>
          <p:nvPr/>
        </p:nvSpPr>
        <p:spPr>
          <a:xfrm rot="2365862">
            <a:off x="4320269" y="2529051"/>
            <a:ext cx="633933" cy="266706"/>
          </a:xfrm>
          <a:prstGeom prst="hexag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22" name="TextBox 21"/>
          <p:cNvSpPr txBox="1"/>
          <p:nvPr/>
        </p:nvSpPr>
        <p:spPr>
          <a:xfrm>
            <a:off x="8672315" y="1"/>
            <a:ext cx="2004651" cy="646331"/>
          </a:xfrm>
          <a:prstGeom prst="rect">
            <a:avLst/>
          </a:prstGeom>
          <a:noFill/>
        </p:spPr>
        <p:txBody>
          <a:bodyPr wrap="none" rtlCol="0">
            <a:spAutoFit/>
          </a:bodyPr>
          <a:lstStyle/>
          <a:p>
            <a:pPr algn="r"/>
            <a:r>
              <a:rPr lang="en-US" dirty="0">
                <a:solidFill>
                  <a:schemeClr val="accent5">
                    <a:lumMod val="75000"/>
                  </a:schemeClr>
                </a:solidFill>
              </a:rPr>
              <a:t>NSF ACI #: 1322305</a:t>
            </a:r>
          </a:p>
          <a:p>
            <a:pPr algn="r"/>
            <a:r>
              <a:rPr lang="en-US" dirty="0">
                <a:solidFill>
                  <a:schemeClr val="accent5">
                    <a:lumMod val="75000"/>
                  </a:schemeClr>
                </a:solidFill>
              </a:rPr>
              <a:t>kee@chapman.edu</a:t>
            </a:r>
          </a:p>
        </p:txBody>
      </p:sp>
      <p:sp>
        <p:nvSpPr>
          <p:cNvPr id="3" name="Slide Number Placeholder 2"/>
          <p:cNvSpPr>
            <a:spLocks noGrp="1"/>
          </p:cNvSpPr>
          <p:nvPr>
            <p:ph type="sldNum" sz="quarter" idx="12"/>
          </p:nvPr>
        </p:nvSpPr>
        <p:spPr/>
        <p:txBody>
          <a:bodyPr/>
          <a:lstStyle/>
          <a:p>
            <a:fld id="{762024E7-E715-43A2-956A-205B6A6B19C8}" type="slidenum">
              <a:rPr lang="en-US" smtClean="0"/>
              <a:t>17</a:t>
            </a:fld>
            <a:endParaRPr lang="en-US" dirty="0"/>
          </a:p>
        </p:txBody>
      </p:sp>
      <p:cxnSp>
        <p:nvCxnSpPr>
          <p:cNvPr id="7" name="Straight Connector 6"/>
          <p:cNvCxnSpPr/>
          <p:nvPr/>
        </p:nvCxnSpPr>
        <p:spPr>
          <a:xfrm flipH="1">
            <a:off x="4860334" y="2358082"/>
            <a:ext cx="702266" cy="225474"/>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594496" y="1813747"/>
            <a:ext cx="815704" cy="253904"/>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5" name="Oval 4"/>
          <p:cNvSpPr/>
          <p:nvPr/>
        </p:nvSpPr>
        <p:spPr>
          <a:xfrm>
            <a:off x="5138357" y="1590078"/>
            <a:ext cx="3967543" cy="50670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24294" y="85005"/>
            <a:ext cx="7420942" cy="461665"/>
          </a:xfrm>
          <a:prstGeom prst="rect">
            <a:avLst/>
          </a:prstGeom>
          <a:noFill/>
        </p:spPr>
        <p:txBody>
          <a:bodyPr wrap="none" rtlCol="0">
            <a:spAutoFit/>
          </a:bodyPr>
          <a:lstStyle/>
          <a:p>
            <a:r>
              <a:rPr lang="en-US" sz="2400" dirty="0">
                <a:solidFill>
                  <a:schemeClr val="accent5">
                    <a:lumMod val="75000"/>
                  </a:schemeClr>
                </a:solidFill>
              </a:rPr>
              <a:t>NSF VOSS: Virtual Organizations as Sociotechnical Systems</a:t>
            </a:r>
          </a:p>
        </p:txBody>
      </p:sp>
    </p:spTree>
    <p:extLst>
      <p:ext uri="{BB962C8B-B14F-4D97-AF65-F5344CB8AC3E}">
        <p14:creationId xmlns:p14="http://schemas.microsoft.com/office/powerpoint/2010/main" val="166746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67" y="349222"/>
            <a:ext cx="12327467" cy="1325563"/>
          </a:xfrm>
        </p:spPr>
        <p:txBody>
          <a:bodyPr>
            <a:normAutofit/>
          </a:bodyPr>
          <a:lstStyle/>
          <a:p>
            <a:r>
              <a:rPr lang="en-US" b="1" dirty="0">
                <a:solidFill>
                  <a:schemeClr val="accent5">
                    <a:lumMod val="75000"/>
                  </a:schemeClr>
                </a:solidFill>
              </a:rPr>
              <a:t>Findings: Attributes of the Virtual Organization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Content Placeholder 3"/>
          <p:cNvSpPr>
            <a:spLocks noGrp="1"/>
          </p:cNvSpPr>
          <p:nvPr>
            <p:ph idx="1"/>
          </p:nvPr>
        </p:nvSpPr>
        <p:spPr>
          <a:xfrm>
            <a:off x="838200" y="1634239"/>
            <a:ext cx="10492409" cy="4624794"/>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8012624"/>
              </p:ext>
            </p:extLst>
          </p:nvPr>
        </p:nvGraphicFramePr>
        <p:xfrm>
          <a:off x="581669" y="1491757"/>
          <a:ext cx="6995934" cy="4853940"/>
        </p:xfrm>
        <a:graphic>
          <a:graphicData uri="http://schemas.openxmlformats.org/drawingml/2006/table">
            <a:tbl>
              <a:tblPr/>
              <a:tblGrid>
                <a:gridCol w="4594640">
                  <a:extLst>
                    <a:ext uri="{9D8B030D-6E8A-4147-A177-3AD203B41FA5}">
                      <a16:colId xmlns:a16="http://schemas.microsoft.com/office/drawing/2014/main" val="20000"/>
                    </a:ext>
                  </a:extLst>
                </a:gridCol>
                <a:gridCol w="2401294">
                  <a:extLst>
                    <a:ext uri="{9D8B030D-6E8A-4147-A177-3AD203B41FA5}">
                      <a16:colId xmlns:a16="http://schemas.microsoft.com/office/drawing/2014/main" val="20001"/>
                    </a:ext>
                  </a:extLst>
                </a:gridCol>
              </a:tblGrid>
              <a:tr h="345956">
                <a:tc>
                  <a:txBody>
                    <a:bodyPr/>
                    <a:lstStyle/>
                    <a:p>
                      <a:pPr algn="l" fontAlgn="b"/>
                      <a:r>
                        <a:rPr lang="en-US" sz="2400" b="1" i="0" u="none" strike="noStrike" dirty="0">
                          <a:solidFill>
                            <a:schemeClr val="accent5">
                              <a:lumMod val="75000"/>
                            </a:schemeClr>
                          </a:solidFill>
                          <a:effectLst/>
                          <a:latin typeface="Calibri"/>
                        </a:rPr>
                        <a:t>Organizational Attributes</a:t>
                      </a:r>
                    </a:p>
                  </a:txBody>
                  <a:tcPr marL="7620" marR="7620" marT="7620" marB="0" anchor="b">
                    <a:lnL>
                      <a:noFill/>
                    </a:lnL>
                    <a:lnR>
                      <a:noFill/>
                    </a:lnR>
                    <a:lnT>
                      <a:noFill/>
                    </a:lnT>
                    <a:lnB>
                      <a:noFill/>
                    </a:lnB>
                  </a:tcPr>
                </a:tc>
                <a:tc>
                  <a:txBody>
                    <a:bodyPr/>
                    <a:lstStyle/>
                    <a:p>
                      <a:pPr algn="r" fontAlgn="b"/>
                      <a:r>
                        <a:rPr lang="en-US" sz="2400" b="1" i="0" u="none" strike="noStrike" dirty="0">
                          <a:solidFill>
                            <a:schemeClr val="accent5">
                              <a:lumMod val="75000"/>
                            </a:schemeClr>
                          </a:solidFill>
                          <a:effectLst/>
                          <a:latin typeface="Calibri"/>
                        </a:rPr>
                        <a:t>Scores (range:</a:t>
                      </a:r>
                      <a:r>
                        <a:rPr lang="en-US" sz="2400" b="1" i="0" u="none" strike="noStrike" baseline="0" dirty="0">
                          <a:solidFill>
                            <a:schemeClr val="accent5">
                              <a:lumMod val="75000"/>
                            </a:schemeClr>
                          </a:solidFill>
                          <a:effectLst/>
                          <a:latin typeface="Calibri"/>
                        </a:rPr>
                        <a:t> 1-7)</a:t>
                      </a:r>
                      <a:endParaRPr lang="en-US" sz="2400" b="1"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345956">
                <a:tc>
                  <a:txBody>
                    <a:bodyPr/>
                    <a:lstStyle/>
                    <a:p>
                      <a:pPr algn="l" fontAlgn="b"/>
                      <a:r>
                        <a:rPr lang="en-US" sz="2400" b="0" i="0" u="none" strike="noStrike" dirty="0">
                          <a:solidFill>
                            <a:schemeClr val="accent5">
                              <a:lumMod val="75000"/>
                            </a:schemeClr>
                          </a:solidFill>
                          <a:effectLst/>
                          <a:latin typeface="Calibri"/>
                        </a:rPr>
                        <a:t>Having Bridging Liaison</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6.17</a:t>
                      </a: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345956">
                <a:tc>
                  <a:txBody>
                    <a:bodyPr/>
                    <a:lstStyle/>
                    <a:p>
                      <a:pPr algn="l" fontAlgn="b"/>
                      <a:r>
                        <a:rPr lang="en-US" sz="2400" b="0" i="0" u="none" strike="noStrike" dirty="0">
                          <a:solidFill>
                            <a:schemeClr val="accent5">
                              <a:lumMod val="75000"/>
                            </a:schemeClr>
                          </a:solidFill>
                          <a:effectLst/>
                          <a:latin typeface="Calibri"/>
                        </a:rPr>
                        <a:t>Growing Organizational Capacity</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5.91</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353940">
                <a:tc>
                  <a:txBody>
                    <a:bodyPr/>
                    <a:lstStyle/>
                    <a:p>
                      <a:pPr algn="l" fontAlgn="b"/>
                      <a:r>
                        <a:rPr lang="en-US" sz="2400" b="0" i="0" u="none" strike="noStrike" dirty="0">
                          <a:solidFill>
                            <a:schemeClr val="accent5">
                              <a:lumMod val="75000"/>
                            </a:schemeClr>
                          </a:solidFill>
                          <a:effectLst/>
                          <a:latin typeface="Calibri"/>
                        </a:rPr>
                        <a:t>Engaging User Feedback</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5.83</a:t>
                      </a: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345956">
                <a:tc>
                  <a:txBody>
                    <a:bodyPr/>
                    <a:lstStyle/>
                    <a:p>
                      <a:pPr algn="l" fontAlgn="b"/>
                      <a:r>
                        <a:rPr lang="en-US" sz="2400" b="0" i="0" u="none" strike="noStrike" dirty="0">
                          <a:solidFill>
                            <a:schemeClr val="accent5">
                              <a:lumMod val="75000"/>
                            </a:schemeClr>
                          </a:solidFill>
                          <a:effectLst/>
                          <a:latin typeface="Calibri"/>
                        </a:rPr>
                        <a:t>Raising Sustainable Funding</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5.67</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345956">
                <a:tc>
                  <a:txBody>
                    <a:bodyPr/>
                    <a:lstStyle/>
                    <a:p>
                      <a:pPr algn="l" fontAlgn="b"/>
                      <a:r>
                        <a:rPr lang="en-US" sz="2400" b="0" i="0" u="none" strike="noStrike" dirty="0">
                          <a:solidFill>
                            <a:schemeClr val="accent5">
                              <a:lumMod val="75000"/>
                            </a:schemeClr>
                          </a:solidFill>
                          <a:effectLst/>
                          <a:latin typeface="Calibri"/>
                        </a:rPr>
                        <a:t>Maintaining Staff Continuity</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5.67</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345956">
                <a:tc>
                  <a:txBody>
                    <a:bodyPr/>
                    <a:lstStyle/>
                    <a:p>
                      <a:pPr algn="l" fontAlgn="b"/>
                      <a:r>
                        <a:rPr lang="en-US" sz="2400" b="0" i="0" u="none" strike="noStrike" dirty="0">
                          <a:solidFill>
                            <a:schemeClr val="accent5">
                              <a:lumMod val="75000"/>
                            </a:schemeClr>
                          </a:solidFill>
                          <a:effectLst/>
                          <a:latin typeface="Calibri"/>
                        </a:rPr>
                        <a:t>Meeting Face-to-Face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5.50</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345956">
                <a:tc>
                  <a:txBody>
                    <a:bodyPr/>
                    <a:lstStyle/>
                    <a:p>
                      <a:pPr algn="l" fontAlgn="b"/>
                      <a:r>
                        <a:rPr lang="en-US" sz="2400" b="0" i="0" u="none" strike="noStrike" dirty="0">
                          <a:solidFill>
                            <a:schemeClr val="accent5">
                              <a:lumMod val="75000"/>
                            </a:schemeClr>
                          </a:solidFill>
                          <a:effectLst/>
                          <a:latin typeface="Calibri"/>
                        </a:rPr>
                        <a:t>Having Clear Roles</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5.42</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345956">
                <a:tc>
                  <a:txBody>
                    <a:bodyPr/>
                    <a:lstStyle/>
                    <a:p>
                      <a:pPr algn="l" fontAlgn="b"/>
                      <a:r>
                        <a:rPr lang="en-US" sz="2400" b="0" i="0" u="none" strike="noStrike" dirty="0">
                          <a:solidFill>
                            <a:schemeClr val="accent5">
                              <a:lumMod val="75000"/>
                            </a:schemeClr>
                          </a:solidFill>
                          <a:effectLst/>
                          <a:latin typeface="Calibri"/>
                        </a:rPr>
                        <a:t>Setting</a:t>
                      </a:r>
                      <a:r>
                        <a:rPr lang="en-US" sz="2400" b="0" i="0" u="none" strike="noStrike" baseline="0" dirty="0">
                          <a:solidFill>
                            <a:schemeClr val="accent5">
                              <a:lumMod val="75000"/>
                            </a:schemeClr>
                          </a:solidFill>
                          <a:effectLst/>
                          <a:latin typeface="Calibri"/>
                        </a:rPr>
                        <a:t> Shared Goals</a:t>
                      </a:r>
                      <a:endParaRPr lang="en-US" sz="24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5.33</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345956">
                <a:tc>
                  <a:txBody>
                    <a:bodyPr/>
                    <a:lstStyle/>
                    <a:p>
                      <a:pPr algn="l" fontAlgn="b"/>
                      <a:r>
                        <a:rPr lang="en-US" sz="2400" b="0" i="0" u="none" strike="noStrike" dirty="0">
                          <a:solidFill>
                            <a:schemeClr val="accent5">
                              <a:lumMod val="75000"/>
                            </a:schemeClr>
                          </a:solidFill>
                          <a:effectLst/>
                          <a:latin typeface="Calibri"/>
                        </a:rPr>
                        <a:t>Using a Common Language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5.33</a:t>
                      </a: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345956">
                <a:tc>
                  <a:txBody>
                    <a:bodyPr/>
                    <a:lstStyle/>
                    <a:p>
                      <a:pPr algn="l" fontAlgn="b"/>
                      <a:r>
                        <a:rPr lang="en-US" sz="2400" b="0" i="0" u="none" strike="noStrike" dirty="0">
                          <a:solidFill>
                            <a:schemeClr val="accent5">
                              <a:lumMod val="75000"/>
                            </a:schemeClr>
                          </a:solidFill>
                          <a:effectLst/>
                          <a:latin typeface="Calibri"/>
                        </a:rPr>
                        <a:t>Having Multidisciplinary Expertise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5.17</a:t>
                      </a: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r h="345956">
                <a:tc>
                  <a:txBody>
                    <a:bodyPr/>
                    <a:lstStyle/>
                    <a:p>
                      <a:pPr algn="l" fontAlgn="b"/>
                      <a:r>
                        <a:rPr lang="en-US" sz="2400" b="0" i="0" u="none" strike="noStrike" dirty="0">
                          <a:solidFill>
                            <a:schemeClr val="accent5">
                              <a:lumMod val="75000"/>
                            </a:schemeClr>
                          </a:solidFill>
                          <a:effectLst/>
                          <a:latin typeface="Calibri"/>
                        </a:rPr>
                        <a:t>Establishing</a:t>
                      </a:r>
                      <a:r>
                        <a:rPr lang="en-US" sz="2400" b="0" i="0" u="none" strike="noStrike" baseline="0" dirty="0">
                          <a:solidFill>
                            <a:schemeClr val="accent5">
                              <a:lumMod val="75000"/>
                            </a:schemeClr>
                          </a:solidFill>
                          <a:effectLst/>
                          <a:latin typeface="Calibri"/>
                        </a:rPr>
                        <a:t> </a:t>
                      </a:r>
                      <a:r>
                        <a:rPr lang="en-US" sz="2400" b="0" i="0" u="none" strike="noStrike" dirty="0">
                          <a:solidFill>
                            <a:schemeClr val="accent5">
                              <a:lumMod val="75000"/>
                            </a:schemeClr>
                          </a:solidFill>
                          <a:effectLst/>
                          <a:latin typeface="Calibri"/>
                        </a:rPr>
                        <a:t>Productive Routines</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5.00</a:t>
                      </a:r>
                    </a:p>
                  </a:txBody>
                  <a:tcPr marL="7620" marR="7620" marT="7620" marB="0" anchor="b">
                    <a:lnL>
                      <a:noFill/>
                    </a:lnL>
                    <a:lnR>
                      <a:noFill/>
                    </a:lnR>
                    <a:lnT>
                      <a:noFill/>
                    </a:lnT>
                    <a:lnB>
                      <a:noFill/>
                    </a:lnB>
                  </a:tcPr>
                </a:tc>
                <a:extLst>
                  <a:ext uri="{0D108BD9-81ED-4DB2-BD59-A6C34878D82A}">
                    <a16:rowId xmlns:a16="http://schemas.microsoft.com/office/drawing/2014/main" val="10011"/>
                  </a:ext>
                </a:extLst>
              </a:tr>
              <a:tr h="345956">
                <a:tc>
                  <a:txBody>
                    <a:bodyPr/>
                    <a:lstStyle/>
                    <a:p>
                      <a:pPr algn="l" fontAlgn="b"/>
                      <a:r>
                        <a:rPr lang="en-US" sz="2400" b="0" i="0" u="none" strike="noStrike" dirty="0">
                          <a:solidFill>
                            <a:schemeClr val="accent5">
                              <a:lumMod val="75000"/>
                            </a:schemeClr>
                          </a:solidFill>
                          <a:effectLst/>
                          <a:latin typeface="Calibri"/>
                        </a:rPr>
                        <a:t>Demonstrating Altruistic Leadership</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5.00</a:t>
                      </a:r>
                    </a:p>
                  </a:txBody>
                  <a:tcPr marL="7620" marR="7620" marT="7620" marB="0" anchor="b">
                    <a:lnL>
                      <a:noFill/>
                    </a:lnL>
                    <a:lnR>
                      <a:noFill/>
                    </a:lnR>
                    <a:lnT>
                      <a:noFill/>
                    </a:lnT>
                    <a:lnB>
                      <a:noFill/>
                    </a:lnB>
                  </a:tcPr>
                </a:tc>
                <a:extLst>
                  <a:ext uri="{0D108BD9-81ED-4DB2-BD59-A6C34878D82A}">
                    <a16:rowId xmlns:a16="http://schemas.microsoft.com/office/drawing/2014/main" val="10012"/>
                  </a:ext>
                </a:extLst>
              </a:tr>
            </a:tbl>
          </a:graphicData>
        </a:graphic>
      </p:graphicFrame>
      <p:pic>
        <p:nvPicPr>
          <p:cNvPr id="2052" name="Picture 4" descr="Related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198" y="2271717"/>
            <a:ext cx="4479235" cy="432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67" y="349222"/>
            <a:ext cx="12327467" cy="1325563"/>
          </a:xfrm>
        </p:spPr>
        <p:txBody>
          <a:bodyPr>
            <a:normAutofit/>
          </a:bodyPr>
          <a:lstStyle/>
          <a:p>
            <a:r>
              <a:rPr lang="en-US" b="1" dirty="0">
                <a:solidFill>
                  <a:schemeClr val="accent5">
                    <a:lumMod val="75000"/>
                  </a:schemeClr>
                </a:solidFill>
              </a:rPr>
              <a:t>Findings: Attributes of the Virtual Organization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Content Placeholder 3"/>
          <p:cNvSpPr>
            <a:spLocks noGrp="1"/>
          </p:cNvSpPr>
          <p:nvPr>
            <p:ph idx="1"/>
          </p:nvPr>
        </p:nvSpPr>
        <p:spPr>
          <a:xfrm>
            <a:off x="838200" y="1634239"/>
            <a:ext cx="10492409" cy="4624794"/>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87151489"/>
              </p:ext>
            </p:extLst>
          </p:nvPr>
        </p:nvGraphicFramePr>
        <p:xfrm>
          <a:off x="581669" y="1491757"/>
          <a:ext cx="6995934" cy="4853940"/>
        </p:xfrm>
        <a:graphic>
          <a:graphicData uri="http://schemas.openxmlformats.org/drawingml/2006/table">
            <a:tbl>
              <a:tblPr/>
              <a:tblGrid>
                <a:gridCol w="4594640">
                  <a:extLst>
                    <a:ext uri="{9D8B030D-6E8A-4147-A177-3AD203B41FA5}">
                      <a16:colId xmlns:a16="http://schemas.microsoft.com/office/drawing/2014/main" val="20000"/>
                    </a:ext>
                  </a:extLst>
                </a:gridCol>
                <a:gridCol w="2401294">
                  <a:extLst>
                    <a:ext uri="{9D8B030D-6E8A-4147-A177-3AD203B41FA5}">
                      <a16:colId xmlns:a16="http://schemas.microsoft.com/office/drawing/2014/main" val="20001"/>
                    </a:ext>
                  </a:extLst>
                </a:gridCol>
              </a:tblGrid>
              <a:tr h="345956">
                <a:tc>
                  <a:txBody>
                    <a:bodyPr/>
                    <a:lstStyle/>
                    <a:p>
                      <a:pPr algn="l" fontAlgn="b"/>
                      <a:r>
                        <a:rPr lang="en-US" sz="2400" b="1" i="0" u="none" strike="noStrike" dirty="0">
                          <a:solidFill>
                            <a:schemeClr val="accent5">
                              <a:lumMod val="75000"/>
                            </a:schemeClr>
                          </a:solidFill>
                          <a:effectLst/>
                          <a:latin typeface="Calibri"/>
                        </a:rPr>
                        <a:t>Organizational Attributes</a:t>
                      </a:r>
                    </a:p>
                  </a:txBody>
                  <a:tcPr marL="7620" marR="7620" marT="7620" marB="0" anchor="b">
                    <a:lnL>
                      <a:noFill/>
                    </a:lnL>
                    <a:lnR>
                      <a:noFill/>
                    </a:lnR>
                    <a:lnT>
                      <a:noFill/>
                    </a:lnT>
                    <a:lnB>
                      <a:noFill/>
                    </a:lnB>
                  </a:tcPr>
                </a:tc>
                <a:tc>
                  <a:txBody>
                    <a:bodyPr/>
                    <a:lstStyle/>
                    <a:p>
                      <a:pPr algn="r" fontAlgn="b"/>
                      <a:r>
                        <a:rPr lang="en-US" sz="2400" b="1" i="0" u="none" strike="noStrike" dirty="0">
                          <a:solidFill>
                            <a:schemeClr val="accent5">
                              <a:lumMod val="75000"/>
                            </a:schemeClr>
                          </a:solidFill>
                          <a:effectLst/>
                          <a:latin typeface="Calibri"/>
                        </a:rPr>
                        <a:t>Scores (range:</a:t>
                      </a:r>
                      <a:r>
                        <a:rPr lang="en-US" sz="2400" b="1" i="0" u="none" strike="noStrike" baseline="0" dirty="0">
                          <a:solidFill>
                            <a:schemeClr val="accent5">
                              <a:lumMod val="75000"/>
                            </a:schemeClr>
                          </a:solidFill>
                          <a:effectLst/>
                          <a:latin typeface="Calibri"/>
                        </a:rPr>
                        <a:t> 1-7)</a:t>
                      </a:r>
                      <a:endParaRPr lang="en-US" sz="2400" b="1"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345956">
                <a:tc>
                  <a:txBody>
                    <a:bodyPr/>
                    <a:lstStyle/>
                    <a:p>
                      <a:pPr algn="l" fontAlgn="b"/>
                      <a:r>
                        <a:rPr lang="en-US" sz="2400" b="0" i="0" u="sng" strike="noStrike" dirty="0">
                          <a:solidFill>
                            <a:schemeClr val="accent5">
                              <a:lumMod val="75000"/>
                            </a:schemeClr>
                          </a:solidFill>
                          <a:effectLst/>
                          <a:latin typeface="Calibri"/>
                        </a:rPr>
                        <a:t>Having Bridging Liaison</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6.17</a:t>
                      </a: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345956">
                <a:tc>
                  <a:txBody>
                    <a:bodyPr/>
                    <a:lstStyle/>
                    <a:p>
                      <a:pPr algn="l" fontAlgn="b"/>
                      <a:r>
                        <a:rPr lang="en-US" sz="2400" b="0" i="0" u="sng" strike="noStrike" dirty="0">
                          <a:solidFill>
                            <a:schemeClr val="accent5">
                              <a:lumMod val="75000"/>
                            </a:schemeClr>
                          </a:solidFill>
                          <a:effectLst/>
                          <a:latin typeface="Calibri"/>
                        </a:rPr>
                        <a:t>Growing Organizational Capacity</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5.91</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353940">
                <a:tc>
                  <a:txBody>
                    <a:bodyPr/>
                    <a:lstStyle/>
                    <a:p>
                      <a:pPr algn="l" fontAlgn="b"/>
                      <a:r>
                        <a:rPr lang="en-US" sz="2400" b="0" i="0" u="sng" strike="noStrike" dirty="0">
                          <a:solidFill>
                            <a:schemeClr val="accent5">
                              <a:lumMod val="75000"/>
                            </a:schemeClr>
                          </a:solidFill>
                          <a:effectLst/>
                          <a:latin typeface="Calibri"/>
                        </a:rPr>
                        <a:t>Engaging User Feedback</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5.83</a:t>
                      </a: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345956">
                <a:tc>
                  <a:txBody>
                    <a:bodyPr/>
                    <a:lstStyle/>
                    <a:p>
                      <a:pPr algn="l" fontAlgn="b"/>
                      <a:r>
                        <a:rPr lang="en-US" sz="2400" b="0" i="0" u="sng" strike="noStrike" dirty="0">
                          <a:solidFill>
                            <a:schemeClr val="accent5">
                              <a:lumMod val="75000"/>
                            </a:schemeClr>
                          </a:solidFill>
                          <a:effectLst/>
                          <a:latin typeface="Calibri"/>
                        </a:rPr>
                        <a:t>Raising Sustainable Funding</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5.67</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345956">
                <a:tc>
                  <a:txBody>
                    <a:bodyPr/>
                    <a:lstStyle/>
                    <a:p>
                      <a:pPr algn="l" fontAlgn="b"/>
                      <a:r>
                        <a:rPr lang="en-US" sz="2400" b="0" i="0" u="sng" strike="noStrike" dirty="0">
                          <a:solidFill>
                            <a:schemeClr val="accent5">
                              <a:lumMod val="75000"/>
                            </a:schemeClr>
                          </a:solidFill>
                          <a:effectLst/>
                          <a:latin typeface="Calibri"/>
                        </a:rPr>
                        <a:t>Maintaining Staff Continuity</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5.67</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345956">
                <a:tc>
                  <a:txBody>
                    <a:bodyPr/>
                    <a:lstStyle/>
                    <a:p>
                      <a:pPr algn="l" fontAlgn="b"/>
                      <a:r>
                        <a:rPr lang="en-US" sz="2400" b="0" i="0" u="none" strike="noStrike" dirty="0">
                          <a:solidFill>
                            <a:schemeClr val="accent5">
                              <a:lumMod val="75000"/>
                            </a:schemeClr>
                          </a:solidFill>
                          <a:effectLst/>
                          <a:latin typeface="Calibri"/>
                        </a:rPr>
                        <a:t>Meeting Face-to-Face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5.50</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345956">
                <a:tc>
                  <a:txBody>
                    <a:bodyPr/>
                    <a:lstStyle/>
                    <a:p>
                      <a:pPr algn="l" fontAlgn="b"/>
                      <a:r>
                        <a:rPr lang="en-US" sz="2400" b="0" i="0" u="none" strike="noStrike" dirty="0">
                          <a:solidFill>
                            <a:schemeClr val="accent5">
                              <a:lumMod val="75000"/>
                            </a:schemeClr>
                          </a:solidFill>
                          <a:effectLst/>
                          <a:latin typeface="Calibri"/>
                        </a:rPr>
                        <a:t>Having Clear Roles</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5.42</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345956">
                <a:tc>
                  <a:txBody>
                    <a:bodyPr/>
                    <a:lstStyle/>
                    <a:p>
                      <a:pPr algn="l" fontAlgn="b"/>
                      <a:r>
                        <a:rPr lang="en-US" sz="2400" b="0" i="0" u="none" strike="noStrike" dirty="0">
                          <a:solidFill>
                            <a:schemeClr val="accent5">
                              <a:lumMod val="75000"/>
                            </a:schemeClr>
                          </a:solidFill>
                          <a:effectLst/>
                          <a:latin typeface="Calibri"/>
                        </a:rPr>
                        <a:t>Setting</a:t>
                      </a:r>
                      <a:r>
                        <a:rPr lang="en-US" sz="2400" b="0" i="0" u="none" strike="noStrike" baseline="0" dirty="0">
                          <a:solidFill>
                            <a:schemeClr val="accent5">
                              <a:lumMod val="75000"/>
                            </a:schemeClr>
                          </a:solidFill>
                          <a:effectLst/>
                          <a:latin typeface="Calibri"/>
                        </a:rPr>
                        <a:t> Shared Goals</a:t>
                      </a:r>
                      <a:endParaRPr lang="en-US" sz="24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5.33</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345956">
                <a:tc>
                  <a:txBody>
                    <a:bodyPr/>
                    <a:lstStyle/>
                    <a:p>
                      <a:pPr algn="l" fontAlgn="b"/>
                      <a:r>
                        <a:rPr lang="en-US" sz="2400" b="0" i="0" u="none" strike="noStrike" dirty="0">
                          <a:solidFill>
                            <a:schemeClr val="accent5">
                              <a:lumMod val="75000"/>
                            </a:schemeClr>
                          </a:solidFill>
                          <a:effectLst/>
                          <a:latin typeface="Calibri"/>
                        </a:rPr>
                        <a:t>Using a Common Language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5.33</a:t>
                      </a: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345956">
                <a:tc>
                  <a:txBody>
                    <a:bodyPr/>
                    <a:lstStyle/>
                    <a:p>
                      <a:pPr algn="l" fontAlgn="b"/>
                      <a:r>
                        <a:rPr lang="en-US" sz="2400" b="0" i="0" u="none" strike="noStrike" dirty="0">
                          <a:solidFill>
                            <a:schemeClr val="accent5">
                              <a:lumMod val="75000"/>
                            </a:schemeClr>
                          </a:solidFill>
                          <a:effectLst/>
                          <a:latin typeface="Calibri"/>
                        </a:rPr>
                        <a:t>Having Multidisciplinary Expertise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5.17</a:t>
                      </a: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r h="345956">
                <a:tc>
                  <a:txBody>
                    <a:bodyPr/>
                    <a:lstStyle/>
                    <a:p>
                      <a:pPr algn="l" fontAlgn="b"/>
                      <a:r>
                        <a:rPr lang="en-US" sz="2400" b="0" i="0" u="none" strike="noStrike" dirty="0">
                          <a:solidFill>
                            <a:schemeClr val="accent5">
                              <a:lumMod val="75000"/>
                            </a:schemeClr>
                          </a:solidFill>
                          <a:effectLst/>
                          <a:latin typeface="Calibri"/>
                        </a:rPr>
                        <a:t>Establishing</a:t>
                      </a:r>
                      <a:r>
                        <a:rPr lang="en-US" sz="2400" b="0" i="0" u="none" strike="noStrike" baseline="0" dirty="0">
                          <a:solidFill>
                            <a:schemeClr val="accent5">
                              <a:lumMod val="75000"/>
                            </a:schemeClr>
                          </a:solidFill>
                          <a:effectLst/>
                          <a:latin typeface="Calibri"/>
                        </a:rPr>
                        <a:t> </a:t>
                      </a:r>
                      <a:r>
                        <a:rPr lang="en-US" sz="2400" b="0" i="0" u="none" strike="noStrike" dirty="0">
                          <a:solidFill>
                            <a:schemeClr val="accent5">
                              <a:lumMod val="75000"/>
                            </a:schemeClr>
                          </a:solidFill>
                          <a:effectLst/>
                          <a:latin typeface="Calibri"/>
                        </a:rPr>
                        <a:t>Productive Routines</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5.00</a:t>
                      </a:r>
                    </a:p>
                  </a:txBody>
                  <a:tcPr marL="7620" marR="7620" marT="7620" marB="0" anchor="b">
                    <a:lnL>
                      <a:noFill/>
                    </a:lnL>
                    <a:lnR>
                      <a:noFill/>
                    </a:lnR>
                    <a:lnT>
                      <a:noFill/>
                    </a:lnT>
                    <a:lnB>
                      <a:noFill/>
                    </a:lnB>
                  </a:tcPr>
                </a:tc>
                <a:extLst>
                  <a:ext uri="{0D108BD9-81ED-4DB2-BD59-A6C34878D82A}">
                    <a16:rowId xmlns:a16="http://schemas.microsoft.com/office/drawing/2014/main" val="10011"/>
                  </a:ext>
                </a:extLst>
              </a:tr>
              <a:tr h="345956">
                <a:tc>
                  <a:txBody>
                    <a:bodyPr/>
                    <a:lstStyle/>
                    <a:p>
                      <a:pPr algn="l" fontAlgn="b"/>
                      <a:r>
                        <a:rPr lang="en-US" sz="2400" b="0" i="0" u="none" strike="noStrike" dirty="0">
                          <a:solidFill>
                            <a:schemeClr val="accent5">
                              <a:lumMod val="75000"/>
                            </a:schemeClr>
                          </a:solidFill>
                          <a:effectLst/>
                          <a:latin typeface="Calibri"/>
                        </a:rPr>
                        <a:t>Demonstrating Altruistic Leadership</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5.00</a:t>
                      </a:r>
                    </a:p>
                  </a:txBody>
                  <a:tcPr marL="7620" marR="7620" marT="7620" marB="0" anchor="b">
                    <a:lnL>
                      <a:noFill/>
                    </a:lnL>
                    <a:lnR>
                      <a:noFill/>
                    </a:lnR>
                    <a:lnT>
                      <a:noFill/>
                    </a:lnT>
                    <a:lnB>
                      <a:noFill/>
                    </a:lnB>
                  </a:tcPr>
                </a:tc>
                <a:extLst>
                  <a:ext uri="{0D108BD9-81ED-4DB2-BD59-A6C34878D82A}">
                    <a16:rowId xmlns:a16="http://schemas.microsoft.com/office/drawing/2014/main" val="10012"/>
                  </a:ext>
                </a:extLst>
              </a:tr>
            </a:tbl>
          </a:graphicData>
        </a:graphic>
      </p:graphicFrame>
      <p:pic>
        <p:nvPicPr>
          <p:cNvPr id="2052" name="Picture 4" descr="Related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198" y="2271717"/>
            <a:ext cx="4479235" cy="432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4.bp.blogspot.com/-gvIk0Re3REY/T2uYEXJ5CyI/AAAAAAAAAOU/BWnTxIrV-t8/s1600/diffusion-of-innovations.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886201" y="362856"/>
            <a:ext cx="4604657" cy="61395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A2A4E72-A8CF-4FC9-A7EB-83E6A07D3E19}" type="slidenum">
              <a:rPr lang="en-US" altLang="en-US" smtClean="0"/>
              <a:pPr/>
              <a:t>2</a:t>
            </a:fld>
            <a:endParaRPr lang="en-US" altLang="en-US"/>
          </a:p>
        </p:txBody>
      </p:sp>
    </p:spTree>
    <p:extLst>
      <p:ext uri="{BB962C8B-B14F-4D97-AF65-F5344CB8AC3E}">
        <p14:creationId xmlns:p14="http://schemas.microsoft.com/office/powerpoint/2010/main" val="11897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66" y="365125"/>
            <a:ext cx="10515600" cy="1325563"/>
          </a:xfrm>
        </p:spPr>
        <p:txBody>
          <a:bodyPr/>
          <a:lstStyle/>
          <a:p>
            <a:r>
              <a:rPr lang="en-US" b="1" dirty="0">
                <a:solidFill>
                  <a:schemeClr val="accent5">
                    <a:lumMod val="75000"/>
                  </a:schemeClr>
                </a:solidFill>
              </a:rPr>
              <a:t>Having Bridging Liaisons</a:t>
            </a:r>
          </a:p>
        </p:txBody>
      </p:sp>
      <p:sp>
        <p:nvSpPr>
          <p:cNvPr id="3" name="Content Placeholder 2"/>
          <p:cNvSpPr>
            <a:spLocks noGrp="1"/>
          </p:cNvSpPr>
          <p:nvPr>
            <p:ph idx="1"/>
          </p:nvPr>
        </p:nvSpPr>
        <p:spPr>
          <a:xfrm>
            <a:off x="567856" y="2506662"/>
            <a:ext cx="6055581" cy="4351338"/>
          </a:xfrm>
        </p:spPr>
        <p:txBody>
          <a:bodyPr>
            <a:normAutofit/>
          </a:bodyPr>
          <a:lstStyle/>
          <a:p>
            <a:pPr marL="0" indent="0">
              <a:buNone/>
            </a:pPr>
            <a:r>
              <a:rPr lang="en-US" sz="2400" dirty="0">
                <a:solidFill>
                  <a:schemeClr val="accent5">
                    <a:lumMod val="75000"/>
                  </a:schemeClr>
                </a:solidFill>
              </a:rPr>
              <a:t>“Do we have a transdisciplinary individual who can bridge the gap between the users and the developers on the same team in creating a robust tool?”</a:t>
            </a:r>
          </a:p>
        </p:txBody>
      </p:sp>
      <p:sp>
        <p:nvSpPr>
          <p:cNvPr id="4" name="Slide Number Placeholder 3"/>
          <p:cNvSpPr>
            <a:spLocks noGrp="1"/>
          </p:cNvSpPr>
          <p:nvPr>
            <p:ph type="sldNum" sz="quarter" idx="12"/>
          </p:nvPr>
        </p:nvSpPr>
        <p:spPr/>
        <p:txBody>
          <a:bodyPr/>
          <a:lstStyle/>
          <a:p>
            <a:fld id="{55AFA505-D6DB-4FA5-AA9E-75EC403CF2F0}" type="slidenum">
              <a:rPr lang="en-US" smtClean="0"/>
              <a:t>20</a:t>
            </a:fld>
            <a:endParaRPr lang="en-US"/>
          </a:p>
        </p:txBody>
      </p:sp>
      <p:pic>
        <p:nvPicPr>
          <p:cNvPr id="9218" name="Picture 2" descr="Image result for bridgi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15456" y="2197966"/>
            <a:ext cx="5131300" cy="343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9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Growing Organizational Capacity</a:t>
            </a:r>
          </a:p>
        </p:txBody>
      </p:sp>
      <p:sp>
        <p:nvSpPr>
          <p:cNvPr id="3" name="Content Placeholder 2"/>
          <p:cNvSpPr>
            <a:spLocks noGrp="1"/>
          </p:cNvSpPr>
          <p:nvPr>
            <p:ph idx="1"/>
          </p:nvPr>
        </p:nvSpPr>
        <p:spPr>
          <a:xfrm>
            <a:off x="893861" y="2803637"/>
            <a:ext cx="4306292" cy="4351338"/>
          </a:xfrm>
        </p:spPr>
        <p:txBody>
          <a:bodyPr>
            <a:normAutofit/>
          </a:bodyPr>
          <a:lstStyle/>
          <a:p>
            <a:pPr marL="0" indent="0">
              <a:buNone/>
            </a:pPr>
            <a:r>
              <a:rPr lang="en-US" sz="2400" dirty="0">
                <a:solidFill>
                  <a:schemeClr val="accent5">
                    <a:lumMod val="75000"/>
                  </a:schemeClr>
                </a:solidFill>
              </a:rPr>
              <a:t>Do we have the (human, technical, and financial) capacity to carry out the project?</a:t>
            </a:r>
          </a:p>
        </p:txBody>
      </p:sp>
      <p:sp>
        <p:nvSpPr>
          <p:cNvPr id="4" name="Slide Number Placeholder 3"/>
          <p:cNvSpPr>
            <a:spLocks noGrp="1"/>
          </p:cNvSpPr>
          <p:nvPr>
            <p:ph type="sldNum" sz="quarter" idx="12"/>
          </p:nvPr>
        </p:nvSpPr>
        <p:spPr/>
        <p:txBody>
          <a:bodyPr/>
          <a:lstStyle/>
          <a:p>
            <a:fld id="{55AFA505-D6DB-4FA5-AA9E-75EC403CF2F0}" type="slidenum">
              <a:rPr lang="en-US" smtClean="0"/>
              <a:t>21</a:t>
            </a:fld>
            <a:endParaRPr lang="en-US"/>
          </a:p>
        </p:txBody>
      </p:sp>
      <p:pic>
        <p:nvPicPr>
          <p:cNvPr id="16386" name="Picture 2" descr="Related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7960" y="1910822"/>
            <a:ext cx="6629303" cy="393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5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89" y="396930"/>
            <a:ext cx="10515600" cy="1325563"/>
          </a:xfrm>
        </p:spPr>
        <p:txBody>
          <a:bodyPr/>
          <a:lstStyle/>
          <a:p>
            <a:r>
              <a:rPr lang="en-US" b="1" dirty="0">
                <a:solidFill>
                  <a:schemeClr val="accent5">
                    <a:lumMod val="75000"/>
                  </a:schemeClr>
                </a:solidFill>
              </a:rPr>
              <a:t>Engaging User Feedback</a:t>
            </a:r>
          </a:p>
        </p:txBody>
      </p:sp>
      <p:sp>
        <p:nvSpPr>
          <p:cNvPr id="3" name="Content Placeholder 2"/>
          <p:cNvSpPr>
            <a:spLocks noGrp="1"/>
          </p:cNvSpPr>
          <p:nvPr>
            <p:ph idx="1"/>
          </p:nvPr>
        </p:nvSpPr>
        <p:spPr>
          <a:xfrm>
            <a:off x="400879" y="2585119"/>
            <a:ext cx="6453145" cy="4351338"/>
          </a:xfrm>
        </p:spPr>
        <p:txBody>
          <a:bodyPr/>
          <a:lstStyle/>
          <a:p>
            <a:pPr marL="0" lvl="0" indent="0">
              <a:buNone/>
            </a:pPr>
            <a:r>
              <a:rPr lang="en-US" dirty="0">
                <a:solidFill>
                  <a:schemeClr val="accent5">
                    <a:lumMod val="75000"/>
                  </a:schemeClr>
                </a:solidFill>
              </a:rPr>
              <a:t>How are we engaging (internal and external) users for feedback? </a:t>
            </a:r>
          </a:p>
          <a:p>
            <a:pPr marL="0" indent="0">
              <a:buNone/>
            </a:pPr>
            <a:endParaRPr lang="en-US" dirty="0">
              <a:solidFill>
                <a:schemeClr val="accent5">
                  <a:lumMod val="75000"/>
                </a:schemeClr>
              </a:solidFill>
            </a:endParaRPr>
          </a:p>
          <a:p>
            <a:pPr marL="0" indent="0">
              <a:buNone/>
            </a:pPr>
            <a:r>
              <a:rPr lang="en-US" dirty="0">
                <a:solidFill>
                  <a:schemeClr val="accent5">
                    <a:lumMod val="75000"/>
                  </a:schemeClr>
                </a:solidFill>
              </a:rPr>
              <a:t>How can we engage them more frequently and strategically?</a:t>
            </a:r>
          </a:p>
        </p:txBody>
      </p:sp>
      <p:sp>
        <p:nvSpPr>
          <p:cNvPr id="4" name="Slide Number Placeholder 3"/>
          <p:cNvSpPr>
            <a:spLocks noGrp="1"/>
          </p:cNvSpPr>
          <p:nvPr>
            <p:ph type="sldNum" sz="quarter" idx="12"/>
          </p:nvPr>
        </p:nvSpPr>
        <p:spPr/>
        <p:txBody>
          <a:bodyPr/>
          <a:lstStyle/>
          <a:p>
            <a:fld id="{55AFA505-D6DB-4FA5-AA9E-75EC403CF2F0}" type="slidenum">
              <a:rPr lang="en-US" smtClean="0"/>
              <a:t>22</a:t>
            </a:fld>
            <a:endParaRPr lang="en-US"/>
          </a:p>
        </p:txBody>
      </p:sp>
      <p:pic>
        <p:nvPicPr>
          <p:cNvPr id="17410" name="Picture 2" descr="Image result for digital feedback"/>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24253" y="2356344"/>
            <a:ext cx="5035823" cy="302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67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sustainable fundin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43497" y="2775375"/>
            <a:ext cx="11091125" cy="4082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chemeClr val="accent5">
                    <a:lumMod val="75000"/>
                  </a:schemeClr>
                </a:solidFill>
              </a:rPr>
              <a:t>Raising Sustainable Funding </a:t>
            </a:r>
          </a:p>
        </p:txBody>
      </p:sp>
      <p:sp>
        <p:nvSpPr>
          <p:cNvPr id="3" name="Content Placeholder 2"/>
          <p:cNvSpPr>
            <a:spLocks noGrp="1"/>
          </p:cNvSpPr>
          <p:nvPr>
            <p:ph idx="1"/>
          </p:nvPr>
        </p:nvSpPr>
        <p:spPr>
          <a:xfrm>
            <a:off x="695058" y="2493542"/>
            <a:ext cx="4250635" cy="4351338"/>
          </a:xfrm>
        </p:spPr>
        <p:txBody>
          <a:bodyPr/>
          <a:lstStyle/>
          <a:p>
            <a:pPr marL="0" lvl="0" indent="0">
              <a:buNone/>
            </a:pPr>
            <a:r>
              <a:rPr lang="en-US" dirty="0">
                <a:solidFill>
                  <a:schemeClr val="accent5">
                    <a:lumMod val="75000"/>
                  </a:schemeClr>
                </a:solidFill>
              </a:rPr>
              <a:t>Would it be possible to bring in continuing funding to sustain the work? </a:t>
            </a:r>
          </a:p>
          <a:p>
            <a:pPr marL="0" indent="0">
              <a:buNone/>
            </a:pPr>
            <a:endParaRPr lang="en-US" dirty="0">
              <a:solidFill>
                <a:schemeClr val="accent5">
                  <a:lumMod val="75000"/>
                </a:schemeClr>
              </a:solidFill>
            </a:endParaRPr>
          </a:p>
          <a:p>
            <a:pPr marL="0" indent="0">
              <a:buNone/>
            </a:pPr>
            <a:r>
              <a:rPr lang="en-US" dirty="0">
                <a:solidFill>
                  <a:schemeClr val="accent5">
                    <a:lumMod val="75000"/>
                  </a:schemeClr>
                </a:solidFill>
              </a:rPr>
              <a:t>If not, how can we create a bridge to our next funding?</a:t>
            </a:r>
          </a:p>
        </p:txBody>
      </p:sp>
      <p:sp>
        <p:nvSpPr>
          <p:cNvPr id="4" name="Slide Number Placeholder 3"/>
          <p:cNvSpPr>
            <a:spLocks noGrp="1"/>
          </p:cNvSpPr>
          <p:nvPr>
            <p:ph type="sldNum" sz="quarter" idx="12"/>
          </p:nvPr>
        </p:nvSpPr>
        <p:spPr/>
        <p:txBody>
          <a:bodyPr/>
          <a:lstStyle/>
          <a:p>
            <a:fld id="{55AFA505-D6DB-4FA5-AA9E-75EC403CF2F0}" type="slidenum">
              <a:rPr lang="en-US" smtClean="0"/>
              <a:t>23</a:t>
            </a:fld>
            <a:endParaRPr lang="en-US"/>
          </a:p>
        </p:txBody>
      </p:sp>
    </p:spTree>
    <p:extLst>
      <p:ext uri="{BB962C8B-B14F-4D97-AF65-F5344CB8AC3E}">
        <p14:creationId xmlns:p14="http://schemas.microsoft.com/office/powerpoint/2010/main" val="332063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Personnel Continuity</a:t>
            </a:r>
          </a:p>
        </p:txBody>
      </p:sp>
      <p:sp>
        <p:nvSpPr>
          <p:cNvPr id="3" name="Content Placeholder 2"/>
          <p:cNvSpPr>
            <a:spLocks noGrp="1"/>
          </p:cNvSpPr>
          <p:nvPr>
            <p:ph idx="1"/>
          </p:nvPr>
        </p:nvSpPr>
        <p:spPr/>
        <p:txBody>
          <a:bodyPr/>
          <a:lstStyle/>
          <a:p>
            <a:pPr marL="0" indent="0">
              <a:buNone/>
            </a:pPr>
            <a:r>
              <a:rPr lang="en-US" dirty="0"/>
              <a:t>Are we able to keep our staff and/or maintain continuity, smooth transition, and knowledge management?</a:t>
            </a:r>
          </a:p>
        </p:txBody>
      </p:sp>
      <p:sp>
        <p:nvSpPr>
          <p:cNvPr id="4" name="Slide Number Placeholder 3"/>
          <p:cNvSpPr>
            <a:spLocks noGrp="1"/>
          </p:cNvSpPr>
          <p:nvPr>
            <p:ph type="sldNum" sz="quarter" idx="12"/>
          </p:nvPr>
        </p:nvSpPr>
        <p:spPr/>
        <p:txBody>
          <a:bodyPr/>
          <a:lstStyle/>
          <a:p>
            <a:fld id="{55AFA505-D6DB-4FA5-AA9E-75EC403CF2F0}" type="slidenum">
              <a:rPr lang="en-US" smtClean="0"/>
              <a:t>24</a:t>
            </a:fld>
            <a:endParaRPr lang="en-US"/>
          </a:p>
        </p:txBody>
      </p:sp>
      <p:pic>
        <p:nvPicPr>
          <p:cNvPr id="16386" name="Picture 2" descr="Image result for personnel"/>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2315" y="3394043"/>
            <a:ext cx="5898076" cy="278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1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67" y="349222"/>
            <a:ext cx="12327467" cy="1325563"/>
          </a:xfrm>
        </p:spPr>
        <p:txBody>
          <a:bodyPr>
            <a:normAutofit/>
          </a:bodyPr>
          <a:lstStyle/>
          <a:p>
            <a:r>
              <a:rPr lang="en-US" b="1" dirty="0">
                <a:solidFill>
                  <a:schemeClr val="accent5">
                    <a:lumMod val="75000"/>
                  </a:schemeClr>
                </a:solidFill>
              </a:rPr>
              <a:t>Findings: Attributes of the Virtual Organization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Content Placeholder 3"/>
          <p:cNvSpPr>
            <a:spLocks noGrp="1"/>
          </p:cNvSpPr>
          <p:nvPr>
            <p:ph idx="1"/>
          </p:nvPr>
        </p:nvSpPr>
        <p:spPr>
          <a:xfrm>
            <a:off x="838200" y="1634239"/>
            <a:ext cx="10492409" cy="4624794"/>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25</a:t>
            </a:fld>
            <a:endParaRPr lang="en-US"/>
          </a:p>
        </p:txBody>
      </p:sp>
      <p:graphicFrame>
        <p:nvGraphicFramePr>
          <p:cNvPr id="6" name="Table 5"/>
          <p:cNvGraphicFramePr>
            <a:graphicFrameLocks noGrp="1"/>
          </p:cNvGraphicFramePr>
          <p:nvPr>
            <p:extLst/>
          </p:nvPr>
        </p:nvGraphicFramePr>
        <p:xfrm>
          <a:off x="581669" y="1491757"/>
          <a:ext cx="6995934" cy="4853940"/>
        </p:xfrm>
        <a:graphic>
          <a:graphicData uri="http://schemas.openxmlformats.org/drawingml/2006/table">
            <a:tbl>
              <a:tblPr/>
              <a:tblGrid>
                <a:gridCol w="4594640">
                  <a:extLst>
                    <a:ext uri="{9D8B030D-6E8A-4147-A177-3AD203B41FA5}">
                      <a16:colId xmlns:a16="http://schemas.microsoft.com/office/drawing/2014/main" val="20000"/>
                    </a:ext>
                  </a:extLst>
                </a:gridCol>
                <a:gridCol w="2401294">
                  <a:extLst>
                    <a:ext uri="{9D8B030D-6E8A-4147-A177-3AD203B41FA5}">
                      <a16:colId xmlns:a16="http://schemas.microsoft.com/office/drawing/2014/main" val="20001"/>
                    </a:ext>
                  </a:extLst>
                </a:gridCol>
              </a:tblGrid>
              <a:tr h="345956">
                <a:tc>
                  <a:txBody>
                    <a:bodyPr/>
                    <a:lstStyle/>
                    <a:p>
                      <a:pPr algn="l" fontAlgn="b"/>
                      <a:r>
                        <a:rPr lang="en-US" sz="2400" b="1" i="0" u="none" strike="noStrike" dirty="0">
                          <a:solidFill>
                            <a:schemeClr val="accent5">
                              <a:lumMod val="75000"/>
                            </a:schemeClr>
                          </a:solidFill>
                          <a:effectLst/>
                          <a:latin typeface="Calibri"/>
                        </a:rPr>
                        <a:t>Organizational Attributes</a:t>
                      </a:r>
                    </a:p>
                  </a:txBody>
                  <a:tcPr marL="7620" marR="7620" marT="7620" marB="0" anchor="b">
                    <a:lnL>
                      <a:noFill/>
                    </a:lnL>
                    <a:lnR>
                      <a:noFill/>
                    </a:lnR>
                    <a:lnT>
                      <a:noFill/>
                    </a:lnT>
                    <a:lnB>
                      <a:noFill/>
                    </a:lnB>
                  </a:tcPr>
                </a:tc>
                <a:tc>
                  <a:txBody>
                    <a:bodyPr/>
                    <a:lstStyle/>
                    <a:p>
                      <a:pPr algn="r" fontAlgn="b"/>
                      <a:r>
                        <a:rPr lang="en-US" sz="2400" b="1" i="0" u="none" strike="noStrike" dirty="0">
                          <a:solidFill>
                            <a:schemeClr val="accent5">
                              <a:lumMod val="75000"/>
                            </a:schemeClr>
                          </a:solidFill>
                          <a:effectLst/>
                          <a:latin typeface="Calibri"/>
                        </a:rPr>
                        <a:t>Scores (range:</a:t>
                      </a:r>
                      <a:r>
                        <a:rPr lang="en-US" sz="2400" b="1" i="0" u="none" strike="noStrike" baseline="0" dirty="0">
                          <a:solidFill>
                            <a:schemeClr val="accent5">
                              <a:lumMod val="75000"/>
                            </a:schemeClr>
                          </a:solidFill>
                          <a:effectLst/>
                          <a:latin typeface="Calibri"/>
                        </a:rPr>
                        <a:t> 1-7)</a:t>
                      </a:r>
                      <a:endParaRPr lang="en-US" sz="2400" b="1"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345956">
                <a:tc>
                  <a:txBody>
                    <a:bodyPr/>
                    <a:lstStyle/>
                    <a:p>
                      <a:pPr algn="l" fontAlgn="b"/>
                      <a:r>
                        <a:rPr lang="en-US" sz="2400" b="0" i="0" u="sng" strike="noStrike" dirty="0">
                          <a:solidFill>
                            <a:schemeClr val="accent5">
                              <a:lumMod val="75000"/>
                            </a:schemeClr>
                          </a:solidFill>
                          <a:effectLst/>
                          <a:latin typeface="Calibri"/>
                        </a:rPr>
                        <a:t>Having Bridging Liaison</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6.17</a:t>
                      </a: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345956">
                <a:tc>
                  <a:txBody>
                    <a:bodyPr/>
                    <a:lstStyle/>
                    <a:p>
                      <a:pPr algn="l" fontAlgn="b"/>
                      <a:r>
                        <a:rPr lang="en-US" sz="2400" b="0" i="0" u="sng" strike="noStrike" dirty="0">
                          <a:solidFill>
                            <a:schemeClr val="accent5">
                              <a:lumMod val="75000"/>
                            </a:schemeClr>
                          </a:solidFill>
                          <a:effectLst/>
                          <a:latin typeface="Calibri"/>
                        </a:rPr>
                        <a:t>Growing Organizational Capacity</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5.91</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353940">
                <a:tc>
                  <a:txBody>
                    <a:bodyPr/>
                    <a:lstStyle/>
                    <a:p>
                      <a:pPr algn="l" fontAlgn="b"/>
                      <a:r>
                        <a:rPr lang="en-US" sz="2400" b="0" i="0" u="sng" strike="noStrike" dirty="0">
                          <a:solidFill>
                            <a:schemeClr val="accent5">
                              <a:lumMod val="75000"/>
                            </a:schemeClr>
                          </a:solidFill>
                          <a:effectLst/>
                          <a:latin typeface="Calibri"/>
                        </a:rPr>
                        <a:t>Engaging User Feedback</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5.83</a:t>
                      </a: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345956">
                <a:tc>
                  <a:txBody>
                    <a:bodyPr/>
                    <a:lstStyle/>
                    <a:p>
                      <a:pPr algn="l" fontAlgn="b"/>
                      <a:r>
                        <a:rPr lang="en-US" sz="2400" b="0" i="0" u="sng" strike="noStrike" dirty="0">
                          <a:solidFill>
                            <a:schemeClr val="accent5">
                              <a:lumMod val="75000"/>
                            </a:schemeClr>
                          </a:solidFill>
                          <a:effectLst/>
                          <a:latin typeface="Calibri"/>
                        </a:rPr>
                        <a:t>Raising Sustainable Funding</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5.67</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345956">
                <a:tc>
                  <a:txBody>
                    <a:bodyPr/>
                    <a:lstStyle/>
                    <a:p>
                      <a:pPr algn="l" fontAlgn="b"/>
                      <a:r>
                        <a:rPr lang="en-US" sz="2400" b="0" i="0" u="sng" strike="noStrike" dirty="0">
                          <a:solidFill>
                            <a:schemeClr val="accent5">
                              <a:lumMod val="75000"/>
                            </a:schemeClr>
                          </a:solidFill>
                          <a:effectLst/>
                          <a:latin typeface="Calibri"/>
                        </a:rPr>
                        <a:t>Maintaining Staff Continuity</a:t>
                      </a:r>
                    </a:p>
                  </a:txBody>
                  <a:tcPr marL="7620" marR="7620" marT="7620" marB="0" anchor="b">
                    <a:lnL>
                      <a:noFill/>
                    </a:lnL>
                    <a:lnR>
                      <a:noFill/>
                    </a:lnR>
                    <a:lnT>
                      <a:noFill/>
                    </a:lnT>
                    <a:lnB>
                      <a:noFill/>
                    </a:lnB>
                  </a:tcPr>
                </a:tc>
                <a:tc>
                  <a:txBody>
                    <a:bodyPr/>
                    <a:lstStyle/>
                    <a:p>
                      <a:pPr algn="ctr" fontAlgn="b"/>
                      <a:r>
                        <a:rPr lang="en-US" sz="2400" b="0" i="0" u="sng" strike="noStrike" dirty="0">
                          <a:solidFill>
                            <a:schemeClr val="accent5">
                              <a:lumMod val="75000"/>
                            </a:schemeClr>
                          </a:solidFill>
                          <a:effectLst/>
                          <a:latin typeface="Calibri"/>
                        </a:rPr>
                        <a:t>5.67</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345956">
                <a:tc>
                  <a:txBody>
                    <a:bodyPr/>
                    <a:lstStyle/>
                    <a:p>
                      <a:pPr algn="l" fontAlgn="b"/>
                      <a:r>
                        <a:rPr lang="en-US" sz="2400" b="0" i="0" u="none" strike="noStrike" dirty="0">
                          <a:solidFill>
                            <a:schemeClr val="accent5">
                              <a:lumMod val="75000"/>
                            </a:schemeClr>
                          </a:solidFill>
                          <a:effectLst/>
                          <a:latin typeface="Calibri"/>
                        </a:rPr>
                        <a:t>Meeting Face-to-Face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5.50</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345956">
                <a:tc>
                  <a:txBody>
                    <a:bodyPr/>
                    <a:lstStyle/>
                    <a:p>
                      <a:pPr algn="l" fontAlgn="b"/>
                      <a:r>
                        <a:rPr lang="en-US" sz="2400" b="0" i="0" u="none" strike="noStrike" dirty="0">
                          <a:solidFill>
                            <a:schemeClr val="accent5">
                              <a:lumMod val="75000"/>
                            </a:schemeClr>
                          </a:solidFill>
                          <a:effectLst/>
                          <a:latin typeface="Calibri"/>
                        </a:rPr>
                        <a:t>Having Clear Roles</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5.42</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345956">
                <a:tc>
                  <a:txBody>
                    <a:bodyPr/>
                    <a:lstStyle/>
                    <a:p>
                      <a:pPr algn="l" fontAlgn="b"/>
                      <a:r>
                        <a:rPr lang="en-US" sz="2400" b="0" i="0" u="none" strike="noStrike" dirty="0">
                          <a:solidFill>
                            <a:schemeClr val="accent5">
                              <a:lumMod val="75000"/>
                            </a:schemeClr>
                          </a:solidFill>
                          <a:effectLst/>
                          <a:latin typeface="Calibri"/>
                        </a:rPr>
                        <a:t>Setting</a:t>
                      </a:r>
                      <a:r>
                        <a:rPr lang="en-US" sz="2400" b="0" i="0" u="none" strike="noStrike" baseline="0" dirty="0">
                          <a:solidFill>
                            <a:schemeClr val="accent5">
                              <a:lumMod val="75000"/>
                            </a:schemeClr>
                          </a:solidFill>
                          <a:effectLst/>
                          <a:latin typeface="Calibri"/>
                        </a:rPr>
                        <a:t> Shared Goals</a:t>
                      </a:r>
                      <a:endParaRPr lang="en-US" sz="24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5.33</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345956">
                <a:tc>
                  <a:txBody>
                    <a:bodyPr/>
                    <a:lstStyle/>
                    <a:p>
                      <a:pPr algn="l" fontAlgn="b"/>
                      <a:r>
                        <a:rPr lang="en-US" sz="2400" b="0" i="0" u="none" strike="noStrike" dirty="0">
                          <a:solidFill>
                            <a:schemeClr val="accent5">
                              <a:lumMod val="75000"/>
                            </a:schemeClr>
                          </a:solidFill>
                          <a:effectLst/>
                          <a:latin typeface="Calibri"/>
                        </a:rPr>
                        <a:t>Using a Common Language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5.33</a:t>
                      </a: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345956">
                <a:tc>
                  <a:txBody>
                    <a:bodyPr/>
                    <a:lstStyle/>
                    <a:p>
                      <a:pPr algn="l" fontAlgn="b"/>
                      <a:r>
                        <a:rPr lang="en-US" sz="2400" b="0" i="0" u="none" strike="noStrike" dirty="0">
                          <a:solidFill>
                            <a:schemeClr val="accent5">
                              <a:lumMod val="75000"/>
                            </a:schemeClr>
                          </a:solidFill>
                          <a:effectLst/>
                          <a:latin typeface="Calibri"/>
                        </a:rPr>
                        <a:t>Having Multidisciplinary Expertise</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5.17</a:t>
                      </a: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r h="345956">
                <a:tc>
                  <a:txBody>
                    <a:bodyPr/>
                    <a:lstStyle/>
                    <a:p>
                      <a:pPr algn="l" fontAlgn="b"/>
                      <a:r>
                        <a:rPr lang="en-US" sz="2400" b="0" i="0" u="none" strike="noStrike" dirty="0">
                          <a:solidFill>
                            <a:schemeClr val="accent5">
                              <a:lumMod val="75000"/>
                            </a:schemeClr>
                          </a:solidFill>
                          <a:effectLst/>
                          <a:latin typeface="Calibri"/>
                        </a:rPr>
                        <a:t>Establishing</a:t>
                      </a:r>
                      <a:r>
                        <a:rPr lang="en-US" sz="2400" b="0" i="0" u="none" strike="noStrike" baseline="0" dirty="0">
                          <a:solidFill>
                            <a:schemeClr val="accent5">
                              <a:lumMod val="75000"/>
                            </a:schemeClr>
                          </a:solidFill>
                          <a:effectLst/>
                          <a:latin typeface="Calibri"/>
                        </a:rPr>
                        <a:t> </a:t>
                      </a:r>
                      <a:r>
                        <a:rPr lang="en-US" sz="2400" b="0" i="0" u="none" strike="noStrike" dirty="0">
                          <a:solidFill>
                            <a:schemeClr val="accent5">
                              <a:lumMod val="75000"/>
                            </a:schemeClr>
                          </a:solidFill>
                          <a:effectLst/>
                          <a:latin typeface="Calibri"/>
                        </a:rPr>
                        <a:t>Productive Routines</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5.00</a:t>
                      </a:r>
                    </a:p>
                  </a:txBody>
                  <a:tcPr marL="7620" marR="7620" marT="7620" marB="0" anchor="b">
                    <a:lnL>
                      <a:noFill/>
                    </a:lnL>
                    <a:lnR>
                      <a:noFill/>
                    </a:lnR>
                    <a:lnT>
                      <a:noFill/>
                    </a:lnT>
                    <a:lnB>
                      <a:noFill/>
                    </a:lnB>
                  </a:tcPr>
                </a:tc>
                <a:extLst>
                  <a:ext uri="{0D108BD9-81ED-4DB2-BD59-A6C34878D82A}">
                    <a16:rowId xmlns:a16="http://schemas.microsoft.com/office/drawing/2014/main" val="10011"/>
                  </a:ext>
                </a:extLst>
              </a:tr>
              <a:tr h="345956">
                <a:tc>
                  <a:txBody>
                    <a:bodyPr/>
                    <a:lstStyle/>
                    <a:p>
                      <a:pPr algn="l" fontAlgn="b"/>
                      <a:r>
                        <a:rPr lang="en-US" sz="2400" b="0" i="0" u="none" strike="noStrike" dirty="0">
                          <a:solidFill>
                            <a:schemeClr val="accent5">
                              <a:lumMod val="75000"/>
                            </a:schemeClr>
                          </a:solidFill>
                          <a:effectLst/>
                          <a:latin typeface="Calibri"/>
                        </a:rPr>
                        <a:t>Demonstrating Altruistic Leadership</a:t>
                      </a:r>
                    </a:p>
                  </a:txBody>
                  <a:tcPr marL="7620" marR="7620" marT="7620" marB="0" anchor="b">
                    <a:lnL>
                      <a:noFill/>
                    </a:lnL>
                    <a:lnR>
                      <a:noFill/>
                    </a:lnR>
                    <a:lnT>
                      <a:noFill/>
                    </a:lnT>
                    <a:lnB>
                      <a:noFill/>
                    </a:lnB>
                  </a:tcPr>
                </a:tc>
                <a:tc>
                  <a:txBody>
                    <a:bodyPr/>
                    <a:lstStyle/>
                    <a:p>
                      <a:pPr algn="ctr" fontAlgn="b"/>
                      <a:r>
                        <a:rPr lang="en-US" sz="2400" b="0" i="0" u="none" strike="noStrike" dirty="0">
                          <a:solidFill>
                            <a:schemeClr val="accent5">
                              <a:lumMod val="75000"/>
                            </a:schemeClr>
                          </a:solidFill>
                          <a:effectLst/>
                          <a:latin typeface="Calibri"/>
                        </a:rPr>
                        <a:t>5.00</a:t>
                      </a:r>
                    </a:p>
                  </a:txBody>
                  <a:tcPr marL="7620" marR="7620" marT="7620" marB="0" anchor="b">
                    <a:lnL>
                      <a:noFill/>
                    </a:lnL>
                    <a:lnR>
                      <a:noFill/>
                    </a:lnR>
                    <a:lnT>
                      <a:noFill/>
                    </a:lnT>
                    <a:lnB>
                      <a:noFill/>
                    </a:lnB>
                  </a:tcPr>
                </a:tc>
                <a:extLst>
                  <a:ext uri="{0D108BD9-81ED-4DB2-BD59-A6C34878D82A}">
                    <a16:rowId xmlns:a16="http://schemas.microsoft.com/office/drawing/2014/main" val="10012"/>
                  </a:ext>
                </a:extLst>
              </a:tr>
            </a:tbl>
          </a:graphicData>
        </a:graphic>
      </p:graphicFrame>
      <p:pic>
        <p:nvPicPr>
          <p:cNvPr id="2052" name="Picture 4" descr="Related image"/>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198" y="2271717"/>
            <a:ext cx="4479235" cy="432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7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repeat button"/>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7699" y="1343776"/>
            <a:ext cx="2199210" cy="2199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 y="365125"/>
            <a:ext cx="12083142" cy="1325563"/>
          </a:xfrm>
        </p:spPr>
        <p:txBody>
          <a:bodyPr>
            <a:normAutofit/>
          </a:bodyPr>
          <a:lstStyle/>
          <a:p>
            <a:pPr algn="ctr"/>
            <a:r>
              <a:rPr lang="en-US" b="1" dirty="0">
                <a:solidFill>
                  <a:schemeClr val="accent5">
                    <a:lumMod val="75000"/>
                  </a:schemeClr>
                </a:solidFill>
              </a:rPr>
              <a:t>Findings: Attributes Mentioned in Open Questions</a:t>
            </a:r>
          </a:p>
        </p:txBody>
      </p:sp>
      <p:sp>
        <p:nvSpPr>
          <p:cNvPr id="5" name="Slide Number Placeholder 4"/>
          <p:cNvSpPr>
            <a:spLocks noGrp="1"/>
          </p:cNvSpPr>
          <p:nvPr>
            <p:ph type="sldNum" sz="quarter" idx="12"/>
          </p:nvPr>
        </p:nvSpPr>
        <p:spPr/>
        <p:txBody>
          <a:bodyPr/>
          <a:lstStyle/>
          <a:p>
            <a:fld id="{55AFA505-D6DB-4FA5-AA9E-75EC403CF2F0}" type="slidenum">
              <a:rPr lang="en-US" smtClean="0"/>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20484433"/>
              </p:ext>
            </p:extLst>
          </p:nvPr>
        </p:nvGraphicFramePr>
        <p:xfrm>
          <a:off x="836100" y="1595120"/>
          <a:ext cx="7409403" cy="4335780"/>
        </p:xfrm>
        <a:graphic>
          <a:graphicData uri="http://schemas.openxmlformats.org/drawingml/2006/table">
            <a:tbl>
              <a:tblPr/>
              <a:tblGrid>
                <a:gridCol w="7409403">
                  <a:extLst>
                    <a:ext uri="{9D8B030D-6E8A-4147-A177-3AD203B41FA5}">
                      <a16:colId xmlns:a16="http://schemas.microsoft.com/office/drawing/2014/main" val="20000"/>
                    </a:ext>
                  </a:extLst>
                </a:gridCol>
              </a:tblGrid>
              <a:tr h="3459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800" b="1" i="0" u="none" strike="noStrike" dirty="0">
                          <a:solidFill>
                            <a:schemeClr val="accent5">
                              <a:lumMod val="75000"/>
                            </a:schemeClr>
                          </a:solidFill>
                          <a:effectLst/>
                          <a:latin typeface="+mn-lt"/>
                        </a:rPr>
                        <a:t>Attributes Repeated</a:t>
                      </a:r>
                      <a:r>
                        <a:rPr lang="en-US" sz="2800" b="1" i="0" u="none" strike="noStrike" baseline="0" dirty="0">
                          <a:solidFill>
                            <a:schemeClr val="accent5">
                              <a:lumMod val="75000"/>
                            </a:schemeClr>
                          </a:solidFill>
                          <a:effectLst/>
                          <a:latin typeface="+mn-lt"/>
                        </a:rPr>
                        <a:t> from Closed Questions</a:t>
                      </a:r>
                      <a:endParaRPr lang="en-US" sz="2800" b="1" i="0" u="none" strike="noStrike" dirty="0">
                        <a:solidFill>
                          <a:schemeClr val="accent5">
                            <a:lumMod val="75000"/>
                          </a:schemeClr>
                        </a:solidFill>
                        <a:effectLst/>
                        <a:latin typeface="+mn-lt"/>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3459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chemeClr val="accent5">
                              <a:lumMod val="75000"/>
                            </a:schemeClr>
                          </a:solidFill>
                          <a:effectLst/>
                          <a:latin typeface="+mn-lt"/>
                        </a:rPr>
                        <a:t>Documentation</a:t>
                      </a:r>
                      <a:r>
                        <a:rPr lang="en-US" sz="2800" b="0" i="0" u="none" strike="noStrike" baseline="0" dirty="0">
                          <a:solidFill>
                            <a:schemeClr val="accent5">
                              <a:lumMod val="75000"/>
                            </a:schemeClr>
                          </a:solidFill>
                          <a:effectLst/>
                          <a:latin typeface="+mn-lt"/>
                        </a:rPr>
                        <a:t> [Tool Attribute]</a:t>
                      </a:r>
                      <a:endParaRPr lang="en-US" sz="2800" b="0" i="0" u="none" strike="noStrike" dirty="0">
                        <a:solidFill>
                          <a:schemeClr val="accent5">
                            <a:lumMod val="75000"/>
                          </a:schemeClr>
                        </a:solidFill>
                        <a:effectLst/>
                        <a:latin typeface="+mn-lt"/>
                      </a:endParaRP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345956">
                <a:tc>
                  <a:txBody>
                    <a:bodyPr/>
                    <a:lstStyle/>
                    <a:p>
                      <a:pPr algn="l" fontAlgn="b"/>
                      <a:r>
                        <a:rPr lang="en-US" sz="2800" b="0" i="0" u="none" strike="noStrike" dirty="0">
                          <a:solidFill>
                            <a:schemeClr val="accent5">
                              <a:lumMod val="75000"/>
                            </a:schemeClr>
                          </a:solidFill>
                          <a:effectLst/>
                          <a:latin typeface="+mn-lt"/>
                        </a:rPr>
                        <a:t>Raising Sustainable Funding [VO Attribute</a:t>
                      </a:r>
                      <a:r>
                        <a:rPr lang="en-US" sz="2800" b="0" i="0" u="none" strike="noStrike" baseline="0" dirty="0">
                          <a:solidFill>
                            <a:schemeClr val="accent5">
                              <a:lumMod val="75000"/>
                            </a:schemeClr>
                          </a:solidFill>
                          <a:effectLst/>
                          <a:latin typeface="+mn-lt"/>
                        </a:rPr>
                        <a:t>]</a:t>
                      </a:r>
                      <a:endParaRPr lang="en-US" sz="2800" b="0" i="0" u="none" strike="noStrike" dirty="0">
                        <a:solidFill>
                          <a:schemeClr val="accent5">
                            <a:lumMod val="75000"/>
                          </a:schemeClr>
                        </a:solidFill>
                        <a:effectLst/>
                        <a:latin typeface="+mn-lt"/>
                      </a:endParaRP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345956">
                <a:tc>
                  <a:txBody>
                    <a:bodyPr/>
                    <a:lstStyle/>
                    <a:p>
                      <a:pPr algn="l" fontAlgn="b"/>
                      <a:endParaRPr lang="en-US" sz="2800" b="0" i="0" u="none" strike="noStrike" dirty="0">
                        <a:solidFill>
                          <a:schemeClr val="accent5">
                            <a:lumMod val="75000"/>
                          </a:schemeClr>
                        </a:solidFill>
                        <a:effectLst/>
                        <a:latin typeface="+mn-lt"/>
                      </a:endParaRP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345956">
                <a:tc>
                  <a:txBody>
                    <a:bodyPr/>
                    <a:lstStyle/>
                    <a:p>
                      <a:pPr algn="l" fontAlgn="b"/>
                      <a:endParaRPr lang="en-US" sz="2800" b="1" i="0" u="none" strike="noStrike" dirty="0">
                        <a:solidFill>
                          <a:schemeClr val="accent5">
                            <a:lumMod val="75000"/>
                          </a:schemeClr>
                        </a:solidFill>
                        <a:effectLst/>
                        <a:latin typeface="+mn-lt"/>
                      </a:endParaRPr>
                    </a:p>
                    <a:p>
                      <a:pPr algn="l" fontAlgn="b"/>
                      <a:r>
                        <a:rPr lang="en-US" sz="2800" b="1" i="0" u="none" strike="noStrike" dirty="0">
                          <a:solidFill>
                            <a:schemeClr val="accent5">
                              <a:lumMod val="75000"/>
                            </a:schemeClr>
                          </a:solidFill>
                          <a:effectLst/>
                          <a:latin typeface="+mn-lt"/>
                        </a:rPr>
                        <a:t>User-Centered Attributes</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3459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chemeClr val="accent5">
                              <a:lumMod val="75000"/>
                            </a:schemeClr>
                          </a:solidFill>
                          <a:effectLst/>
                          <a:latin typeface="+mn-lt"/>
                        </a:rPr>
                        <a:t>Willingness to Experiment</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345956">
                <a:tc>
                  <a:txBody>
                    <a:bodyPr/>
                    <a:lstStyle/>
                    <a:p>
                      <a:pPr algn="l" fontAlgn="b"/>
                      <a:r>
                        <a:rPr lang="en-US" sz="2800" b="0" i="0" u="none" strike="noStrike" dirty="0">
                          <a:solidFill>
                            <a:schemeClr val="accent5">
                              <a:lumMod val="75000"/>
                            </a:schemeClr>
                          </a:solidFill>
                          <a:effectLst/>
                          <a:latin typeface="+mn-lt"/>
                        </a:rPr>
                        <a:t>Co-Designing</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3459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chemeClr val="accent5">
                              <a:lumMod val="75000"/>
                            </a:schemeClr>
                          </a:solidFill>
                          <a:effectLst/>
                          <a:latin typeface="+mn-lt"/>
                        </a:rPr>
                        <a:t>Appropriate Service</a:t>
                      </a:r>
                      <a:r>
                        <a:rPr lang="en-US" sz="2800" b="0" i="0" u="none" strike="noStrike" baseline="0" dirty="0">
                          <a:solidFill>
                            <a:schemeClr val="accent5">
                              <a:lumMod val="75000"/>
                            </a:schemeClr>
                          </a:solidFill>
                          <a:effectLst/>
                          <a:latin typeface="+mn-lt"/>
                        </a:rPr>
                        <a:t> </a:t>
                      </a:r>
                      <a:r>
                        <a:rPr lang="en-US" sz="2800" b="0" i="0" u="none" strike="noStrike" dirty="0">
                          <a:solidFill>
                            <a:schemeClr val="accent5">
                              <a:lumMod val="75000"/>
                            </a:schemeClr>
                          </a:solidFill>
                          <a:effectLst/>
                          <a:latin typeface="+mn-lt"/>
                        </a:rPr>
                        <a:t>Level Agreement</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345956">
                <a:tc>
                  <a:txBody>
                    <a:bodyPr/>
                    <a:lstStyle/>
                    <a:p>
                      <a:pPr algn="l" fontAlgn="b"/>
                      <a:r>
                        <a:rPr lang="en-US" sz="2800" b="0" i="0" u="none" strike="noStrike" dirty="0">
                          <a:solidFill>
                            <a:schemeClr val="accent5">
                              <a:lumMod val="75000"/>
                            </a:schemeClr>
                          </a:solidFill>
                          <a:effectLst/>
                          <a:latin typeface="+mn-lt"/>
                        </a:rPr>
                        <a:t>Good Training and Instruction</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bl>
          </a:graphicData>
        </a:graphic>
      </p:graphicFrame>
      <p:pic>
        <p:nvPicPr>
          <p:cNvPr id="8" name="Picture 7"/>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571506" y="3869292"/>
            <a:ext cx="2643558" cy="2009105"/>
          </a:xfrm>
          <a:prstGeom prst="rect">
            <a:avLst/>
          </a:prstGeom>
        </p:spPr>
      </p:pic>
    </p:spTree>
    <p:extLst>
      <p:ext uri="{BB962C8B-B14F-4D97-AF65-F5344CB8AC3E}">
        <p14:creationId xmlns:p14="http://schemas.microsoft.com/office/powerpoint/2010/main" val="2288857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5AFA505-D6DB-4FA5-AA9E-75EC403CF2F0}" type="slidenum">
              <a:rPr lang="en-US" smtClean="0"/>
              <a:t>27</a:t>
            </a:fld>
            <a:endParaRPr lang="en-US"/>
          </a:p>
        </p:txBody>
      </p:sp>
      <p:pic>
        <p:nvPicPr>
          <p:cNvPr id="30724" name="Picture 4" descr="Image result for digital highway"/>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 y="816429"/>
            <a:ext cx="12453257" cy="63531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97882" y="-1791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5">
                    <a:lumMod val="75000"/>
                  </a:schemeClr>
                </a:solidFill>
              </a:rPr>
              <a:t>Metaphors of e-Infrastructure</a:t>
            </a:r>
          </a:p>
        </p:txBody>
      </p:sp>
    </p:spTree>
    <p:extLst>
      <p:ext uri="{BB962C8B-B14F-4D97-AF65-F5344CB8AC3E}">
        <p14:creationId xmlns:p14="http://schemas.microsoft.com/office/powerpoint/2010/main" val="318354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b="1" dirty="0">
                <a:solidFill>
                  <a:schemeClr val="accent5">
                    <a:lumMod val="75000"/>
                  </a:schemeClr>
                </a:solidFill>
              </a:rPr>
              <a:t>Metaphors of e-Infrastructure</a:t>
            </a:r>
          </a:p>
        </p:txBody>
      </p:sp>
      <p:sp>
        <p:nvSpPr>
          <p:cNvPr id="4" name="Slide Number Placeholder 3"/>
          <p:cNvSpPr>
            <a:spLocks noGrp="1"/>
          </p:cNvSpPr>
          <p:nvPr>
            <p:ph type="sldNum" sz="quarter" idx="12"/>
          </p:nvPr>
        </p:nvSpPr>
        <p:spPr/>
        <p:txBody>
          <a:bodyPr/>
          <a:lstStyle/>
          <a:p>
            <a:fld id="{55AFA505-D6DB-4FA5-AA9E-75EC403CF2F0}" type="slidenum">
              <a:rPr lang="en-US" smtClean="0"/>
              <a:t>28</a:t>
            </a:fld>
            <a:endParaRPr lang="en-US"/>
          </a:p>
        </p:txBody>
      </p:sp>
      <p:sp>
        <p:nvSpPr>
          <p:cNvPr id="7" name="TextBox 6"/>
          <p:cNvSpPr txBox="1"/>
          <p:nvPr/>
        </p:nvSpPr>
        <p:spPr>
          <a:xfrm>
            <a:off x="764143" y="1529686"/>
            <a:ext cx="6781647" cy="5016758"/>
          </a:xfrm>
          <a:prstGeom prst="rect">
            <a:avLst/>
          </a:prstGeom>
          <a:noFill/>
        </p:spPr>
        <p:txBody>
          <a:bodyPr wrap="square" rtlCol="0">
            <a:spAutoFit/>
          </a:bodyPr>
          <a:lstStyle/>
          <a:p>
            <a:r>
              <a:rPr lang="en-US" sz="2800" b="1" dirty="0">
                <a:solidFill>
                  <a:schemeClr val="accent5">
                    <a:lumMod val="75000"/>
                  </a:schemeClr>
                </a:solidFill>
              </a:rPr>
              <a:t>Main results of previous analysis (USA)</a:t>
            </a:r>
          </a:p>
          <a:p>
            <a:pPr marL="342900" indent="-342900">
              <a:buFont typeface="Arial" panose="020B0604020202020204" pitchFamily="34" charset="0"/>
              <a:buChar char="•"/>
            </a:pPr>
            <a:endParaRPr lang="en-US" sz="2200" dirty="0">
              <a:solidFill>
                <a:schemeClr val="accent5">
                  <a:lumMod val="75000"/>
                </a:schemeClr>
              </a:solidFill>
            </a:endParaRPr>
          </a:p>
          <a:p>
            <a:r>
              <a:rPr lang="en-US" sz="2400" dirty="0">
                <a:solidFill>
                  <a:schemeClr val="accent5">
                    <a:lumMod val="75000"/>
                  </a:schemeClr>
                </a:solidFill>
              </a:rPr>
              <a:t>Cyberinfrastructure presented as either:</a:t>
            </a:r>
          </a:p>
          <a:p>
            <a:pPr marL="342900" indent="-342900">
              <a:buFont typeface="Arial" panose="020B0604020202020204" pitchFamily="34" charset="0"/>
              <a:buChar char="•"/>
            </a:pPr>
            <a:r>
              <a:rPr lang="en-US" sz="2400" dirty="0">
                <a:solidFill>
                  <a:schemeClr val="accent5">
                    <a:lumMod val="75000"/>
                  </a:schemeClr>
                </a:solidFill>
              </a:rPr>
              <a:t>Similar to ‘regular’ Internet metaphors</a:t>
            </a:r>
          </a:p>
          <a:p>
            <a:pPr marL="342900" indent="-342900">
              <a:buFont typeface="Arial" panose="020B0604020202020204" pitchFamily="34" charset="0"/>
              <a:buChar char="•"/>
            </a:pPr>
            <a:endParaRPr lang="en-US" sz="2200" dirty="0">
              <a:solidFill>
                <a:schemeClr val="accent5">
                  <a:lumMod val="75000"/>
                </a:schemeClr>
              </a:solidFill>
            </a:endParaRPr>
          </a:p>
          <a:p>
            <a:pPr marL="342900" indent="-342900">
              <a:buFont typeface="Arial" panose="020B0604020202020204" pitchFamily="34" charset="0"/>
              <a:buChar char="•"/>
            </a:pPr>
            <a:endParaRPr lang="en-US" sz="2200" dirty="0">
              <a:solidFill>
                <a:schemeClr val="accent5">
                  <a:lumMod val="75000"/>
                </a:schemeClr>
              </a:solidFill>
            </a:endParaRPr>
          </a:p>
          <a:p>
            <a:pPr marL="342900" indent="-342900">
              <a:buFont typeface="Arial" panose="020B0604020202020204" pitchFamily="34" charset="0"/>
              <a:buChar char="•"/>
            </a:pPr>
            <a:endParaRPr lang="en-US" sz="2200" dirty="0">
              <a:solidFill>
                <a:schemeClr val="accent5">
                  <a:lumMod val="75000"/>
                </a:schemeClr>
              </a:solidFill>
            </a:endParaRPr>
          </a:p>
          <a:p>
            <a:endParaRPr lang="en-US" sz="2200" dirty="0">
              <a:solidFill>
                <a:schemeClr val="accent5">
                  <a:lumMod val="75000"/>
                </a:schemeClr>
              </a:solidFill>
            </a:endParaRPr>
          </a:p>
          <a:p>
            <a:endParaRPr lang="en-US" sz="2200" dirty="0">
              <a:solidFill>
                <a:schemeClr val="accent5">
                  <a:lumMod val="75000"/>
                </a:schemeClr>
              </a:solidFill>
            </a:endParaRPr>
          </a:p>
          <a:p>
            <a:endParaRPr lang="en-US" sz="2200" dirty="0">
              <a:solidFill>
                <a:schemeClr val="accent5">
                  <a:lumMod val="75000"/>
                </a:schemeClr>
              </a:solidFill>
            </a:endParaRPr>
          </a:p>
          <a:p>
            <a:endParaRPr lang="en-US" sz="2200" dirty="0">
              <a:solidFill>
                <a:schemeClr val="accent5">
                  <a:lumMod val="75000"/>
                </a:schemeClr>
              </a:solidFill>
            </a:endParaRPr>
          </a:p>
          <a:p>
            <a:pPr marL="342900" indent="-342900">
              <a:buFont typeface="Arial" panose="020B0604020202020204" pitchFamily="34" charset="0"/>
              <a:buChar char="•"/>
            </a:pPr>
            <a:r>
              <a:rPr lang="en-US" sz="2400" dirty="0">
                <a:solidFill>
                  <a:schemeClr val="accent5">
                    <a:lumMod val="75000"/>
                  </a:schemeClr>
                </a:solidFill>
              </a:rPr>
              <a:t>Huge disruption of current practices</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20482" name="Picture 2"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8806" y="1432557"/>
            <a:ext cx="3570136" cy="287594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digital disruption"/>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3042" y="4308500"/>
            <a:ext cx="5798958" cy="285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3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b="1" dirty="0">
                <a:solidFill>
                  <a:schemeClr val="accent5">
                    <a:lumMod val="75000"/>
                  </a:schemeClr>
                </a:solidFill>
              </a:rPr>
              <a:t>Metaphors and Diffusion Attributes</a:t>
            </a:r>
          </a:p>
        </p:txBody>
      </p:sp>
      <p:sp>
        <p:nvSpPr>
          <p:cNvPr id="4" name="Slide Number Placeholder 3"/>
          <p:cNvSpPr>
            <a:spLocks noGrp="1"/>
          </p:cNvSpPr>
          <p:nvPr>
            <p:ph type="sldNum" sz="quarter" idx="12"/>
          </p:nvPr>
        </p:nvSpPr>
        <p:spPr/>
        <p:txBody>
          <a:bodyPr/>
          <a:lstStyle/>
          <a:p>
            <a:fld id="{55AFA505-D6DB-4FA5-AA9E-75EC403CF2F0}" type="slidenum">
              <a:rPr lang="en-US" smtClean="0"/>
              <a:t>29</a:t>
            </a:fld>
            <a:endParaRPr lang="en-US"/>
          </a:p>
        </p:txBody>
      </p:sp>
      <p:pic>
        <p:nvPicPr>
          <p:cNvPr id="20482" name="Picture 2"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860" y="1199917"/>
            <a:ext cx="3701000" cy="298136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digital disruption"/>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59" y="4368204"/>
            <a:ext cx="5549046" cy="2729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lative advantage "/>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6962" y="1462434"/>
            <a:ext cx="3005761" cy="2323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ompatibility.co.uk/img/home/we-make-your-it-work.gif"/>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06962" y="4368203"/>
            <a:ext cx="3040906" cy="207334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 result for does not equal to"/>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1610" y="1930160"/>
            <a:ext cx="1216900" cy="1216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does not equal to"/>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5190" y="5138180"/>
            <a:ext cx="1216900" cy="121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upload.wikimedia.org/wikipedia/commons/f/f9/Blausen_0315_Diffusion.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439" y="1676400"/>
            <a:ext cx="7315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6DC44C5-9519-4C5C-9F11-578AE0327B2A}" type="slidenum">
              <a:rPr lang="en-US" altLang="en-US" smtClean="0"/>
              <a:pPr/>
              <a:t>3</a:t>
            </a:fld>
            <a:endParaRPr lang="en-US" altLang="en-US"/>
          </a:p>
        </p:txBody>
      </p:sp>
    </p:spTree>
    <p:extLst>
      <p:ext uri="{BB962C8B-B14F-4D97-AF65-F5344CB8AC3E}">
        <p14:creationId xmlns:p14="http://schemas.microsoft.com/office/powerpoint/2010/main" val="2906532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71"/>
            <a:ext cx="12192000" cy="1325563"/>
          </a:xfrm>
        </p:spPr>
        <p:txBody>
          <a:bodyPr/>
          <a:lstStyle/>
          <a:p>
            <a:pPr algn="ctr"/>
            <a:r>
              <a:rPr lang="en-US" b="1" dirty="0">
                <a:solidFill>
                  <a:schemeClr val="accent5">
                    <a:lumMod val="75000"/>
                  </a:schemeClr>
                </a:solidFill>
              </a:rPr>
              <a:t>Metaphors Generated in Survey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Slide Number Placeholder 3"/>
          <p:cNvSpPr>
            <a:spLocks noGrp="1"/>
          </p:cNvSpPr>
          <p:nvPr>
            <p:ph type="sldNum" sz="quarter" idx="12"/>
          </p:nvPr>
        </p:nvSpPr>
        <p:spPr/>
        <p:txBody>
          <a:bodyPr/>
          <a:lstStyle/>
          <a:p>
            <a:fld id="{55AFA505-D6DB-4FA5-AA9E-75EC403CF2F0}" type="slidenum">
              <a:rPr lang="en-US" smtClean="0"/>
              <a:t>30</a:t>
            </a:fld>
            <a:endParaRPr lang="en-US"/>
          </a:p>
        </p:txBody>
      </p:sp>
      <p:pic>
        <p:nvPicPr>
          <p:cNvPr id="20482" name="Picture 2" descr="Related image"/>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1015" y="1569721"/>
            <a:ext cx="5559465" cy="44784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1723" y="2268826"/>
            <a:ext cx="5392817" cy="2431435"/>
          </a:xfrm>
          <a:prstGeom prst="rect">
            <a:avLst/>
          </a:prstGeom>
          <a:noFill/>
        </p:spPr>
        <p:txBody>
          <a:bodyPr wrap="square" rtlCol="0">
            <a:spAutoFit/>
          </a:bodyPr>
          <a:lstStyle/>
          <a:p>
            <a:endParaRPr lang="en-US" sz="2800" b="1" dirty="0">
              <a:solidFill>
                <a:schemeClr val="accent5">
                  <a:lumMod val="75000"/>
                </a:schemeClr>
              </a:solidFill>
            </a:endParaRPr>
          </a:p>
          <a:p>
            <a:r>
              <a:rPr lang="en-US" sz="2800" b="1" dirty="0">
                <a:solidFill>
                  <a:schemeClr val="accent5">
                    <a:lumMod val="75000"/>
                  </a:schemeClr>
                </a:solidFill>
              </a:rPr>
              <a:t>e-Infrastructure metaphors similar to regular Internet metaphors</a:t>
            </a:r>
          </a:p>
          <a:p>
            <a:endParaRPr lang="en-US" sz="2400" dirty="0">
              <a:solidFill>
                <a:schemeClr val="accent5">
                  <a:lumMod val="75000"/>
                </a:schemeClr>
              </a:solidFill>
            </a:endParaRP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24296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9"/>
            <a:ext cx="12192000" cy="1325563"/>
          </a:xfrm>
        </p:spPr>
        <p:txBody>
          <a:bodyPr/>
          <a:lstStyle/>
          <a:p>
            <a:pPr algn="ctr"/>
            <a:r>
              <a:rPr lang="en-US" b="1" dirty="0">
                <a:solidFill>
                  <a:schemeClr val="accent5">
                    <a:lumMod val="75000"/>
                  </a:schemeClr>
                </a:solidFill>
              </a:rPr>
              <a:t>Metaphors Generated in Survey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Slide Number Placeholder 3"/>
          <p:cNvSpPr>
            <a:spLocks noGrp="1"/>
          </p:cNvSpPr>
          <p:nvPr>
            <p:ph type="sldNum" sz="quarter" idx="12"/>
          </p:nvPr>
        </p:nvSpPr>
        <p:spPr/>
        <p:txBody>
          <a:bodyPr/>
          <a:lstStyle/>
          <a:p>
            <a:fld id="{55AFA505-D6DB-4FA5-AA9E-75EC403CF2F0}" type="slidenum">
              <a:rPr lang="en-US" smtClean="0"/>
              <a:t>31</a:t>
            </a:fld>
            <a:endParaRPr lang="en-US"/>
          </a:p>
        </p:txBody>
      </p:sp>
      <p:sp>
        <p:nvSpPr>
          <p:cNvPr id="10" name="TextBox 9"/>
          <p:cNvSpPr txBox="1"/>
          <p:nvPr/>
        </p:nvSpPr>
        <p:spPr>
          <a:xfrm>
            <a:off x="649842" y="1735426"/>
            <a:ext cx="5392817" cy="5601533"/>
          </a:xfrm>
          <a:prstGeom prst="rect">
            <a:avLst/>
          </a:prstGeom>
          <a:noFill/>
        </p:spPr>
        <p:txBody>
          <a:bodyPr wrap="square" rtlCol="0">
            <a:spAutoFit/>
          </a:bodyPr>
          <a:lstStyle/>
          <a:p>
            <a:endParaRPr lang="en-US" sz="2800" b="1" dirty="0">
              <a:solidFill>
                <a:schemeClr val="accent5">
                  <a:lumMod val="75000"/>
                </a:schemeClr>
              </a:solidFill>
            </a:endParaRPr>
          </a:p>
          <a:p>
            <a:pPr marL="0" lvl="1"/>
            <a:endParaRPr lang="en-US" dirty="0"/>
          </a:p>
          <a:p>
            <a:pPr marL="0" lvl="1"/>
            <a:r>
              <a:rPr lang="en-US" i="1" dirty="0">
                <a:solidFill>
                  <a:schemeClr val="accent5">
                    <a:lumMod val="75000"/>
                  </a:schemeClr>
                </a:solidFill>
              </a:rPr>
              <a:t>“Like the road network. It supports all kinds of different vehicles for all kinds of different purposes - going to visit Grandma in a car, going to the shops on a bus, moving food in lorries from the farms to the supermarkets, riding bicycles. There's a set of rules, like traffic lights and roundabouts, and all driving on the same side that everyone must follow. As long as they follow the rules, then their vehicle can go on the roads. The roads are looked after by the Government, otherwise they'd just be muddy tracks like in the fields and everyone would be stuck and there'd be no-one to open the gates to let the traffic through”</a:t>
            </a:r>
          </a:p>
          <a:p>
            <a:endParaRPr lang="en-US" sz="2800" b="1" i="1" dirty="0">
              <a:solidFill>
                <a:schemeClr val="accent5">
                  <a:lumMod val="75000"/>
                </a:schemeClr>
              </a:solidFill>
            </a:endParaRPr>
          </a:p>
          <a:p>
            <a:endParaRPr lang="en-US" sz="2400" dirty="0">
              <a:solidFill>
                <a:schemeClr val="accent5">
                  <a:lumMod val="75000"/>
                </a:schemeClr>
              </a:solidFill>
            </a:endParaRP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25602" name="Picture 2" descr="Image result for traffic lights crossi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085206" y="2506980"/>
            <a:ext cx="5916452" cy="3328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2723" y="1575406"/>
            <a:ext cx="8661797" cy="1200329"/>
          </a:xfrm>
          <a:prstGeom prst="rect">
            <a:avLst/>
          </a:prstGeom>
          <a:noFill/>
        </p:spPr>
        <p:txBody>
          <a:bodyPr wrap="square" rtlCol="0">
            <a:spAutoFit/>
          </a:bodyPr>
          <a:lstStyle/>
          <a:p>
            <a:r>
              <a:rPr lang="en-US" sz="2800" b="1" dirty="0">
                <a:solidFill>
                  <a:schemeClr val="accent5">
                    <a:lumMod val="75000"/>
                  </a:schemeClr>
                </a:solidFill>
              </a:rPr>
              <a:t>Exploit </a:t>
            </a:r>
            <a:r>
              <a:rPr lang="en-US" sz="2800" b="1" dirty="0" err="1">
                <a:solidFill>
                  <a:schemeClr val="accent5">
                    <a:lumMod val="75000"/>
                  </a:schemeClr>
                </a:solidFill>
              </a:rPr>
              <a:t>metaphoricity</a:t>
            </a:r>
            <a:r>
              <a:rPr lang="en-US" sz="2800" b="1" dirty="0">
                <a:solidFill>
                  <a:schemeClr val="accent5">
                    <a:lumMod val="75000"/>
                  </a:schemeClr>
                </a:solidFill>
              </a:rPr>
              <a:t> of the word ‘infrastructure’:</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56996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79951" y="1653660"/>
            <a:ext cx="5392817" cy="6401753"/>
          </a:xfrm>
          <a:prstGeom prst="rect">
            <a:avLst/>
          </a:prstGeom>
          <a:noFill/>
        </p:spPr>
        <p:txBody>
          <a:bodyPr wrap="square" rtlCol="0">
            <a:spAutoFit/>
          </a:bodyPr>
          <a:lstStyle/>
          <a:p>
            <a:endParaRPr lang="en-US" sz="2800" b="1"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r>
              <a:rPr lang="en-US" i="1" dirty="0">
                <a:solidFill>
                  <a:schemeClr val="accent5">
                    <a:lumMod val="75000"/>
                  </a:schemeClr>
                </a:solidFill>
              </a:rPr>
              <a:t>Basket with tools</a:t>
            </a: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342900" indent="-342900">
              <a:buFont typeface="Arial" panose="020B0604020202020204" pitchFamily="34" charset="0"/>
              <a:buChar char="•"/>
            </a:pPr>
            <a:endParaRPr lang="en-US" sz="2200" dirty="0"/>
          </a:p>
        </p:txBody>
      </p:sp>
      <p:sp>
        <p:nvSpPr>
          <p:cNvPr id="2" name="Title 1"/>
          <p:cNvSpPr>
            <a:spLocks noGrp="1"/>
          </p:cNvSpPr>
          <p:nvPr>
            <p:ph type="title"/>
          </p:nvPr>
        </p:nvSpPr>
        <p:spPr>
          <a:xfrm>
            <a:off x="0" y="-148591"/>
            <a:ext cx="12192000" cy="1325563"/>
          </a:xfrm>
        </p:spPr>
        <p:txBody>
          <a:bodyPr/>
          <a:lstStyle/>
          <a:p>
            <a:pPr algn="ctr"/>
            <a:r>
              <a:rPr lang="en-US" b="1" dirty="0">
                <a:solidFill>
                  <a:schemeClr val="accent5">
                    <a:lumMod val="75000"/>
                  </a:schemeClr>
                </a:solidFill>
              </a:rPr>
              <a:t>Metaphors Generated in Survey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Slide Number Placeholder 3"/>
          <p:cNvSpPr>
            <a:spLocks noGrp="1"/>
          </p:cNvSpPr>
          <p:nvPr>
            <p:ph type="sldNum" sz="quarter" idx="12"/>
          </p:nvPr>
        </p:nvSpPr>
        <p:spPr/>
        <p:txBody>
          <a:bodyPr/>
          <a:lstStyle/>
          <a:p>
            <a:fld id="{55AFA505-D6DB-4FA5-AA9E-75EC403CF2F0}" type="slidenum">
              <a:rPr lang="en-US" smtClean="0"/>
              <a:t>32</a:t>
            </a:fld>
            <a:endParaRPr lang="en-US"/>
          </a:p>
        </p:txBody>
      </p:sp>
      <p:sp>
        <p:nvSpPr>
          <p:cNvPr id="10" name="TextBox 9"/>
          <p:cNvSpPr txBox="1"/>
          <p:nvPr/>
        </p:nvSpPr>
        <p:spPr>
          <a:xfrm>
            <a:off x="756522" y="1725872"/>
            <a:ext cx="5392817" cy="5847755"/>
          </a:xfrm>
          <a:prstGeom prst="rect">
            <a:avLst/>
          </a:prstGeom>
          <a:noFill/>
        </p:spPr>
        <p:txBody>
          <a:bodyPr wrap="square" rtlCol="0">
            <a:spAutoFit/>
          </a:bodyPr>
          <a:lstStyle/>
          <a:p>
            <a:endParaRPr lang="en-US" sz="2800" b="1"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r>
              <a:rPr lang="en-US" i="1" dirty="0">
                <a:solidFill>
                  <a:schemeClr val="accent5">
                    <a:lumMod val="75000"/>
                  </a:schemeClr>
                </a:solidFill>
              </a:rPr>
              <a:t>Ecosystem</a:t>
            </a: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r>
              <a:rPr lang="en-US" i="1" dirty="0">
                <a:solidFill>
                  <a:schemeClr val="accent5">
                    <a:lumMod val="75000"/>
                  </a:schemeClr>
                </a:solidFill>
              </a:rPr>
              <a:t>Car engine </a:t>
            </a: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0" lvl="1"/>
            <a:endParaRPr lang="en-US" dirty="0">
              <a:solidFill>
                <a:schemeClr val="accent5">
                  <a:lumMod val="75000"/>
                </a:schemeClr>
              </a:solidFill>
            </a:endParaRPr>
          </a:p>
          <a:p>
            <a:pPr marL="342900" indent="-342900">
              <a:buFont typeface="Arial" panose="020B0604020202020204" pitchFamily="34" charset="0"/>
              <a:buChar char="•"/>
            </a:pPr>
            <a:endParaRPr lang="en-US" sz="2200" dirty="0"/>
          </a:p>
        </p:txBody>
      </p:sp>
      <p:sp>
        <p:nvSpPr>
          <p:cNvPr id="7" name="TextBox 6"/>
          <p:cNvSpPr txBox="1"/>
          <p:nvPr/>
        </p:nvSpPr>
        <p:spPr>
          <a:xfrm>
            <a:off x="832723" y="1194406"/>
            <a:ext cx="8661797" cy="1200329"/>
          </a:xfrm>
          <a:prstGeom prst="rect">
            <a:avLst/>
          </a:prstGeom>
          <a:noFill/>
        </p:spPr>
        <p:txBody>
          <a:bodyPr wrap="square" rtlCol="0">
            <a:spAutoFit/>
          </a:bodyPr>
          <a:lstStyle/>
          <a:p>
            <a:r>
              <a:rPr lang="en-US" sz="2800" b="1" dirty="0">
                <a:solidFill>
                  <a:schemeClr val="accent5">
                    <a:lumMod val="75000"/>
                  </a:schemeClr>
                </a:solidFill>
              </a:rPr>
              <a:t>New metaphors</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pic>
        <p:nvPicPr>
          <p:cNvPr id="27654" name="Picture 6" descr="Image result for car engine hood ferrari"/>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15710" y="4383165"/>
            <a:ext cx="3077370" cy="2308027"/>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Image result for basket of tools"/>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077200" y="2105175"/>
            <a:ext cx="2468880" cy="37195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710" y="1909353"/>
            <a:ext cx="3077370" cy="2305585"/>
          </a:xfrm>
          <a:prstGeom prst="rect">
            <a:avLst/>
          </a:prstGeom>
        </p:spPr>
      </p:pic>
    </p:spTree>
    <p:extLst>
      <p:ext uri="{BB962C8B-B14F-4D97-AF65-F5344CB8AC3E}">
        <p14:creationId xmlns:p14="http://schemas.microsoft.com/office/powerpoint/2010/main" val="3215834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7671" y="3042435"/>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9842" y="1735426"/>
            <a:ext cx="8962370" cy="6155531"/>
          </a:xfrm>
          <a:prstGeom prst="rect">
            <a:avLst/>
          </a:prstGeom>
          <a:noFill/>
        </p:spPr>
        <p:txBody>
          <a:bodyPr wrap="square" rtlCol="0">
            <a:spAutoFit/>
          </a:bodyPr>
          <a:lstStyle/>
          <a:p>
            <a:endParaRPr lang="en-US" sz="2800" b="1" dirty="0">
              <a:solidFill>
                <a:schemeClr val="accent5">
                  <a:lumMod val="75000"/>
                </a:schemeClr>
              </a:solidFill>
            </a:endParaRPr>
          </a:p>
          <a:p>
            <a:pPr marL="0" lvl="1"/>
            <a:endParaRPr lang="en-US" dirty="0"/>
          </a:p>
          <a:p>
            <a:r>
              <a:rPr lang="en-US" i="1" dirty="0">
                <a:solidFill>
                  <a:schemeClr val="accent5">
                    <a:lumMod val="75000"/>
                  </a:schemeClr>
                </a:solidFill>
              </a:rPr>
              <a:t>				“Read the documentation dude ! I am a developer”</a:t>
            </a:r>
          </a:p>
          <a:p>
            <a:endParaRPr lang="en-US" i="1" dirty="0">
              <a:solidFill>
                <a:schemeClr val="accent5">
                  <a:lumMod val="75000"/>
                </a:schemeClr>
              </a:solidFill>
            </a:endParaRPr>
          </a:p>
          <a:p>
            <a:endParaRPr lang="en-US" i="1" dirty="0">
              <a:solidFill>
                <a:schemeClr val="accent5">
                  <a:lumMod val="75000"/>
                </a:schemeClr>
              </a:solidFill>
            </a:endParaRPr>
          </a:p>
          <a:p>
            <a:endParaRPr lang="en-US" i="1" dirty="0">
              <a:solidFill>
                <a:schemeClr val="accent5">
                  <a:lumMod val="75000"/>
                </a:schemeClr>
              </a:solidFill>
            </a:endParaRPr>
          </a:p>
          <a:p>
            <a:endParaRPr lang="en-US" i="1" dirty="0">
              <a:solidFill>
                <a:schemeClr val="accent5">
                  <a:lumMod val="75000"/>
                </a:schemeClr>
              </a:solidFill>
            </a:endParaRPr>
          </a:p>
          <a:p>
            <a:endParaRPr lang="en-US" i="1" dirty="0">
              <a:solidFill>
                <a:schemeClr val="accent5">
                  <a:lumMod val="75000"/>
                </a:schemeClr>
              </a:solidFill>
            </a:endParaRPr>
          </a:p>
          <a:p>
            <a:r>
              <a:rPr lang="en-US" i="1" dirty="0">
                <a:solidFill>
                  <a:schemeClr val="accent5">
                    <a:lumMod val="75000"/>
                  </a:schemeClr>
                </a:solidFill>
              </a:rPr>
              <a:t>“Don't know”</a:t>
            </a:r>
          </a:p>
          <a:p>
            <a:r>
              <a:rPr lang="en-US" i="1" dirty="0">
                <a:solidFill>
                  <a:schemeClr val="accent5">
                    <a:lumMod val="75000"/>
                  </a:schemeClr>
                </a:solidFill>
              </a:rPr>
              <a:t>“I don't know i am a developer”</a:t>
            </a:r>
          </a:p>
          <a:p>
            <a:endParaRPr lang="en-US" i="1" dirty="0">
              <a:solidFill>
                <a:schemeClr val="accent5">
                  <a:lumMod val="75000"/>
                </a:schemeClr>
              </a:solidFill>
            </a:endParaRPr>
          </a:p>
          <a:p>
            <a:endParaRPr lang="en-US" i="1" dirty="0">
              <a:solidFill>
                <a:schemeClr val="accent5">
                  <a:lumMod val="75000"/>
                </a:schemeClr>
              </a:solidFill>
            </a:endParaRPr>
          </a:p>
          <a:p>
            <a:endParaRPr lang="en-US" i="1" dirty="0">
              <a:solidFill>
                <a:schemeClr val="accent5">
                  <a:lumMod val="75000"/>
                </a:schemeClr>
              </a:solidFill>
            </a:endParaRPr>
          </a:p>
          <a:p>
            <a:endParaRPr lang="en-US" i="1" dirty="0">
              <a:solidFill>
                <a:schemeClr val="accent5">
                  <a:lumMod val="75000"/>
                </a:schemeClr>
              </a:solidFill>
            </a:endParaRPr>
          </a:p>
          <a:p>
            <a:r>
              <a:rPr lang="en-US" i="1" dirty="0">
                <a:solidFill>
                  <a:schemeClr val="accent5">
                    <a:lumMod val="75000"/>
                  </a:schemeClr>
                </a:solidFill>
              </a:rPr>
              <a:t>					 “Something with computers”</a:t>
            </a:r>
          </a:p>
          <a:p>
            <a:r>
              <a:rPr lang="en-US" dirty="0"/>
              <a:t> </a:t>
            </a:r>
          </a:p>
          <a:p>
            <a:endParaRPr lang="en-US" sz="2800" b="1" i="1" dirty="0">
              <a:solidFill>
                <a:schemeClr val="accent5">
                  <a:lumMod val="75000"/>
                </a:schemeClr>
              </a:solidFill>
            </a:endParaRPr>
          </a:p>
          <a:p>
            <a:endParaRPr lang="en-US" sz="2400" dirty="0">
              <a:solidFill>
                <a:schemeClr val="accent5">
                  <a:lumMod val="75000"/>
                </a:schemeClr>
              </a:solidFill>
            </a:endParaRP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
        <p:nvSpPr>
          <p:cNvPr id="2" name="Title 1"/>
          <p:cNvSpPr>
            <a:spLocks noGrp="1"/>
          </p:cNvSpPr>
          <p:nvPr>
            <p:ph type="title"/>
          </p:nvPr>
        </p:nvSpPr>
        <p:spPr>
          <a:xfrm>
            <a:off x="0" y="36471"/>
            <a:ext cx="12192000" cy="1325563"/>
          </a:xfrm>
        </p:spPr>
        <p:txBody>
          <a:bodyPr>
            <a:normAutofit/>
          </a:bodyPr>
          <a:lstStyle/>
          <a:p>
            <a:pPr algn="ctr"/>
            <a:r>
              <a:rPr lang="en-US" sz="4200" b="1" dirty="0">
                <a:solidFill>
                  <a:schemeClr val="accent5">
                    <a:lumMod val="75000"/>
                  </a:schemeClr>
                </a:solidFill>
              </a:rPr>
              <a:t>Only 4 (out of 13) Could Sensibly Explain e-Infrastructure</a:t>
            </a:r>
          </a:p>
        </p:txBody>
      </p:sp>
      <p:sp>
        <p:nvSpPr>
          <p:cNvPr id="4" name="Slide Number Placeholder 3"/>
          <p:cNvSpPr>
            <a:spLocks noGrp="1"/>
          </p:cNvSpPr>
          <p:nvPr>
            <p:ph type="sldNum" sz="quarter" idx="12"/>
          </p:nvPr>
        </p:nvSpPr>
        <p:spPr/>
        <p:txBody>
          <a:bodyPr/>
          <a:lstStyle/>
          <a:p>
            <a:fld id="{55AFA505-D6DB-4FA5-AA9E-75EC403CF2F0}" type="slidenum">
              <a:rPr lang="en-US" smtClean="0"/>
              <a:t>33</a:t>
            </a:fld>
            <a:endParaRPr lang="en-US"/>
          </a:p>
        </p:txBody>
      </p:sp>
      <p:sp>
        <p:nvSpPr>
          <p:cNvPr id="7" name="TextBox 6"/>
          <p:cNvSpPr txBox="1"/>
          <p:nvPr/>
        </p:nvSpPr>
        <p:spPr>
          <a:xfrm>
            <a:off x="832723" y="1575406"/>
            <a:ext cx="8661797" cy="1200329"/>
          </a:xfrm>
          <a:prstGeom prst="rect">
            <a:avLst/>
          </a:prstGeom>
          <a:noFill/>
        </p:spPr>
        <p:txBody>
          <a:bodyPr wrap="square" rtlCol="0">
            <a:spAutoFit/>
          </a:bodyPr>
          <a:lstStyle/>
          <a:p>
            <a:r>
              <a:rPr lang="en-US" sz="2800" b="1" dirty="0">
                <a:solidFill>
                  <a:schemeClr val="accent5">
                    <a:lumMod val="75000"/>
                  </a:schemeClr>
                </a:solidFill>
              </a:rPr>
              <a:t>Statements by others who struggle:</a:t>
            </a:r>
          </a:p>
          <a:p>
            <a:pPr marL="800100" lvl="1" indent="-342900">
              <a:buFont typeface="Arial" panose="020B0604020202020204" pitchFamily="34" charset="0"/>
              <a:buChar char="•"/>
            </a:pPr>
            <a:endParaRPr lang="en-US" sz="2200" dirty="0"/>
          </a:p>
          <a:p>
            <a:pPr marL="2171700" lvl="4" indent="-342900">
              <a:buFont typeface="Arial" panose="020B0604020202020204" pitchFamily="34" charset="0"/>
              <a:buChar char="•"/>
            </a:pPr>
            <a:endParaRPr lang="en-US" sz="2200" dirty="0"/>
          </a:p>
        </p:txBody>
      </p:sp>
      <p:pic>
        <p:nvPicPr>
          <p:cNvPr id="28676" name="Picture 4" descr="Related image"/>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39759" y="4686300"/>
            <a:ext cx="2919837" cy="2004769"/>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Image result for read the manual"/>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93111" y="1360111"/>
            <a:ext cx="2579429" cy="257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5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4" name="Slide Number Placeholder 3"/>
          <p:cNvSpPr>
            <a:spLocks noGrp="1"/>
          </p:cNvSpPr>
          <p:nvPr>
            <p:ph type="sldNum" sz="quarter" idx="12"/>
          </p:nvPr>
        </p:nvSpPr>
        <p:spPr/>
        <p:txBody>
          <a:bodyPr/>
          <a:lstStyle/>
          <a:p>
            <a:fld id="{55AFA505-D6DB-4FA5-AA9E-75EC403CF2F0}" type="slidenum">
              <a:rPr lang="en-US" smtClean="0"/>
              <a:t>34</a:t>
            </a:fld>
            <a:endParaRPr lang="en-US"/>
          </a:p>
        </p:txBody>
      </p:sp>
      <p:pic>
        <p:nvPicPr>
          <p:cNvPr id="29700" name="Picture 4" descr="Image result for what's nex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322629" cy="698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01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3970" y="4757767"/>
            <a:ext cx="3352989" cy="1886056"/>
          </a:xfrm>
          <a:prstGeom prst="rect">
            <a:avLst/>
          </a:prstGeom>
        </p:spPr>
      </p:pic>
      <p:pic>
        <p:nvPicPr>
          <p:cNvPr id="67586" name="Picture 2" descr="http://www.surfbrothers.net/wp-content/uploads/2010/11/thank_you2.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0400" y="107529"/>
            <a:ext cx="5516946" cy="17720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a:xfrm>
            <a:off x="2109584" y="2073534"/>
            <a:ext cx="7391400" cy="120012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None/>
            </a:pPr>
            <a:r>
              <a:rPr lang="en-US" altLang="en-US" sz="2400" kern="0" dirty="0">
                <a:solidFill>
                  <a:schemeClr val="accent5">
                    <a:lumMod val="75000"/>
                  </a:schemeClr>
                </a:solidFill>
              </a:rPr>
              <a:t>Kerk: </a:t>
            </a:r>
            <a:r>
              <a:rPr lang="en-US" altLang="en-US" sz="2400" u="sng" kern="0" dirty="0">
                <a:solidFill>
                  <a:schemeClr val="accent5">
                    <a:lumMod val="75000"/>
                  </a:schemeClr>
                </a:solidFill>
                <a:hlinkClick r:id="rId5"/>
              </a:rPr>
              <a:t>kerk.kee@gmail.com</a:t>
            </a:r>
            <a:r>
              <a:rPr lang="en-US" altLang="en-US" sz="2400" u="sng" kern="0" dirty="0">
                <a:solidFill>
                  <a:schemeClr val="accent5">
                    <a:lumMod val="75000"/>
                  </a:schemeClr>
                </a:solidFill>
              </a:rPr>
              <a:t> </a:t>
            </a:r>
            <a:endParaRPr lang="en-US" altLang="en-US" sz="2400" kern="0" dirty="0">
              <a:solidFill>
                <a:schemeClr val="accent5">
                  <a:lumMod val="75000"/>
                </a:schemeClr>
              </a:solidFill>
            </a:endParaRPr>
          </a:p>
          <a:p>
            <a:pPr marL="0" indent="0" algn="ctr">
              <a:spcBef>
                <a:spcPts val="0"/>
              </a:spcBef>
              <a:buNone/>
            </a:pPr>
            <a:r>
              <a:rPr lang="en-US" altLang="en-US" sz="2400" kern="0" dirty="0">
                <a:solidFill>
                  <a:schemeClr val="accent5">
                    <a:lumMod val="75000"/>
                  </a:schemeClr>
                </a:solidFill>
              </a:rPr>
              <a:t>Homepage: </a:t>
            </a:r>
            <a:r>
              <a:rPr lang="en-US" altLang="en-US" sz="2400" u="sng" kern="0" dirty="0">
                <a:solidFill>
                  <a:schemeClr val="accent5">
                    <a:lumMod val="75000"/>
                  </a:schemeClr>
                </a:solidFill>
                <a:hlinkClick r:id="rId6"/>
              </a:rPr>
              <a:t>www.ekerk.com</a:t>
            </a:r>
            <a:endParaRPr lang="en-US" altLang="en-US" sz="2400" u="sng" kern="0" dirty="0">
              <a:solidFill>
                <a:schemeClr val="accent5">
                  <a:lumMod val="75000"/>
                </a:schemeClr>
              </a:solidFill>
            </a:endParaRPr>
          </a:p>
          <a:p>
            <a:pPr marL="0" indent="0" algn="ctr">
              <a:spcBef>
                <a:spcPts val="0"/>
              </a:spcBef>
              <a:buNone/>
            </a:pPr>
            <a:r>
              <a:rPr lang="en-US" altLang="en-US" sz="2400" kern="0" dirty="0" err="1">
                <a:solidFill>
                  <a:schemeClr val="accent5">
                    <a:lumMod val="75000"/>
                  </a:schemeClr>
                </a:solidFill>
              </a:rPr>
              <a:t>Kerk’s</a:t>
            </a:r>
            <a:r>
              <a:rPr lang="en-US" altLang="en-US" sz="2400" kern="0" dirty="0">
                <a:solidFill>
                  <a:schemeClr val="accent5">
                    <a:lumMod val="75000"/>
                  </a:schemeClr>
                </a:solidFill>
              </a:rPr>
              <a:t> Research Team: </a:t>
            </a:r>
            <a:r>
              <a:rPr lang="en-US" altLang="en-US" sz="2400" kern="0" dirty="0">
                <a:solidFill>
                  <a:schemeClr val="accent5">
                    <a:lumMod val="75000"/>
                  </a:schemeClr>
                </a:solidFill>
                <a:hlinkClick r:id="rId7"/>
              </a:rPr>
              <a:t>www.octgroup.org</a:t>
            </a:r>
            <a:endParaRPr lang="en-US" altLang="en-US" sz="2400" kern="0" dirty="0">
              <a:solidFill>
                <a:schemeClr val="accent5">
                  <a:lumMod val="75000"/>
                </a:schemeClr>
              </a:solidFill>
            </a:endParaRPr>
          </a:p>
          <a:p>
            <a:pPr marL="0" indent="0" algn="ctr">
              <a:spcBef>
                <a:spcPts val="0"/>
              </a:spcBef>
              <a:buNone/>
            </a:pPr>
            <a:endParaRPr lang="en-US" altLang="en-US" sz="2400" kern="0" dirty="0"/>
          </a:p>
          <a:p>
            <a:pPr marL="0" indent="0" algn="ctr">
              <a:spcBef>
                <a:spcPts val="0"/>
              </a:spcBef>
              <a:buNone/>
            </a:pPr>
            <a:r>
              <a:rPr lang="en-US" altLang="en-US" sz="2400" kern="0" dirty="0">
                <a:solidFill>
                  <a:schemeClr val="accent5">
                    <a:lumMod val="75000"/>
                  </a:schemeClr>
                </a:solidFill>
              </a:rPr>
              <a:t>Christian: </a:t>
            </a:r>
            <a:r>
              <a:rPr lang="en-US" altLang="en-US" sz="2400" kern="0" dirty="0">
                <a:solidFill>
                  <a:schemeClr val="accent5">
                    <a:lumMod val="75000"/>
                  </a:schemeClr>
                </a:solidFill>
                <a:hlinkClick r:id="rId8"/>
              </a:rPr>
              <a:t>c.f.burgers@vu.nl</a:t>
            </a:r>
            <a:endParaRPr lang="en-US" altLang="en-US" sz="2400" kern="0" dirty="0">
              <a:solidFill>
                <a:schemeClr val="accent5">
                  <a:lumMod val="75000"/>
                </a:schemeClr>
              </a:solidFill>
            </a:endParaRPr>
          </a:p>
          <a:p>
            <a:pPr marL="0" indent="0" algn="ctr">
              <a:spcBef>
                <a:spcPts val="0"/>
              </a:spcBef>
              <a:buNone/>
            </a:pPr>
            <a:r>
              <a:rPr lang="en-US" altLang="en-US" sz="2400" kern="0" dirty="0">
                <a:solidFill>
                  <a:schemeClr val="accent5">
                    <a:lumMod val="75000"/>
                  </a:schemeClr>
                </a:solidFill>
              </a:rPr>
              <a:t>Ellen: </a:t>
            </a:r>
            <a:r>
              <a:rPr lang="en-US" altLang="en-US" sz="2400" kern="0" dirty="0">
                <a:solidFill>
                  <a:schemeClr val="accent5">
                    <a:lumMod val="75000"/>
                  </a:schemeClr>
                </a:solidFill>
                <a:hlinkClick r:id="rId9"/>
              </a:rPr>
              <a:t>e.f.droog@vu.nl</a:t>
            </a:r>
            <a:endParaRPr lang="en-US" altLang="en-US" sz="2400" kern="0" dirty="0">
              <a:solidFill>
                <a:schemeClr val="accent5">
                  <a:lumMod val="75000"/>
                </a:schemeClr>
              </a:solidFill>
            </a:endParaRPr>
          </a:p>
          <a:p>
            <a:pPr marL="0" indent="0" algn="ctr">
              <a:spcBef>
                <a:spcPts val="0"/>
              </a:spcBef>
              <a:buNone/>
            </a:pPr>
            <a:r>
              <a:rPr lang="en-US" altLang="en-US" sz="2400" kern="0" dirty="0">
                <a:solidFill>
                  <a:schemeClr val="accent5">
                    <a:lumMod val="75000"/>
                  </a:schemeClr>
                </a:solidFill>
              </a:rPr>
              <a:t>Homepage: </a:t>
            </a:r>
            <a:r>
              <a:rPr lang="en-US" altLang="en-US" sz="2400" kern="0" dirty="0">
                <a:solidFill>
                  <a:schemeClr val="accent5">
                    <a:lumMod val="75000"/>
                  </a:schemeClr>
                </a:solidFill>
                <a:hlinkClick r:id="rId10"/>
              </a:rPr>
              <a:t>www.christianburgers.wordpress.com</a:t>
            </a:r>
            <a:r>
              <a:rPr lang="en-US" altLang="en-US" sz="2400" kern="0" dirty="0">
                <a:solidFill>
                  <a:schemeClr val="accent5">
                    <a:lumMod val="75000"/>
                  </a:schemeClr>
                </a:solidFill>
              </a:rPr>
              <a:t> </a:t>
            </a:r>
          </a:p>
          <a:p>
            <a:pPr marL="0" indent="0" algn="ctr">
              <a:spcBef>
                <a:spcPts val="0"/>
              </a:spcBef>
              <a:buNone/>
            </a:pPr>
            <a:r>
              <a:rPr lang="en-US" altLang="en-US" sz="2400" kern="0" dirty="0">
                <a:solidFill>
                  <a:schemeClr val="accent5">
                    <a:lumMod val="75000"/>
                  </a:schemeClr>
                </a:solidFill>
              </a:rPr>
              <a:t>Christian’s research group: </a:t>
            </a:r>
            <a:r>
              <a:rPr lang="en-US" altLang="en-US" sz="2400" kern="0" dirty="0">
                <a:solidFill>
                  <a:schemeClr val="accent5">
                    <a:lumMod val="75000"/>
                  </a:schemeClr>
                </a:solidFill>
                <a:hlinkClick r:id="rId11"/>
              </a:rPr>
              <a:t>www.metaphorlab.amsterdam</a:t>
            </a:r>
            <a:r>
              <a:rPr lang="en-US" altLang="en-US" sz="2400" kern="0" dirty="0">
                <a:solidFill>
                  <a:schemeClr val="accent5">
                    <a:lumMod val="75000"/>
                  </a:schemeClr>
                </a:solidFill>
              </a:rPr>
              <a:t>  </a:t>
            </a:r>
          </a:p>
          <a:p>
            <a:pPr marL="0" indent="0" algn="ctr">
              <a:spcBef>
                <a:spcPts val="0"/>
              </a:spcBef>
              <a:buNone/>
            </a:pPr>
            <a:endParaRPr lang="en-US" altLang="en-US" sz="2400" kern="0" dirty="0"/>
          </a:p>
          <a:p>
            <a:pPr marL="0" indent="0" algn="ctr">
              <a:spcBef>
                <a:spcPts val="0"/>
              </a:spcBef>
              <a:buNone/>
            </a:pPr>
            <a:endParaRPr lang="en-US" altLang="en-US" sz="2400" u="sng" kern="0" dirty="0">
              <a:solidFill>
                <a:srgbClr val="0000FF"/>
              </a:solidFill>
            </a:endParaRPr>
          </a:p>
        </p:txBody>
      </p:sp>
      <p:sp>
        <p:nvSpPr>
          <p:cNvPr id="3" name="TextBox 2"/>
          <p:cNvSpPr txBox="1"/>
          <p:nvPr/>
        </p:nvSpPr>
        <p:spPr>
          <a:xfrm>
            <a:off x="1828801" y="6550223"/>
            <a:ext cx="8516819" cy="307777"/>
          </a:xfrm>
          <a:prstGeom prst="rect">
            <a:avLst/>
          </a:prstGeom>
          <a:noFill/>
        </p:spPr>
        <p:txBody>
          <a:bodyPr wrap="none" rtlCol="0">
            <a:spAutoFit/>
          </a:bodyPr>
          <a:lstStyle/>
          <a:p>
            <a:r>
              <a:rPr lang="en-US" sz="1400" dirty="0">
                <a:solidFill>
                  <a:schemeClr val="accent5">
                    <a:lumMod val="75000"/>
                  </a:schemeClr>
                </a:solidFill>
              </a:rPr>
              <a:t>This presentation is based upon work supported by the National Science Foundation under Grant No. ACI 1322305. </a:t>
            </a:r>
          </a:p>
        </p:txBody>
      </p:sp>
      <p:sp>
        <p:nvSpPr>
          <p:cNvPr id="2" name="Slide Number Placeholder 1"/>
          <p:cNvSpPr>
            <a:spLocks noGrp="1"/>
          </p:cNvSpPr>
          <p:nvPr>
            <p:ph type="sldNum" sz="quarter" idx="12"/>
          </p:nvPr>
        </p:nvSpPr>
        <p:spPr/>
        <p:txBody>
          <a:bodyPr/>
          <a:lstStyle/>
          <a:p>
            <a:fld id="{06DC44C5-9519-4C5C-9F11-578AE0327B2A}" type="slidenum">
              <a:rPr lang="en-US" altLang="en-US" smtClean="0"/>
              <a:pPr/>
              <a:t>35</a:t>
            </a:fld>
            <a:endParaRPr lang="en-US" altLang="en-US"/>
          </a:p>
        </p:txBody>
      </p:sp>
      <p:pic>
        <p:nvPicPr>
          <p:cNvPr id="9" name="Afbeelding 12" descr="Metaphor Lab Logo Blu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77225" y="5277222"/>
            <a:ext cx="3637056" cy="8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683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6797" y="5416551"/>
            <a:ext cx="2929453" cy="1647817"/>
          </a:xfrm>
          <a:prstGeom prst="rect">
            <a:avLst/>
          </a:prstGeom>
        </p:spPr>
      </p:pic>
      <p:sp>
        <p:nvSpPr>
          <p:cNvPr id="2" name="Title 1"/>
          <p:cNvSpPr>
            <a:spLocks noGrp="1"/>
          </p:cNvSpPr>
          <p:nvPr>
            <p:ph type="ctrTitle"/>
          </p:nvPr>
        </p:nvSpPr>
        <p:spPr>
          <a:xfrm>
            <a:off x="1" y="-153857"/>
            <a:ext cx="12192000" cy="2387600"/>
          </a:xfrm>
        </p:spPr>
        <p:txBody>
          <a:bodyPr>
            <a:noAutofit/>
          </a:bodyPr>
          <a:lstStyle/>
          <a:p>
            <a:br>
              <a:rPr lang="en-US" sz="4300" b="1" dirty="0">
                <a:solidFill>
                  <a:srgbClr val="990033"/>
                </a:solidFill>
              </a:rPr>
            </a:br>
            <a:r>
              <a:rPr lang="en-US" sz="7200" b="1" dirty="0">
                <a:solidFill>
                  <a:srgbClr val="990033"/>
                </a:solidFill>
              </a:rPr>
              <a:t>e-Infrastructure in Europe: </a:t>
            </a:r>
            <a:br>
              <a:rPr lang="en-US" sz="7200" b="1" dirty="0">
                <a:solidFill>
                  <a:srgbClr val="990033"/>
                </a:solidFill>
              </a:rPr>
            </a:br>
            <a:r>
              <a:rPr lang="en-US" b="1" dirty="0">
                <a:solidFill>
                  <a:srgbClr val="990033"/>
                </a:solidFill>
              </a:rPr>
              <a:t>Attributes and Metaphors for Diffusion</a:t>
            </a:r>
          </a:p>
        </p:txBody>
      </p:sp>
      <p:sp>
        <p:nvSpPr>
          <p:cNvPr id="4" name="Slide Number Placeholder 3"/>
          <p:cNvSpPr>
            <a:spLocks noGrp="1"/>
          </p:cNvSpPr>
          <p:nvPr>
            <p:ph type="sldNum" sz="quarter" idx="12"/>
          </p:nvPr>
        </p:nvSpPr>
        <p:spPr/>
        <p:txBody>
          <a:bodyPr/>
          <a:lstStyle/>
          <a:p>
            <a:fld id="{55AFA505-D6DB-4FA5-AA9E-75EC403CF2F0}" type="slidenum">
              <a:rPr lang="en-US" smtClean="0"/>
              <a:t>36</a:t>
            </a:fld>
            <a:endParaRPr lang="en-US"/>
          </a:p>
        </p:txBody>
      </p:sp>
      <p:sp>
        <p:nvSpPr>
          <p:cNvPr id="5" name="Subtitle 2"/>
          <p:cNvSpPr>
            <a:spLocks noGrp="1"/>
          </p:cNvSpPr>
          <p:nvPr>
            <p:ph type="subTitle" idx="1"/>
          </p:nvPr>
        </p:nvSpPr>
        <p:spPr>
          <a:xfrm>
            <a:off x="-253596" y="2549436"/>
            <a:ext cx="4774250" cy="2751137"/>
          </a:xfrm>
        </p:spPr>
        <p:txBody>
          <a:bodyPr>
            <a:normAutofit/>
          </a:bodyPr>
          <a:lstStyle/>
          <a:p>
            <a:r>
              <a:rPr lang="en-US" dirty="0">
                <a:solidFill>
                  <a:schemeClr val="accent5">
                    <a:lumMod val="75000"/>
                  </a:schemeClr>
                </a:solidFill>
              </a:rPr>
              <a:t>Kerk F. Kee, Ph.D.</a:t>
            </a:r>
          </a:p>
          <a:p>
            <a:r>
              <a:rPr lang="en-US" dirty="0">
                <a:solidFill>
                  <a:schemeClr val="accent5">
                    <a:lumMod val="75000"/>
                  </a:schemeClr>
                </a:solidFill>
              </a:rPr>
              <a:t>Associate Professor</a:t>
            </a:r>
          </a:p>
          <a:p>
            <a:r>
              <a:rPr lang="en-US" dirty="0">
                <a:solidFill>
                  <a:schemeClr val="accent5">
                    <a:lumMod val="75000"/>
                  </a:schemeClr>
                </a:solidFill>
              </a:rPr>
              <a:t>School of Communication</a:t>
            </a:r>
          </a:p>
          <a:p>
            <a:r>
              <a:rPr lang="en-US" dirty="0">
                <a:solidFill>
                  <a:schemeClr val="accent5">
                    <a:lumMod val="75000"/>
                  </a:schemeClr>
                </a:solidFill>
              </a:rPr>
              <a:t>Chapman University</a:t>
            </a:r>
          </a:p>
          <a:p>
            <a:r>
              <a:rPr lang="en-US" dirty="0">
                <a:solidFill>
                  <a:schemeClr val="accent5">
                    <a:lumMod val="75000"/>
                  </a:schemeClr>
                </a:solidFill>
              </a:rPr>
              <a:t>Orange, California</a:t>
            </a:r>
          </a:p>
          <a:p>
            <a:endParaRPr lang="en-US" dirty="0">
              <a:solidFill>
                <a:srgbClr val="0000FF"/>
              </a:solidFill>
            </a:endParaRPr>
          </a:p>
          <a:p>
            <a:endParaRPr lang="en-US" dirty="0"/>
          </a:p>
        </p:txBody>
      </p:sp>
      <p:pic>
        <p:nvPicPr>
          <p:cNvPr id="10" name="Picture 4" descr="https://upload.wikimedia.org/wikipedia/en/6/6e/Chapman_University_logo.gif"/>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58914" y="5740396"/>
            <a:ext cx="1000125"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3768694" y="2549437"/>
            <a:ext cx="8423306" cy="2751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en-US" dirty="0">
                <a:solidFill>
                  <a:schemeClr val="accent5">
                    <a:lumMod val="75000"/>
                  </a:schemeClr>
                </a:solidFill>
              </a:rPr>
              <a:t>Department of Communication Science</a:t>
            </a:r>
          </a:p>
          <a:p>
            <a:r>
              <a:rPr lang="en-US" dirty="0" err="1">
                <a:solidFill>
                  <a:schemeClr val="accent5">
                    <a:lumMod val="75000"/>
                  </a:schemeClr>
                </a:solidFill>
              </a:rPr>
              <a:t>Vrije</a:t>
            </a:r>
            <a:r>
              <a:rPr lang="en-US" dirty="0">
                <a:solidFill>
                  <a:schemeClr val="accent5">
                    <a:lumMod val="75000"/>
                  </a:schemeClr>
                </a:solidFill>
              </a:rPr>
              <a:t> </a:t>
            </a:r>
            <a:r>
              <a:rPr lang="en-US" dirty="0" err="1">
                <a:solidFill>
                  <a:schemeClr val="accent5">
                    <a:lumMod val="75000"/>
                  </a:schemeClr>
                </a:solidFill>
              </a:rPr>
              <a:t>Universiteit</a:t>
            </a:r>
            <a:r>
              <a:rPr lang="en-US" dirty="0">
                <a:solidFill>
                  <a:schemeClr val="accent5">
                    <a:lumMod val="75000"/>
                  </a:schemeClr>
                </a:solidFill>
              </a:rPr>
              <a:t> Amsterdam</a:t>
            </a:r>
          </a:p>
          <a:p>
            <a:r>
              <a:rPr lang="en-US" dirty="0">
                <a:solidFill>
                  <a:schemeClr val="accent5">
                    <a:lumMod val="75000"/>
                  </a:schemeClr>
                </a:solidFill>
              </a:rPr>
              <a:t>Amsterdam, Netherlands</a:t>
            </a:r>
          </a:p>
          <a:p>
            <a:endParaRPr lang="en-US" dirty="0"/>
          </a:p>
        </p:txBody>
      </p:sp>
      <p:sp>
        <p:nvSpPr>
          <p:cNvPr id="13" name="Subtitle 2"/>
          <p:cNvSpPr txBox="1">
            <a:spLocks/>
          </p:cNvSpPr>
          <p:nvPr/>
        </p:nvSpPr>
        <p:spPr>
          <a:xfrm>
            <a:off x="4520654" y="1606440"/>
            <a:ext cx="4171772" cy="2751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en-US" dirty="0">
                <a:solidFill>
                  <a:schemeClr val="accent5">
                    <a:lumMod val="75000"/>
                  </a:schemeClr>
                </a:solidFill>
              </a:rPr>
              <a:t>Christian Burgers, PhD</a:t>
            </a:r>
          </a:p>
          <a:p>
            <a:r>
              <a:rPr lang="en-US" dirty="0">
                <a:solidFill>
                  <a:schemeClr val="accent5">
                    <a:lumMod val="75000"/>
                  </a:schemeClr>
                </a:solidFill>
              </a:rPr>
              <a:t>Associate Professor</a:t>
            </a:r>
          </a:p>
          <a:p>
            <a:endParaRPr lang="en-US" dirty="0">
              <a:solidFill>
                <a:schemeClr val="accent5">
                  <a:lumMod val="75000"/>
                </a:schemeClr>
              </a:solidFill>
            </a:endParaRPr>
          </a:p>
        </p:txBody>
      </p:sp>
      <p:sp>
        <p:nvSpPr>
          <p:cNvPr id="14" name="Subtitle 2"/>
          <p:cNvSpPr txBox="1">
            <a:spLocks/>
          </p:cNvSpPr>
          <p:nvPr/>
        </p:nvSpPr>
        <p:spPr>
          <a:xfrm>
            <a:off x="7527418" y="1605012"/>
            <a:ext cx="4171772" cy="27511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en-US" dirty="0">
                <a:solidFill>
                  <a:schemeClr val="accent5">
                    <a:lumMod val="75000"/>
                  </a:schemeClr>
                </a:solidFill>
              </a:rPr>
              <a:t>Ellen F. Droog, MSc</a:t>
            </a:r>
          </a:p>
          <a:p>
            <a:r>
              <a:rPr lang="en-US" dirty="0">
                <a:solidFill>
                  <a:schemeClr val="accent5">
                    <a:lumMod val="75000"/>
                  </a:schemeClr>
                </a:solidFill>
              </a:rPr>
              <a:t>Researcher</a:t>
            </a:r>
          </a:p>
          <a:p>
            <a:endParaRPr lang="en-US" dirty="0">
              <a:solidFill>
                <a:schemeClr val="accent5">
                  <a:lumMod val="75000"/>
                </a:schemeClr>
              </a:solidFill>
            </a:endParaRPr>
          </a:p>
        </p:txBody>
      </p:sp>
      <p:pic>
        <p:nvPicPr>
          <p:cNvPr id="15" name="Afbeelding 12" descr="Metaphor Lab Logo 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403" y="5825431"/>
            <a:ext cx="3637056" cy="8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01246" y="5972311"/>
            <a:ext cx="3248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51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Diffusion – The Spreading of an Innovation</a:t>
            </a:r>
          </a:p>
        </p:txBody>
      </p:sp>
      <p:pic>
        <p:nvPicPr>
          <p:cNvPr id="11266" name="Picture 2" descr="http://images.grahamjones.co.uk/share.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542" y="2026023"/>
            <a:ext cx="4927557" cy="36956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alesbox.com/wp-content/uploads/2014/03/social-sharing.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7882" y="1845467"/>
            <a:ext cx="4186564" cy="40567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8C875D5-4609-4DE9-89F1-6E77EDD7A8B5}" type="slidenum">
              <a:rPr lang="en-US" smtClean="0"/>
              <a:t>4</a:t>
            </a:fld>
            <a:endParaRPr lang="en-US"/>
          </a:p>
        </p:txBody>
      </p:sp>
    </p:spTree>
    <p:extLst>
      <p:ext uri="{BB962C8B-B14F-4D97-AF65-F5344CB8AC3E}">
        <p14:creationId xmlns:p14="http://schemas.microsoft.com/office/powerpoint/2010/main" val="341092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663371" y="646331"/>
            <a:ext cx="8814574" cy="49636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latin typeface="Times New Roman" charset="0"/>
                <a:ea typeface="Times New Roman" charset="0"/>
                <a:cs typeface="Times New Roman" charset="0"/>
              </a:rPr>
              <a:t>	  What VO Attributes?</a:t>
            </a:r>
          </a:p>
          <a:p>
            <a:pPr algn="ctr"/>
            <a:r>
              <a:rPr lang="en-US" dirty="0">
                <a:solidFill>
                  <a:schemeClr val="tx1"/>
                </a:solidFill>
              </a:rPr>
              <a:t>	</a:t>
            </a:r>
            <a:endParaRPr lang="en-US" dirty="0"/>
          </a:p>
          <a:p>
            <a:pPr algn="ctr"/>
            <a:endParaRPr lang="en-US" sz="1200" dirty="0"/>
          </a:p>
          <a:p>
            <a:pPr algn="ctr"/>
            <a:endParaRPr lang="en-US" sz="1200" dirty="0"/>
          </a:p>
          <a:p>
            <a:pPr algn="ctr"/>
            <a:endParaRPr lang="en-US" sz="1200" dirty="0"/>
          </a:p>
          <a:p>
            <a:pPr algn="ctr"/>
            <a:endParaRPr lang="en-US" sz="1200" dirty="0"/>
          </a:p>
          <a:p>
            <a:pPr algn="ctr"/>
            <a:r>
              <a:rPr lang="en-US" dirty="0">
                <a:solidFill>
                  <a:schemeClr val="tx1"/>
                </a:solidFill>
              </a:rPr>
              <a:t>	     	</a:t>
            </a:r>
          </a:p>
          <a:p>
            <a:pPr algn="ctr"/>
            <a:endParaRPr lang="en-US" dirty="0">
              <a:solidFill>
                <a:schemeClr val="tx1"/>
              </a:solidFill>
            </a:endParaRPr>
          </a:p>
          <a:p>
            <a:pPr algn="ctr"/>
            <a:br>
              <a:rPr lang="en-US" dirty="0">
                <a:solidFill>
                  <a:schemeClr val="tx1"/>
                </a:solidFill>
              </a:rPr>
            </a:br>
            <a:endParaRPr lang="en-US" dirty="0">
              <a:solidFill>
                <a:schemeClr val="tx1"/>
              </a:solidFill>
            </a:endParaRPr>
          </a:p>
          <a:p>
            <a:pPr algn="ctr"/>
            <a:r>
              <a:rPr lang="en-US" dirty="0">
                <a:solidFill>
                  <a:schemeClr val="tx1"/>
                </a:solidFill>
              </a:rPr>
              <a:t>	</a:t>
            </a:r>
          </a:p>
          <a:p>
            <a:pPr algn="ctr"/>
            <a:r>
              <a:rPr lang="en-US" dirty="0">
                <a:solidFill>
                  <a:schemeClr val="tx1"/>
                </a:solidFill>
              </a:rPr>
              <a:t>	          	</a:t>
            </a:r>
            <a:endParaRPr lang="en-US" sz="1200" dirty="0">
              <a:solidFill>
                <a:schemeClr val="tx1"/>
              </a:solidFill>
            </a:endParaRPr>
          </a:p>
        </p:txBody>
      </p:sp>
      <p:sp>
        <p:nvSpPr>
          <p:cNvPr id="15" name="Oval 14"/>
          <p:cNvSpPr/>
          <p:nvPr/>
        </p:nvSpPr>
        <p:spPr>
          <a:xfrm>
            <a:off x="7746380" y="2811878"/>
            <a:ext cx="17526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#4 in e-Science</a:t>
            </a:r>
          </a:p>
        </p:txBody>
      </p:sp>
      <p:sp>
        <p:nvSpPr>
          <p:cNvPr id="18" name="Oval 17"/>
          <p:cNvSpPr/>
          <p:nvPr/>
        </p:nvSpPr>
        <p:spPr>
          <a:xfrm>
            <a:off x="2415255" y="4096710"/>
            <a:ext cx="17526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#3 in e-Science</a:t>
            </a:r>
          </a:p>
        </p:txBody>
      </p:sp>
      <p:sp>
        <p:nvSpPr>
          <p:cNvPr id="20" name="Oval 19"/>
          <p:cNvSpPr/>
          <p:nvPr/>
        </p:nvSpPr>
        <p:spPr>
          <a:xfrm>
            <a:off x="8229600" y="4572000"/>
            <a:ext cx="1752600" cy="838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Virtual Organization #5 in e-Science</a:t>
            </a:r>
          </a:p>
        </p:txBody>
      </p:sp>
      <p:sp>
        <p:nvSpPr>
          <p:cNvPr id="21" name="Oval 20"/>
          <p:cNvSpPr/>
          <p:nvPr/>
        </p:nvSpPr>
        <p:spPr>
          <a:xfrm>
            <a:off x="4878788" y="3172110"/>
            <a:ext cx="1752600" cy="8382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#2 in e-Science</a:t>
            </a:r>
          </a:p>
        </p:txBody>
      </p:sp>
      <p:sp>
        <p:nvSpPr>
          <p:cNvPr id="24" name="Down Arrow 23"/>
          <p:cNvSpPr/>
          <p:nvPr/>
        </p:nvSpPr>
        <p:spPr>
          <a:xfrm rot="15598955">
            <a:off x="7124900" y="2821183"/>
            <a:ext cx="153590" cy="116272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20439251" flipH="1">
            <a:off x="8873413" y="3709201"/>
            <a:ext cx="132636" cy="852467"/>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3431416">
            <a:off x="4440610" y="3520182"/>
            <a:ext cx="155508" cy="1066578"/>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619924" y="877998"/>
            <a:ext cx="6901468" cy="63443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20000"/>
                    <a:lumOff val="80000"/>
                  </a:schemeClr>
                </a:solidFill>
                <a:latin typeface="Times New Roman" charset="0"/>
                <a:ea typeface="Times New Roman" charset="0"/>
                <a:cs typeface="Times New Roman" charset="0"/>
              </a:rPr>
              <a:t>What Macro Conditions in the Scientific Community?</a:t>
            </a:r>
          </a:p>
          <a:p>
            <a:pPr algn="ctr"/>
            <a:r>
              <a:rPr lang="en-US" sz="1000" dirty="0">
                <a:solidFill>
                  <a:schemeClr val="tx2">
                    <a:lumMod val="20000"/>
                    <a:lumOff val="80000"/>
                  </a:schemeClr>
                </a:solidFill>
              </a:rPr>
              <a:t>(conditions can be, for example, social, organizational, community, economic, technological, political, cultural, etc.)</a:t>
            </a:r>
          </a:p>
        </p:txBody>
      </p:sp>
      <p:sp>
        <p:nvSpPr>
          <p:cNvPr id="39" name="Hexagon 38"/>
          <p:cNvSpPr/>
          <p:nvPr/>
        </p:nvSpPr>
        <p:spPr>
          <a:xfrm rot="4090848">
            <a:off x="8547325" y="3841238"/>
            <a:ext cx="633933" cy="266706"/>
          </a:xfrm>
          <a:prstGeom prst="hexagon">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Tool </a:t>
            </a:r>
          </a:p>
        </p:txBody>
      </p:sp>
      <p:sp>
        <p:nvSpPr>
          <p:cNvPr id="40" name="Hexagon 39"/>
          <p:cNvSpPr/>
          <p:nvPr/>
        </p:nvSpPr>
        <p:spPr>
          <a:xfrm rot="19649655">
            <a:off x="4378826" y="3809921"/>
            <a:ext cx="633933" cy="266706"/>
          </a:xfrm>
          <a:prstGeom prst="hexagon">
            <a:avLst/>
          </a:prstGeom>
          <a:solidFill>
            <a:schemeClr val="accent4">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41" name="Hexagon 40"/>
          <p:cNvSpPr/>
          <p:nvPr/>
        </p:nvSpPr>
        <p:spPr>
          <a:xfrm rot="21041353">
            <a:off x="6603379" y="3317849"/>
            <a:ext cx="633933" cy="266706"/>
          </a:xfrm>
          <a:prstGeom prst="hexagon">
            <a:avLst/>
          </a:prstGeom>
          <a:solidFill>
            <a:schemeClr val="accent4">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6" name="TextBox 5"/>
          <p:cNvSpPr txBox="1"/>
          <p:nvPr/>
        </p:nvSpPr>
        <p:spPr>
          <a:xfrm>
            <a:off x="5568512" y="2120570"/>
            <a:ext cx="2451761" cy="400110"/>
          </a:xfrm>
          <a:prstGeom prst="rect">
            <a:avLst/>
          </a:prstGeom>
          <a:noFill/>
        </p:spPr>
        <p:txBody>
          <a:bodyPr wrap="none" rtlCol="0">
            <a:spAutoFit/>
          </a:bodyPr>
          <a:lstStyle/>
          <a:p>
            <a:r>
              <a:rPr lang="en-US" sz="2000" dirty="0">
                <a:solidFill>
                  <a:schemeClr val="tx2">
                    <a:lumMod val="50000"/>
                  </a:schemeClr>
                </a:solidFill>
                <a:latin typeface="Times New Roman" charset="0"/>
                <a:ea typeface="Times New Roman" charset="0"/>
                <a:cs typeface="Times New Roman" charset="0"/>
              </a:rPr>
              <a:t>What Tool Attributes?</a:t>
            </a:r>
          </a:p>
        </p:txBody>
      </p:sp>
      <p:sp>
        <p:nvSpPr>
          <p:cNvPr id="2" name="TextBox 1"/>
          <p:cNvSpPr txBox="1"/>
          <p:nvPr/>
        </p:nvSpPr>
        <p:spPr>
          <a:xfrm>
            <a:off x="4012208" y="4887056"/>
            <a:ext cx="4072077" cy="461665"/>
          </a:xfrm>
          <a:prstGeom prst="rect">
            <a:avLst/>
          </a:prstGeom>
          <a:noFill/>
        </p:spPr>
        <p:txBody>
          <a:bodyPr wrap="none" rtlCol="0">
            <a:spAutoFit/>
          </a:bodyPr>
          <a:lstStyle/>
          <a:p>
            <a:r>
              <a:rPr lang="en-US" sz="1200" dirty="0"/>
              <a:t>Note: The shapes representing VOs and tools change in colors </a:t>
            </a:r>
            <a:br>
              <a:rPr lang="en-US" sz="1200" dirty="0"/>
            </a:br>
            <a:r>
              <a:rPr lang="en-US" sz="1200" dirty="0"/>
              <a:t>to represent adaptation and evolution over time.</a:t>
            </a:r>
          </a:p>
        </p:txBody>
      </p:sp>
      <p:sp>
        <p:nvSpPr>
          <p:cNvPr id="25" name="Down Arrow 24"/>
          <p:cNvSpPr/>
          <p:nvPr/>
        </p:nvSpPr>
        <p:spPr>
          <a:xfrm rot="18622091" flipH="1">
            <a:off x="4768677" y="2249631"/>
            <a:ext cx="121978" cy="114852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695262" y="1813747"/>
            <a:ext cx="1823103" cy="8382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Virtual Organization (VO) #1 in e-Science</a:t>
            </a:r>
          </a:p>
        </p:txBody>
      </p:sp>
      <p:sp>
        <p:nvSpPr>
          <p:cNvPr id="38" name="Hexagon 37"/>
          <p:cNvSpPr/>
          <p:nvPr/>
        </p:nvSpPr>
        <p:spPr>
          <a:xfrm rot="2365862">
            <a:off x="4320269" y="2529051"/>
            <a:ext cx="633933" cy="266706"/>
          </a:xfrm>
          <a:prstGeom prst="hexag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22" name="TextBox 21"/>
          <p:cNvSpPr txBox="1"/>
          <p:nvPr/>
        </p:nvSpPr>
        <p:spPr>
          <a:xfrm>
            <a:off x="8672315" y="1"/>
            <a:ext cx="2004651" cy="646331"/>
          </a:xfrm>
          <a:prstGeom prst="rect">
            <a:avLst/>
          </a:prstGeom>
          <a:noFill/>
        </p:spPr>
        <p:txBody>
          <a:bodyPr wrap="none" rtlCol="0">
            <a:spAutoFit/>
          </a:bodyPr>
          <a:lstStyle/>
          <a:p>
            <a:pPr algn="r"/>
            <a:r>
              <a:rPr lang="en-US" dirty="0">
                <a:solidFill>
                  <a:schemeClr val="accent5">
                    <a:lumMod val="75000"/>
                  </a:schemeClr>
                </a:solidFill>
              </a:rPr>
              <a:t>NSF ACI #: 1322305</a:t>
            </a:r>
          </a:p>
          <a:p>
            <a:pPr algn="r"/>
            <a:r>
              <a:rPr lang="en-US" dirty="0">
                <a:solidFill>
                  <a:schemeClr val="accent5">
                    <a:lumMod val="75000"/>
                  </a:schemeClr>
                </a:solidFill>
              </a:rPr>
              <a:t>kee@chapman.edu</a:t>
            </a:r>
          </a:p>
        </p:txBody>
      </p:sp>
      <p:sp>
        <p:nvSpPr>
          <p:cNvPr id="3" name="Slide Number Placeholder 2"/>
          <p:cNvSpPr>
            <a:spLocks noGrp="1"/>
          </p:cNvSpPr>
          <p:nvPr>
            <p:ph type="sldNum" sz="quarter" idx="12"/>
          </p:nvPr>
        </p:nvSpPr>
        <p:spPr/>
        <p:txBody>
          <a:bodyPr/>
          <a:lstStyle/>
          <a:p>
            <a:fld id="{762024E7-E715-43A2-956A-205B6A6B19C8}" type="slidenum">
              <a:rPr lang="en-US" smtClean="0"/>
              <a:t>5</a:t>
            </a:fld>
            <a:endParaRPr lang="en-US" dirty="0"/>
          </a:p>
        </p:txBody>
      </p:sp>
      <p:cxnSp>
        <p:nvCxnSpPr>
          <p:cNvPr id="7" name="Straight Connector 6"/>
          <p:cNvCxnSpPr/>
          <p:nvPr/>
        </p:nvCxnSpPr>
        <p:spPr>
          <a:xfrm flipH="1">
            <a:off x="4860334" y="2358082"/>
            <a:ext cx="702266" cy="225474"/>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594496" y="1813747"/>
            <a:ext cx="815704" cy="253904"/>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5" name="Oval 4"/>
          <p:cNvSpPr/>
          <p:nvPr/>
        </p:nvSpPr>
        <p:spPr>
          <a:xfrm>
            <a:off x="5138357" y="1590078"/>
            <a:ext cx="3967543" cy="50670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24294" y="85005"/>
            <a:ext cx="7420942" cy="461665"/>
          </a:xfrm>
          <a:prstGeom prst="rect">
            <a:avLst/>
          </a:prstGeom>
          <a:noFill/>
        </p:spPr>
        <p:txBody>
          <a:bodyPr wrap="none" rtlCol="0">
            <a:spAutoFit/>
          </a:bodyPr>
          <a:lstStyle/>
          <a:p>
            <a:r>
              <a:rPr lang="en-US" sz="2400" dirty="0">
                <a:solidFill>
                  <a:schemeClr val="accent5">
                    <a:lumMod val="75000"/>
                  </a:schemeClr>
                </a:solidFill>
              </a:rPr>
              <a:t>NSF VOSS: Virtual Organizations as Sociotechnical Systems</a:t>
            </a:r>
          </a:p>
        </p:txBody>
      </p:sp>
      <p:sp>
        <p:nvSpPr>
          <p:cNvPr id="30" name="Oval 29"/>
          <p:cNvSpPr/>
          <p:nvPr/>
        </p:nvSpPr>
        <p:spPr>
          <a:xfrm>
            <a:off x="5211467" y="2093561"/>
            <a:ext cx="3496184" cy="5057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22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digital survey"/>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4341" y="55659"/>
            <a:ext cx="3903429" cy="2927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2440" y="428736"/>
            <a:ext cx="10515600" cy="1325563"/>
          </a:xfrm>
        </p:spPr>
        <p:txBody>
          <a:bodyPr/>
          <a:lstStyle/>
          <a:p>
            <a:r>
              <a:rPr lang="en-US" b="1" dirty="0">
                <a:solidFill>
                  <a:schemeClr val="accent5">
                    <a:lumMod val="75000"/>
                  </a:schemeClr>
                </a:solidFill>
              </a:rPr>
              <a:t>Methodology</a:t>
            </a:r>
          </a:p>
        </p:txBody>
      </p:sp>
      <p:sp>
        <p:nvSpPr>
          <p:cNvPr id="4" name="Slide Number Placeholder 3"/>
          <p:cNvSpPr>
            <a:spLocks noGrp="1"/>
          </p:cNvSpPr>
          <p:nvPr>
            <p:ph type="sldNum" sz="quarter" idx="12"/>
          </p:nvPr>
        </p:nvSpPr>
        <p:spPr/>
        <p:txBody>
          <a:bodyPr/>
          <a:lstStyle/>
          <a:p>
            <a:fld id="{55AFA505-D6DB-4FA5-AA9E-75EC403CF2F0}" type="slidenum">
              <a:rPr lang="en-US" smtClean="0"/>
              <a:t>6</a:t>
            </a:fld>
            <a:endParaRPr lang="en-US"/>
          </a:p>
        </p:txBody>
      </p:sp>
      <p:sp>
        <p:nvSpPr>
          <p:cNvPr id="8" name="Content Placeholder 2"/>
          <p:cNvSpPr txBox="1">
            <a:spLocks/>
          </p:cNvSpPr>
          <p:nvPr/>
        </p:nvSpPr>
        <p:spPr>
          <a:xfrm>
            <a:off x="472440" y="1841527"/>
            <a:ext cx="10772554" cy="467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lumMod val="75000"/>
                  </a:schemeClr>
                </a:solidFill>
              </a:rPr>
              <a:t>13 survey responses with a diverse range of </a:t>
            </a:r>
            <a:br>
              <a:rPr lang="en-US" dirty="0">
                <a:solidFill>
                  <a:schemeClr val="accent5">
                    <a:lumMod val="75000"/>
                  </a:schemeClr>
                </a:solidFill>
              </a:rPr>
            </a:br>
            <a:r>
              <a:rPr lang="en-US" dirty="0">
                <a:solidFill>
                  <a:schemeClr val="accent5">
                    <a:lumMod val="75000"/>
                  </a:schemeClr>
                </a:solidFill>
              </a:rPr>
              <a:t>stakeholders, including developers, users and educators.</a:t>
            </a:r>
          </a:p>
          <a:p>
            <a:r>
              <a:rPr lang="en-US" dirty="0">
                <a:solidFill>
                  <a:schemeClr val="accent5">
                    <a:lumMod val="75000"/>
                  </a:schemeClr>
                </a:solidFill>
              </a:rPr>
              <a:t>Domain of the digital service:</a:t>
            </a:r>
          </a:p>
          <a:p>
            <a:pPr lvl="1"/>
            <a:r>
              <a:rPr lang="en-US" dirty="0">
                <a:solidFill>
                  <a:schemeClr val="accent5">
                    <a:lumMod val="75000"/>
                  </a:schemeClr>
                </a:solidFill>
              </a:rPr>
              <a:t>Life Sciences, Earth Sciences, Climate Science, Space Physics, Biodiversity Science, Ecology, Service covering all faculties of a University, Computer Science, Physics, Humanities and Social Sciences</a:t>
            </a:r>
          </a:p>
          <a:p>
            <a:r>
              <a:rPr lang="en-US" dirty="0">
                <a:solidFill>
                  <a:schemeClr val="accent5">
                    <a:lumMod val="75000"/>
                  </a:schemeClr>
                </a:solidFill>
              </a:rPr>
              <a:t>Range of experience with digital services: 1-25 years.</a:t>
            </a:r>
          </a:p>
          <a:p>
            <a:r>
              <a:rPr lang="en-US" dirty="0">
                <a:solidFill>
                  <a:schemeClr val="accent5">
                    <a:lumMod val="75000"/>
                  </a:schemeClr>
                </a:solidFill>
              </a:rPr>
              <a:t>Range of tool age: 3-20 years.</a:t>
            </a:r>
          </a:p>
          <a:p>
            <a:r>
              <a:rPr lang="en-US" dirty="0">
                <a:solidFill>
                  <a:schemeClr val="accent5">
                    <a:lumMod val="75000"/>
                  </a:schemeClr>
                </a:solidFill>
              </a:rPr>
              <a:t>The gender of participants was 75% male, 8.3% female and 16.7% would rather not say.</a:t>
            </a:r>
          </a:p>
        </p:txBody>
      </p:sp>
    </p:spTree>
    <p:extLst>
      <p:ext uri="{BB962C8B-B14F-4D97-AF65-F5344CB8AC3E}">
        <p14:creationId xmlns:p14="http://schemas.microsoft.com/office/powerpoint/2010/main" val="79087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5">
                    <a:lumMod val="75000"/>
                  </a:schemeClr>
                </a:solidFill>
              </a:rPr>
              <a:t>Data Collection</a:t>
            </a:r>
          </a:p>
        </p:txBody>
      </p:sp>
      <p:sp>
        <p:nvSpPr>
          <p:cNvPr id="4" name="Content Placeholder 3"/>
          <p:cNvSpPr>
            <a:spLocks noGrp="1"/>
          </p:cNvSpPr>
          <p:nvPr>
            <p:ph idx="1"/>
          </p:nvPr>
        </p:nvSpPr>
        <p:spPr>
          <a:xfrm>
            <a:off x="822299" y="1435456"/>
            <a:ext cx="6612171" cy="4624794"/>
          </a:xfrm>
        </p:spPr>
        <p:txBody>
          <a:bodyPr>
            <a:normAutofit/>
          </a:bodyPr>
          <a:lstStyle/>
          <a:p>
            <a:endParaRPr lang="en-US" dirty="0">
              <a:solidFill>
                <a:schemeClr val="accent5">
                  <a:lumMod val="75000"/>
                </a:schemeClr>
              </a:solidFill>
            </a:endParaRPr>
          </a:p>
          <a:p>
            <a:r>
              <a:rPr lang="en-US" dirty="0">
                <a:solidFill>
                  <a:schemeClr val="accent5">
                    <a:lumMod val="75000"/>
                  </a:schemeClr>
                </a:solidFill>
              </a:rPr>
              <a:t>7 survey responses were recruited from EOSC-hub Meeting in Malaga (Spain), April 2018</a:t>
            </a:r>
          </a:p>
          <a:p>
            <a:endParaRPr lang="en-US" dirty="0">
              <a:solidFill>
                <a:schemeClr val="accent5">
                  <a:lumMod val="75000"/>
                </a:schemeClr>
              </a:solidFill>
            </a:endParaRPr>
          </a:p>
          <a:p>
            <a:endParaRPr lang="en-US" dirty="0">
              <a:solidFill>
                <a:schemeClr val="accent5">
                  <a:lumMod val="75000"/>
                </a:schemeClr>
              </a:solidFill>
            </a:endParaRPr>
          </a:p>
          <a:p>
            <a:r>
              <a:rPr lang="en-US" dirty="0">
                <a:solidFill>
                  <a:schemeClr val="accent5">
                    <a:lumMod val="75000"/>
                  </a:schemeClr>
                </a:solidFill>
              </a:rPr>
              <a:t>6 survey responses were recruited from ENVRI Conference in </a:t>
            </a:r>
            <a:r>
              <a:rPr lang="en-US" dirty="0" err="1">
                <a:solidFill>
                  <a:schemeClr val="accent5">
                    <a:lumMod val="75000"/>
                  </a:schemeClr>
                </a:solidFill>
              </a:rPr>
              <a:t>Zandvoort</a:t>
            </a:r>
            <a:r>
              <a:rPr lang="en-US" dirty="0">
                <a:solidFill>
                  <a:schemeClr val="accent5">
                    <a:lumMod val="75000"/>
                  </a:schemeClr>
                </a:solidFill>
              </a:rPr>
              <a:t> </a:t>
            </a:r>
            <a:r>
              <a:rPr lang="en-US" dirty="0" err="1">
                <a:solidFill>
                  <a:schemeClr val="accent5">
                    <a:lumMod val="75000"/>
                  </a:schemeClr>
                </a:solidFill>
              </a:rPr>
              <a:t>aan</a:t>
            </a:r>
            <a:r>
              <a:rPr lang="en-US" dirty="0">
                <a:solidFill>
                  <a:schemeClr val="accent5">
                    <a:lumMod val="75000"/>
                  </a:schemeClr>
                </a:solidFill>
              </a:rPr>
              <a:t> Zee (The Netherlands), May 2018</a:t>
            </a:r>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7</a:t>
            </a:fld>
            <a:endParaRPr lang="en-US"/>
          </a:p>
        </p:txBody>
      </p:sp>
      <p:pic>
        <p:nvPicPr>
          <p:cNvPr id="19458" name="Picture 2" descr="Image result for data collecti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9961" y="2114039"/>
            <a:ext cx="4361303" cy="272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3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663371" y="646331"/>
            <a:ext cx="8814574" cy="49636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latin typeface="Times New Roman" charset="0"/>
                <a:ea typeface="Times New Roman" charset="0"/>
                <a:cs typeface="Times New Roman" charset="0"/>
              </a:rPr>
              <a:t>	  What VO Attributes?</a:t>
            </a:r>
          </a:p>
          <a:p>
            <a:pPr algn="ctr"/>
            <a:r>
              <a:rPr lang="en-US" dirty="0">
                <a:solidFill>
                  <a:schemeClr val="tx1"/>
                </a:solidFill>
              </a:rPr>
              <a:t>	</a:t>
            </a:r>
            <a:endParaRPr lang="en-US" dirty="0"/>
          </a:p>
          <a:p>
            <a:pPr algn="ctr"/>
            <a:endParaRPr lang="en-US" sz="1200" dirty="0"/>
          </a:p>
          <a:p>
            <a:pPr algn="ctr"/>
            <a:endParaRPr lang="en-US" sz="1200" dirty="0"/>
          </a:p>
          <a:p>
            <a:pPr algn="ctr"/>
            <a:endParaRPr lang="en-US" sz="1200" dirty="0"/>
          </a:p>
          <a:p>
            <a:pPr algn="ctr"/>
            <a:endParaRPr lang="en-US" sz="1200" dirty="0"/>
          </a:p>
          <a:p>
            <a:pPr algn="ctr"/>
            <a:r>
              <a:rPr lang="en-US" dirty="0">
                <a:solidFill>
                  <a:schemeClr val="tx1"/>
                </a:solidFill>
              </a:rPr>
              <a:t>	     	</a:t>
            </a:r>
          </a:p>
          <a:p>
            <a:pPr algn="ctr"/>
            <a:endParaRPr lang="en-US" dirty="0">
              <a:solidFill>
                <a:schemeClr val="tx1"/>
              </a:solidFill>
            </a:endParaRPr>
          </a:p>
          <a:p>
            <a:pPr algn="ctr"/>
            <a:br>
              <a:rPr lang="en-US" dirty="0">
                <a:solidFill>
                  <a:schemeClr val="tx1"/>
                </a:solidFill>
              </a:rPr>
            </a:br>
            <a:endParaRPr lang="en-US" dirty="0">
              <a:solidFill>
                <a:schemeClr val="tx1"/>
              </a:solidFill>
            </a:endParaRPr>
          </a:p>
          <a:p>
            <a:pPr algn="ctr"/>
            <a:r>
              <a:rPr lang="en-US" dirty="0">
                <a:solidFill>
                  <a:schemeClr val="tx1"/>
                </a:solidFill>
              </a:rPr>
              <a:t>	</a:t>
            </a:r>
          </a:p>
          <a:p>
            <a:pPr algn="ctr"/>
            <a:r>
              <a:rPr lang="en-US" dirty="0">
                <a:solidFill>
                  <a:schemeClr val="tx1"/>
                </a:solidFill>
              </a:rPr>
              <a:t>	          	</a:t>
            </a:r>
            <a:endParaRPr lang="en-US" sz="1200" dirty="0">
              <a:solidFill>
                <a:schemeClr val="tx1"/>
              </a:solidFill>
            </a:endParaRPr>
          </a:p>
        </p:txBody>
      </p:sp>
      <p:sp>
        <p:nvSpPr>
          <p:cNvPr id="15" name="Oval 14"/>
          <p:cNvSpPr/>
          <p:nvPr/>
        </p:nvSpPr>
        <p:spPr>
          <a:xfrm>
            <a:off x="7746380" y="2811878"/>
            <a:ext cx="17526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#4 in e-Science</a:t>
            </a:r>
          </a:p>
        </p:txBody>
      </p:sp>
      <p:sp>
        <p:nvSpPr>
          <p:cNvPr id="18" name="Oval 17"/>
          <p:cNvSpPr/>
          <p:nvPr/>
        </p:nvSpPr>
        <p:spPr>
          <a:xfrm>
            <a:off x="2415255" y="4096710"/>
            <a:ext cx="17526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#3 in e-Science</a:t>
            </a:r>
          </a:p>
        </p:txBody>
      </p:sp>
      <p:sp>
        <p:nvSpPr>
          <p:cNvPr id="20" name="Oval 19"/>
          <p:cNvSpPr/>
          <p:nvPr/>
        </p:nvSpPr>
        <p:spPr>
          <a:xfrm>
            <a:off x="8229600" y="4572000"/>
            <a:ext cx="1752600" cy="838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Virtual Organization #5 in e-Science</a:t>
            </a:r>
          </a:p>
        </p:txBody>
      </p:sp>
      <p:sp>
        <p:nvSpPr>
          <p:cNvPr id="21" name="Oval 20"/>
          <p:cNvSpPr/>
          <p:nvPr/>
        </p:nvSpPr>
        <p:spPr>
          <a:xfrm>
            <a:off x="4878788" y="3172110"/>
            <a:ext cx="1752600" cy="8382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Virtual Organization #2 in e-Science</a:t>
            </a:r>
          </a:p>
        </p:txBody>
      </p:sp>
      <p:sp>
        <p:nvSpPr>
          <p:cNvPr id="24" name="Down Arrow 23"/>
          <p:cNvSpPr/>
          <p:nvPr/>
        </p:nvSpPr>
        <p:spPr>
          <a:xfrm rot="15598955">
            <a:off x="7124900" y="2821183"/>
            <a:ext cx="153590" cy="116272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20439251" flipH="1">
            <a:off x="8873413" y="3709201"/>
            <a:ext cx="132636" cy="852467"/>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3431416">
            <a:off x="4440610" y="3520182"/>
            <a:ext cx="155508" cy="1066578"/>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619924" y="877998"/>
            <a:ext cx="6901468" cy="63443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20000"/>
                    <a:lumOff val="80000"/>
                  </a:schemeClr>
                </a:solidFill>
                <a:latin typeface="Times New Roman" charset="0"/>
                <a:ea typeface="Times New Roman" charset="0"/>
                <a:cs typeface="Times New Roman" charset="0"/>
              </a:rPr>
              <a:t>What Macro Conditions in the Scientific Community?</a:t>
            </a:r>
          </a:p>
          <a:p>
            <a:pPr algn="ctr"/>
            <a:r>
              <a:rPr lang="en-US" sz="1000" dirty="0">
                <a:solidFill>
                  <a:schemeClr val="tx2">
                    <a:lumMod val="20000"/>
                    <a:lumOff val="80000"/>
                  </a:schemeClr>
                </a:solidFill>
              </a:rPr>
              <a:t>(conditions can be, for example, social, organizational, community, economic, technological, political, cultural, etc.)</a:t>
            </a:r>
          </a:p>
        </p:txBody>
      </p:sp>
      <p:sp>
        <p:nvSpPr>
          <p:cNvPr id="39" name="Hexagon 38"/>
          <p:cNvSpPr/>
          <p:nvPr/>
        </p:nvSpPr>
        <p:spPr>
          <a:xfrm rot="4090848">
            <a:off x="8547325" y="3841238"/>
            <a:ext cx="633933" cy="266706"/>
          </a:xfrm>
          <a:prstGeom prst="hexagon">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Tool </a:t>
            </a:r>
          </a:p>
        </p:txBody>
      </p:sp>
      <p:sp>
        <p:nvSpPr>
          <p:cNvPr id="40" name="Hexagon 39"/>
          <p:cNvSpPr/>
          <p:nvPr/>
        </p:nvSpPr>
        <p:spPr>
          <a:xfrm rot="19649655">
            <a:off x="4378826" y="3809921"/>
            <a:ext cx="633933" cy="266706"/>
          </a:xfrm>
          <a:prstGeom prst="hexagon">
            <a:avLst/>
          </a:prstGeom>
          <a:solidFill>
            <a:schemeClr val="accent4">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41" name="Hexagon 40"/>
          <p:cNvSpPr/>
          <p:nvPr/>
        </p:nvSpPr>
        <p:spPr>
          <a:xfrm rot="21041353">
            <a:off x="6603379" y="3317849"/>
            <a:ext cx="633933" cy="266706"/>
          </a:xfrm>
          <a:prstGeom prst="hexagon">
            <a:avLst/>
          </a:prstGeom>
          <a:solidFill>
            <a:schemeClr val="accent4">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6" name="TextBox 5"/>
          <p:cNvSpPr txBox="1"/>
          <p:nvPr/>
        </p:nvSpPr>
        <p:spPr>
          <a:xfrm>
            <a:off x="5568512" y="2120570"/>
            <a:ext cx="2451761" cy="400110"/>
          </a:xfrm>
          <a:prstGeom prst="rect">
            <a:avLst/>
          </a:prstGeom>
          <a:noFill/>
        </p:spPr>
        <p:txBody>
          <a:bodyPr wrap="none" rtlCol="0">
            <a:spAutoFit/>
          </a:bodyPr>
          <a:lstStyle/>
          <a:p>
            <a:r>
              <a:rPr lang="en-US" sz="2000" dirty="0">
                <a:solidFill>
                  <a:schemeClr val="tx2">
                    <a:lumMod val="50000"/>
                  </a:schemeClr>
                </a:solidFill>
                <a:latin typeface="Times New Roman" charset="0"/>
                <a:ea typeface="Times New Roman" charset="0"/>
                <a:cs typeface="Times New Roman" charset="0"/>
              </a:rPr>
              <a:t>What Tool Attributes?</a:t>
            </a:r>
          </a:p>
        </p:txBody>
      </p:sp>
      <p:sp>
        <p:nvSpPr>
          <p:cNvPr id="2" name="TextBox 1"/>
          <p:cNvSpPr txBox="1"/>
          <p:nvPr/>
        </p:nvSpPr>
        <p:spPr>
          <a:xfrm>
            <a:off x="4012208" y="4887056"/>
            <a:ext cx="4072077" cy="461665"/>
          </a:xfrm>
          <a:prstGeom prst="rect">
            <a:avLst/>
          </a:prstGeom>
          <a:noFill/>
        </p:spPr>
        <p:txBody>
          <a:bodyPr wrap="none" rtlCol="0">
            <a:spAutoFit/>
          </a:bodyPr>
          <a:lstStyle/>
          <a:p>
            <a:r>
              <a:rPr lang="en-US" sz="1200" dirty="0"/>
              <a:t>Note: The shapes representing VOs and tools change in colors </a:t>
            </a:r>
            <a:br>
              <a:rPr lang="en-US" sz="1200" dirty="0"/>
            </a:br>
            <a:r>
              <a:rPr lang="en-US" sz="1200" dirty="0"/>
              <a:t>to represent adaptation and evolution over time.</a:t>
            </a:r>
          </a:p>
        </p:txBody>
      </p:sp>
      <p:sp>
        <p:nvSpPr>
          <p:cNvPr id="25" name="Down Arrow 24"/>
          <p:cNvSpPr/>
          <p:nvPr/>
        </p:nvSpPr>
        <p:spPr>
          <a:xfrm rot="18622091" flipH="1">
            <a:off x="4768677" y="2249631"/>
            <a:ext cx="121978" cy="1148521"/>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695262" y="1813747"/>
            <a:ext cx="1823103" cy="8382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Virtual Organization (VO) #1 in e-Science</a:t>
            </a:r>
          </a:p>
        </p:txBody>
      </p:sp>
      <p:sp>
        <p:nvSpPr>
          <p:cNvPr id="38" name="Hexagon 37"/>
          <p:cNvSpPr/>
          <p:nvPr/>
        </p:nvSpPr>
        <p:spPr>
          <a:xfrm rot="2365862">
            <a:off x="4320269" y="2529051"/>
            <a:ext cx="633933" cy="266706"/>
          </a:xfrm>
          <a:prstGeom prst="hexag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 </a:t>
            </a:r>
          </a:p>
        </p:txBody>
      </p:sp>
      <p:sp>
        <p:nvSpPr>
          <p:cNvPr id="22" name="TextBox 21"/>
          <p:cNvSpPr txBox="1"/>
          <p:nvPr/>
        </p:nvSpPr>
        <p:spPr>
          <a:xfrm>
            <a:off x="8672315" y="1"/>
            <a:ext cx="2004651" cy="646331"/>
          </a:xfrm>
          <a:prstGeom prst="rect">
            <a:avLst/>
          </a:prstGeom>
          <a:noFill/>
        </p:spPr>
        <p:txBody>
          <a:bodyPr wrap="none" rtlCol="0">
            <a:spAutoFit/>
          </a:bodyPr>
          <a:lstStyle/>
          <a:p>
            <a:pPr algn="r"/>
            <a:r>
              <a:rPr lang="en-US" dirty="0">
                <a:solidFill>
                  <a:schemeClr val="accent5">
                    <a:lumMod val="75000"/>
                  </a:schemeClr>
                </a:solidFill>
              </a:rPr>
              <a:t>NSF ACI #: 1322305</a:t>
            </a:r>
          </a:p>
          <a:p>
            <a:pPr algn="r"/>
            <a:r>
              <a:rPr lang="en-US" dirty="0">
                <a:solidFill>
                  <a:schemeClr val="accent5">
                    <a:lumMod val="75000"/>
                  </a:schemeClr>
                </a:solidFill>
              </a:rPr>
              <a:t>kee@chapman.edu</a:t>
            </a:r>
          </a:p>
        </p:txBody>
      </p:sp>
      <p:sp>
        <p:nvSpPr>
          <p:cNvPr id="3" name="Slide Number Placeholder 2"/>
          <p:cNvSpPr>
            <a:spLocks noGrp="1"/>
          </p:cNvSpPr>
          <p:nvPr>
            <p:ph type="sldNum" sz="quarter" idx="12"/>
          </p:nvPr>
        </p:nvSpPr>
        <p:spPr/>
        <p:txBody>
          <a:bodyPr/>
          <a:lstStyle/>
          <a:p>
            <a:fld id="{762024E7-E715-43A2-956A-205B6A6B19C8}" type="slidenum">
              <a:rPr lang="en-US" smtClean="0"/>
              <a:t>8</a:t>
            </a:fld>
            <a:endParaRPr lang="en-US" dirty="0"/>
          </a:p>
        </p:txBody>
      </p:sp>
      <p:cxnSp>
        <p:nvCxnSpPr>
          <p:cNvPr id="7" name="Straight Connector 6"/>
          <p:cNvCxnSpPr/>
          <p:nvPr/>
        </p:nvCxnSpPr>
        <p:spPr>
          <a:xfrm flipH="1">
            <a:off x="4860334" y="2358082"/>
            <a:ext cx="702266" cy="225474"/>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4594496" y="1813747"/>
            <a:ext cx="815704" cy="253904"/>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324294" y="85005"/>
            <a:ext cx="7420942" cy="461665"/>
          </a:xfrm>
          <a:prstGeom prst="rect">
            <a:avLst/>
          </a:prstGeom>
          <a:noFill/>
        </p:spPr>
        <p:txBody>
          <a:bodyPr wrap="none" rtlCol="0">
            <a:spAutoFit/>
          </a:bodyPr>
          <a:lstStyle/>
          <a:p>
            <a:r>
              <a:rPr lang="en-US" sz="2400" dirty="0">
                <a:solidFill>
                  <a:schemeClr val="accent5">
                    <a:lumMod val="75000"/>
                  </a:schemeClr>
                </a:solidFill>
              </a:rPr>
              <a:t>NSF VOSS: Virtual Organizations as Sociotechnical Systems</a:t>
            </a:r>
          </a:p>
        </p:txBody>
      </p:sp>
      <p:sp>
        <p:nvSpPr>
          <p:cNvPr id="30" name="Oval 29"/>
          <p:cNvSpPr/>
          <p:nvPr/>
        </p:nvSpPr>
        <p:spPr>
          <a:xfrm>
            <a:off x="5211467" y="2093561"/>
            <a:ext cx="3496184" cy="5057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06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376" y="261762"/>
            <a:ext cx="10515600" cy="1325563"/>
          </a:xfrm>
        </p:spPr>
        <p:txBody>
          <a:bodyPr/>
          <a:lstStyle/>
          <a:p>
            <a:r>
              <a:rPr lang="en-US" b="1" dirty="0">
                <a:solidFill>
                  <a:schemeClr val="accent5">
                    <a:lumMod val="75000"/>
                  </a:schemeClr>
                </a:solidFill>
              </a:rPr>
              <a:t>Findings: Tool Attributes (</a:t>
            </a:r>
            <a:r>
              <a:rPr lang="en-US" b="1" i="1" dirty="0">
                <a:solidFill>
                  <a:schemeClr val="accent5">
                    <a:lumMod val="75000"/>
                  </a:schemeClr>
                </a:solidFill>
              </a:rPr>
              <a:t>N</a:t>
            </a:r>
            <a:r>
              <a:rPr lang="en-US" b="1" dirty="0">
                <a:solidFill>
                  <a:schemeClr val="accent5">
                    <a:lumMod val="75000"/>
                  </a:schemeClr>
                </a:solidFill>
              </a:rPr>
              <a:t> = 13)</a:t>
            </a:r>
          </a:p>
        </p:txBody>
      </p:sp>
      <p:sp>
        <p:nvSpPr>
          <p:cNvPr id="4" name="Content Placeholder 3"/>
          <p:cNvSpPr>
            <a:spLocks noGrp="1"/>
          </p:cNvSpPr>
          <p:nvPr>
            <p:ph idx="1"/>
          </p:nvPr>
        </p:nvSpPr>
        <p:spPr>
          <a:xfrm>
            <a:off x="838200" y="1634239"/>
            <a:ext cx="10492409" cy="4624794"/>
          </a:xfrm>
        </p:spPr>
        <p:txBody>
          <a:bodyPr>
            <a:normAutofit/>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55AFA505-D6DB-4FA5-AA9E-75EC403CF2F0}" type="slidenum">
              <a:rPr lang="en-US" smtClean="0"/>
              <a:t>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31040743"/>
              </p:ext>
            </p:extLst>
          </p:nvPr>
        </p:nvGraphicFramePr>
        <p:xfrm>
          <a:off x="754930" y="1484705"/>
          <a:ext cx="6902175" cy="4777740"/>
        </p:xfrm>
        <a:graphic>
          <a:graphicData uri="http://schemas.openxmlformats.org/drawingml/2006/table">
            <a:tbl>
              <a:tblPr/>
              <a:tblGrid>
                <a:gridCol w="3983373">
                  <a:extLst>
                    <a:ext uri="{9D8B030D-6E8A-4147-A177-3AD203B41FA5}">
                      <a16:colId xmlns:a16="http://schemas.microsoft.com/office/drawing/2014/main" val="20000"/>
                    </a:ext>
                  </a:extLst>
                </a:gridCol>
                <a:gridCol w="2918802">
                  <a:extLst>
                    <a:ext uri="{9D8B030D-6E8A-4147-A177-3AD203B41FA5}">
                      <a16:colId xmlns:a16="http://schemas.microsoft.com/office/drawing/2014/main" val="20001"/>
                    </a:ext>
                  </a:extLst>
                </a:gridCol>
              </a:tblGrid>
              <a:tr h="428847">
                <a:tc>
                  <a:txBody>
                    <a:bodyPr/>
                    <a:lstStyle/>
                    <a:p>
                      <a:pPr algn="l" fontAlgn="b"/>
                      <a:r>
                        <a:rPr lang="en-US" sz="2800" b="1" i="0" u="none" strike="noStrike" dirty="0">
                          <a:solidFill>
                            <a:schemeClr val="accent5">
                              <a:lumMod val="75000"/>
                            </a:schemeClr>
                          </a:solidFill>
                          <a:effectLst/>
                          <a:latin typeface="Calibri"/>
                        </a:rPr>
                        <a:t>Tool Attributes</a:t>
                      </a:r>
                    </a:p>
                  </a:txBody>
                  <a:tcPr marL="7620" marR="7620" marT="7620" marB="0" anchor="b">
                    <a:lnL>
                      <a:noFill/>
                    </a:lnL>
                    <a:lnR>
                      <a:noFill/>
                    </a:lnR>
                    <a:lnT>
                      <a:noFill/>
                    </a:lnT>
                    <a:lnB>
                      <a:noFill/>
                    </a:lnB>
                  </a:tcPr>
                </a:tc>
                <a:tc>
                  <a:txBody>
                    <a:bodyPr/>
                    <a:lstStyle/>
                    <a:p>
                      <a:pPr algn="ctr" fontAlgn="b"/>
                      <a:r>
                        <a:rPr lang="en-US" sz="2800" b="1" i="0" u="none" strike="noStrike" dirty="0">
                          <a:solidFill>
                            <a:schemeClr val="accent5">
                              <a:lumMod val="75000"/>
                            </a:schemeClr>
                          </a:solidFill>
                          <a:effectLst/>
                          <a:latin typeface="Calibri"/>
                        </a:rPr>
                        <a:t>Scores (range: 1 - 7</a:t>
                      </a:r>
                      <a:r>
                        <a:rPr lang="en-US" sz="2800" b="1" i="0" u="none" strike="noStrike" baseline="0" dirty="0">
                          <a:solidFill>
                            <a:schemeClr val="accent5">
                              <a:lumMod val="75000"/>
                            </a:schemeClr>
                          </a:solidFill>
                          <a:effectLst/>
                          <a:latin typeface="Calibri"/>
                        </a:rPr>
                        <a:t>)</a:t>
                      </a:r>
                      <a:endParaRPr lang="en-US" sz="2800" b="1"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428847">
                <a:tc>
                  <a:txBody>
                    <a:bodyPr/>
                    <a:lstStyle/>
                    <a:p>
                      <a:pPr algn="l" fontAlgn="b"/>
                      <a:r>
                        <a:rPr lang="en-US" sz="2800" b="0" i="0" u="none" strike="noStrike" dirty="0">
                          <a:solidFill>
                            <a:schemeClr val="accent5">
                              <a:lumMod val="75000"/>
                            </a:schemeClr>
                          </a:solidFill>
                          <a:effectLst/>
                          <a:latin typeface="Calibri"/>
                        </a:rPr>
                        <a:t>Driven by</a:t>
                      </a:r>
                      <a:r>
                        <a:rPr lang="en-US" sz="2800" b="0" i="0" u="none" strike="noStrike" baseline="0" dirty="0">
                          <a:solidFill>
                            <a:schemeClr val="accent5">
                              <a:lumMod val="75000"/>
                            </a:schemeClr>
                          </a:solidFill>
                          <a:effectLst/>
                          <a:latin typeface="Calibri"/>
                        </a:rPr>
                        <a:t> Needs</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6.00</a:t>
                      </a:r>
                    </a:p>
                  </a:txBody>
                  <a:tcPr marL="7620" marR="7620" marT="7620" marB="0" anchor="b">
                    <a:lnL>
                      <a:noFill/>
                    </a:lnL>
                    <a:lnR>
                      <a:noFill/>
                    </a:lnR>
                    <a:lnT>
                      <a:noFill/>
                    </a:lnT>
                    <a:lnB>
                      <a:noFill/>
                    </a:lnB>
                  </a:tcPr>
                </a:tc>
                <a:extLst>
                  <a:ext uri="{0D108BD9-81ED-4DB2-BD59-A6C34878D82A}">
                    <a16:rowId xmlns:a16="http://schemas.microsoft.com/office/drawing/2014/main" val="10001"/>
                  </a:ext>
                </a:extLst>
              </a:tr>
              <a:tr h="428847">
                <a:tc>
                  <a:txBody>
                    <a:bodyPr/>
                    <a:lstStyle/>
                    <a:p>
                      <a:pPr algn="l" fontAlgn="b"/>
                      <a:r>
                        <a:rPr lang="en-US" sz="2800" b="0" i="0" u="none" strike="noStrike" dirty="0">
                          <a:solidFill>
                            <a:schemeClr val="accent5">
                              <a:lumMod val="75000"/>
                            </a:schemeClr>
                          </a:solidFill>
                          <a:effectLst/>
                          <a:latin typeface="Calibri"/>
                        </a:rPr>
                        <a:t>Documentation</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5.92</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428847">
                <a:tc>
                  <a:txBody>
                    <a:bodyPr/>
                    <a:lstStyle/>
                    <a:p>
                      <a:pPr algn="l" fontAlgn="b"/>
                      <a:r>
                        <a:rPr lang="en-US" sz="2800" b="0" i="0" u="none" strike="noStrike" dirty="0">
                          <a:solidFill>
                            <a:schemeClr val="accent5">
                              <a:lumMod val="75000"/>
                            </a:schemeClr>
                          </a:solidFill>
                          <a:effectLst/>
                          <a:latin typeface="Calibri"/>
                        </a:rPr>
                        <a:t>Community Driven</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5.85</a:t>
                      </a:r>
                    </a:p>
                  </a:txBody>
                  <a:tcPr marL="7620" marR="7620" marT="7620" marB="0" anchor="b">
                    <a:lnL>
                      <a:noFill/>
                    </a:lnL>
                    <a:lnR>
                      <a:noFill/>
                    </a:lnR>
                    <a:lnT>
                      <a:noFill/>
                    </a:lnT>
                    <a:lnB>
                      <a:noFill/>
                    </a:lnB>
                  </a:tcPr>
                </a:tc>
                <a:extLst>
                  <a:ext uri="{0D108BD9-81ED-4DB2-BD59-A6C34878D82A}">
                    <a16:rowId xmlns:a16="http://schemas.microsoft.com/office/drawing/2014/main" val="10003"/>
                  </a:ext>
                </a:extLst>
              </a:tr>
              <a:tr h="428847">
                <a:tc>
                  <a:txBody>
                    <a:bodyPr/>
                    <a:lstStyle/>
                    <a:p>
                      <a:pPr algn="l" fontAlgn="b"/>
                      <a:r>
                        <a:rPr lang="en-US" sz="2800" b="0" i="0" u="none" strike="noStrike" dirty="0">
                          <a:solidFill>
                            <a:schemeClr val="accent5">
                              <a:lumMod val="75000"/>
                            </a:schemeClr>
                          </a:solidFill>
                          <a:effectLst/>
                          <a:latin typeface="Calibri"/>
                        </a:rPr>
                        <a:t>Ease of Use/Simplicity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5.77</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428847">
                <a:tc>
                  <a:txBody>
                    <a:bodyPr/>
                    <a:lstStyle/>
                    <a:p>
                      <a:pPr algn="l" fontAlgn="b"/>
                      <a:r>
                        <a:rPr lang="en-US" sz="2800" b="0" i="0" u="none" strike="noStrike" dirty="0">
                          <a:solidFill>
                            <a:schemeClr val="accent5">
                              <a:lumMod val="75000"/>
                            </a:schemeClr>
                          </a:solidFill>
                          <a:effectLst/>
                          <a:latin typeface="Calibri"/>
                        </a:rPr>
                        <a:t>Perceived Compatibility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5.77</a:t>
                      </a:r>
                    </a:p>
                  </a:txBody>
                  <a:tcPr marL="7620" marR="7620" marT="7620" marB="0" anchor="b">
                    <a:lnL>
                      <a:noFill/>
                    </a:lnL>
                    <a:lnR>
                      <a:noFill/>
                    </a:lnR>
                    <a:lnT>
                      <a:noFill/>
                    </a:lnT>
                    <a:lnB>
                      <a:noFill/>
                    </a:lnB>
                  </a:tcPr>
                </a:tc>
                <a:extLst>
                  <a:ext uri="{0D108BD9-81ED-4DB2-BD59-A6C34878D82A}">
                    <a16:rowId xmlns:a16="http://schemas.microsoft.com/office/drawing/2014/main" val="10005"/>
                  </a:ext>
                </a:extLst>
              </a:tr>
              <a:tr h="428847">
                <a:tc>
                  <a:txBody>
                    <a:bodyPr/>
                    <a:lstStyle/>
                    <a:p>
                      <a:pPr algn="l" fontAlgn="b"/>
                      <a:r>
                        <a:rPr lang="en-US" sz="2800" b="0" i="0" u="none" strike="noStrike" dirty="0" err="1">
                          <a:solidFill>
                            <a:schemeClr val="accent5">
                              <a:lumMod val="75000"/>
                            </a:schemeClr>
                          </a:solidFill>
                          <a:effectLst/>
                          <a:latin typeface="Calibri"/>
                        </a:rPr>
                        <a:t>Trialability</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5.70</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428847">
                <a:tc>
                  <a:txBody>
                    <a:bodyPr/>
                    <a:lstStyle/>
                    <a:p>
                      <a:pPr algn="l" fontAlgn="b"/>
                      <a:r>
                        <a:rPr lang="en-US" sz="2800" b="0" i="0" u="none" strike="noStrike" dirty="0">
                          <a:solidFill>
                            <a:schemeClr val="accent5">
                              <a:lumMod val="75000"/>
                            </a:schemeClr>
                          </a:solidFill>
                          <a:effectLst/>
                          <a:latin typeface="Calibri"/>
                        </a:rPr>
                        <a:t>Relative</a:t>
                      </a:r>
                      <a:r>
                        <a:rPr lang="en-US" sz="2800" b="0" i="0" u="none" strike="noStrike" baseline="0" dirty="0">
                          <a:solidFill>
                            <a:schemeClr val="accent5">
                              <a:lumMod val="75000"/>
                            </a:schemeClr>
                          </a:solidFill>
                          <a:effectLst/>
                          <a:latin typeface="Calibri"/>
                        </a:rPr>
                        <a:t> Advantage</a:t>
                      </a:r>
                      <a:endParaRPr lang="en-US" sz="2800" b="0" i="0" u="none" strike="noStrike" dirty="0">
                        <a:solidFill>
                          <a:schemeClr val="accent5">
                            <a:lumMod val="75000"/>
                          </a:schemeClr>
                        </a:solidFill>
                        <a:effectLst/>
                        <a:latin typeface="Calibri"/>
                      </a:endParaRP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5.70</a:t>
                      </a: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428847">
                <a:tc>
                  <a:txBody>
                    <a:bodyPr/>
                    <a:lstStyle/>
                    <a:p>
                      <a:pPr algn="l" fontAlgn="b"/>
                      <a:r>
                        <a:rPr lang="en-US" sz="2800" b="0" i="0" u="none" strike="noStrike" dirty="0">
                          <a:solidFill>
                            <a:schemeClr val="accent5">
                              <a:lumMod val="75000"/>
                            </a:schemeClr>
                          </a:solidFill>
                          <a:effectLst/>
                          <a:latin typeface="Calibri"/>
                        </a:rPr>
                        <a:t>Visibility/ Observability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5.15</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428847">
                <a:tc>
                  <a:txBody>
                    <a:bodyPr/>
                    <a:lstStyle/>
                    <a:p>
                      <a:pPr algn="l" fontAlgn="b"/>
                      <a:r>
                        <a:rPr lang="en-US" sz="2800" b="0" i="0" u="none" strike="noStrike" dirty="0">
                          <a:solidFill>
                            <a:schemeClr val="accent5">
                              <a:lumMod val="75000"/>
                            </a:schemeClr>
                          </a:solidFill>
                          <a:effectLst/>
                          <a:latin typeface="Calibri"/>
                        </a:rPr>
                        <a:t>Organized Access</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4.92</a:t>
                      </a:r>
                    </a:p>
                  </a:txBody>
                  <a:tcPr marL="7620" marR="7620" marT="7620" marB="0" anchor="b">
                    <a:lnL>
                      <a:noFill/>
                    </a:lnL>
                    <a:lnR>
                      <a:noFill/>
                    </a:lnR>
                    <a:lnT>
                      <a:noFill/>
                    </a:lnT>
                    <a:lnB>
                      <a:noFill/>
                    </a:lnB>
                  </a:tcPr>
                </a:tc>
                <a:extLst>
                  <a:ext uri="{0D108BD9-81ED-4DB2-BD59-A6C34878D82A}">
                    <a16:rowId xmlns:a16="http://schemas.microsoft.com/office/drawing/2014/main" val="10009"/>
                  </a:ext>
                </a:extLst>
              </a:tr>
              <a:tr h="428847">
                <a:tc>
                  <a:txBody>
                    <a:bodyPr/>
                    <a:lstStyle/>
                    <a:p>
                      <a:pPr algn="l" fontAlgn="b"/>
                      <a:r>
                        <a:rPr lang="en-US" sz="2800" b="0" i="0" u="none" strike="noStrike" dirty="0">
                          <a:solidFill>
                            <a:schemeClr val="accent5">
                              <a:lumMod val="75000"/>
                            </a:schemeClr>
                          </a:solidFill>
                          <a:effectLst/>
                          <a:latin typeface="Calibri"/>
                        </a:rPr>
                        <a:t>Adaptability</a:t>
                      </a:r>
                    </a:p>
                  </a:txBody>
                  <a:tcPr marL="7620" marR="7620" marT="7620" marB="0" anchor="b">
                    <a:lnL>
                      <a:noFill/>
                    </a:lnL>
                    <a:lnR>
                      <a:noFill/>
                    </a:lnR>
                    <a:lnT>
                      <a:noFill/>
                    </a:lnT>
                    <a:lnB>
                      <a:noFill/>
                    </a:lnB>
                  </a:tcPr>
                </a:tc>
                <a:tc>
                  <a:txBody>
                    <a:bodyPr/>
                    <a:lstStyle/>
                    <a:p>
                      <a:pPr algn="ctr" fontAlgn="b"/>
                      <a:r>
                        <a:rPr lang="en-US" sz="2800" b="0" i="0" u="none" strike="noStrike" dirty="0">
                          <a:solidFill>
                            <a:schemeClr val="accent5">
                              <a:lumMod val="75000"/>
                            </a:schemeClr>
                          </a:solidFill>
                          <a:effectLst/>
                          <a:latin typeface="Calibri"/>
                        </a:rPr>
                        <a:t>4.92</a:t>
                      </a:r>
                    </a:p>
                  </a:txBody>
                  <a:tcPr marL="7620" marR="7620" marT="7620" marB="0" anchor="b">
                    <a:lnL>
                      <a:noFill/>
                    </a:lnL>
                    <a:lnR>
                      <a:noFill/>
                    </a:lnR>
                    <a:lnT>
                      <a:noFill/>
                    </a:lnT>
                    <a:lnB>
                      <a:noFill/>
                    </a:lnB>
                  </a:tcPr>
                </a:tc>
                <a:extLst>
                  <a:ext uri="{0D108BD9-81ED-4DB2-BD59-A6C34878D82A}">
                    <a16:rowId xmlns:a16="http://schemas.microsoft.com/office/drawing/2014/main" val="10010"/>
                  </a:ext>
                </a:extLst>
              </a:tr>
            </a:tbl>
          </a:graphicData>
        </a:graphic>
      </p:graphicFrame>
      <p:pic>
        <p:nvPicPr>
          <p:cNvPr id="8" name="Picture 4" descr="Taken from www.edudemic.com"/>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197" y="3032783"/>
            <a:ext cx="5019454" cy="242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30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1622</Words>
  <Application>Microsoft Office PowerPoint</Application>
  <PresentationFormat>Breedbeeld</PresentationFormat>
  <Paragraphs>472</Paragraphs>
  <Slides>36</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Arial</vt:lpstr>
      <vt:lpstr>Calibri</vt:lpstr>
      <vt:lpstr>Calibri Light</vt:lpstr>
      <vt:lpstr>Times New Roman</vt:lpstr>
      <vt:lpstr>Office Theme</vt:lpstr>
      <vt:lpstr> e-Infrastructure in Europe:  Attributes and Metaphors for Diffusion</vt:lpstr>
      <vt:lpstr>PowerPoint-presentatie</vt:lpstr>
      <vt:lpstr>PowerPoint-presentatie</vt:lpstr>
      <vt:lpstr>Diffusion – The Spreading of an Innovation</vt:lpstr>
      <vt:lpstr>PowerPoint-presentatie</vt:lpstr>
      <vt:lpstr>Methodology</vt:lpstr>
      <vt:lpstr>Data Collection</vt:lpstr>
      <vt:lpstr>PowerPoint-presentatie</vt:lpstr>
      <vt:lpstr>Findings: Tool Attributes (N = 13)</vt:lpstr>
      <vt:lpstr>Findings: Tool Attributes (N = 13)</vt:lpstr>
      <vt:lpstr>Perceived Needs</vt:lpstr>
      <vt:lpstr>Documentation</vt:lpstr>
      <vt:lpstr>Community Driven</vt:lpstr>
      <vt:lpstr>Simplicity</vt:lpstr>
      <vt:lpstr>Compatibility</vt:lpstr>
      <vt:lpstr>Findings: Tool Attributes (N = 13)</vt:lpstr>
      <vt:lpstr>PowerPoint-presentatie</vt:lpstr>
      <vt:lpstr>Findings: Attributes of the Virtual Organization (N = 13)</vt:lpstr>
      <vt:lpstr>Findings: Attributes of the Virtual Organization (N = 13)</vt:lpstr>
      <vt:lpstr>Having Bridging Liaisons</vt:lpstr>
      <vt:lpstr>Growing Organizational Capacity</vt:lpstr>
      <vt:lpstr>Engaging User Feedback</vt:lpstr>
      <vt:lpstr>Raising Sustainable Funding </vt:lpstr>
      <vt:lpstr>Maintaining Personnel Continuity</vt:lpstr>
      <vt:lpstr>Findings: Attributes of the Virtual Organization (N = 13)</vt:lpstr>
      <vt:lpstr>Findings: Attributes Mentioned in Open Questions</vt:lpstr>
      <vt:lpstr>PowerPoint-presentatie</vt:lpstr>
      <vt:lpstr>Metaphors of e-Infrastructure</vt:lpstr>
      <vt:lpstr>Metaphors and Diffusion Attributes</vt:lpstr>
      <vt:lpstr>Metaphors Generated in Survey (N = 13)</vt:lpstr>
      <vt:lpstr>Metaphors Generated in Survey (N = 13)</vt:lpstr>
      <vt:lpstr>Metaphors Generated in Survey (N = 13)</vt:lpstr>
      <vt:lpstr>Only 4 (out of 13) Could Sensibly Explain e-Infrastructure</vt:lpstr>
      <vt:lpstr>PowerPoint-presentatie</vt:lpstr>
      <vt:lpstr>PowerPoint-presentatie</vt:lpstr>
      <vt:lpstr> e-Infrastructure in Europe:  Attributes and Metaphors for Diffusion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Social and Organizational Practices of Successful Science Gateways and Cyberinfrastructure Projects</dc:title>
  <dc:creator>Kerk Kee</dc:creator>
  <cp:lastModifiedBy>Christian Burgers</cp:lastModifiedBy>
  <cp:revision>133</cp:revision>
  <cp:lastPrinted>2018-06-01T09:32:21Z</cp:lastPrinted>
  <dcterms:created xsi:type="dcterms:W3CDTF">2017-11-16T19:01:22Z</dcterms:created>
  <dcterms:modified xsi:type="dcterms:W3CDTF">2018-09-14T07:11:44Z</dcterms:modified>
</cp:coreProperties>
</file>