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9" r:id="rId4"/>
    <p:sldId id="271" r:id="rId5"/>
    <p:sldId id="260" r:id="rId6"/>
    <p:sldId id="261" r:id="rId7"/>
    <p:sldId id="262" r:id="rId8"/>
    <p:sldId id="263" r:id="rId9"/>
    <p:sldId id="264" r:id="rId10"/>
    <p:sldId id="272" r:id="rId11"/>
    <p:sldId id="266" r:id="rId12"/>
    <p:sldId id="267" r:id="rId13"/>
    <p:sldId id="275" r:id="rId14"/>
    <p:sldId id="274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E8A6F-C402-4514-9D5C-0D5883077A08}" type="datetimeFigureOut">
              <a:rPr lang="en-GB" smtClean="0"/>
              <a:pPr/>
              <a:t>09/06/2010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4797F-9F58-48CE-A7BF-ADB655A94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017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65571-6017-498A-AB07-E24ABE4E4BEB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2"/>
          <p:cNvSpPr txBox="1">
            <a:spLocks noChangeArrowheads="1"/>
          </p:cNvSpPr>
          <p:nvPr userDrawn="1"/>
        </p:nvSpPr>
        <p:spPr bwMode="auto">
          <a:xfrm>
            <a:off x="-11113" y="6583363"/>
            <a:ext cx="2735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400" dirty="0"/>
              <a:t>EGI-InSPIRE INFSO-RI-261323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00AF8-2467-4F83-A07D-D0FF43A2CA71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A1ECB-54C3-4EBD-BF16-E173FFBA8B7C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2B851-A026-47B3-A22F-641932C9B8E3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2557E-EDC0-414A-AD23-B977C3EB17A5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9DC4E-9475-4B72-9306-FA0D07B90A4F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8E0A73-4A64-480A-8AA3-53E9213B6946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CC54B-F49F-4F7E-B19C-2DE43DCB3E24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6AFF3E-35F1-422B-B329-2448559C26E9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Box 2"/>
          <p:cNvSpPr txBox="1">
            <a:spLocks noChangeArrowheads="1"/>
          </p:cNvSpPr>
          <p:nvPr userDrawn="1"/>
        </p:nvSpPr>
        <p:spPr bwMode="auto">
          <a:xfrm>
            <a:off x="-11113" y="6583363"/>
            <a:ext cx="2735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accent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Char char="•"/>
              <a:defRPr>
                <a:solidFill>
                  <a:schemeClr val="accent2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1400" dirty="0"/>
              <a:t>EGI-InSPIRE INFSO-RI-261323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AF6DD-8559-47E9-9AFA-A1A7F5EDA4A9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B2024-8B1A-49F6-A06A-36884E2C8FE2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28FE2-1CBA-4CFF-9CA6-E12857305DFC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DB1D7-7563-4ACC-9552-6164092D25C5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urope_background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-19050"/>
            <a:ext cx="9144000" cy="690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fld id="{876FE37F-9899-49D9-9466-AFEF142B5E61}" type="datetime1">
              <a:rPr lang="en-GB" smtClean="0"/>
              <a:pPr/>
              <a:t>09/06/2010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r>
              <a:rPr lang="en-GB" smtClean="0"/>
              <a:t>DCI Projects Meeting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36417A"/>
                </a:solidFill>
                <a:latin typeface="+mn-lt"/>
                <a:cs typeface="+mn-cs"/>
              </a:defRPr>
            </a:lvl1pPr>
          </a:lstStyle>
          <a:p>
            <a:fld id="{BD8B2F03-7D73-4E0B-A0D6-3201C5DA59E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3888" y="115888"/>
            <a:ext cx="777875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+mj-lt"/>
          <a:ea typeface="ＭＳ Ｐゴシック" pitchFamily="102" charset="-128"/>
          <a:cs typeface="ＭＳ Ｐゴシック" pitchFamily="10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  <a:ea typeface="ＭＳ Ｐゴシック" pitchFamily="102" charset="-128"/>
          <a:cs typeface="ＭＳ Ｐゴシック" pitchFamily="10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6417A"/>
          </a:solidFill>
          <a:latin typeface="Arial" pitchFamily="8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333CC"/>
          </a:solidFill>
          <a:latin typeface="+mn-lt"/>
          <a:ea typeface="ＭＳ Ｐゴシック" pitchFamily="102" charset="-128"/>
          <a:cs typeface="ＭＳ Ｐゴシック" pitchFamily="10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8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36417A"/>
          </a:solidFill>
          <a:latin typeface="+mn-lt"/>
          <a:ea typeface="ＭＳ Ｐゴシック" pitchFamily="8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6417A"/>
          </a:solidFill>
          <a:latin typeface="+mn-lt"/>
          <a:ea typeface="ＭＳ Ｐゴシック" pitchFamily="8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6417A"/>
          </a:solidFill>
          <a:latin typeface="+mn-lt"/>
          <a:ea typeface="ＭＳ Ｐゴシック" pitchFamily="8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Presentation1.ppt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500175"/>
            <a:ext cx="7772400" cy="857256"/>
          </a:xfrm>
        </p:spPr>
        <p:txBody>
          <a:bodyPr/>
          <a:lstStyle/>
          <a:p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643866" cy="1752600"/>
          </a:xfrm>
        </p:spPr>
        <p:txBody>
          <a:bodyPr/>
          <a:lstStyle/>
          <a:p>
            <a:r>
              <a:rPr lang="en-GB" dirty="0" smtClean="0"/>
              <a:t>Steve Brewer</a:t>
            </a:r>
            <a:endParaRPr lang="en-GB" dirty="0" smtClean="0"/>
          </a:p>
          <a:p>
            <a:r>
              <a:rPr lang="en-GB" dirty="0" err="1" smtClean="0"/>
              <a:t>EGI.eu</a:t>
            </a:r>
            <a:r>
              <a:rPr lang="en-GB" dirty="0" smtClean="0"/>
              <a:t> </a:t>
            </a:r>
            <a:r>
              <a:rPr lang="en-GB" dirty="0" smtClean="0"/>
              <a:t>Chief Community Officer (CCO)</a:t>
            </a:r>
            <a:endParaRPr lang="en-GB" dirty="0" smtClean="0"/>
          </a:p>
          <a:p>
            <a:r>
              <a:rPr lang="en-GB" dirty="0" smtClean="0"/>
              <a:t>EGI-</a:t>
            </a:r>
            <a:r>
              <a:rPr lang="en-GB" dirty="0" err="1" smtClean="0"/>
              <a:t>InSPIRE</a:t>
            </a:r>
            <a:r>
              <a:rPr lang="en-GB" dirty="0" smtClean="0"/>
              <a:t> </a:t>
            </a:r>
            <a:r>
              <a:rPr lang="en-GB" dirty="0" smtClean="0"/>
              <a:t>WP3: Activity Manager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2691466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WP3: NA3 – User Community Coordination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1500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WP3: Deliverables &amp;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41"/>
            <a:ext cx="8229600" cy="4697427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TNA3.4 – Technical Services:</a:t>
            </a:r>
          </a:p>
          <a:p>
            <a:r>
              <a:rPr lang="en-US" sz="2400" dirty="0" smtClean="0"/>
              <a:t>Task leader: </a:t>
            </a:r>
            <a:r>
              <a:rPr lang="en-US" sz="2400" dirty="0" err="1" smtClean="0"/>
              <a:t>Marios</a:t>
            </a:r>
            <a:r>
              <a:rPr lang="en-US" sz="2400" dirty="0" smtClean="0"/>
              <a:t> </a:t>
            </a:r>
            <a:r>
              <a:rPr lang="en-US" sz="2400" dirty="0" err="1" smtClean="0"/>
              <a:t>Chatziaggelou</a:t>
            </a:r>
            <a:r>
              <a:rPr lang="en-US" sz="2400" dirty="0" smtClean="0"/>
              <a:t>, GRNET</a:t>
            </a:r>
          </a:p>
          <a:p>
            <a:r>
              <a:rPr lang="en-US" sz="2400" dirty="0" smtClean="0"/>
              <a:t>MS302 - Training Website,</a:t>
            </a:r>
          </a:p>
          <a:p>
            <a:pPr lvl="1"/>
            <a:r>
              <a:rPr lang="en-US" sz="2000" dirty="0" smtClean="0"/>
              <a:t>Due: </a:t>
            </a:r>
            <a:r>
              <a:rPr lang="en-US" sz="2000" b="1" dirty="0" smtClean="0"/>
              <a:t>PM2</a:t>
            </a:r>
            <a:r>
              <a:rPr lang="en-US" sz="2000" dirty="0" smtClean="0"/>
              <a:t>,</a:t>
            </a:r>
          </a:p>
          <a:p>
            <a:pPr lvl="1"/>
            <a:r>
              <a:rPr lang="en-US" sz="2000" dirty="0" smtClean="0"/>
              <a:t>Lead Beneficiary: STFC (34 - Science and Technology Facilities Council, UK),</a:t>
            </a:r>
          </a:p>
          <a:p>
            <a:pPr lvl="1"/>
            <a:r>
              <a:rPr lang="en-US" sz="2000" dirty="0" smtClean="0"/>
              <a:t>Lead author: </a:t>
            </a:r>
            <a:r>
              <a:rPr lang="en-US" sz="2000" dirty="0" smtClean="0"/>
              <a:t>David </a:t>
            </a:r>
            <a:r>
              <a:rPr lang="en-US" sz="2000" dirty="0" smtClean="0"/>
              <a:t>F</a:t>
            </a:r>
            <a:r>
              <a:rPr lang="en-US" sz="2000" dirty="0" smtClean="0"/>
              <a:t>ergusson?</a:t>
            </a:r>
            <a:endParaRPr lang="en-US" sz="2000" dirty="0" smtClean="0"/>
          </a:p>
          <a:p>
            <a:r>
              <a:rPr lang="en-US" sz="2400" dirty="0" smtClean="0"/>
              <a:t>MS303 - Ported Applications Website,</a:t>
            </a:r>
          </a:p>
          <a:p>
            <a:pPr lvl="1"/>
            <a:r>
              <a:rPr lang="en-US" sz="2000" dirty="0" smtClean="0"/>
              <a:t>Due: </a:t>
            </a:r>
            <a:r>
              <a:rPr lang="en-US" sz="2000" b="1" dirty="0" smtClean="0"/>
              <a:t>PM2</a:t>
            </a:r>
            <a:r>
              <a:rPr lang="en-US" sz="2000" dirty="0" smtClean="0"/>
              <a:t>,</a:t>
            </a:r>
          </a:p>
          <a:p>
            <a:pPr lvl="1"/>
            <a:r>
              <a:rPr lang="en-US" sz="2000" dirty="0" smtClean="0"/>
              <a:t>Lead Beneficiary: GRNET (16-Greek Research and Technology Network, SA, Greece),</a:t>
            </a:r>
          </a:p>
          <a:p>
            <a:pPr lvl="1"/>
            <a:r>
              <a:rPr lang="en-US" sz="2000" dirty="0" smtClean="0"/>
              <a:t>Lead author:  </a:t>
            </a:r>
            <a:r>
              <a:rPr lang="en-US" sz="2000" dirty="0" err="1" smtClean="0"/>
              <a:t>Marios</a:t>
            </a:r>
            <a:r>
              <a:rPr lang="en-US" sz="2000" dirty="0" smtClean="0"/>
              <a:t> </a:t>
            </a:r>
            <a:r>
              <a:rPr lang="en-US" sz="2000" dirty="0" err="1" smtClean="0"/>
              <a:t>Chatziaggelou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Organisational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25963"/>
          </a:xfrm>
        </p:spPr>
        <p:txBody>
          <a:bodyPr/>
          <a:lstStyle/>
          <a:p>
            <a:r>
              <a:rPr lang="en-US" sz="2000" dirty="0" smtClean="0"/>
              <a:t>User Community Board (UCB) provides a forum for end-users in structured </a:t>
            </a:r>
            <a:r>
              <a:rPr lang="en-US" sz="2000" dirty="0" smtClean="0"/>
              <a:t>user communities </a:t>
            </a:r>
            <a:r>
              <a:rPr lang="en-US" sz="2000" dirty="0" smtClean="0"/>
              <a:t>to shape the infrastructure for their </a:t>
            </a:r>
            <a:r>
              <a:rPr lang="en-US" sz="2000" dirty="0" smtClean="0"/>
              <a:t>needs:</a:t>
            </a:r>
          </a:p>
          <a:p>
            <a:pPr lvl="1"/>
            <a:r>
              <a:rPr lang="en-US" sz="1600" dirty="0" smtClean="0"/>
              <a:t>defining </a:t>
            </a:r>
            <a:r>
              <a:rPr lang="en-US" sz="1600" dirty="0" smtClean="0"/>
              <a:t>the policies </a:t>
            </a:r>
            <a:r>
              <a:rPr lang="en-US" sz="1600" dirty="0" smtClean="0"/>
              <a:t>relating to </a:t>
            </a:r>
            <a:r>
              <a:rPr lang="en-US" sz="1600" dirty="0" smtClean="0"/>
              <a:t>their use of the infrastructure and by identifying and </a:t>
            </a:r>
            <a:r>
              <a:rPr lang="en-US" sz="1600" dirty="0" err="1" smtClean="0"/>
              <a:t>prioritising</a:t>
            </a:r>
            <a:r>
              <a:rPr lang="en-US" sz="1600" dirty="0" smtClean="0"/>
              <a:t> the </a:t>
            </a:r>
            <a:r>
              <a:rPr lang="en-US" sz="1600" dirty="0" smtClean="0"/>
              <a:t>requirements and </a:t>
            </a:r>
            <a:r>
              <a:rPr lang="en-US" sz="1600" dirty="0" smtClean="0"/>
              <a:t>issues relating to their use of EGI‘s production </a:t>
            </a:r>
            <a:r>
              <a:rPr lang="en-US" sz="1600" dirty="0" smtClean="0"/>
              <a:t>infrastructure.</a:t>
            </a:r>
          </a:p>
          <a:p>
            <a:pPr lvl="1"/>
            <a:r>
              <a:rPr lang="en-US" sz="1600" dirty="0" smtClean="0"/>
              <a:t>It </a:t>
            </a:r>
            <a:r>
              <a:rPr lang="en-US" sz="1600" dirty="0" smtClean="0"/>
              <a:t>includes high-level representatives from structured user </a:t>
            </a:r>
            <a:r>
              <a:rPr lang="en-US" sz="1600" dirty="0" smtClean="0"/>
              <a:t>communities VRCs </a:t>
            </a:r>
            <a:r>
              <a:rPr lang="en-US" sz="1600" dirty="0" smtClean="0"/>
              <a:t>(e.g. ESRFI, WLCG), NGIs and collaborating </a:t>
            </a:r>
            <a:r>
              <a:rPr lang="en-US" sz="1600" dirty="0" smtClean="0"/>
              <a:t>projects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detailed technical discussions are delegated to the User Services Advisory </a:t>
            </a:r>
            <a:r>
              <a:rPr lang="en-US" sz="2000" dirty="0" smtClean="0"/>
              <a:t>Group (USAG).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 smtClean="0"/>
              <a:t>USAG mandate is to provide feedback on the user-facing tools and services provided to the EGI user community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USAG will guide the evolution of the </a:t>
            </a:r>
            <a:r>
              <a:rPr lang="en-US" sz="1600" dirty="0" smtClean="0"/>
              <a:t>EGI Helpdesk </a:t>
            </a:r>
            <a:r>
              <a:rPr lang="en-US" sz="1600" dirty="0" smtClean="0"/>
              <a:t>and also collect broader requirements and feedback relating to the services </a:t>
            </a:r>
            <a:r>
              <a:rPr lang="en-US" sz="1600" dirty="0" smtClean="0"/>
              <a:t>offered through NA3</a:t>
            </a:r>
          </a:p>
          <a:p>
            <a:pPr lvl="1"/>
            <a:r>
              <a:rPr lang="en-US" sz="1600" dirty="0" smtClean="0"/>
              <a:t>It will have representation from the User </a:t>
            </a:r>
            <a:r>
              <a:rPr lang="en-US" sz="1600" dirty="0" smtClean="0"/>
              <a:t>Forum and </a:t>
            </a:r>
            <a:r>
              <a:rPr lang="en-US" sz="1600" dirty="0" smtClean="0"/>
              <a:t>from the operational staff </a:t>
            </a:r>
            <a:r>
              <a:rPr lang="en-US" sz="1600" dirty="0" smtClean="0"/>
              <a:t>responsible for </a:t>
            </a:r>
            <a:r>
              <a:rPr lang="en-US" sz="1600" dirty="0" smtClean="0"/>
              <a:t>managing the EGI Helpdesk.</a:t>
            </a:r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Support activity within user community</a:t>
            </a:r>
            <a:endParaRPr lang="en-US" sz="3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14414" y="1282720"/>
          <a:ext cx="6592887" cy="4932362"/>
        </p:xfrm>
        <a:graphic>
          <a:graphicData uri="http://schemas.openxmlformats.org/presentationml/2006/ole">
            <p:oleObj spid="_x0000_s2050" name="Presentation" r:id="rId3" imgW="4570388" imgH="3427437" progId="PowerPoint.Show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Interaction of new and existing users</a:t>
            </a:r>
            <a:endParaRPr lang="en-US" sz="3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214414" y="1252546"/>
          <a:ext cx="6635301" cy="4962536"/>
        </p:xfrm>
        <a:graphic>
          <a:graphicData uri="http://schemas.openxmlformats.org/presentationml/2006/ole">
            <p:oleObj spid="_x0000_s3075" name="Slide" r:id="rId3" imgW="4520253" imgH="3389306" progId="PowerPoint.Slide.8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Virtual Research Communities (VRCs)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/>
          <a:lstStyle/>
          <a:p>
            <a:r>
              <a:rPr lang="en-US" sz="2000" dirty="0" smtClean="0"/>
              <a:t>Users within a Virtual Research Community (VRCs) will be a member of one or more Virtual </a:t>
            </a:r>
            <a:r>
              <a:rPr lang="en-US" sz="2000" dirty="0" err="1" smtClean="0"/>
              <a:t>Organisations</a:t>
            </a:r>
            <a:r>
              <a:rPr lang="en-US" sz="2000" dirty="0" smtClean="0"/>
              <a:t> (VOs) established within that community.</a:t>
            </a:r>
          </a:p>
          <a:p>
            <a:r>
              <a:rPr lang="en-US" sz="2000" dirty="0" smtClean="0"/>
              <a:t>The VRC is a sustainable structured grouping within a community that allows it to </a:t>
            </a:r>
            <a:r>
              <a:rPr lang="en-US" sz="2000" dirty="0" err="1" smtClean="0"/>
              <a:t>organise</a:t>
            </a:r>
            <a:r>
              <a:rPr lang="en-US" sz="2000" dirty="0" smtClean="0"/>
              <a:t> itself to provide:</a:t>
            </a:r>
          </a:p>
          <a:p>
            <a:pPr lvl="1"/>
            <a:r>
              <a:rPr lang="en-US" sz="1600" dirty="0" smtClean="0"/>
              <a:t>training, dissemination, support, application porting support and representation to enable access to DCIs.</a:t>
            </a:r>
          </a:p>
          <a:p>
            <a:pPr lvl="1"/>
            <a:r>
              <a:rPr lang="en-US" sz="1600" dirty="0" smtClean="0"/>
              <a:t>Examples of sustainable VRCs are the emerging ESFRI projects, the Worldwide LHC Computing Grid (WLCG) collaboration and projects funded through the FP7 VRC infrastructure call. </a:t>
            </a:r>
            <a:endParaRPr lang="en-US" sz="1050" dirty="0" smtClean="0"/>
          </a:p>
          <a:p>
            <a:r>
              <a:rPr lang="en-US" sz="2000" dirty="0" smtClean="0"/>
              <a:t>It is critical that such structuring is defined and provides a clear representative contact point for consultation and communication between national research groups.</a:t>
            </a:r>
          </a:p>
          <a:p>
            <a:pPr lvl="1"/>
            <a:r>
              <a:rPr lang="en-US" sz="1600" dirty="0" smtClean="0"/>
              <a:t>support and representation of smaller national VRCs may have to come through their NGI representatives within EGI.eu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US" sz="2800" dirty="0" smtClean="0"/>
              <a:t>User Community</a:t>
            </a:r>
          </a:p>
          <a:p>
            <a:pPr lvl="1"/>
            <a:r>
              <a:rPr lang="en-US" sz="2400" dirty="0" smtClean="0"/>
              <a:t>10,000 users (?), 175 VOs and VRCs emerging</a:t>
            </a:r>
          </a:p>
          <a:p>
            <a:pPr lvl="1"/>
            <a:r>
              <a:rPr lang="en-US" sz="2400" dirty="0" smtClean="0"/>
              <a:t>More (efficient) usage of </a:t>
            </a:r>
            <a:r>
              <a:rPr lang="en-US" sz="2400" dirty="0" err="1" smtClean="0"/>
              <a:t>infrastrucure</a:t>
            </a:r>
            <a:endParaRPr lang="en-US" sz="2400" dirty="0" smtClean="0"/>
          </a:p>
          <a:p>
            <a:r>
              <a:rPr lang="en-US" sz="2800" dirty="0" smtClean="0"/>
              <a:t>Impact</a:t>
            </a:r>
          </a:p>
          <a:p>
            <a:pPr lvl="1"/>
            <a:r>
              <a:rPr lang="en-US" sz="2400" dirty="0" smtClean="0"/>
              <a:t>Technical and scientific impact</a:t>
            </a:r>
          </a:p>
          <a:p>
            <a:pPr lvl="1"/>
            <a:r>
              <a:rPr lang="en-US" sz="2400" dirty="0" smtClean="0"/>
              <a:t>New VRCs identified:</a:t>
            </a:r>
          </a:p>
          <a:p>
            <a:pPr lvl="2"/>
            <a:r>
              <a:rPr lang="en-US" sz="2000" dirty="0" smtClean="0"/>
              <a:t>Humanities, Photon Science and Complexity Science</a:t>
            </a:r>
          </a:p>
          <a:p>
            <a:r>
              <a:rPr lang="en-US" sz="2800" dirty="0" smtClean="0"/>
              <a:t>Transition: EGEE III </a:t>
            </a:r>
            <a:r>
              <a:rPr lang="en-US" sz="2800" dirty="0" smtClean="0">
                <a:sym typeface="Wingdings" pitchFamily="2" charset="2"/>
              </a:rPr>
              <a:t> EGI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Strong legacy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Different world; different goals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Concerns: fragmentation, ESFRI projects bias, VRC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WP3 Overview (partners, objectives, metrics, role, roles)</a:t>
            </a:r>
          </a:p>
          <a:p>
            <a:pPr lvl="1"/>
            <a:r>
              <a:rPr lang="en-US" sz="2000" dirty="0" smtClean="0"/>
              <a:t>TNA3.2: User &amp; Community Support Team</a:t>
            </a:r>
          </a:p>
          <a:p>
            <a:pPr lvl="1"/>
            <a:r>
              <a:rPr lang="en-US" sz="2000" dirty="0" smtClean="0"/>
              <a:t>TNA3.3: NGI User Support Teams</a:t>
            </a:r>
          </a:p>
          <a:p>
            <a:pPr lvl="1"/>
            <a:r>
              <a:rPr lang="en-US" sz="2000" dirty="0" smtClean="0"/>
              <a:t>TNA3.4: Technical Services</a:t>
            </a:r>
          </a:p>
          <a:p>
            <a:pPr lvl="1"/>
            <a:r>
              <a:rPr lang="en-US" sz="2000" dirty="0" smtClean="0"/>
              <a:t>TNA3.1: Activity Management</a:t>
            </a:r>
          </a:p>
          <a:p>
            <a:r>
              <a:rPr lang="en-US" sz="2400" dirty="0" smtClean="0"/>
              <a:t>WP3: Deliverables &amp; Milestones</a:t>
            </a:r>
          </a:p>
          <a:p>
            <a:r>
              <a:rPr lang="en-US" sz="2400" dirty="0" err="1" smtClean="0"/>
              <a:t>Organisational</a:t>
            </a:r>
            <a:r>
              <a:rPr lang="en-US" sz="2400" dirty="0" smtClean="0"/>
              <a:t> Structure</a:t>
            </a:r>
          </a:p>
          <a:p>
            <a:r>
              <a:rPr lang="en-US" sz="2400" dirty="0" smtClean="0"/>
              <a:t>Virtual Research Communities (VRCs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Summary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WP3 </a:t>
            </a:r>
            <a:r>
              <a:rPr lang="en-US" dirty="0" smtClean="0"/>
              <a:t>Overview: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Integrates the user communities’ current &amp; future use of the infrastructure by </a:t>
            </a:r>
            <a:r>
              <a:rPr lang="en-US" sz="4000" u="sng" dirty="0" smtClean="0"/>
              <a:t>coordination</a:t>
            </a:r>
            <a:r>
              <a:rPr lang="en-US" sz="2800" dirty="0" smtClean="0"/>
              <a:t> of:</a:t>
            </a:r>
          </a:p>
          <a:p>
            <a:pPr lvl="1"/>
            <a:r>
              <a:rPr lang="en-US" sz="2400" dirty="0" smtClean="0"/>
              <a:t>effective, responsive support for the EGI user communities’ (VOs &amp; VRCs) through the efforts of the national and specialist support units;</a:t>
            </a:r>
          </a:p>
          <a:p>
            <a:pPr lvl="1"/>
            <a:r>
              <a:rPr lang="en-US" sz="2400" dirty="0" smtClean="0"/>
              <a:t>training, documentation and technical requirements from the user communities to improve the EGI user experience and services;</a:t>
            </a:r>
            <a:endParaRPr lang="en-US" dirty="0" smtClean="0"/>
          </a:p>
          <a:p>
            <a:pPr lvl="1"/>
            <a:r>
              <a:rPr lang="en-US" sz="2400" dirty="0" smtClean="0"/>
              <a:t>technical services to support the establishment and management of VOs.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WP3: 39 Partners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24" y="1285860"/>
            <a:ext cx="2214578" cy="4525963"/>
          </a:xfrm>
        </p:spPr>
        <p:txBody>
          <a:bodyPr/>
          <a:lstStyle/>
          <a:p>
            <a:r>
              <a:rPr lang="en-US" sz="2000" dirty="0" smtClean="0"/>
              <a:t>EGI.EU</a:t>
            </a:r>
          </a:p>
          <a:p>
            <a:r>
              <a:rPr lang="en-US" sz="2000" dirty="0" smtClean="0"/>
              <a:t>UPT</a:t>
            </a:r>
          </a:p>
          <a:p>
            <a:r>
              <a:rPr lang="en-US" sz="2000" dirty="0" smtClean="0"/>
              <a:t>IIAP </a:t>
            </a:r>
            <a:r>
              <a:rPr lang="en-US" sz="2000" dirty="0" smtClean="0"/>
              <a:t>NAS </a:t>
            </a:r>
            <a:r>
              <a:rPr lang="en-US" sz="2000" dirty="0" smtClean="0"/>
              <a:t>RA</a:t>
            </a:r>
          </a:p>
          <a:p>
            <a:r>
              <a:rPr lang="en-US" sz="2000" dirty="0" smtClean="0"/>
              <a:t>JKU</a:t>
            </a:r>
          </a:p>
          <a:p>
            <a:r>
              <a:rPr lang="en-US" sz="2000" dirty="0" smtClean="0"/>
              <a:t>IPP-BAS</a:t>
            </a:r>
          </a:p>
          <a:p>
            <a:r>
              <a:rPr lang="en-US" sz="2000" dirty="0" smtClean="0"/>
              <a:t>SWITCH</a:t>
            </a:r>
          </a:p>
          <a:p>
            <a:r>
              <a:rPr lang="en-US" sz="2000" dirty="0" smtClean="0"/>
              <a:t>UCY</a:t>
            </a:r>
          </a:p>
          <a:p>
            <a:r>
              <a:rPr lang="en-US" sz="2000" dirty="0" smtClean="0"/>
              <a:t>CESNET</a:t>
            </a:r>
          </a:p>
          <a:p>
            <a:r>
              <a:rPr lang="en-US" sz="2000" dirty="0" smtClean="0"/>
              <a:t>KIT-G</a:t>
            </a:r>
          </a:p>
          <a:p>
            <a:r>
              <a:rPr lang="en-US" sz="2000" dirty="0" smtClean="0"/>
              <a:t>UCPH</a:t>
            </a:r>
          </a:p>
          <a:p>
            <a:r>
              <a:rPr lang="en-US" sz="2000" dirty="0" smtClean="0"/>
              <a:t>CSIC</a:t>
            </a:r>
          </a:p>
          <a:p>
            <a:r>
              <a:rPr lang="en-US" sz="2000" dirty="0" smtClean="0"/>
              <a:t>CSC</a:t>
            </a:r>
          </a:p>
          <a:p>
            <a:r>
              <a:rPr lang="en-US" sz="2000" dirty="0" smtClean="0"/>
              <a:t>CNRS </a:t>
            </a:r>
            <a:endParaRPr 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428992" y="1285860"/>
            <a:ext cx="2428892" cy="4525963"/>
          </a:xfrm>
        </p:spPr>
        <p:txBody>
          <a:bodyPr/>
          <a:lstStyle/>
          <a:p>
            <a:r>
              <a:rPr lang="en-US" sz="2000" dirty="0" smtClean="0"/>
              <a:t>GRENA</a:t>
            </a:r>
          </a:p>
          <a:p>
            <a:r>
              <a:rPr lang="en-US" sz="2000" dirty="0" smtClean="0"/>
              <a:t>GRNET</a:t>
            </a:r>
          </a:p>
          <a:p>
            <a:r>
              <a:rPr lang="en-US" sz="2000" dirty="0" smtClean="0"/>
              <a:t>MTA KFKI</a:t>
            </a:r>
          </a:p>
          <a:p>
            <a:r>
              <a:rPr lang="en-US" sz="2000" dirty="0" smtClean="0"/>
              <a:t>TCD</a:t>
            </a:r>
          </a:p>
          <a:p>
            <a:r>
              <a:rPr lang="en-US" sz="2000" dirty="0" smtClean="0"/>
              <a:t>IUCC</a:t>
            </a:r>
          </a:p>
          <a:p>
            <a:r>
              <a:rPr lang="en-US" sz="2000" dirty="0" smtClean="0"/>
              <a:t>INFN</a:t>
            </a:r>
          </a:p>
          <a:p>
            <a:r>
              <a:rPr lang="en-US" sz="2000" dirty="0" smtClean="0"/>
              <a:t>VU</a:t>
            </a:r>
          </a:p>
          <a:p>
            <a:r>
              <a:rPr lang="en-US" sz="2000" dirty="0" smtClean="0"/>
              <a:t>RENAM</a:t>
            </a:r>
          </a:p>
          <a:p>
            <a:r>
              <a:rPr lang="en-US" sz="2000" dirty="0" smtClean="0"/>
              <a:t>NCF</a:t>
            </a:r>
          </a:p>
          <a:p>
            <a:r>
              <a:rPr lang="en-US" sz="2000" dirty="0" smtClean="0"/>
              <a:t>SIGMA</a:t>
            </a:r>
          </a:p>
          <a:p>
            <a:r>
              <a:rPr lang="en-US" sz="2000" dirty="0" smtClean="0"/>
              <a:t>CYFRONET</a:t>
            </a:r>
          </a:p>
          <a:p>
            <a:r>
              <a:rPr lang="en-US" sz="2000" dirty="0" smtClean="0"/>
              <a:t>LIP</a:t>
            </a:r>
          </a:p>
          <a:p>
            <a:r>
              <a:rPr lang="en-US" sz="2000" dirty="0" smtClean="0"/>
              <a:t>IPB </a:t>
            </a:r>
            <a:endParaRPr lang="en-US" sz="2000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72240" y="1214422"/>
            <a:ext cx="2185974" cy="4286280"/>
          </a:xfrm>
        </p:spPr>
        <p:txBody>
          <a:bodyPr/>
          <a:lstStyle/>
          <a:p>
            <a:r>
              <a:rPr lang="en-US" sz="2000" dirty="0" smtClean="0"/>
              <a:t>E-ARENA</a:t>
            </a:r>
          </a:p>
          <a:p>
            <a:r>
              <a:rPr lang="en-US" sz="2000" dirty="0" smtClean="0"/>
              <a:t>VR-SNIC</a:t>
            </a:r>
          </a:p>
          <a:p>
            <a:r>
              <a:rPr lang="en-US" sz="2000" dirty="0" smtClean="0"/>
              <a:t>ARNES</a:t>
            </a:r>
          </a:p>
          <a:p>
            <a:r>
              <a:rPr lang="en-US" sz="2000" dirty="0" smtClean="0"/>
              <a:t>UI SAV</a:t>
            </a:r>
          </a:p>
          <a:p>
            <a:r>
              <a:rPr lang="en-US" sz="2000" dirty="0" smtClean="0"/>
              <a:t>TUBITAK ULAKBIM</a:t>
            </a:r>
          </a:p>
          <a:p>
            <a:r>
              <a:rPr lang="en-US" sz="2000" dirty="0" smtClean="0"/>
              <a:t>STFC</a:t>
            </a:r>
          </a:p>
          <a:p>
            <a:r>
              <a:rPr lang="en-US" sz="2000" dirty="0" smtClean="0"/>
              <a:t>ASGC</a:t>
            </a:r>
          </a:p>
          <a:p>
            <a:r>
              <a:rPr lang="en-US" sz="2000" dirty="0" smtClean="0"/>
              <a:t>ASTI</a:t>
            </a:r>
          </a:p>
          <a:p>
            <a:r>
              <a:rPr lang="en-US" sz="2000" dirty="0" smtClean="0"/>
              <a:t>ITB</a:t>
            </a:r>
          </a:p>
          <a:p>
            <a:r>
              <a:rPr lang="en-US" sz="2000" dirty="0" smtClean="0"/>
              <a:t>KISTI</a:t>
            </a:r>
          </a:p>
          <a:p>
            <a:r>
              <a:rPr lang="en-US" sz="2000" dirty="0" smtClean="0"/>
              <a:t>NECTEC</a:t>
            </a:r>
          </a:p>
          <a:p>
            <a:r>
              <a:rPr lang="en-US" sz="2000" dirty="0" smtClean="0"/>
              <a:t>NUS</a:t>
            </a:r>
          </a:p>
          <a:p>
            <a:r>
              <a:rPr lang="en-US" sz="2000" dirty="0" smtClean="0"/>
              <a:t>UPM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TNA3.2: User &amp; Community Support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779"/>
            <a:ext cx="8229600" cy="4768865"/>
          </a:xfrm>
        </p:spPr>
        <p:txBody>
          <a:bodyPr/>
          <a:lstStyle/>
          <a:p>
            <a:r>
              <a:rPr lang="en-US" dirty="0" smtClean="0"/>
              <a:t>Support for all sizes of communities:</a:t>
            </a:r>
          </a:p>
          <a:p>
            <a:pPr lvl="1"/>
            <a:r>
              <a:rPr lang="en-US" dirty="0" smtClean="0"/>
              <a:t>Reactive: through helpdesk tickets;</a:t>
            </a:r>
          </a:p>
          <a:p>
            <a:pPr lvl="1"/>
            <a:r>
              <a:rPr lang="en-US" dirty="0" smtClean="0"/>
              <a:t>Proactive: through VRC and other meetings;</a:t>
            </a:r>
          </a:p>
          <a:p>
            <a:r>
              <a:rPr lang="en-US" dirty="0" smtClean="0"/>
              <a:t>EGI Helpdesk:</a:t>
            </a:r>
          </a:p>
          <a:p>
            <a:pPr lvl="1"/>
            <a:r>
              <a:rPr lang="en-US" dirty="0" smtClean="0"/>
              <a:t>“Front desk” for new users (change tools &amp; m/ware, application porting,  new VOs);</a:t>
            </a:r>
            <a:endParaRPr lang="en-US" dirty="0" smtClean="0"/>
          </a:p>
          <a:p>
            <a:pPr lvl="1"/>
            <a:r>
              <a:rPr lang="en-US" dirty="0" smtClean="0"/>
              <a:t> these passed on to NGIs &amp; other specialists;</a:t>
            </a:r>
          </a:p>
          <a:p>
            <a:r>
              <a:rPr lang="en-US" dirty="0" smtClean="0"/>
              <a:t>Grid Winter/Summer school participation;</a:t>
            </a:r>
          </a:p>
          <a:p>
            <a:r>
              <a:rPr lang="en-US" dirty="0" smtClean="0"/>
              <a:t>Documentation: review &amp; gap analysis;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TNA3.3: NGI User Support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en-US" sz="2800" dirty="0" smtClean="0"/>
              <a:t>NGI support </a:t>
            </a:r>
            <a:r>
              <a:rPr lang="en-US" sz="2800" dirty="0" smtClean="0"/>
              <a:t>teams to provide:</a:t>
            </a:r>
          </a:p>
          <a:p>
            <a:pPr lvl="1"/>
            <a:r>
              <a:rPr lang="en-US" sz="2400" dirty="0" smtClean="0"/>
              <a:t>Trainers &amp; resources for generic grid training;</a:t>
            </a:r>
          </a:p>
          <a:p>
            <a:r>
              <a:rPr lang="en-US" sz="2800" dirty="0" smtClean="0"/>
              <a:t>Technical experts in the NGIs able to provide:</a:t>
            </a:r>
          </a:p>
          <a:p>
            <a:pPr lvl="1"/>
            <a:r>
              <a:rPr lang="en-US" sz="2400" dirty="0" smtClean="0"/>
              <a:t>consultancy for new communities;</a:t>
            </a:r>
          </a:p>
          <a:p>
            <a:pPr lvl="1"/>
            <a:r>
              <a:rPr lang="en-US" sz="2400" dirty="0" smtClean="0"/>
              <a:t>a</a:t>
            </a:r>
            <a:r>
              <a:rPr lang="en-US" sz="2400" dirty="0" smtClean="0"/>
              <a:t>dvice on application porting support;</a:t>
            </a:r>
          </a:p>
          <a:p>
            <a:pPr lvl="1"/>
            <a:r>
              <a:rPr lang="en-US" sz="2400" dirty="0" smtClean="0"/>
              <a:t>i</a:t>
            </a:r>
            <a:r>
              <a:rPr lang="en-US" sz="2400" dirty="0" smtClean="0"/>
              <a:t>nteraction with the application database;</a:t>
            </a:r>
          </a:p>
          <a:p>
            <a:r>
              <a:rPr lang="en-US" sz="2800" dirty="0" smtClean="0"/>
              <a:t>NGIs to support </a:t>
            </a:r>
            <a:r>
              <a:rPr lang="en-US" sz="2800" dirty="0" err="1" smtClean="0"/>
              <a:t>customised</a:t>
            </a:r>
            <a:r>
              <a:rPr lang="en-US" sz="2800" dirty="0" smtClean="0"/>
              <a:t> dashboards:</a:t>
            </a:r>
          </a:p>
          <a:p>
            <a:pPr lvl="1"/>
            <a:r>
              <a:rPr lang="en-US" sz="2400" dirty="0" smtClean="0"/>
              <a:t>views of the resources available to VOs;</a:t>
            </a:r>
          </a:p>
          <a:p>
            <a:r>
              <a:rPr lang="en-US" sz="2800" dirty="0" smtClean="0"/>
              <a:t>NGIs to contribute expertise to:</a:t>
            </a:r>
          </a:p>
          <a:p>
            <a:pPr lvl="1"/>
            <a:r>
              <a:rPr lang="en-US" sz="2400" dirty="0" smtClean="0"/>
              <a:t> revise the documentation as it is required.</a:t>
            </a: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TNA3.4: Technical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6217"/>
            <a:ext cx="8229600" cy="4911741"/>
          </a:xfrm>
        </p:spPr>
        <p:txBody>
          <a:bodyPr/>
          <a:lstStyle/>
          <a:p>
            <a:r>
              <a:rPr lang="en-US" sz="2800" dirty="0" smtClean="0"/>
              <a:t>Training </a:t>
            </a:r>
            <a:r>
              <a:rPr lang="en-US" sz="2800" dirty="0" err="1" smtClean="0"/>
              <a:t>coord</a:t>
            </a:r>
            <a:r>
              <a:rPr lang="en-US" sz="2800" dirty="0" smtClean="0"/>
              <a:t>: projects &amp; national teams:</a:t>
            </a:r>
          </a:p>
          <a:p>
            <a:pPr lvl="1"/>
            <a:r>
              <a:rPr lang="en-US" sz="2400" dirty="0" smtClean="0"/>
              <a:t>database of registered trainers (all m/w);</a:t>
            </a:r>
          </a:p>
          <a:p>
            <a:pPr lvl="1"/>
            <a:r>
              <a:rPr lang="en-US" sz="2400" dirty="0" smtClean="0"/>
              <a:t>a</a:t>
            </a:r>
            <a:r>
              <a:rPr lang="en-US" sz="2400" dirty="0" smtClean="0"/>
              <a:t>dvertising of planned training events;</a:t>
            </a:r>
          </a:p>
          <a:p>
            <a:pPr lvl="1"/>
            <a:r>
              <a:rPr lang="en-US" sz="2400" dirty="0" smtClean="0"/>
              <a:t>"Digital library" (repository of training materials</a:t>
            </a:r>
            <a:r>
              <a:rPr lang="en-US" sz="2400" dirty="0" smtClean="0"/>
              <a:t>);</a:t>
            </a:r>
          </a:p>
          <a:p>
            <a:r>
              <a:rPr lang="en-US" sz="2800" dirty="0" smtClean="0"/>
              <a:t>Application database (registry):</a:t>
            </a:r>
          </a:p>
          <a:p>
            <a:pPr lvl="1"/>
            <a:r>
              <a:rPr lang="en-US" sz="2400" dirty="0" smtClean="0"/>
              <a:t>s</a:t>
            </a:r>
            <a:r>
              <a:rPr lang="en-US" sz="2400" dirty="0" smtClean="0"/>
              <a:t>upport new and existing user communities;</a:t>
            </a:r>
          </a:p>
          <a:p>
            <a:pPr lvl="1"/>
            <a:r>
              <a:rPr lang="en-US" sz="2400" dirty="0" smtClean="0"/>
              <a:t>apps. ported by NGI teams or other projects;</a:t>
            </a:r>
          </a:p>
          <a:p>
            <a:pPr lvl="1"/>
            <a:r>
              <a:rPr lang="en-US" sz="2400" dirty="0" smtClean="0"/>
              <a:t>c</a:t>
            </a:r>
            <a:r>
              <a:rPr lang="en-US" sz="2400" dirty="0" smtClean="0"/>
              <a:t>ommunities will see if tools already exist;</a:t>
            </a:r>
          </a:p>
          <a:p>
            <a:r>
              <a:rPr lang="en-US" sz="2800" dirty="0" err="1" smtClean="0"/>
              <a:t>Coord</a:t>
            </a:r>
            <a:r>
              <a:rPr lang="en-US" sz="2800" dirty="0" smtClean="0"/>
              <a:t>: tech. services from Ops and NGIs:</a:t>
            </a:r>
          </a:p>
          <a:p>
            <a:pPr lvl="1"/>
            <a:r>
              <a:rPr lang="en-US" sz="2400" dirty="0" smtClean="0"/>
              <a:t>VOMS, VO database, registration, portals etc.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TNA3.1: Activity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7655"/>
            <a:ext cx="8229600" cy="4625989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Activity manager: Steve Brewer, CCO, EGI.eu</a:t>
            </a:r>
          </a:p>
          <a:p>
            <a:pPr lvl="1"/>
            <a:r>
              <a:rPr lang="en-US" sz="1600" dirty="0" smtClean="0"/>
              <a:t>D3.2 - Annual Report on EGI's User Community </a:t>
            </a:r>
            <a:r>
              <a:rPr lang="en-US" sz="1600" dirty="0" smtClean="0"/>
              <a:t>Services. Due</a:t>
            </a:r>
            <a:r>
              <a:rPr lang="en-US" sz="1600" dirty="0" smtClean="0"/>
              <a:t>: </a:t>
            </a:r>
            <a:r>
              <a:rPr lang="en-US" sz="1600" b="1" dirty="0" smtClean="0"/>
              <a:t>PM11</a:t>
            </a:r>
          </a:p>
          <a:p>
            <a:pPr lvl="1"/>
            <a:r>
              <a:rPr lang="en-US" sz="1600" dirty="0" smtClean="0"/>
              <a:t>Mailing lists: </a:t>
            </a:r>
            <a:r>
              <a:rPr lang="en-US" sz="2400" dirty="0" smtClean="0"/>
              <a:t>Inspire-na3, </a:t>
            </a:r>
            <a:r>
              <a:rPr lang="en-US" sz="2400" dirty="0" err="1" smtClean="0"/>
              <a:t>Ucst</a:t>
            </a:r>
            <a:endParaRPr lang="en-US" sz="2400" dirty="0" smtClean="0"/>
          </a:p>
          <a:p>
            <a:r>
              <a:rPr lang="en-US" sz="2400" dirty="0" smtClean="0"/>
              <a:t>TNA3.1: Activity management:</a:t>
            </a:r>
          </a:p>
          <a:p>
            <a:pPr lvl="1"/>
            <a:r>
              <a:rPr lang="en-US" sz="2000" dirty="0" smtClean="0"/>
              <a:t>Task leader: Steve Brewer, EGI.eu</a:t>
            </a:r>
          </a:p>
          <a:p>
            <a:r>
              <a:rPr lang="en-US" sz="2400" dirty="0" smtClean="0"/>
              <a:t>TNA3.2: User &amp; Community Support Team</a:t>
            </a:r>
          </a:p>
          <a:p>
            <a:pPr lvl="1"/>
            <a:r>
              <a:rPr lang="en-US" sz="2000" dirty="0" smtClean="0"/>
              <a:t>Task leader: Steve </a:t>
            </a:r>
            <a:r>
              <a:rPr lang="en-US" sz="2000" dirty="0" smtClean="0"/>
              <a:t>Brewer</a:t>
            </a:r>
            <a:r>
              <a:rPr lang="en-US" sz="2000" dirty="0" smtClean="0"/>
              <a:t>, </a:t>
            </a:r>
            <a:r>
              <a:rPr lang="en-US" sz="2000" dirty="0" smtClean="0"/>
              <a:t>EGI.eu</a:t>
            </a:r>
          </a:p>
          <a:p>
            <a:r>
              <a:rPr lang="en-US" sz="2400" dirty="0" smtClean="0"/>
              <a:t>TNA3.3: NGI User Support Teams</a:t>
            </a:r>
          </a:p>
          <a:p>
            <a:pPr lvl="1"/>
            <a:r>
              <a:rPr lang="en-US" sz="2000" dirty="0" smtClean="0"/>
              <a:t>Task leader: </a:t>
            </a:r>
            <a:r>
              <a:rPr lang="en-US" sz="2000" dirty="0" err="1" smtClean="0"/>
              <a:t>Gergely</a:t>
            </a:r>
            <a:r>
              <a:rPr lang="en-US" sz="2000" dirty="0" smtClean="0"/>
              <a:t> </a:t>
            </a:r>
            <a:r>
              <a:rPr lang="en-US" sz="2000" dirty="0" err="1" smtClean="0"/>
              <a:t>Sipos</a:t>
            </a:r>
            <a:r>
              <a:rPr lang="en-US" sz="2000" dirty="0" smtClean="0"/>
              <a:t>, EGI.eu</a:t>
            </a:r>
          </a:p>
          <a:p>
            <a:r>
              <a:rPr lang="en-US" sz="2400" dirty="0" smtClean="0"/>
              <a:t>TNA3.4: Technical Services</a:t>
            </a:r>
          </a:p>
          <a:p>
            <a:pPr lvl="1"/>
            <a:r>
              <a:rPr lang="en-US" sz="2000" dirty="0" smtClean="0"/>
              <a:t>Task leader: </a:t>
            </a:r>
            <a:r>
              <a:rPr lang="en-US" sz="2000" dirty="0" err="1" smtClean="0"/>
              <a:t>Marios</a:t>
            </a:r>
            <a:r>
              <a:rPr lang="en-US" sz="2000" dirty="0" smtClean="0"/>
              <a:t> </a:t>
            </a:r>
            <a:r>
              <a:rPr lang="en-US" sz="2000" dirty="0" err="1" smtClean="0"/>
              <a:t>Chatziaggelou</a:t>
            </a:r>
            <a:r>
              <a:rPr lang="en-US" sz="2000" dirty="0" smtClean="0"/>
              <a:t>, GRNET</a:t>
            </a:r>
            <a:endParaRPr lang="en-US" sz="2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WP3: Deliverables &amp;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41"/>
            <a:ext cx="8229600" cy="4697427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TNA3.2/3 </a:t>
            </a:r>
            <a:r>
              <a:rPr lang="en-US" sz="2800" dirty="0" smtClean="0"/>
              <a:t>- User &amp; Community Support </a:t>
            </a:r>
            <a:r>
              <a:rPr lang="en-US" sz="2800" dirty="0" smtClean="0"/>
              <a:t>Team/NGI</a:t>
            </a:r>
            <a:endParaRPr lang="en-US" sz="2800" dirty="0" smtClean="0"/>
          </a:p>
          <a:p>
            <a:r>
              <a:rPr lang="en-US" sz="2000" dirty="0" smtClean="0"/>
              <a:t>MS301 - User Support Contacts,</a:t>
            </a:r>
          </a:p>
          <a:p>
            <a:pPr lvl="1"/>
            <a:r>
              <a:rPr lang="en-US" sz="1800" dirty="0" smtClean="0"/>
              <a:t>due: </a:t>
            </a:r>
            <a:r>
              <a:rPr lang="en-US" sz="1800" b="1" dirty="0" smtClean="0"/>
              <a:t>PM1</a:t>
            </a:r>
            <a:r>
              <a:rPr lang="en-US" sz="1800" dirty="0" smtClean="0"/>
              <a:t> (updated </a:t>
            </a:r>
            <a:r>
              <a:rPr lang="en-US" sz="1800" b="1" dirty="0" smtClean="0"/>
              <a:t>PM14</a:t>
            </a:r>
            <a:r>
              <a:rPr lang="en-US" sz="1800" dirty="0" smtClean="0"/>
              <a:t>, </a:t>
            </a:r>
            <a:r>
              <a:rPr lang="en-US" sz="1800" b="1" dirty="0" smtClean="0"/>
              <a:t>PM26</a:t>
            </a:r>
            <a:r>
              <a:rPr lang="en-US" sz="1800" dirty="0" smtClean="0"/>
              <a:t>, </a:t>
            </a:r>
            <a:r>
              <a:rPr lang="en-US" sz="1800" b="1" dirty="0" smtClean="0"/>
              <a:t>PM38</a:t>
            </a:r>
            <a:r>
              <a:rPr lang="en-US" sz="1800" dirty="0" smtClean="0"/>
              <a:t>),</a:t>
            </a:r>
          </a:p>
          <a:p>
            <a:pPr lvl="1"/>
            <a:r>
              <a:rPr lang="en-US" sz="1800" dirty="0" smtClean="0"/>
              <a:t>Lead: INFN (21 - </a:t>
            </a:r>
            <a:r>
              <a:rPr lang="en-US" sz="1800" dirty="0" err="1" smtClean="0"/>
              <a:t>Instituto</a:t>
            </a:r>
            <a:r>
              <a:rPr lang="en-US" sz="1800" dirty="0" smtClean="0"/>
              <a:t> </a:t>
            </a:r>
            <a:r>
              <a:rPr lang="en-US" sz="1800" dirty="0" err="1" smtClean="0"/>
              <a:t>Nazionale</a:t>
            </a:r>
            <a:r>
              <a:rPr lang="en-US" sz="1800" dirty="0" smtClean="0"/>
              <a:t> Di </a:t>
            </a:r>
            <a:r>
              <a:rPr lang="en-US" sz="1800" dirty="0" err="1" smtClean="0"/>
              <a:t>Fisica</a:t>
            </a:r>
            <a:r>
              <a:rPr lang="en-US" sz="1800" dirty="0" smtClean="0"/>
              <a:t> </a:t>
            </a:r>
            <a:r>
              <a:rPr lang="en-US" sz="1800" dirty="0" err="1" smtClean="0"/>
              <a:t>Nucleare</a:t>
            </a:r>
            <a:r>
              <a:rPr lang="en-US" sz="1800" dirty="0" smtClean="0"/>
              <a:t>, Italy</a:t>
            </a:r>
            <a:r>
              <a:rPr lang="en-US" sz="1800" dirty="0" smtClean="0"/>
              <a:t>),</a:t>
            </a:r>
            <a:endParaRPr lang="en-US" sz="1800" dirty="0" smtClean="0"/>
          </a:p>
          <a:p>
            <a:r>
              <a:rPr lang="en-US" sz="2000" dirty="0" smtClean="0"/>
              <a:t>D3.1 - User Community Support Process,</a:t>
            </a:r>
          </a:p>
          <a:p>
            <a:pPr lvl="1"/>
            <a:r>
              <a:rPr lang="en-US" sz="1800" dirty="0" smtClean="0"/>
              <a:t>Due:</a:t>
            </a:r>
            <a:r>
              <a:rPr lang="en-US" sz="1800" b="1" dirty="0" smtClean="0"/>
              <a:t>PM3</a:t>
            </a:r>
            <a:r>
              <a:rPr lang="en-US" sz="1800" dirty="0" smtClean="0"/>
              <a:t>,</a:t>
            </a:r>
          </a:p>
          <a:p>
            <a:pPr lvl="1"/>
            <a:r>
              <a:rPr lang="en-US" sz="1800" dirty="0" smtClean="0"/>
              <a:t>Lead: CNRS (14 - Centre National de la </a:t>
            </a:r>
            <a:r>
              <a:rPr lang="en-US" sz="1800" dirty="0" err="1" smtClean="0"/>
              <a:t>Recherche</a:t>
            </a:r>
            <a:r>
              <a:rPr lang="en-US" sz="1800" dirty="0" smtClean="0"/>
              <a:t> </a:t>
            </a:r>
            <a:r>
              <a:rPr lang="en-US" sz="1800" dirty="0" err="1" smtClean="0"/>
              <a:t>Scietifique</a:t>
            </a:r>
            <a:r>
              <a:rPr lang="en-US" sz="1800" dirty="0" smtClean="0"/>
              <a:t>, France</a:t>
            </a:r>
            <a:r>
              <a:rPr lang="en-US" sz="1800" dirty="0" smtClean="0"/>
              <a:t>),</a:t>
            </a:r>
            <a:endParaRPr lang="en-US" sz="1800" dirty="0" smtClean="0"/>
          </a:p>
          <a:p>
            <a:r>
              <a:rPr lang="en-US" sz="2000" dirty="0" smtClean="0"/>
              <a:t>MS304 - User Support Metrics</a:t>
            </a:r>
          </a:p>
          <a:p>
            <a:pPr lvl="1"/>
            <a:r>
              <a:rPr lang="en-US" sz="1800" dirty="0" smtClean="0"/>
              <a:t>Due: </a:t>
            </a:r>
            <a:r>
              <a:rPr lang="en-US" sz="1800" b="1" dirty="0" smtClean="0"/>
              <a:t>PM3</a:t>
            </a:r>
            <a:r>
              <a:rPr lang="en-US" sz="1800" dirty="0" smtClean="0"/>
              <a:t> (Updated </a:t>
            </a:r>
            <a:r>
              <a:rPr lang="en-US" sz="1800" b="1" dirty="0" smtClean="0"/>
              <a:t>PM15</a:t>
            </a:r>
            <a:r>
              <a:rPr lang="en-US" sz="1800" dirty="0" smtClean="0"/>
              <a:t>, </a:t>
            </a:r>
            <a:r>
              <a:rPr lang="en-US" sz="1800" b="1" dirty="0" smtClean="0"/>
              <a:t>PM27</a:t>
            </a:r>
            <a:r>
              <a:rPr lang="en-US" sz="1800" dirty="0" smtClean="0"/>
              <a:t>, </a:t>
            </a:r>
            <a:r>
              <a:rPr lang="en-US" sz="1800" b="1" dirty="0" smtClean="0"/>
              <a:t>PM39</a:t>
            </a:r>
            <a:r>
              <a:rPr lang="en-US" sz="1800" dirty="0" smtClean="0"/>
              <a:t>),</a:t>
            </a:r>
          </a:p>
          <a:p>
            <a:pPr lvl="1"/>
            <a:r>
              <a:rPr lang="en-US" sz="1800" dirty="0" smtClean="0"/>
              <a:t>Lead: MTA KFKI (18 - MTA KFKI </a:t>
            </a:r>
            <a:r>
              <a:rPr lang="en-US" sz="1800" dirty="0" err="1" smtClean="0"/>
              <a:t>Reszecske-es</a:t>
            </a:r>
            <a:r>
              <a:rPr lang="en-US" sz="1800" dirty="0" smtClean="0"/>
              <a:t> </a:t>
            </a:r>
            <a:r>
              <a:rPr lang="en-US" sz="1800" dirty="0" err="1" smtClean="0"/>
              <a:t>Magfizikai</a:t>
            </a:r>
            <a:r>
              <a:rPr lang="en-US" sz="1800" dirty="0" smtClean="0"/>
              <a:t> </a:t>
            </a:r>
            <a:r>
              <a:rPr lang="en-US" sz="1800" dirty="0" err="1" smtClean="0"/>
              <a:t>Kutatointezet</a:t>
            </a:r>
            <a:r>
              <a:rPr lang="en-US" sz="1800" dirty="0" smtClean="0"/>
              <a:t>, Hungary</a:t>
            </a:r>
            <a:r>
              <a:rPr lang="en-US" sz="1800" dirty="0" smtClean="0"/>
              <a:t>),</a:t>
            </a:r>
            <a:endParaRPr lang="en-US" sz="1800" dirty="0" smtClean="0"/>
          </a:p>
          <a:p>
            <a:r>
              <a:rPr lang="en-US" sz="2000" dirty="0" smtClean="0"/>
              <a:t>MS305 - User Feedback and Recommendations</a:t>
            </a:r>
          </a:p>
          <a:p>
            <a:pPr lvl="1"/>
            <a:r>
              <a:rPr lang="en-US" sz="1800" dirty="0" smtClean="0"/>
              <a:t>Due: </a:t>
            </a:r>
            <a:r>
              <a:rPr lang="en-US" sz="1800" b="1" dirty="0" smtClean="0"/>
              <a:t>PM6</a:t>
            </a:r>
            <a:r>
              <a:rPr lang="en-US" sz="1800" dirty="0" smtClean="0"/>
              <a:t> (Updated </a:t>
            </a:r>
            <a:r>
              <a:rPr lang="en-US" sz="1800" b="1" dirty="0" smtClean="0"/>
              <a:t>PM18</a:t>
            </a:r>
            <a:r>
              <a:rPr lang="en-US" sz="1800" dirty="0" smtClean="0"/>
              <a:t>, </a:t>
            </a:r>
            <a:r>
              <a:rPr lang="en-US" sz="1800" b="1" dirty="0" smtClean="0"/>
              <a:t>PM30</a:t>
            </a:r>
            <a:r>
              <a:rPr lang="en-US" sz="1800" dirty="0" smtClean="0"/>
              <a:t>, </a:t>
            </a:r>
            <a:r>
              <a:rPr lang="en-US" sz="1800" b="1" dirty="0" smtClean="0"/>
              <a:t>PM42</a:t>
            </a:r>
            <a:r>
              <a:rPr lang="en-US" sz="1800" dirty="0" smtClean="0"/>
              <a:t>),</a:t>
            </a:r>
          </a:p>
          <a:p>
            <a:pPr lvl="1"/>
            <a:r>
              <a:rPr lang="en-US" sz="1800" dirty="0" smtClean="0"/>
              <a:t>Lead Beneficiary: EGI.eu (1</a:t>
            </a:r>
            <a:r>
              <a:rPr lang="en-US" sz="1800" dirty="0" smtClean="0"/>
              <a:t>),</a:t>
            </a:r>
            <a:endParaRPr lang="en-US" sz="1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28860" y="6286520"/>
            <a:ext cx="4000528" cy="476250"/>
          </a:xfrm>
        </p:spPr>
        <p:txBody>
          <a:bodyPr/>
          <a:lstStyle/>
          <a:p>
            <a:r>
              <a:rPr lang="en-GB" dirty="0" smtClean="0"/>
              <a:t>EGI: Task leaders meeting – 10 June 2010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">
  <a:themeElements>
    <a:clrScheme name="EGI_DS Kickoff Meeting (WP1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GI_DS Kickoff Meeting (WP1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rgbClr val="E7DBB1"/>
            </a:solidFill>
            <a:effectLst/>
            <a:latin typeface="Arial" pitchFamily="80" charset="0"/>
          </a:defRPr>
        </a:defPPr>
      </a:lstStyle>
    </a:lnDef>
  </a:objectDefaults>
  <a:extraClrSchemeLst>
    <a:extraClrScheme>
      <a:clrScheme name="EGI_DS Kickoff Meeting (WP1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I_DS Kickoff Meeting (WP1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I_DS Kickoff Meeting (WP1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</Template>
  <TotalTime>2944</TotalTime>
  <Words>990</Words>
  <Application>Microsoft Office PowerPoint</Application>
  <PresentationFormat>On-screen Show (4:3)</PresentationFormat>
  <Paragraphs>174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EGI</vt:lpstr>
      <vt:lpstr>Microsoft Office PowerPoint 97-2003 Presentation</vt:lpstr>
      <vt:lpstr>Microsoft Office PowerPoint 97-2003 Slide</vt:lpstr>
      <vt:lpstr>EGI-InSPIRE</vt:lpstr>
      <vt:lpstr>Outline</vt:lpstr>
      <vt:lpstr>WP3 Overview: objectives</vt:lpstr>
      <vt:lpstr>WP3: 39 Partners involved</vt:lpstr>
      <vt:lpstr>TNA3.2: User &amp; Community Support Team</vt:lpstr>
      <vt:lpstr>TNA3.3: NGI User Support Teams</vt:lpstr>
      <vt:lpstr>TNA3.4: Technical Services</vt:lpstr>
      <vt:lpstr>TNA3.1: Activity Management</vt:lpstr>
      <vt:lpstr>WP3: Deliverables &amp; Milestones</vt:lpstr>
      <vt:lpstr>WP3: Deliverables &amp; Milestones</vt:lpstr>
      <vt:lpstr>Organisational Structure</vt:lpstr>
      <vt:lpstr>Support activity within user community</vt:lpstr>
      <vt:lpstr>Interaction of new and existing users</vt:lpstr>
      <vt:lpstr>Virtual Research Communities (VRCs)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EGI-InSPIRE</dc:title>
  <dc:creator>Steven Newhouse</dc:creator>
  <cp:lastModifiedBy>Nguest</cp:lastModifiedBy>
  <cp:revision>47</cp:revision>
  <dcterms:created xsi:type="dcterms:W3CDTF">2010-06-01T05:31:38Z</dcterms:created>
  <dcterms:modified xsi:type="dcterms:W3CDTF">2010-06-10T08:46:10Z</dcterms:modified>
</cp:coreProperties>
</file>