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0" r:id="rId4"/>
    <p:sldId id="265" r:id="rId5"/>
    <p:sldId id="266" r:id="rId6"/>
    <p:sldId id="267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61EEA7-A85F-4286-B786-8F08BA2DC94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49CE49E-9F49-4C22-957F-08CEBA2FAA31}">
      <dgm:prSet phldrT="[Text]"/>
      <dgm:spPr>
        <a:solidFill>
          <a:srgbClr xmlns:mc="http://schemas.openxmlformats.org/markup-compatibility/2006" xmlns:a14="http://schemas.microsoft.com/office/drawing/2010/main" val="FFC000" mc:Ignorable="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Criteria</a:t>
          </a:r>
          <a:endParaRPr lang="en-GB" dirty="0">
            <a:solidFill>
              <a:schemeClr val="tx1"/>
            </a:solidFill>
          </a:endParaRPr>
        </a:p>
      </dgm:t>
    </dgm:pt>
    <dgm:pt modelId="{AB8B131A-88D5-4B8C-9C35-8D7105D354EB}" type="parTrans" cxnId="{541D4E80-4302-4EA7-9CC3-50805E6E15F5}">
      <dgm:prSet/>
      <dgm:spPr/>
      <dgm:t>
        <a:bodyPr/>
        <a:lstStyle/>
        <a:p>
          <a:endParaRPr lang="en-GB"/>
        </a:p>
      </dgm:t>
    </dgm:pt>
    <dgm:pt modelId="{857A26F5-0AB6-47C5-B1DA-E8B1E2BEBEEE}" type="sibTrans" cxnId="{541D4E80-4302-4EA7-9CC3-50805E6E15F5}">
      <dgm:prSet/>
      <dgm:spPr/>
      <dgm:t>
        <a:bodyPr/>
        <a:lstStyle/>
        <a:p>
          <a:endParaRPr lang="en-GB"/>
        </a:p>
      </dgm:t>
    </dgm:pt>
    <dgm:pt modelId="{1E3BA713-83A0-476E-8257-E9B89D2BBA43}">
      <dgm:prSet phldrT="[Text]"/>
      <dgm:spPr>
        <a:solidFill>
          <a:srgbClr xmlns:mc="http://schemas.openxmlformats.org/markup-compatibility/2006" xmlns:a14="http://schemas.microsoft.com/office/drawing/2010/main" val="FFC000" mc:Ignorable="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Verification</a:t>
          </a:r>
          <a:endParaRPr lang="en-GB" dirty="0">
            <a:solidFill>
              <a:schemeClr val="tx1"/>
            </a:solidFill>
          </a:endParaRPr>
        </a:p>
      </dgm:t>
    </dgm:pt>
    <dgm:pt modelId="{B8969F69-0E30-44AF-81F2-2E28C4FE1379}" type="parTrans" cxnId="{8426AA01-6C33-44E0-A67D-4551B847A520}">
      <dgm:prSet/>
      <dgm:spPr/>
      <dgm:t>
        <a:bodyPr/>
        <a:lstStyle/>
        <a:p>
          <a:endParaRPr lang="en-GB"/>
        </a:p>
      </dgm:t>
    </dgm:pt>
    <dgm:pt modelId="{B3F1CDD6-E904-4C81-B999-5AB7D0EA0C9B}" type="sibTrans" cxnId="{8426AA01-6C33-44E0-A67D-4551B847A520}">
      <dgm:prSet/>
      <dgm:spPr/>
      <dgm:t>
        <a:bodyPr/>
        <a:lstStyle/>
        <a:p>
          <a:endParaRPr lang="en-GB"/>
        </a:p>
      </dgm:t>
    </dgm:pt>
    <dgm:pt modelId="{D6DFCE6F-2678-41F3-8109-05D5790E0B42}">
      <dgm:prSet phldrT="[Text]"/>
      <dgm:spPr>
        <a:gradFill flip="none" rotWithShape="1">
          <a:gsLst>
            <a:gs pos="0">
              <a:srgbClr xmlns:mc="http://schemas.openxmlformats.org/markup-compatibility/2006" xmlns:a14="http://schemas.microsoft.com/office/drawing/2010/main" val="FFC000" mc:Ignorable="">
                <a:tint val="66000"/>
                <a:satMod val="160000"/>
              </a:srgbClr>
            </a:gs>
            <a:gs pos="50000">
              <a:srgbClr xmlns:mc="http://schemas.openxmlformats.org/markup-compatibility/2006" xmlns:a14="http://schemas.microsoft.com/office/drawing/2010/main" val="FFC000" mc:Ignorable="">
                <a:tint val="44500"/>
                <a:satMod val="160000"/>
              </a:srgbClr>
            </a:gs>
            <a:gs pos="100000">
              <a:srgbClr xmlns:mc="http://schemas.openxmlformats.org/markup-compatibility/2006" xmlns:a14="http://schemas.microsoft.com/office/drawing/2010/main" val="FFC000" mc:Ignorable="">
                <a:tint val="23500"/>
                <a:satMod val="160000"/>
              </a:srgbClr>
            </a:gs>
          </a:gsLst>
          <a:lin ang="0" scaled="1"/>
          <a:tileRect/>
        </a:gradFill>
        <a:ln>
          <a:solidFill>
            <a:schemeClr val="tx1"/>
          </a:solidFill>
        </a:ln>
      </dgm:spPr>
      <dgm:t>
        <a:bodyPr/>
        <a:lstStyle/>
        <a:p>
          <a:r>
            <a:rPr lang="en-GB" i="1" dirty="0" smtClean="0">
              <a:solidFill>
                <a:schemeClr val="tx1"/>
              </a:solidFill>
            </a:rPr>
            <a:t>Staged Rollout</a:t>
          </a:r>
          <a:endParaRPr lang="en-GB" i="1" dirty="0">
            <a:solidFill>
              <a:schemeClr val="tx1"/>
            </a:solidFill>
          </a:endParaRPr>
        </a:p>
      </dgm:t>
    </dgm:pt>
    <dgm:pt modelId="{268CC869-55EC-4922-9F22-6142F0D71A00}" type="parTrans" cxnId="{A6FF81AD-9B9D-4D3D-BBD4-86D9868CD90E}">
      <dgm:prSet/>
      <dgm:spPr/>
      <dgm:t>
        <a:bodyPr/>
        <a:lstStyle/>
        <a:p>
          <a:endParaRPr lang="en-GB"/>
        </a:p>
      </dgm:t>
    </dgm:pt>
    <dgm:pt modelId="{E4A2CFC7-4F00-405F-9A69-F77A30AA50FE}" type="sibTrans" cxnId="{A6FF81AD-9B9D-4D3D-BBD4-86D9868CD90E}">
      <dgm:prSet/>
      <dgm:spPr/>
      <dgm:t>
        <a:bodyPr/>
        <a:lstStyle/>
        <a:p>
          <a:endParaRPr lang="en-GB"/>
        </a:p>
      </dgm:t>
    </dgm:pt>
    <dgm:pt modelId="{9FFD88C2-A10C-4781-AFE8-B7182DEBD08C}">
      <dgm:prSet phldrT="[Text]"/>
      <dgm:spPr>
        <a:solidFill>
          <a:srgbClr xmlns:mc="http://schemas.openxmlformats.org/markup-compatibility/2006" xmlns:a14="http://schemas.microsoft.com/office/drawing/2010/main" val="92D050" mc:Ignorable="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External Projects</a:t>
          </a:r>
          <a:endParaRPr lang="en-GB" dirty="0">
            <a:solidFill>
              <a:schemeClr val="tx1"/>
            </a:solidFill>
          </a:endParaRPr>
        </a:p>
      </dgm:t>
    </dgm:pt>
    <dgm:pt modelId="{0E76F047-C597-40A5-A52A-B1BF9C59D8B6}" type="parTrans" cxnId="{E2EEF10C-3489-41D6-B019-EC8500604D2A}">
      <dgm:prSet/>
      <dgm:spPr/>
      <dgm:t>
        <a:bodyPr/>
        <a:lstStyle/>
        <a:p>
          <a:endParaRPr lang="en-GB"/>
        </a:p>
      </dgm:t>
    </dgm:pt>
    <dgm:pt modelId="{6B4B54EE-6C8A-4114-A844-A38FF20B1C87}" type="sibTrans" cxnId="{E2EEF10C-3489-41D6-B019-EC8500604D2A}">
      <dgm:prSet/>
      <dgm:spPr/>
      <dgm:t>
        <a:bodyPr/>
        <a:lstStyle/>
        <a:p>
          <a:endParaRPr lang="en-GB"/>
        </a:p>
      </dgm:t>
    </dgm:pt>
    <dgm:pt modelId="{316EA62D-323A-4896-86FD-AE0CD89AC0CC}" type="pres">
      <dgm:prSet presAssocID="{D661EEA7-A85F-4286-B786-8F08BA2DC94F}" presName="Name0" presStyleCnt="0">
        <dgm:presLayoutVars>
          <dgm:dir/>
          <dgm:animLvl val="lvl"/>
          <dgm:resizeHandles val="exact"/>
        </dgm:presLayoutVars>
      </dgm:prSet>
      <dgm:spPr/>
    </dgm:pt>
    <dgm:pt modelId="{329D1DB7-5F1B-4744-8867-90D023951CB3}" type="pres">
      <dgm:prSet presAssocID="{9FFD88C2-A10C-4781-AFE8-B7182DEBD08C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4FB2ABB-39A5-4DCF-AEC3-1098F9269507}" type="pres">
      <dgm:prSet presAssocID="{6B4B54EE-6C8A-4114-A844-A38FF20B1C87}" presName="parTxOnlySpace" presStyleCnt="0"/>
      <dgm:spPr/>
    </dgm:pt>
    <dgm:pt modelId="{4C1FC427-6C54-4815-8DDE-E3243FA7A385}" type="pres">
      <dgm:prSet presAssocID="{749CE49E-9F49-4C22-957F-08CEBA2FAA3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47EADD-D83D-4B4D-88E7-C079518D2970}" type="pres">
      <dgm:prSet presAssocID="{857A26F5-0AB6-47C5-B1DA-E8B1E2BEBEEE}" presName="parTxOnlySpace" presStyleCnt="0"/>
      <dgm:spPr/>
    </dgm:pt>
    <dgm:pt modelId="{4B68E9F2-F11D-4FF6-958E-2C3B16313D68}" type="pres">
      <dgm:prSet presAssocID="{1E3BA713-83A0-476E-8257-E9B89D2BBA43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F0D3293-2BD5-4DAD-9E44-81959423B00C}" type="pres">
      <dgm:prSet presAssocID="{B3F1CDD6-E904-4C81-B999-5AB7D0EA0C9B}" presName="parTxOnlySpace" presStyleCnt="0"/>
      <dgm:spPr/>
    </dgm:pt>
    <dgm:pt modelId="{FE6E8CE0-7CB1-43FA-8EB6-CE543247C702}" type="pres">
      <dgm:prSet presAssocID="{D6DFCE6F-2678-41F3-8109-05D5790E0B4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6FF81AD-9B9D-4D3D-BBD4-86D9868CD90E}" srcId="{D661EEA7-A85F-4286-B786-8F08BA2DC94F}" destId="{D6DFCE6F-2678-41F3-8109-05D5790E0B42}" srcOrd="3" destOrd="0" parTransId="{268CC869-55EC-4922-9F22-6142F0D71A00}" sibTransId="{E4A2CFC7-4F00-405F-9A69-F77A30AA50FE}"/>
    <dgm:cxn modelId="{2BD74889-58C4-42C7-A2F2-38BE93D4C936}" type="presOf" srcId="{9FFD88C2-A10C-4781-AFE8-B7182DEBD08C}" destId="{329D1DB7-5F1B-4744-8867-90D023951CB3}" srcOrd="0" destOrd="0" presId="urn:microsoft.com/office/officeart/2005/8/layout/chevron1"/>
    <dgm:cxn modelId="{E751F9B4-3DE6-48A3-9A59-2633625F0014}" type="presOf" srcId="{D661EEA7-A85F-4286-B786-8F08BA2DC94F}" destId="{316EA62D-323A-4896-86FD-AE0CD89AC0CC}" srcOrd="0" destOrd="0" presId="urn:microsoft.com/office/officeart/2005/8/layout/chevron1"/>
    <dgm:cxn modelId="{EB2A83E2-2CBC-4ECF-88C4-E1B3ABB0BF0C}" type="presOf" srcId="{D6DFCE6F-2678-41F3-8109-05D5790E0B42}" destId="{FE6E8CE0-7CB1-43FA-8EB6-CE543247C702}" srcOrd="0" destOrd="0" presId="urn:microsoft.com/office/officeart/2005/8/layout/chevron1"/>
    <dgm:cxn modelId="{8426AA01-6C33-44E0-A67D-4551B847A520}" srcId="{D661EEA7-A85F-4286-B786-8F08BA2DC94F}" destId="{1E3BA713-83A0-476E-8257-E9B89D2BBA43}" srcOrd="2" destOrd="0" parTransId="{B8969F69-0E30-44AF-81F2-2E28C4FE1379}" sibTransId="{B3F1CDD6-E904-4C81-B999-5AB7D0EA0C9B}"/>
    <dgm:cxn modelId="{92204CDC-F883-489D-8B39-5FEFC8BAF578}" type="presOf" srcId="{1E3BA713-83A0-476E-8257-E9B89D2BBA43}" destId="{4B68E9F2-F11D-4FF6-958E-2C3B16313D68}" srcOrd="0" destOrd="0" presId="urn:microsoft.com/office/officeart/2005/8/layout/chevron1"/>
    <dgm:cxn modelId="{A34D1758-5715-427B-B413-4E855CB3C781}" type="presOf" srcId="{749CE49E-9F49-4C22-957F-08CEBA2FAA31}" destId="{4C1FC427-6C54-4815-8DDE-E3243FA7A385}" srcOrd="0" destOrd="0" presId="urn:microsoft.com/office/officeart/2005/8/layout/chevron1"/>
    <dgm:cxn modelId="{541D4E80-4302-4EA7-9CC3-50805E6E15F5}" srcId="{D661EEA7-A85F-4286-B786-8F08BA2DC94F}" destId="{749CE49E-9F49-4C22-957F-08CEBA2FAA31}" srcOrd="1" destOrd="0" parTransId="{AB8B131A-88D5-4B8C-9C35-8D7105D354EB}" sibTransId="{857A26F5-0AB6-47C5-B1DA-E8B1E2BEBEEE}"/>
    <dgm:cxn modelId="{E2EEF10C-3489-41D6-B019-EC8500604D2A}" srcId="{D661EEA7-A85F-4286-B786-8F08BA2DC94F}" destId="{9FFD88C2-A10C-4781-AFE8-B7182DEBD08C}" srcOrd="0" destOrd="0" parTransId="{0E76F047-C597-40A5-A52A-B1BF9C59D8B6}" sibTransId="{6B4B54EE-6C8A-4114-A844-A38FF20B1C87}"/>
    <dgm:cxn modelId="{7EF59822-6EBD-4D03-8639-C518246D3C06}" type="presParOf" srcId="{316EA62D-323A-4896-86FD-AE0CD89AC0CC}" destId="{329D1DB7-5F1B-4744-8867-90D023951CB3}" srcOrd="0" destOrd="0" presId="urn:microsoft.com/office/officeart/2005/8/layout/chevron1"/>
    <dgm:cxn modelId="{500BC354-8E54-4A97-A605-A5DD08C2F850}" type="presParOf" srcId="{316EA62D-323A-4896-86FD-AE0CD89AC0CC}" destId="{54FB2ABB-39A5-4DCF-AEC3-1098F9269507}" srcOrd="1" destOrd="0" presId="urn:microsoft.com/office/officeart/2005/8/layout/chevron1"/>
    <dgm:cxn modelId="{AB57F164-0546-482D-A0C3-D3F2D105978E}" type="presParOf" srcId="{316EA62D-323A-4896-86FD-AE0CD89AC0CC}" destId="{4C1FC427-6C54-4815-8DDE-E3243FA7A385}" srcOrd="2" destOrd="0" presId="urn:microsoft.com/office/officeart/2005/8/layout/chevron1"/>
    <dgm:cxn modelId="{662C53CB-456C-4C5E-9990-512D1370E3AC}" type="presParOf" srcId="{316EA62D-323A-4896-86FD-AE0CD89AC0CC}" destId="{7747EADD-D83D-4B4D-88E7-C079518D2970}" srcOrd="3" destOrd="0" presId="urn:microsoft.com/office/officeart/2005/8/layout/chevron1"/>
    <dgm:cxn modelId="{5B3D6581-BB4E-4907-B6E9-6F281EC72504}" type="presParOf" srcId="{316EA62D-323A-4896-86FD-AE0CD89AC0CC}" destId="{4B68E9F2-F11D-4FF6-958E-2C3B16313D68}" srcOrd="4" destOrd="0" presId="urn:microsoft.com/office/officeart/2005/8/layout/chevron1"/>
    <dgm:cxn modelId="{64CA86DA-D387-4FD6-ADD7-BCE15E1A48D5}" type="presParOf" srcId="{316EA62D-323A-4896-86FD-AE0CD89AC0CC}" destId="{3F0D3293-2BD5-4DAD-9E44-81959423B00C}" srcOrd="5" destOrd="0" presId="urn:microsoft.com/office/officeart/2005/8/layout/chevron1"/>
    <dgm:cxn modelId="{80EA5947-FCA1-4F84-87AB-2EBB73DCA1E7}" type="presParOf" srcId="{316EA62D-323A-4896-86FD-AE0CD89AC0CC}" destId="{FE6E8CE0-7CB1-43FA-8EB6-CE543247C702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D1DB7-5F1B-4744-8867-90D023951CB3}">
      <dsp:nvSpPr>
        <dsp:cNvPr id="0" name=""/>
        <dsp:cNvSpPr/>
      </dsp:nvSpPr>
      <dsp:spPr>
        <a:xfrm>
          <a:off x="3178" y="1892995"/>
          <a:ext cx="1849931" cy="739972"/>
        </a:xfrm>
        <a:prstGeom prst="chevron">
          <a:avLst/>
        </a:prstGeom>
        <a:solidFill>
          <a:srgbClr xmlns:mc="http://schemas.openxmlformats.org/markup-compatibility/2006" xmlns:a14="http://schemas.microsoft.com/office/drawing/2010/main" val="92D050" mc:Ignorable="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External Projects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373164" y="1892995"/>
        <a:ext cx="1109959" cy="739972"/>
      </dsp:txXfrm>
    </dsp:sp>
    <dsp:sp modelId="{4C1FC427-6C54-4815-8DDE-E3243FA7A385}">
      <dsp:nvSpPr>
        <dsp:cNvPr id="0" name=""/>
        <dsp:cNvSpPr/>
      </dsp:nvSpPr>
      <dsp:spPr>
        <a:xfrm>
          <a:off x="1668116" y="1892995"/>
          <a:ext cx="1849931" cy="739972"/>
        </a:xfrm>
        <a:prstGeom prst="chevron">
          <a:avLst/>
        </a:prstGeom>
        <a:solidFill>
          <a:srgbClr xmlns:mc="http://schemas.openxmlformats.org/markup-compatibility/2006" xmlns:a14="http://schemas.microsoft.com/office/drawing/2010/main" val="FFC000" mc:Ignorable="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Criteria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2038102" y="1892995"/>
        <a:ext cx="1109959" cy="739972"/>
      </dsp:txXfrm>
    </dsp:sp>
    <dsp:sp modelId="{4B68E9F2-F11D-4FF6-958E-2C3B16313D68}">
      <dsp:nvSpPr>
        <dsp:cNvPr id="0" name=""/>
        <dsp:cNvSpPr/>
      </dsp:nvSpPr>
      <dsp:spPr>
        <a:xfrm>
          <a:off x="3333055" y="1892995"/>
          <a:ext cx="1849931" cy="739972"/>
        </a:xfrm>
        <a:prstGeom prst="chevron">
          <a:avLst/>
        </a:prstGeom>
        <a:solidFill>
          <a:srgbClr xmlns:mc="http://schemas.openxmlformats.org/markup-compatibility/2006" xmlns:a14="http://schemas.microsoft.com/office/drawing/2010/main" val="FFC000" mc:Ignorable="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Verification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3703041" y="1892995"/>
        <a:ext cx="1109959" cy="739972"/>
      </dsp:txXfrm>
    </dsp:sp>
    <dsp:sp modelId="{FE6E8CE0-7CB1-43FA-8EB6-CE543247C702}">
      <dsp:nvSpPr>
        <dsp:cNvPr id="0" name=""/>
        <dsp:cNvSpPr/>
      </dsp:nvSpPr>
      <dsp:spPr>
        <a:xfrm>
          <a:off x="4997994" y="1892995"/>
          <a:ext cx="1849931" cy="739972"/>
        </a:xfrm>
        <a:prstGeom prst="chevron">
          <a:avLst/>
        </a:prstGeom>
        <a:gradFill flip="none" rotWithShape="1">
          <a:gsLst>
            <a:gs pos="0">
              <a:srgbClr xmlns:mc="http://schemas.openxmlformats.org/markup-compatibility/2006" xmlns:a14="http://schemas.microsoft.com/office/drawing/2010/main" val="FFC000" mc:Ignorable="">
                <a:tint val="66000"/>
                <a:satMod val="160000"/>
              </a:srgbClr>
            </a:gs>
            <a:gs pos="50000">
              <a:srgbClr xmlns:mc="http://schemas.openxmlformats.org/markup-compatibility/2006" xmlns:a14="http://schemas.microsoft.com/office/drawing/2010/main" val="FFC000" mc:Ignorable="">
                <a:tint val="44500"/>
                <a:satMod val="160000"/>
              </a:srgbClr>
            </a:gs>
            <a:gs pos="100000">
              <a:srgbClr xmlns:mc="http://schemas.openxmlformats.org/markup-compatibility/2006" xmlns:a14="http://schemas.microsoft.com/office/drawing/2010/main" val="FFC000" mc:Ignorable="">
                <a:tint val="23500"/>
                <a:satMod val="160000"/>
              </a:srgbClr>
            </a:gs>
          </a:gsLst>
          <a:lin ang="0" scaled="1"/>
          <a:tileRect/>
        </a:gra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i="1" kern="1200" dirty="0" smtClean="0">
              <a:solidFill>
                <a:schemeClr val="tx1"/>
              </a:solidFill>
            </a:rPr>
            <a:t>Staged Rollout</a:t>
          </a:r>
          <a:endParaRPr lang="en-GB" sz="1600" i="1" kern="1200" dirty="0">
            <a:solidFill>
              <a:schemeClr val="tx1"/>
            </a:solidFill>
          </a:endParaRPr>
        </a:p>
      </dsp:txBody>
      <dsp:txXfrm>
        <a:off x="5367980" y="1892995"/>
        <a:ext cx="1109959" cy="739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F686F-24C3-40A1-BEBA-5ABED95F2088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5CEBC-F296-49D2-BFFC-0DCCB8BDD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465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fld id="{A374668E-2943-4EFF-A650-64419283E149}" type="slidenum">
              <a:rPr lang="en-GB">
                <a:solidFill>
                  <a:prstClr val="black"/>
                </a:solidFill>
              </a:rPr>
              <a:pPr eaLnBrk="1" hangingPunct="1"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912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30488" y="6391275"/>
            <a:ext cx="390525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912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FFDC8-FC7B-4D5E-BF2D-669F3393AF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9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AF210-6E37-4527-B587-670E6F060D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25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C0E27-5DEF-4A3A-9D0D-77661F89A3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373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6A4B5-97D2-4518-B229-CD0BA5FEB6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892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C9DEE-457C-4006-874B-DDDE13619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D609-E408-41EE-8F2B-BA9EC015D3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0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33887-8540-48B2-9EA3-B55665D7E0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50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06B43-4F8D-46EC-B1AF-5FA303D697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88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buNone/>
              <a:defRPr smtClean="0"/>
            </a:lvl1pPr>
          </a:lstStyle>
          <a:p>
            <a:pPr>
              <a:defRPr/>
            </a:pPr>
            <a:r>
              <a:rPr lang="en-GB"/>
              <a:t>EGI-InSPIRE (INFSO RI-261323)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fld id="{838D6C18-BA0D-46DF-8F09-B09BFF19975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84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E2E81-58F9-443C-B8AE-F93CF086AA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68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53F61-467C-49D4-85C1-8147548277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25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0A1B8-A178-4488-8B22-F8295DDA8C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2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45477-04E8-4EDE-9E0F-6911D4F01B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8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EBF7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europe_backgroun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pPr>
              <a:buClr>
                <a:srgbClr xmlns:mc="http://schemas.openxmlformats.org/markup-compatibility/2006" xmlns:a14="http://schemas.microsoft.com/office/drawing/2010/main" val="FFCC66" mc:Ignorable=""/>
              </a:buClr>
              <a:buFontTx/>
              <a:buChar char="•"/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pPr>
              <a:buClr>
                <a:srgbClr xmlns:mc="http://schemas.openxmlformats.org/markup-compatibility/2006" xmlns:a14="http://schemas.microsoft.com/office/drawing/2010/main" val="FFCC66" mc:Ignorable=""/>
              </a:buClr>
              <a:buFontTx/>
              <a:buChar char="•"/>
              <a:defRPr/>
            </a:pPr>
            <a:r>
              <a:rPr lang="en-GB"/>
              <a:t>EGI-InSPIRE (INFSO RI-261323)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pPr>
              <a:buClr>
                <a:srgbClr xmlns:mc="http://schemas.openxmlformats.org/markup-compatibility/2006" xmlns:a14="http://schemas.microsoft.com/office/drawing/2010/main" val="FFCC66" mc:Ignorable=""/>
              </a:buClr>
              <a:buFontTx/>
              <a:buChar char="•"/>
              <a:defRPr/>
            </a:pPr>
            <a:fld id="{E4ABE7B3-99E5-4679-BE43-E832ADDF7368}" type="slidenum">
              <a:rPr lang="en-GB"/>
              <a:pPr>
                <a:buClr>
                  <a:srgbClr xmlns:mc="http://schemas.openxmlformats.org/markup-compatibility/2006" xmlns:a14="http://schemas.microsoft.com/office/drawing/2010/main" val="FFCC66" mc:Ignorable=""/>
                </a:buClr>
                <a:buFontTx/>
                <a:buChar char="•"/>
                <a:defRPr/>
              </a:pPr>
              <a:t>‹#›</a:t>
            </a:fld>
            <a:endParaRPr lang="en-GB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15888"/>
            <a:ext cx="77787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07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+mj-lt"/>
          <a:ea typeface="MS PGothic" pitchFamily="34" charset="-128"/>
          <a:cs typeface="ＭＳ Ｐゴシック" pitchFamily="10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MS PGothic" pitchFamily="34" charset="-128"/>
          <a:cs typeface="ＭＳ Ｐゴシック" pitchFamily="10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MS PGothic" pitchFamily="34" charset="-128"/>
          <a:cs typeface="ＭＳ Ｐゴシック" pitchFamily="10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MS PGothic" pitchFamily="34" charset="-128"/>
          <a:cs typeface="ＭＳ Ｐゴシック" pitchFamily="10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MS PGothic" pitchFamily="34" charset="-128"/>
          <a:cs typeface="ＭＳ Ｐゴシック" pitchFamily="10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xmlns:mc="http://schemas.openxmlformats.org/markup-compatibility/2006" xmlns:a14="http://schemas.microsoft.com/office/drawing/2010/main" val="3333CC" mc:Ignorable=""/>
          </a:solidFill>
          <a:latin typeface="+mn-lt"/>
          <a:ea typeface="MS PGothic" pitchFamily="34" charset="-128"/>
          <a:cs typeface="ＭＳ Ｐゴシック" pitchFamily="10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SA2</a:t>
            </a:r>
            <a:endParaRPr lang="en-GB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Steven Newhouse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GB" dirty="0"/>
              <a:t>EGI-InSPIRE (INFSO RI-261323)</a:t>
            </a:r>
          </a:p>
        </p:txBody>
      </p:sp>
    </p:spTree>
    <p:extLst>
      <p:ext uri="{BB962C8B-B14F-4D97-AF65-F5344CB8AC3E}">
        <p14:creationId xmlns:p14="http://schemas.microsoft.com/office/powerpoint/2010/main" val="3171941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Provisioning the Software Infrastructure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Establish </a:t>
            </a:r>
            <a:r>
              <a:rPr lang="en-GB" dirty="0"/>
              <a:t>agreements with key software </a:t>
            </a:r>
            <a:r>
              <a:rPr lang="en-GB" dirty="0" smtClean="0"/>
              <a:t>providers &amp; maintain </a:t>
            </a:r>
            <a:r>
              <a:rPr lang="en-GB" dirty="0"/>
              <a:t>the UMD Roadmap</a:t>
            </a:r>
          </a:p>
          <a:p>
            <a:r>
              <a:rPr lang="en-GB" dirty="0" smtClean="0"/>
              <a:t>General </a:t>
            </a:r>
            <a:r>
              <a:rPr lang="en-GB" dirty="0"/>
              <a:t>and component specific quality criteria to be applied to software </a:t>
            </a:r>
            <a:r>
              <a:rPr lang="en-GB" dirty="0" smtClean="0"/>
              <a:t>components</a:t>
            </a:r>
          </a:p>
          <a:p>
            <a:pPr lvl="1"/>
            <a:r>
              <a:rPr lang="en-GB" dirty="0" smtClean="0"/>
              <a:t>Enol Fernandez, CSIC</a:t>
            </a:r>
            <a:endParaRPr lang="en-GB" dirty="0"/>
          </a:p>
          <a:p>
            <a:r>
              <a:rPr lang="en-GB" dirty="0" smtClean="0"/>
              <a:t>Verify </a:t>
            </a:r>
            <a:r>
              <a:rPr lang="en-GB" dirty="0"/>
              <a:t>the software components against these </a:t>
            </a:r>
            <a:r>
              <a:rPr lang="en-GB" dirty="0" smtClean="0"/>
              <a:t>criteria</a:t>
            </a:r>
          </a:p>
          <a:p>
            <a:pPr lvl="1"/>
            <a:r>
              <a:rPr lang="en-GB" dirty="0" smtClean="0"/>
              <a:t>Carlos Fernandez, CESGA</a:t>
            </a:r>
            <a:endParaRPr lang="en-GB" dirty="0"/>
          </a:p>
          <a:p>
            <a:r>
              <a:rPr lang="en-GB" dirty="0" smtClean="0"/>
              <a:t>Provide </a:t>
            </a:r>
            <a:r>
              <a:rPr lang="en-GB" dirty="0"/>
              <a:t>a repository for the software components within UMD and the related support </a:t>
            </a:r>
            <a:r>
              <a:rPr lang="en-GB" dirty="0" smtClean="0"/>
              <a:t>tools</a:t>
            </a:r>
          </a:p>
          <a:p>
            <a:pPr lvl="1"/>
            <a:r>
              <a:rPr lang="en-GB" dirty="0" smtClean="0"/>
              <a:t>Kostas </a:t>
            </a:r>
            <a:r>
              <a:rPr lang="en-GB" dirty="0" err="1" smtClean="0"/>
              <a:t>Koumantoaros</a:t>
            </a:r>
            <a:r>
              <a:rPr lang="en-GB" dirty="0" smtClean="0"/>
              <a:t>, GRNET</a:t>
            </a:r>
            <a:endParaRPr lang="en-GB" dirty="0"/>
          </a:p>
          <a:p>
            <a:r>
              <a:rPr lang="en-GB" dirty="0" smtClean="0"/>
              <a:t>Provided </a:t>
            </a:r>
            <a:r>
              <a:rPr lang="en-GB" dirty="0"/>
              <a:t>a </a:t>
            </a:r>
            <a:r>
              <a:rPr lang="en-GB" dirty="0" smtClean="0"/>
              <a:t>‘Deployed Middleware Support Unit’ as part of GGUS</a:t>
            </a:r>
          </a:p>
          <a:p>
            <a:pPr lvl="1"/>
            <a:r>
              <a:rPr lang="en-GB" dirty="0" smtClean="0"/>
              <a:t>Michael Gronager, NDGF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(INFSO RI-261323)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5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1412" y="3537882"/>
            <a:ext cx="1454244" cy="646331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C000" mc:Ignorable="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Prioritisation</a:t>
            </a:r>
          </a:p>
          <a:p>
            <a:pPr algn="ctr"/>
            <a:r>
              <a:rPr lang="en-GB" dirty="0" smtClean="0"/>
              <a:t>(TCB)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Pipeline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(INFSO RI-261323)</a:t>
            </a:r>
            <a:endParaRPr lang="en-GB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974730"/>
              </p:ext>
            </p:extLst>
          </p:nvPr>
        </p:nvGraphicFramePr>
        <p:xfrm>
          <a:off x="1835696" y="1600200"/>
          <a:ext cx="685110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U-Turn Arrow 9"/>
          <p:cNvSpPr/>
          <p:nvPr/>
        </p:nvSpPr>
        <p:spPr bwMode="auto">
          <a:xfrm rot="16200000" flipH="1">
            <a:off x="3868001" y="-491729"/>
            <a:ext cx="1458461" cy="7283696"/>
          </a:xfrm>
          <a:prstGeom prst="uturnArrow">
            <a:avLst>
              <a:gd name="adj1" fmla="val 18400"/>
              <a:gd name="adj2" fmla="val 25000"/>
              <a:gd name="adj3" fmla="val 25389"/>
              <a:gd name="adj4" fmla="val 18338"/>
              <a:gd name="adj5" fmla="val 13381"/>
            </a:avLst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FFC000" mc:Ignorable="">
                  <a:tint val="66000"/>
                  <a:satMod val="160000"/>
                </a:srgbClr>
              </a:gs>
              <a:gs pos="50000">
                <a:srgbClr xmlns:mc="http://schemas.openxmlformats.org/markup-compatibility/2006" xmlns:a14="http://schemas.microsoft.com/office/drawing/2010/main" val="FFC000" mc:Ignorable="">
                  <a:tint val="44500"/>
                  <a:satMod val="160000"/>
                </a:srgbClr>
              </a:gs>
              <a:gs pos="100000">
                <a:srgbClr xmlns:mc="http://schemas.openxmlformats.org/markup-compatibility/2006" xmlns:a14="http://schemas.microsoft.com/office/drawing/2010/main" val="FFC000" mc:Ignorable="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E7DBB1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1" name="U-Turn Arrow 10"/>
          <p:cNvSpPr/>
          <p:nvPr/>
        </p:nvSpPr>
        <p:spPr bwMode="auto">
          <a:xfrm rot="5400000" flipH="1" flipV="1">
            <a:off x="3868001" y="948431"/>
            <a:ext cx="1458461" cy="7283696"/>
          </a:xfrm>
          <a:prstGeom prst="uturnArrow">
            <a:avLst>
              <a:gd name="adj1" fmla="val 18400"/>
              <a:gd name="adj2" fmla="val 25000"/>
              <a:gd name="adj3" fmla="val 25389"/>
              <a:gd name="adj4" fmla="val 18338"/>
              <a:gd name="adj5" fmla="val 13381"/>
            </a:avLst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FFC000" mc:Ignorable="">
                  <a:tint val="66000"/>
                  <a:satMod val="160000"/>
                </a:srgbClr>
              </a:gs>
              <a:gs pos="50000">
                <a:srgbClr xmlns:mc="http://schemas.openxmlformats.org/markup-compatibility/2006" xmlns:a14="http://schemas.microsoft.com/office/drawing/2010/main" val="FFC000" mc:Ignorable="">
                  <a:tint val="44500"/>
                  <a:satMod val="160000"/>
                </a:srgbClr>
              </a:gs>
              <a:gs pos="100000">
                <a:srgbClr xmlns:mc="http://schemas.openxmlformats.org/markup-compatibility/2006" xmlns:a14="http://schemas.microsoft.com/office/drawing/2010/main" val="FFC000" mc:Ignorable="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E7DBB1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12350" y="2370605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Feedback: Operations (OMB)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494664" y="5001328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Feedback: User Community (UCB)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203848" y="4293096"/>
            <a:ext cx="5006813" cy="29718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C000" mc:Ignorable="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effectLst/>
                <a:latin typeface="Arial" pitchFamily="80" charset="0"/>
              </a:rPr>
              <a:t>Repository</a:t>
            </a:r>
            <a:endParaRPr kumimoji="0" lang="en-GB" sz="1800" b="0" i="0" u="none" strike="noStrike" cap="none" normalizeH="0" baseline="0" dirty="0">
              <a:ln>
                <a:noFill/>
              </a:ln>
              <a:effectLst/>
              <a:latin typeface="Arial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096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Roadmap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04800" y="6104148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Management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04800" y="5706561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… 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91680" y="5301208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Monitoring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691680" y="1772816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Authentication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691680" y="2203684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Authorisation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723760" y="2636912"/>
            <a:ext cx="1359768" cy="252028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Computing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16220" y="2636912"/>
            <a:ext cx="1359768" cy="252028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Data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81736" y="2636912"/>
            <a:ext cx="1474440" cy="252028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----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977" y="200894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Security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76560" y="3535413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Functional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5496" y="56445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236568" y="2636912"/>
            <a:ext cx="1359768" cy="252028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Information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pitchFamily="80" charset="0"/>
              </a:rPr>
              <a:t>System</a:t>
            </a:r>
            <a:endParaRPr kumimoji="0" lang="en-GB" sz="1800" b="0" i="0" u="none" strike="noStrike" cap="none" normalizeH="0" dirty="0" smtClean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124200" y="6553150"/>
            <a:ext cx="2895600" cy="476250"/>
          </a:xfrm>
        </p:spPr>
        <p:txBody>
          <a:bodyPr/>
          <a:lstStyle/>
          <a:p>
            <a:r>
              <a:rPr lang="en-GB" dirty="0" smtClean="0"/>
              <a:t>DCI Projects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09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Criteria &amp; Verification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Done in conjunction in with:</a:t>
            </a:r>
          </a:p>
          <a:p>
            <a:pPr lvl="1"/>
            <a:r>
              <a:rPr lang="en-GB" dirty="0" smtClean="0"/>
              <a:t>User &amp; Operation community</a:t>
            </a:r>
          </a:p>
          <a:p>
            <a:r>
              <a:rPr lang="en-GB" dirty="0" smtClean="0"/>
              <a:t>Based around verifying the ‘capabilities’ defined in the UMD Roadmap</a:t>
            </a:r>
          </a:p>
          <a:p>
            <a:pPr lvl="1"/>
            <a:r>
              <a:rPr lang="en-GB" dirty="0" smtClean="0"/>
              <a:t>Capabilities implemented through individual services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(INFSO RI-261323)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31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Software Repository</a:t>
            </a:r>
          </a:p>
          <a:p>
            <a:pPr lvl="1"/>
            <a:r>
              <a:rPr lang="en-GB" dirty="0" smtClean="0"/>
              <a:t>Provides the ‘glue’ to hold the software process together</a:t>
            </a:r>
          </a:p>
          <a:p>
            <a:r>
              <a:rPr lang="en-GB" dirty="0" smtClean="0"/>
              <a:t>Supporting Tools</a:t>
            </a:r>
          </a:p>
          <a:p>
            <a:pPr lvl="1"/>
            <a:r>
              <a:rPr lang="en-GB" dirty="0" smtClean="0"/>
              <a:t>RT, Chat room, …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(INFSO RI-261323)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88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DMSU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Provides second line support to deployed middleware</a:t>
            </a:r>
          </a:p>
          <a:p>
            <a:pPr lvl="1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Line </a:t>
            </a:r>
            <a:r>
              <a:rPr lang="en-GB" dirty="0" smtClean="0">
                <a:sym typeface="Wingdings" pitchFamily="2" charset="2"/>
              </a:rPr>
              <a:t> DMSU  Middleware Provider</a:t>
            </a:r>
          </a:p>
          <a:p>
            <a:r>
              <a:rPr lang="en-GB" dirty="0" smtClean="0">
                <a:sym typeface="Wingdings" pitchFamily="2" charset="2"/>
              </a:rPr>
              <a:t>Middleware Provider may expose its internal support structure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Exploring direct assignment of tickets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Similar to model used for site operational issues</a:t>
            </a:r>
          </a:p>
          <a:p>
            <a:r>
              <a:rPr lang="en-GB" dirty="0" smtClean="0">
                <a:sym typeface="Wingdings" pitchFamily="2" charset="2"/>
              </a:rPr>
              <a:t>Coordinators for each partner who works with their internal team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(INFSO RI-261323)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66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Milestones &amp; Deliverables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D3.1 (PM3) UMD Roadmap</a:t>
            </a:r>
          </a:p>
          <a:p>
            <a:r>
              <a:rPr lang="en-GB" dirty="0"/>
              <a:t>MS501 </a:t>
            </a:r>
            <a:r>
              <a:rPr lang="en-GB" dirty="0" smtClean="0"/>
              <a:t>(PM1) Establishment </a:t>
            </a:r>
            <a:r>
              <a:rPr lang="en-GB" dirty="0"/>
              <a:t>of the EGI </a:t>
            </a:r>
            <a:r>
              <a:rPr lang="en-GB" dirty="0" smtClean="0"/>
              <a:t>Software Repository </a:t>
            </a:r>
            <a:r>
              <a:rPr lang="en-GB" dirty="0"/>
              <a:t>and associated support tools </a:t>
            </a:r>
          </a:p>
          <a:p>
            <a:r>
              <a:rPr lang="en-GB" dirty="0" smtClean="0"/>
              <a:t>MS502 (PM2) </a:t>
            </a:r>
            <a:r>
              <a:rPr lang="en-GB" dirty="0"/>
              <a:t>Deployed Middleware Support </a:t>
            </a:r>
            <a:r>
              <a:rPr lang="en-GB" dirty="0" smtClean="0"/>
              <a:t>Unit Operations </a:t>
            </a:r>
            <a:r>
              <a:rPr lang="en-GB" dirty="0"/>
              <a:t>Procedures </a:t>
            </a:r>
            <a:endParaRPr lang="en-GB" dirty="0" smtClean="0"/>
          </a:p>
          <a:p>
            <a:r>
              <a:rPr lang="en-GB" dirty="0" smtClean="0"/>
              <a:t>MS503 (PM2) Software </a:t>
            </a:r>
            <a:r>
              <a:rPr lang="en-GB" dirty="0"/>
              <a:t>Provisioning </a:t>
            </a:r>
            <a:r>
              <a:rPr lang="en-GB" dirty="0" smtClean="0"/>
              <a:t>Process</a:t>
            </a:r>
            <a:endParaRPr lang="en-GB" dirty="0"/>
          </a:p>
          <a:p>
            <a:r>
              <a:rPr lang="en-GB" dirty="0" smtClean="0"/>
              <a:t>MS504 (PM3) EGI </a:t>
            </a:r>
            <a:r>
              <a:rPr lang="en-GB" dirty="0"/>
              <a:t>Software Repository – Architecture </a:t>
            </a:r>
            <a:r>
              <a:rPr lang="en-GB" dirty="0" smtClean="0"/>
              <a:t>and Plans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(INFSO RI-261323)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078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">
  <a:themeElements>
    <a:clrScheme name="EGI_DS Kickoff Meeting (WP1)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xmlns:mc="http://schemas.openxmlformats.org/markup-compatibility/2006" xmlns:a14="http://schemas.microsoft.com/office/drawing/2010/main" val="E7DBB1" mc:Ignorable=""/>
            </a:solidFill>
            <a:effectLst/>
            <a:latin typeface="Arial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xmlns:mc="http://schemas.openxmlformats.org/markup-compatibility/2006" xmlns:a14="http://schemas.microsoft.com/office/drawing/2010/main" val="E7DBB1" mc:Ignorable=""/>
            </a:solidFill>
            <a:effectLst/>
            <a:latin typeface="Arial" pitchFamily="80" charset="0"/>
          </a:defRPr>
        </a:defPPr>
      </a:lstStyle>
    </a:lnDef>
  </a:objectDefaults>
  <a:extraClrSchemeLst>
    <a:extraClrScheme>
      <a:clrScheme name="EGI_DS Kickoff Meeting (WP1)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BBE0E3" mc:Ignorable=""/>
        </a:accent1>
        <a:accent2>
          <a:srgbClr xmlns:mc="http://schemas.openxmlformats.org/markup-compatibility/2006" xmlns:a14="http://schemas.microsoft.com/office/drawing/2010/main" val="333399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DAEDEF" mc:Ignorable=""/>
        </a:accent5>
        <a:accent6>
          <a:srgbClr xmlns:mc="http://schemas.openxmlformats.org/markup-compatibility/2006" xmlns:a14="http://schemas.microsoft.com/office/drawing/2010/main" val="2D2D8A" mc:Ignorable=""/>
        </a:accent6>
        <a:hlink>
          <a:srgbClr xmlns:mc="http://schemas.openxmlformats.org/markup-compatibility/2006" xmlns:a14="http://schemas.microsoft.com/office/drawing/2010/main" val="009999" mc:Ignorable=""/>
        </a:hlink>
        <a:folHlink>
          <a:srgbClr xmlns:mc="http://schemas.openxmlformats.org/markup-compatibility/2006" xmlns:a14="http://schemas.microsoft.com/office/drawing/2010/main" val="99CC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BDF53" mc:Ignorable=""/>
        </a:accent1>
        <a:accent2>
          <a:srgbClr xmlns:mc="http://schemas.openxmlformats.org/markup-compatibility/2006" xmlns:a14="http://schemas.microsoft.com/office/drawing/2010/main" val="FF996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DECB3" mc:Ignorable=""/>
        </a:accent5>
        <a:accent6>
          <a:srgbClr xmlns:mc="http://schemas.openxmlformats.org/markup-compatibility/2006" xmlns:a14="http://schemas.microsoft.com/office/drawing/2010/main" val="E78A5C" mc:Ignorable=""/>
        </a:accent6>
        <a:hlink>
          <a:srgbClr xmlns:mc="http://schemas.openxmlformats.org/markup-compatibility/2006" xmlns:a14="http://schemas.microsoft.com/office/drawing/2010/main" val="CC3300" mc:Ignorable=""/>
        </a:hlink>
        <a:folHlink>
          <a:srgbClr xmlns:mc="http://schemas.openxmlformats.org/markup-compatibility/2006" xmlns:a14="http://schemas.microsoft.com/office/drawing/2010/main" val="99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99CCFF" mc:Ignorable=""/>
        </a:accent1>
        <a:accent2>
          <a:srgbClr xmlns:mc="http://schemas.openxmlformats.org/markup-compatibility/2006" xmlns:a14="http://schemas.microsoft.com/office/drawing/2010/main" val="CCCC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CAE2FF" mc:Ignorable=""/>
        </a:accent5>
        <a:accent6>
          <a:srgbClr xmlns:mc="http://schemas.openxmlformats.org/markup-compatibility/2006" xmlns:a14="http://schemas.microsoft.com/office/drawing/2010/main" val="B9B9E7" mc:Ignorable=""/>
        </a:accent6>
        <a:hlink>
          <a:srgbClr xmlns:mc="http://schemas.openxmlformats.org/markup-compatibility/2006" xmlns:a14="http://schemas.microsoft.com/office/drawing/2010/main" val="3333CC" mc:Ignorable=""/>
        </a:hlink>
        <a:folHlink>
          <a:srgbClr xmlns:mc="http://schemas.openxmlformats.org/markup-compatibility/2006" xmlns:a14="http://schemas.microsoft.com/office/drawing/2010/main" val="AF67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DEF6F1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FFFFF" mc:Ignorable=""/>
        </a:accent1>
        <a:accent2>
          <a:srgbClr xmlns:mc="http://schemas.openxmlformats.org/markup-compatibility/2006" xmlns:a14="http://schemas.microsoft.com/office/drawing/2010/main" val="8DC6FF" mc:Ignorable=""/>
        </a:accent2>
        <a:accent3>
          <a:srgbClr xmlns:mc="http://schemas.openxmlformats.org/markup-compatibility/2006" xmlns:a14="http://schemas.microsoft.com/office/drawing/2010/main" val="ECFAF7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F" mc:Ignorable=""/>
        </a:accent5>
        <a:accent6>
          <a:srgbClr xmlns:mc="http://schemas.openxmlformats.org/markup-compatibility/2006" xmlns:a14="http://schemas.microsoft.com/office/drawing/2010/main" val="7FB3E7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00A8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D9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FFFFF7" mc:Ignorable=""/>
        </a:accent1>
        <a:accent2>
          <a:srgbClr xmlns:mc="http://schemas.openxmlformats.org/markup-compatibility/2006" xmlns:a14="http://schemas.microsoft.com/office/drawing/2010/main" val="33CCCC" mc:Ignorable=""/>
        </a:accent2>
        <a:accent3>
          <a:srgbClr xmlns:mc="http://schemas.openxmlformats.org/markup-compatibility/2006" xmlns:a14="http://schemas.microsoft.com/office/drawing/2010/main" val="FFFFE9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A" mc:Ignorable=""/>
        </a:accent5>
        <a:accent6>
          <a:srgbClr xmlns:mc="http://schemas.openxmlformats.org/markup-compatibility/2006" xmlns:a14="http://schemas.microsoft.com/office/drawing/2010/main" val="2DB9B9" mc:Ignorable=""/>
        </a:accent6>
        <a:hlink>
          <a:srgbClr xmlns:mc="http://schemas.openxmlformats.org/markup-compatibility/2006" xmlns:a14="http://schemas.microsoft.com/office/drawing/2010/main" val="FF5050" mc:Ignorable=""/>
        </a:hlink>
        <a:folHlink>
          <a:srgbClr xmlns:mc="http://schemas.openxmlformats.org/markup-compatibility/2006" xmlns:a14="http://schemas.microsoft.com/office/drawing/2010/main" val="FF9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xmlns:mc="http://schemas.openxmlformats.org/markup-compatibility/2006" xmlns:a14="http://schemas.microsoft.com/office/drawing/2010/main" val="005A58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8080" mc:Ignorable=""/>
        </a:dk2>
        <a:lt2>
          <a:srgbClr xmlns:mc="http://schemas.openxmlformats.org/markup-compatibility/2006" xmlns:a14="http://schemas.microsoft.com/office/drawing/2010/main" val="FFFF99" mc:Ignorable=""/>
        </a:lt2>
        <a:accent1>
          <a:srgbClr xmlns:mc="http://schemas.openxmlformats.org/markup-compatibility/2006" xmlns:a14="http://schemas.microsoft.com/office/drawing/2010/main" val="006462" mc:Ignorable=""/>
        </a:accent1>
        <a:accent2>
          <a:srgbClr xmlns:mc="http://schemas.openxmlformats.org/markup-compatibility/2006" xmlns:a14="http://schemas.microsoft.com/office/drawing/2010/main" val="6D6FC7" mc:Ignorable=""/>
        </a:accent2>
        <a:accent3>
          <a:srgbClr xmlns:mc="http://schemas.openxmlformats.org/markup-compatibility/2006" xmlns:a14="http://schemas.microsoft.com/office/drawing/2010/main" val="AAC0C0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B8B7" mc:Ignorable=""/>
        </a:accent5>
        <a:accent6>
          <a:srgbClr xmlns:mc="http://schemas.openxmlformats.org/markup-compatibility/2006" xmlns:a14="http://schemas.microsoft.com/office/drawing/2010/main" val="6264B4" mc:Ignorable=""/>
        </a:accent6>
        <a:hlink>
          <a:srgbClr xmlns:mc="http://schemas.openxmlformats.org/markup-compatibility/2006" xmlns:a14="http://schemas.microsoft.com/office/drawing/2010/main" val="00FFFF" mc:Ignorable=""/>
        </a:hlink>
        <a:folHlink>
          <a:srgbClr xmlns:mc="http://schemas.openxmlformats.org/markup-compatibility/2006" xmlns:a14="http://schemas.microsoft.com/office/drawing/2010/main" val="00FF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xmlns:mc="http://schemas.openxmlformats.org/markup-compatibility/2006" xmlns:a14="http://schemas.microsoft.com/office/drawing/2010/main" val="5C1F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800000" mc:Ignorable=""/>
        </a:dk2>
        <a:lt2>
          <a:srgbClr xmlns:mc="http://schemas.openxmlformats.org/markup-compatibility/2006" xmlns:a14="http://schemas.microsoft.com/office/drawing/2010/main" val="DFD293" mc:Ignorable=""/>
        </a:lt2>
        <a:accent1>
          <a:srgbClr xmlns:mc="http://schemas.openxmlformats.org/markup-compatibility/2006" xmlns:a14="http://schemas.microsoft.com/office/drawing/2010/main" val="CC3300" mc:Ignorable=""/>
        </a:accent1>
        <a:accent2>
          <a:srgbClr xmlns:mc="http://schemas.openxmlformats.org/markup-compatibility/2006" xmlns:a14="http://schemas.microsoft.com/office/drawing/2010/main" val="BE7960" mc:Ignorable=""/>
        </a:accent2>
        <a:accent3>
          <a:srgbClr xmlns:mc="http://schemas.openxmlformats.org/markup-compatibility/2006" xmlns:a14="http://schemas.microsoft.com/office/drawing/2010/main" val="C0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E2ADAA" mc:Ignorable=""/>
        </a:accent5>
        <a:accent6>
          <a:srgbClr xmlns:mc="http://schemas.openxmlformats.org/markup-compatibility/2006" xmlns:a14="http://schemas.microsoft.com/office/drawing/2010/main" val="AC6D56" mc:Ignorable=""/>
        </a:accent6>
        <a:hlink>
          <a:srgbClr xmlns:mc="http://schemas.openxmlformats.org/markup-compatibility/2006" xmlns:a14="http://schemas.microsoft.com/office/drawing/2010/main" val="FFFF99" mc:Ignorable=""/>
        </a:hlink>
        <a:folHlink>
          <a:srgbClr xmlns:mc="http://schemas.openxmlformats.org/markup-compatibility/2006" xmlns:a14="http://schemas.microsoft.com/office/drawing/2010/main" val="D3A21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xmlns:mc="http://schemas.openxmlformats.org/markup-compatibility/2006" xmlns:a14="http://schemas.microsoft.com/office/drawing/2010/main" val="003366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99" mc:Ignorable=""/>
        </a:dk2>
        <a:lt2>
          <a:srgbClr xmlns:mc="http://schemas.openxmlformats.org/markup-compatibility/2006" xmlns:a14="http://schemas.microsoft.com/office/drawing/2010/main" val="CCFFFF" mc:Ignorable=""/>
        </a:lt2>
        <a:accent1>
          <a:srgbClr xmlns:mc="http://schemas.openxmlformats.org/markup-compatibility/2006" xmlns:a14="http://schemas.microsoft.com/office/drawing/2010/main" val="3366CC" mc:Ignorable=""/>
        </a:accent1>
        <a:accent2>
          <a:srgbClr xmlns:mc="http://schemas.openxmlformats.org/markup-compatibility/2006" xmlns:a14="http://schemas.microsoft.com/office/drawing/2010/main" val="00B000" mc:Ignorable=""/>
        </a:accent2>
        <a:accent3>
          <a:srgbClr xmlns:mc="http://schemas.openxmlformats.org/markup-compatibility/2006" xmlns:a14="http://schemas.microsoft.com/office/drawing/2010/main" val="AAAA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DB8E2" mc:Ignorable=""/>
        </a:accent5>
        <a:accent6>
          <a:srgbClr xmlns:mc="http://schemas.openxmlformats.org/markup-compatibility/2006" xmlns:a14="http://schemas.microsoft.com/office/drawing/2010/main" val="009F00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FE701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xmlns:mc="http://schemas.openxmlformats.org/markup-compatibility/2006" xmlns:a14="http://schemas.microsoft.com/office/drawing/2010/main" val="336699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E3EBF1" mc:Ignorable=""/>
        </a:lt2>
        <a:accent1>
          <a:srgbClr xmlns:mc="http://schemas.openxmlformats.org/markup-compatibility/2006" xmlns:a14="http://schemas.microsoft.com/office/drawing/2010/main" val="003399" mc:Ignorable=""/>
        </a:accent1>
        <a:accent2>
          <a:srgbClr xmlns:mc="http://schemas.openxmlformats.org/markup-compatibility/2006" xmlns:a14="http://schemas.microsoft.com/office/drawing/2010/main" val="468A4B" mc:Ignorable=""/>
        </a:accent2>
        <a:accent3>
          <a:srgbClr xmlns:mc="http://schemas.openxmlformats.org/markup-compatibility/2006" xmlns:a14="http://schemas.microsoft.com/office/drawing/2010/main" val="AA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ADCA" mc:Ignorable=""/>
        </a:accent5>
        <a:accent6>
          <a:srgbClr xmlns:mc="http://schemas.openxmlformats.org/markup-compatibility/2006" xmlns:a14="http://schemas.microsoft.com/office/drawing/2010/main" val="3F7D43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0E5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xmlns:mc="http://schemas.openxmlformats.org/markup-compatibility/2006" xmlns:a14="http://schemas.microsoft.com/office/drawing/2010/main" val="777777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86B5D" mc:Ignorable=""/>
        </a:dk2>
        <a:lt2>
          <a:srgbClr xmlns:mc="http://schemas.openxmlformats.org/markup-compatibility/2006" xmlns:a14="http://schemas.microsoft.com/office/drawing/2010/main" val="D1D1CB" mc:Ignorable=""/>
        </a:lt2>
        <a:accent1>
          <a:srgbClr xmlns:mc="http://schemas.openxmlformats.org/markup-compatibility/2006" xmlns:a14="http://schemas.microsoft.com/office/drawing/2010/main" val="909082" mc:Ignorable=""/>
        </a:accent1>
        <a:accent2>
          <a:srgbClr xmlns:mc="http://schemas.openxmlformats.org/markup-compatibility/2006" xmlns:a14="http://schemas.microsoft.com/office/drawing/2010/main" val="809EA8" mc:Ignorable=""/>
        </a:accent2>
        <a:accent3>
          <a:srgbClr xmlns:mc="http://schemas.openxmlformats.org/markup-compatibility/2006" xmlns:a14="http://schemas.microsoft.com/office/drawing/2010/main" val="B9BAB6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6C6C1" mc:Ignorable=""/>
        </a:accent5>
        <a:accent6>
          <a:srgbClr xmlns:mc="http://schemas.openxmlformats.org/markup-compatibility/2006" xmlns:a14="http://schemas.microsoft.com/office/drawing/2010/main" val="738F98" mc:Ignorable=""/>
        </a:accent6>
        <a:hlink>
          <a:srgbClr xmlns:mc="http://schemas.openxmlformats.org/markup-compatibility/2006" xmlns:a14="http://schemas.microsoft.com/office/drawing/2010/main" val="FFCC66" mc:Ignorable=""/>
        </a:hlink>
        <a:folHlink>
          <a:srgbClr xmlns:mc="http://schemas.openxmlformats.org/markup-compatibility/2006" xmlns:a14="http://schemas.microsoft.com/office/drawing/2010/main" val="E9DCB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xmlns:mc="http://schemas.openxmlformats.org/markup-compatibility/2006" xmlns:a14="http://schemas.microsoft.com/office/drawing/2010/main" val="3E3E5C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66699" mc:Ignorable=""/>
        </a:dk2>
        <a:lt2>
          <a:srgbClr xmlns:mc="http://schemas.openxmlformats.org/markup-compatibility/2006" xmlns:a14="http://schemas.microsoft.com/office/drawing/2010/main" val="FFFFFF" mc:Ignorable=""/>
        </a:lt2>
        <a:accent1>
          <a:srgbClr xmlns:mc="http://schemas.openxmlformats.org/markup-compatibility/2006" xmlns:a14="http://schemas.microsoft.com/office/drawing/2010/main" val="60597B" mc:Ignorable=""/>
        </a:accent1>
        <a:accent2>
          <a:srgbClr xmlns:mc="http://schemas.openxmlformats.org/markup-compatibility/2006" xmlns:a14="http://schemas.microsoft.com/office/drawing/2010/main" val="6666FF" mc:Ignorable=""/>
        </a:accent2>
        <a:accent3>
          <a:srgbClr xmlns:mc="http://schemas.openxmlformats.org/markup-compatibility/2006" xmlns:a14="http://schemas.microsoft.com/office/drawing/2010/main" val="B8B8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B6B5BF" mc:Ignorable=""/>
        </a:accent5>
        <a:accent6>
          <a:srgbClr xmlns:mc="http://schemas.openxmlformats.org/markup-compatibility/2006" xmlns:a14="http://schemas.microsoft.com/office/drawing/2010/main" val="5C5CE7" mc:Ignorable=""/>
        </a:accent6>
        <a:hlink>
          <a:srgbClr xmlns:mc="http://schemas.openxmlformats.org/markup-compatibility/2006" xmlns:a14="http://schemas.microsoft.com/office/drawing/2010/main" val="99CCFF" mc:Ignorable=""/>
        </a:hlink>
        <a:folHlink>
          <a:srgbClr xmlns:mc="http://schemas.openxmlformats.org/markup-compatibility/2006" xmlns:a14="http://schemas.microsoft.com/office/drawing/2010/main" val="FFFF9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xmlns:mc="http://schemas.openxmlformats.org/markup-compatibility/2006" xmlns:a14="http://schemas.microsoft.com/office/drawing/2010/main" val="2D2015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523E26" mc:Ignorable=""/>
        </a:dk2>
        <a:lt2>
          <a:srgbClr xmlns:mc="http://schemas.openxmlformats.org/markup-compatibility/2006" xmlns:a14="http://schemas.microsoft.com/office/drawing/2010/main" val="DFC08D" mc:Ignorable=""/>
        </a:lt2>
        <a:accent1>
          <a:srgbClr xmlns:mc="http://schemas.openxmlformats.org/markup-compatibility/2006" xmlns:a14="http://schemas.microsoft.com/office/drawing/2010/main" val="8C7B70" mc:Ignorable=""/>
        </a:accent1>
        <a:accent2>
          <a:srgbClr xmlns:mc="http://schemas.openxmlformats.org/markup-compatibility/2006" xmlns:a14="http://schemas.microsoft.com/office/drawing/2010/main" val="8F5F2F" mc:Ignorable=""/>
        </a:accent2>
        <a:accent3>
          <a:srgbClr xmlns:mc="http://schemas.openxmlformats.org/markup-compatibility/2006" xmlns:a14="http://schemas.microsoft.com/office/drawing/2010/main" val="B3AFAC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5BFBB" mc:Ignorable=""/>
        </a:accent5>
        <a:accent6>
          <a:srgbClr xmlns:mc="http://schemas.openxmlformats.org/markup-compatibility/2006" xmlns:a14="http://schemas.microsoft.com/office/drawing/2010/main" val="81552A" mc:Ignorable=""/>
        </a:accent6>
        <a:hlink>
          <a:srgbClr xmlns:mc="http://schemas.openxmlformats.org/markup-compatibility/2006" xmlns:a14="http://schemas.microsoft.com/office/drawing/2010/main" val="CCB400" mc:Ignorable=""/>
        </a:hlink>
        <a:folHlink>
          <a:srgbClr xmlns:mc="http://schemas.openxmlformats.org/markup-compatibility/2006" xmlns:a14="http://schemas.microsoft.com/office/drawing/2010/main" val="8C9EA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316</Words>
  <Application>Microsoft Office PowerPoint</Application>
  <PresentationFormat>On-screen Show (4:3)</PresentationFormat>
  <Paragraphs>71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EGI</vt:lpstr>
      <vt:lpstr>SA2</vt:lpstr>
      <vt:lpstr>Provisioning the Software Infrastructure</vt:lpstr>
      <vt:lpstr>Technology Pipeline</vt:lpstr>
      <vt:lpstr>Technology Roadmap</vt:lpstr>
      <vt:lpstr>Criteria &amp; Verification</vt:lpstr>
      <vt:lpstr>Infrastructure</vt:lpstr>
      <vt:lpstr>DMSU</vt:lpstr>
      <vt:lpstr>Milestones &amp; Deliverables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SA2</dc:title>
  <dc:creator>Steven Newhouse</dc:creator>
  <cp:lastModifiedBy>Steven Newhouse</cp:lastModifiedBy>
  <cp:revision>4</cp:revision>
  <dcterms:created xsi:type="dcterms:W3CDTF">2010-06-10T05:32:07Z</dcterms:created>
  <dcterms:modified xsi:type="dcterms:W3CDTF">2010-06-10T13:25:25Z</dcterms:modified>
</cp:coreProperties>
</file>