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96" r:id="rId2"/>
    <p:sldId id="315" r:id="rId3"/>
    <p:sldId id="319" r:id="rId4"/>
    <p:sldId id="320" r:id="rId5"/>
    <p:sldId id="321" r:id="rId6"/>
    <p:sldId id="322" r:id="rId7"/>
    <p:sldId id="323" r:id="rId8"/>
    <p:sldId id="333" r:id="rId9"/>
    <p:sldId id="324" r:id="rId10"/>
    <p:sldId id="335" r:id="rId11"/>
    <p:sldId id="337" r:id="rId12"/>
  </p:sldIdLst>
  <p:sldSz cx="9144000" cy="6858000" type="screen4x3"/>
  <p:notesSz cx="7102475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833" autoAdjust="0"/>
  </p:normalViewPr>
  <p:slideViewPr>
    <p:cSldViewPr>
      <p:cViewPr varScale="1">
        <p:scale>
          <a:sx n="70" d="100"/>
          <a:sy n="70" d="100"/>
        </p:scale>
        <p:origin x="-9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0B155A21-3EF1-4813-B5EB-5401C975DD88}" type="datetimeFigureOut">
              <a:rPr lang="en-US"/>
              <a:pPr>
                <a:defRPr/>
              </a:pPr>
              <a:t>6/9/2010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66" tIns="49533" rIns="99066" bIns="49533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E55AC34F-B4A2-4EE6-B72E-94CB076F6948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A7F6F-592D-4530-83AF-6D2F179A9ED1}" type="datetime1">
              <a:rPr lang="en-US"/>
              <a:pPr>
                <a:defRPr/>
              </a:pPr>
              <a:t>6/9/2010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EGI-InSPIRE - EGEE UF5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AAD9B-62A5-400C-AD97-0748C8FCA132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392DE0-595A-44AA-B834-9E9CA0F92319}" type="datetime1">
              <a:rPr lang="en-US"/>
              <a:pPr>
                <a:defRPr/>
              </a:pPr>
              <a:t>6/9/2010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EGI-InSPIRE - EGEE UF5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539B1B-DD30-490D-94BE-EE340345F7FF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B59FB-7F85-462D-A5DB-181705E8EC1A}" type="datetime1">
              <a:rPr lang="en-US"/>
              <a:pPr>
                <a:defRPr/>
              </a:pPr>
              <a:t>6/9/2010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EGI-InSPIRE - EGEE UF5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B84C5-E790-47E5-A981-36D074BC445C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408C21-BC49-478C-B842-B2F490E76755}" type="datetime1">
              <a:rPr lang="en-US"/>
              <a:pPr>
                <a:defRPr/>
              </a:pPr>
              <a:t>6/9/2010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EGI-InSPIRE - EGEE UF5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D8358-6228-4251-AE9C-1E9903912A22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CED8C-A0B1-4F0E-AF26-821D2B857B0D}" type="datetime1">
              <a:rPr lang="en-US"/>
              <a:pPr>
                <a:defRPr/>
              </a:pPr>
              <a:t>6/9/2010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EGI-InSPIRE - EGEE UF5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ECF0BC-99F2-465C-9066-F66D91C257E2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C1372-1BC0-408A-966F-7EA289FC55B7}" type="datetime1">
              <a:rPr lang="en-US"/>
              <a:pPr>
                <a:defRPr/>
              </a:pPr>
              <a:t>6/9/2010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EGI-InSPIRE - EGEE UF5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FB064-6053-4387-A846-78B3E41578F5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CE011-1099-4452-A603-DEF3EB8B39DF}" type="datetime1">
              <a:rPr lang="en-US"/>
              <a:pPr>
                <a:defRPr/>
              </a:pPr>
              <a:t>6/9/2010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EGI-InSPIRE - EGEE UF5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AF11D-8EEC-4F5D-905E-43D641FEEE39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00767-7A75-4378-9FE7-3DD0F7DE4036}" type="datetime1">
              <a:rPr lang="en-US"/>
              <a:pPr>
                <a:defRPr/>
              </a:pPr>
              <a:t>6/9/2010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EGI-InSPIRE - EGEE UF5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7B4CF-A266-4029-9B49-3FF99F332EC4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167EE-D1C7-42A4-A96C-A316824C4FCD}" type="datetime1">
              <a:rPr lang="en-US"/>
              <a:pPr>
                <a:defRPr/>
              </a:pPr>
              <a:t>6/9/2010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EGI-InSPIRE - EGEE UF5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BC77F8-0AF2-4422-856A-73C342752E74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7C9BF-9E3D-4BD5-ABD8-B2AB91B657E2}" type="datetime1">
              <a:rPr lang="en-US"/>
              <a:pPr>
                <a:defRPr/>
              </a:pPr>
              <a:t>6/9/2010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EGI-InSPIRE - EGEE UF5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78241-906C-4726-A817-78D4B7E8EB0D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A6711-F2AA-4640-983E-FCE422DB39B1}" type="datetime1">
              <a:rPr lang="en-US"/>
              <a:pPr>
                <a:defRPr/>
              </a:pPr>
              <a:t>6/9/2010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EGI-InSPIRE - EGEE UF5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9B24D-1095-4A23-894E-DFA3498BB98F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9D68F-D638-425A-8DBF-B9C1768AB9E5}" type="datetime1">
              <a:rPr lang="en-US"/>
              <a:pPr>
                <a:defRPr/>
              </a:pPr>
              <a:t>6/9/2010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EGI-InSPIRE - EGEE UF5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1DE49A-7FB7-420B-9360-25F662ED0EC6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1A6063-B90D-44F8-985E-8760B4C5D028}" type="datetime1">
              <a:rPr lang="en-US"/>
              <a:pPr>
                <a:defRPr/>
              </a:pPr>
              <a:t>6/9/2010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EGI-InSPIRE - EGEE UF5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C15D6-86C9-4A36-9383-022891941BB5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europe_background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-19050"/>
            <a:ext cx="9144000" cy="690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Titelmasterformat durch Klicken bearbeiten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solidFill>
                  <a:srgbClr val="36417A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73C4DF-5238-4D0D-8929-FBE961F7965A}" type="datetime1">
              <a:rPr lang="en-US"/>
              <a:pPr>
                <a:defRPr/>
              </a:pPr>
              <a:t>6/9/2010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rgbClr val="36417A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/>
              <a:t>EGI-InSPIRE - EGEE UF5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rgbClr val="36417A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2CB381B-2B7A-4C38-BF5E-44B111D0B404}" type="slidenum">
              <a:rPr lang="en-GB"/>
              <a:pPr>
                <a:defRPr/>
              </a:pPr>
              <a:t>‹N›</a:t>
            </a:fld>
            <a:endParaRPr lang="en-GB"/>
          </a:p>
        </p:txBody>
      </p:sp>
      <p:pic>
        <p:nvPicPr>
          <p:cNvPr id="1032" name="Picture 7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243888" y="115888"/>
            <a:ext cx="777875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7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6417A"/>
          </a:solidFill>
          <a:latin typeface="+mj-lt"/>
          <a:ea typeface="ＭＳ Ｐゴシック" pitchFamily="102" charset="-128"/>
          <a:cs typeface="ＭＳ Ｐゴシック" pitchFamily="102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6417A"/>
          </a:solidFill>
          <a:latin typeface="Arial" pitchFamily="80" charset="0"/>
          <a:ea typeface="ＭＳ Ｐゴシック" pitchFamily="102" charset="-128"/>
          <a:cs typeface="ＭＳ Ｐゴシック" pitchFamily="10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6417A"/>
          </a:solidFill>
          <a:latin typeface="Arial" pitchFamily="80" charset="0"/>
          <a:ea typeface="ＭＳ Ｐゴシック" pitchFamily="102" charset="-128"/>
          <a:cs typeface="ＭＳ Ｐゴシック" pitchFamily="10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6417A"/>
          </a:solidFill>
          <a:latin typeface="Arial" pitchFamily="80" charset="0"/>
          <a:ea typeface="ＭＳ Ｐゴシック" pitchFamily="102" charset="-128"/>
          <a:cs typeface="ＭＳ Ｐゴシック" pitchFamily="10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6417A"/>
          </a:solidFill>
          <a:latin typeface="Arial" pitchFamily="80" charset="0"/>
          <a:ea typeface="ＭＳ Ｐゴシック" pitchFamily="102" charset="-128"/>
          <a:cs typeface="ＭＳ Ｐゴシック" pitchFamily="102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6417A"/>
          </a:solidFill>
          <a:latin typeface="Arial" pitchFamily="80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6417A"/>
          </a:solidFill>
          <a:latin typeface="Arial" pitchFamily="80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6417A"/>
          </a:solidFill>
          <a:latin typeface="Arial" pitchFamily="80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6417A"/>
          </a:solidFill>
          <a:latin typeface="Arial" pitchFamily="80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CC"/>
          </a:solidFill>
          <a:latin typeface="+mn-lt"/>
          <a:ea typeface="ＭＳ Ｐゴシック" pitchFamily="102" charset="-128"/>
          <a:cs typeface="ＭＳ Ｐゴシック" pitchFamily="10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80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rgbClr val="36417A"/>
          </a:solidFill>
          <a:latin typeface="+mn-lt"/>
          <a:ea typeface="ＭＳ Ｐゴシック" pitchFamily="80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6417A"/>
          </a:solidFill>
          <a:latin typeface="+mn-lt"/>
          <a:ea typeface="ＭＳ Ｐゴシック" pitchFamily="80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6417A"/>
          </a:solidFill>
          <a:latin typeface="+mn-lt"/>
          <a:ea typeface="ＭＳ Ｐゴシック" pitchFamily="80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6417A"/>
          </a:solidFill>
          <a:latin typeface="+mn-lt"/>
          <a:ea typeface="ＭＳ Ｐゴシック" pitchFamily="80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6417A"/>
          </a:solidFill>
          <a:latin typeface="+mn-lt"/>
          <a:ea typeface="ＭＳ Ｐゴシック" pitchFamily="80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6417A"/>
          </a:solidFill>
          <a:latin typeface="+mn-lt"/>
          <a:ea typeface="ＭＳ Ｐゴシック" pitchFamily="80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6417A"/>
          </a:solidFill>
          <a:latin typeface="+mn-lt"/>
          <a:ea typeface="ＭＳ Ｐゴシック" pitchFamily="80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gi.eu/indico/conferenceDisplay.py?confId=46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egi.eu/wiki/WP7-jra1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785786" y="1928802"/>
            <a:ext cx="7772400" cy="2243152"/>
          </a:xfrm>
        </p:spPr>
        <p:txBody>
          <a:bodyPr/>
          <a:lstStyle/>
          <a:p>
            <a:r>
              <a:rPr lang="en-GB" dirty="0" err="1" smtClean="0">
                <a:ea typeface="ＭＳ Ｐゴシック" pitchFamily="34" charset="-128"/>
              </a:rPr>
              <a:t>InSPIRE</a:t>
            </a:r>
            <a:r>
              <a:rPr lang="en-GB" dirty="0" smtClean="0">
                <a:ea typeface="ＭＳ Ｐゴシック" pitchFamily="34" charset="-128"/>
              </a:rPr>
              <a:t> Task Leaders </a:t>
            </a:r>
            <a:br>
              <a:rPr lang="en-GB" dirty="0" smtClean="0">
                <a:ea typeface="ＭＳ Ｐゴシック" pitchFamily="34" charset="-128"/>
              </a:rPr>
            </a:br>
            <a:r>
              <a:rPr lang="en-GB" dirty="0" smtClean="0">
                <a:ea typeface="ＭＳ Ｐゴシック" pitchFamily="34" charset="-128"/>
              </a:rPr>
              <a:t>Meeting</a:t>
            </a:r>
            <a:br>
              <a:rPr lang="en-GB" dirty="0" smtClean="0">
                <a:ea typeface="ＭＳ Ｐゴシック" pitchFamily="34" charset="-128"/>
              </a:rPr>
            </a:br>
            <a:r>
              <a:rPr lang="en-GB" sz="2400" dirty="0" smtClean="0"/>
              <a:t>10 June 2010, Amsterdam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>
              <a:ea typeface="ＭＳ Ｐゴシック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52" y="4214818"/>
            <a:ext cx="6400800" cy="175260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D. </a:t>
            </a:r>
            <a:r>
              <a:rPr lang="en-GB" dirty="0" err="1" smtClean="0"/>
              <a:t>Cesini</a:t>
            </a:r>
            <a:r>
              <a:rPr lang="en-GB" dirty="0" smtClean="0"/>
              <a:t> (INFN/IGI)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EGI-InSPIRE - EGEE UF5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F2F16C-9B71-4D5D-AB72-660C443BE65D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F2F m</a:t>
            </a:r>
            <a:r>
              <a:rPr lang="en-US" dirty="0" smtClean="0"/>
              <a:t>eetings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28736"/>
            <a:ext cx="8543956" cy="4500594"/>
          </a:xfrm>
        </p:spPr>
        <p:txBody>
          <a:bodyPr/>
          <a:lstStyle/>
          <a:p>
            <a:r>
              <a:rPr lang="en-US" dirty="0" smtClean="0"/>
              <a:t>June 3</a:t>
            </a:r>
            <a:r>
              <a:rPr lang="en-US" baseline="30000" dirty="0" smtClean="0"/>
              <a:t>th</a:t>
            </a:r>
            <a:r>
              <a:rPr lang="en-US" dirty="0" smtClean="0"/>
              <a:t> : JRA1 kickoff Meeting</a:t>
            </a:r>
          </a:p>
          <a:p>
            <a:pPr lvl="1"/>
            <a:r>
              <a:rPr lang="en-US" sz="2000" dirty="0" smtClean="0">
                <a:hlinkClick r:id="rId2"/>
              </a:rPr>
              <a:t>https://www.egi.eu/indico/conferenceDisplay.py?confId=46</a:t>
            </a:r>
            <a:endParaRPr lang="en-US" sz="2000" dirty="0" smtClean="0"/>
          </a:p>
          <a:p>
            <a:r>
              <a:rPr lang="en-US" dirty="0" smtClean="0"/>
              <a:t>Sept 13/17 - Technical Forum – Amsterdam</a:t>
            </a:r>
          </a:p>
          <a:p>
            <a:pPr lvl="1"/>
            <a:r>
              <a:rPr lang="en-US" dirty="0" smtClean="0"/>
              <a:t>Open session </a:t>
            </a:r>
            <a:r>
              <a:rPr lang="en-US" dirty="0" smtClean="0"/>
              <a:t>maybe on </a:t>
            </a:r>
            <a:r>
              <a:rPr lang="en-US" dirty="0" smtClean="0"/>
              <a:t>Tuesday </a:t>
            </a:r>
            <a:r>
              <a:rPr lang="en-US" sz="2000" dirty="0" smtClean="0"/>
              <a:t>(op. tools roadmap 1h30m)</a:t>
            </a:r>
          </a:p>
          <a:p>
            <a:pPr lvl="2"/>
            <a:r>
              <a:rPr lang="en-US" dirty="0" smtClean="0"/>
              <a:t>Trying to involve OSG for the open session</a:t>
            </a:r>
          </a:p>
          <a:p>
            <a:pPr lvl="2"/>
            <a:r>
              <a:rPr lang="en-US" dirty="0" smtClean="0"/>
              <a:t>Other ideas </a:t>
            </a:r>
            <a:r>
              <a:rPr lang="en-US" dirty="0" smtClean="0"/>
              <a:t>about</a:t>
            </a:r>
            <a:r>
              <a:rPr lang="en-US" dirty="0" smtClean="0"/>
              <a:t> </a:t>
            </a:r>
            <a:r>
              <a:rPr lang="en-US" dirty="0" smtClean="0"/>
              <a:t>cross-projects discussions are </a:t>
            </a:r>
            <a:r>
              <a:rPr lang="en-US" dirty="0" smtClean="0"/>
              <a:t>welcome</a:t>
            </a:r>
            <a:endParaRPr lang="en-US" dirty="0" smtClean="0"/>
          </a:p>
          <a:p>
            <a:pPr lvl="1"/>
            <a:r>
              <a:rPr lang="en-US" dirty="0" smtClean="0"/>
              <a:t>Would like to have a closed </a:t>
            </a:r>
            <a:r>
              <a:rPr lang="en-US" dirty="0" smtClean="0"/>
              <a:t>JRA1 and </a:t>
            </a:r>
            <a:r>
              <a:rPr lang="en-US" dirty="0" smtClean="0"/>
              <a:t>an </a:t>
            </a:r>
            <a:r>
              <a:rPr lang="en-US" dirty="0" smtClean="0"/>
              <a:t>OTAG</a:t>
            </a:r>
            <a:endParaRPr lang="en-US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EGI-InSPIRE - EGEE UF5</a:t>
            </a:r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FAAD9B-62A5-400C-AD97-0748C8FCA132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/>
          <a:p>
            <a:r>
              <a:rPr lang="en-US" dirty="0" smtClean="0"/>
              <a:t>Common Requirement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1480" y="1000108"/>
            <a:ext cx="8686800" cy="5643578"/>
          </a:xfrm>
        </p:spPr>
        <p:txBody>
          <a:bodyPr/>
          <a:lstStyle/>
          <a:p>
            <a:pPr lvl="0"/>
            <a:r>
              <a:rPr lang="en-US" sz="2800" dirty="0" smtClean="0"/>
              <a:t>Need a well defined place were users/NGIs </a:t>
            </a:r>
            <a:r>
              <a:rPr lang="en-US" sz="2800" dirty="0" smtClean="0"/>
              <a:t>new requirements </a:t>
            </a:r>
            <a:r>
              <a:rPr lang="en-US" sz="2800" dirty="0" smtClean="0"/>
              <a:t>are </a:t>
            </a:r>
            <a:r>
              <a:rPr lang="en-US" sz="2800" dirty="0" smtClean="0"/>
              <a:t>discussed, validated and </a:t>
            </a:r>
            <a:r>
              <a:rPr lang="en-US" sz="2800" dirty="0" smtClean="0"/>
              <a:t>prioritized</a:t>
            </a:r>
            <a:endParaRPr lang="it-IT" sz="2800" dirty="0" smtClean="0"/>
          </a:p>
          <a:p>
            <a:pPr lvl="1"/>
            <a:r>
              <a:rPr lang="en-US" sz="2400" dirty="0" smtClean="0"/>
              <a:t>Suggested </a:t>
            </a:r>
            <a:r>
              <a:rPr lang="en-US" sz="2400" dirty="0" smtClean="0"/>
              <a:t>OTAG</a:t>
            </a:r>
            <a:endParaRPr lang="en-US" sz="2800" dirty="0" smtClean="0"/>
          </a:p>
          <a:p>
            <a:r>
              <a:rPr lang="en-US" sz="2800" dirty="0" smtClean="0"/>
              <a:t>Need a common system to track the requests status</a:t>
            </a:r>
            <a:endParaRPr lang="it-IT" sz="2800" dirty="0" smtClean="0"/>
          </a:p>
          <a:p>
            <a:pPr lvl="1"/>
            <a:r>
              <a:rPr lang="en-US" sz="2400" dirty="0" smtClean="0"/>
              <a:t>Suggested egi.eu RT as tracking system</a:t>
            </a:r>
          </a:p>
          <a:p>
            <a:pPr lvl="2"/>
            <a:r>
              <a:rPr lang="en-US" sz="2000" dirty="0" smtClean="0"/>
              <a:t>RT can be interfaced with GGUS if needed</a:t>
            </a:r>
            <a:endParaRPr lang="it-IT" sz="2000" dirty="0" smtClean="0"/>
          </a:p>
          <a:p>
            <a:pPr lvl="1"/>
            <a:r>
              <a:rPr lang="en-US" sz="2400" dirty="0" smtClean="0"/>
              <a:t>USAG should use the same tool (GGUS requirements come from USAG too</a:t>
            </a:r>
            <a:r>
              <a:rPr lang="en-US" sz="2400" dirty="0" smtClean="0"/>
              <a:t>)</a:t>
            </a:r>
          </a:p>
          <a:p>
            <a:pPr lvl="1">
              <a:buNone/>
            </a:pPr>
            <a:endParaRPr lang="en-US" sz="2400" dirty="0" smtClean="0"/>
          </a:p>
          <a:p>
            <a:r>
              <a:rPr lang="en-US" sz="2400" dirty="0" smtClean="0"/>
              <a:t>Action on myself to create a requirements workflow proposal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EGI-</a:t>
            </a:r>
            <a:r>
              <a:rPr lang="en-GB" dirty="0" err="1" smtClean="0"/>
              <a:t>InSPIRE</a:t>
            </a:r>
            <a:r>
              <a:rPr lang="en-GB" dirty="0" smtClean="0"/>
              <a:t> - EGEE UF5</a:t>
            </a:r>
            <a:endParaRPr lang="en-GB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FAAD9B-62A5-400C-AD97-0748C8FCA132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olo 5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1143000"/>
          </a:xfrm>
        </p:spPr>
        <p:txBody>
          <a:bodyPr/>
          <a:lstStyle/>
          <a:p>
            <a:r>
              <a:rPr lang="en-GB" smtClean="0">
                <a:ea typeface="ＭＳ Ｐゴシック" pitchFamily="34" charset="-128"/>
              </a:rPr>
              <a:t>InSPIRE-JRA1 </a:t>
            </a:r>
            <a:endParaRPr lang="it-IT" smtClean="0">
              <a:ea typeface="ＭＳ Ｐゴシック" pitchFamily="34" charset="-128"/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EGI-InSPIRE - EGEE UF5</a:t>
            </a:r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76733-6B3F-4EFB-B21B-E5561C387B8E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pic>
        <p:nvPicPr>
          <p:cNvPr id="4102" name="Picture 2"/>
          <p:cNvPicPr>
            <a:picLocks noChangeAspect="1" noChangeArrowheads="1"/>
          </p:cNvPicPr>
          <p:nvPr/>
        </p:nvPicPr>
        <p:blipFill>
          <a:blip r:embed="rId2" cstate="print"/>
          <a:srcRect l="23154" t="18034" r="10864" b="53645"/>
          <a:stretch>
            <a:fillRect/>
          </a:stretch>
        </p:blipFill>
        <p:spPr bwMode="auto">
          <a:xfrm>
            <a:off x="-32" y="1285860"/>
            <a:ext cx="7572428" cy="221457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</p:pic>
      <p:grpSp>
        <p:nvGrpSpPr>
          <p:cNvPr id="10" name="Gruppo 9"/>
          <p:cNvGrpSpPr/>
          <p:nvPr/>
        </p:nvGrpSpPr>
        <p:grpSpPr>
          <a:xfrm>
            <a:off x="1500166" y="4143375"/>
            <a:ext cx="6215106" cy="1785955"/>
            <a:chOff x="1428728" y="3500438"/>
            <a:chExt cx="6215106" cy="1785955"/>
          </a:xfrm>
        </p:grpSpPr>
        <p:sp>
          <p:nvSpPr>
            <p:cNvPr id="9" name="Segnaposto contenuto 6"/>
            <p:cNvSpPr txBox="1">
              <a:spLocks/>
            </p:cNvSpPr>
            <p:nvPr/>
          </p:nvSpPr>
          <p:spPr bwMode="auto">
            <a:xfrm>
              <a:off x="1428728" y="4000504"/>
              <a:ext cx="6215106" cy="12858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numCol="2"/>
            <a:lstStyle/>
            <a:p>
              <a:pPr>
                <a:spcBef>
                  <a:spcPct val="20000"/>
                </a:spcBef>
                <a:buClr>
                  <a:srgbClr val="FFCC66"/>
                </a:buClr>
                <a:defRPr/>
              </a:pPr>
              <a:r>
                <a:rPr lang="it-IT" b="1" dirty="0" err="1" smtClean="0">
                  <a:solidFill>
                    <a:srgbClr val="3333CC"/>
                  </a:solidFill>
                  <a:latin typeface="+mn-lt"/>
                  <a:ea typeface="ＭＳ Ｐゴシック" pitchFamily="102" charset="-128"/>
                  <a:cs typeface="ＭＳ Ｐゴシック" pitchFamily="102" charset="-128"/>
                </a:rPr>
                <a:t>Germany</a:t>
              </a:r>
              <a:r>
                <a:rPr lang="it-IT" b="1" dirty="0" smtClean="0">
                  <a:solidFill>
                    <a:srgbClr val="3333CC"/>
                  </a:solidFill>
                  <a:latin typeface="+mn-lt"/>
                  <a:ea typeface="ＭＳ Ｐゴシック" pitchFamily="102" charset="-128"/>
                  <a:cs typeface="ＭＳ Ｐゴシック" pitchFamily="102" charset="-128"/>
                </a:rPr>
                <a:t> </a:t>
              </a:r>
              <a:r>
                <a:rPr lang="it-IT" b="1" dirty="0">
                  <a:solidFill>
                    <a:srgbClr val="3333CC"/>
                  </a:solidFill>
                  <a:latin typeface="+mn-lt"/>
                  <a:ea typeface="ＭＳ Ｐゴシック" pitchFamily="102" charset="-128"/>
                  <a:cs typeface="ＭＳ Ｐゴシック" pitchFamily="102" charset="-128"/>
                </a:rPr>
                <a:t>- KIT-G, LUH</a:t>
              </a:r>
              <a:br>
                <a:rPr lang="it-IT" b="1" dirty="0">
                  <a:solidFill>
                    <a:srgbClr val="3333CC"/>
                  </a:solidFill>
                  <a:latin typeface="+mn-lt"/>
                  <a:ea typeface="ＭＳ Ｐゴシック" pitchFamily="102" charset="-128"/>
                  <a:cs typeface="ＭＳ Ｐゴシック" pitchFamily="102" charset="-128"/>
                </a:rPr>
              </a:br>
              <a:r>
                <a:rPr lang="it-IT" b="1" dirty="0" err="1">
                  <a:solidFill>
                    <a:srgbClr val="3333CC"/>
                  </a:solidFill>
                  <a:latin typeface="+mn-lt"/>
                  <a:ea typeface="ＭＳ Ｐゴシック" pitchFamily="102" charset="-128"/>
                  <a:cs typeface="ＭＳ Ｐゴシック" pitchFamily="102" charset="-128"/>
                </a:rPr>
                <a:t>Spain</a:t>
              </a:r>
              <a:r>
                <a:rPr lang="it-IT" b="1" dirty="0">
                  <a:solidFill>
                    <a:srgbClr val="3333CC"/>
                  </a:solidFill>
                  <a:latin typeface="+mn-lt"/>
                  <a:ea typeface="ＭＳ Ｐゴシック" pitchFamily="102" charset="-128"/>
                  <a:cs typeface="ＭＳ Ｐゴシック" pitchFamily="102" charset="-128"/>
                </a:rPr>
                <a:t> - CSIC, FCTSG </a:t>
              </a:r>
              <a:br>
                <a:rPr lang="it-IT" b="1" dirty="0">
                  <a:solidFill>
                    <a:srgbClr val="3333CC"/>
                  </a:solidFill>
                  <a:latin typeface="+mn-lt"/>
                  <a:ea typeface="ＭＳ Ｐゴシック" pitchFamily="102" charset="-128"/>
                  <a:cs typeface="ＭＳ Ｐゴシック" pitchFamily="102" charset="-128"/>
                </a:rPr>
              </a:br>
              <a:r>
                <a:rPr lang="it-IT" b="1" dirty="0">
                  <a:solidFill>
                    <a:srgbClr val="3333CC"/>
                  </a:solidFill>
                  <a:latin typeface="+mn-lt"/>
                  <a:ea typeface="ＭＳ Ｐゴシック" pitchFamily="102" charset="-128"/>
                  <a:cs typeface="ＭＳ Ｐゴシック" pitchFamily="102" charset="-128"/>
                </a:rPr>
                <a:t>France - CNRS</a:t>
              </a:r>
              <a:br>
                <a:rPr lang="it-IT" b="1" dirty="0">
                  <a:solidFill>
                    <a:srgbClr val="3333CC"/>
                  </a:solidFill>
                  <a:latin typeface="+mn-lt"/>
                  <a:ea typeface="ＭＳ Ｐゴシック" pitchFamily="102" charset="-128"/>
                  <a:cs typeface="ＭＳ Ｐゴシック" pitchFamily="102" charset="-128"/>
                </a:rPr>
              </a:br>
              <a:r>
                <a:rPr lang="it-IT" b="1" dirty="0" err="1">
                  <a:solidFill>
                    <a:srgbClr val="3333CC"/>
                  </a:solidFill>
                  <a:latin typeface="+mn-lt"/>
                  <a:ea typeface="ＭＳ Ｐゴシック" pitchFamily="102" charset="-128"/>
                  <a:cs typeface="ＭＳ Ｐゴシック" pitchFamily="102" charset="-128"/>
                </a:rPr>
                <a:t>Greece</a:t>
              </a:r>
              <a:r>
                <a:rPr lang="it-IT" b="1" dirty="0">
                  <a:solidFill>
                    <a:srgbClr val="3333CC"/>
                  </a:solidFill>
                  <a:latin typeface="+mn-lt"/>
                  <a:ea typeface="ＭＳ Ｐゴシック" pitchFamily="102" charset="-128"/>
                  <a:cs typeface="ＭＳ Ｐゴシック" pitchFamily="102" charset="-128"/>
                </a:rPr>
                <a:t> - GRNET </a:t>
              </a:r>
              <a:endParaRPr lang="it-IT" b="1" dirty="0" smtClean="0">
                <a:solidFill>
                  <a:srgbClr val="3333CC"/>
                </a:solidFill>
                <a:latin typeface="+mn-lt"/>
                <a:ea typeface="ＭＳ Ｐゴシック" pitchFamily="102" charset="-128"/>
                <a:cs typeface="ＭＳ Ｐゴシック" pitchFamily="102" charset="-128"/>
              </a:endParaRPr>
            </a:p>
            <a:p>
              <a:pPr>
                <a:spcBef>
                  <a:spcPct val="20000"/>
                </a:spcBef>
                <a:buClr>
                  <a:srgbClr val="FFCC66"/>
                </a:buClr>
                <a:defRPr/>
              </a:pPr>
              <a:r>
                <a:rPr lang="it-IT" b="1" dirty="0" err="1" smtClean="0">
                  <a:solidFill>
                    <a:srgbClr val="3333CC"/>
                  </a:solidFill>
                  <a:latin typeface="+mn-lt"/>
                  <a:ea typeface="ＭＳ Ｐゴシック" pitchFamily="102" charset="-128"/>
                  <a:cs typeface="ＭＳ Ｐゴシック" pitchFamily="102" charset="-128"/>
                </a:rPr>
                <a:t>Croatia</a:t>
              </a:r>
              <a:r>
                <a:rPr lang="it-IT" b="1" dirty="0" smtClean="0">
                  <a:solidFill>
                    <a:srgbClr val="3333CC"/>
                  </a:solidFill>
                  <a:latin typeface="+mn-lt"/>
                  <a:ea typeface="ＭＳ Ｐゴシック" pitchFamily="102" charset="-128"/>
                  <a:cs typeface="ＭＳ Ｐゴシック" pitchFamily="102" charset="-128"/>
                </a:rPr>
                <a:t> </a:t>
              </a:r>
              <a:r>
                <a:rPr lang="it-IT" b="1" dirty="0">
                  <a:solidFill>
                    <a:srgbClr val="3333CC"/>
                  </a:solidFill>
                  <a:latin typeface="+mn-lt"/>
                  <a:ea typeface="ＭＳ Ｐゴシック" pitchFamily="102" charset="-128"/>
                  <a:cs typeface="ＭＳ Ｐゴシック" pitchFamily="102" charset="-128"/>
                </a:rPr>
                <a:t>- SRCE</a:t>
              </a:r>
              <a:br>
                <a:rPr lang="it-IT" b="1" dirty="0">
                  <a:solidFill>
                    <a:srgbClr val="3333CC"/>
                  </a:solidFill>
                  <a:latin typeface="+mn-lt"/>
                  <a:ea typeface="ＭＳ Ｐゴシック" pitchFamily="102" charset="-128"/>
                  <a:cs typeface="ＭＳ Ｐゴシック" pitchFamily="102" charset="-128"/>
                </a:rPr>
              </a:br>
              <a:r>
                <a:rPr lang="it-IT" b="1" dirty="0">
                  <a:solidFill>
                    <a:srgbClr val="3333CC"/>
                  </a:solidFill>
                  <a:latin typeface="+mn-lt"/>
                  <a:ea typeface="ＭＳ Ｐゴシック" pitchFamily="102" charset="-128"/>
                  <a:cs typeface="ＭＳ Ｐゴシック" pitchFamily="102" charset="-128"/>
                </a:rPr>
                <a:t>Italy - INFN </a:t>
              </a:r>
              <a:br>
                <a:rPr lang="it-IT" b="1" dirty="0">
                  <a:solidFill>
                    <a:srgbClr val="3333CC"/>
                  </a:solidFill>
                  <a:latin typeface="+mn-lt"/>
                  <a:ea typeface="ＭＳ Ｐゴシック" pitchFamily="102" charset="-128"/>
                  <a:cs typeface="ＭＳ Ｐゴシック" pitchFamily="102" charset="-128"/>
                </a:rPr>
              </a:br>
              <a:r>
                <a:rPr lang="it-IT" b="1" dirty="0">
                  <a:solidFill>
                    <a:srgbClr val="3333CC"/>
                  </a:solidFill>
                  <a:latin typeface="+mn-lt"/>
                  <a:ea typeface="ＭＳ Ｐゴシック" pitchFamily="102" charset="-128"/>
                  <a:cs typeface="ＭＳ Ｐゴシック" pitchFamily="102" charset="-128"/>
                </a:rPr>
                <a:t>UK – STFC </a:t>
              </a:r>
              <a:br>
                <a:rPr lang="it-IT" b="1" dirty="0">
                  <a:solidFill>
                    <a:srgbClr val="3333CC"/>
                  </a:solidFill>
                  <a:latin typeface="+mn-lt"/>
                  <a:ea typeface="ＭＳ Ｐゴシック" pitchFamily="102" charset="-128"/>
                  <a:cs typeface="ＭＳ Ｐゴシック" pitchFamily="102" charset="-128"/>
                </a:rPr>
              </a:br>
              <a:r>
                <a:rPr lang="it-IT" b="1" dirty="0">
                  <a:solidFill>
                    <a:srgbClr val="3333CC"/>
                  </a:solidFill>
                  <a:latin typeface="+mn-lt"/>
                  <a:ea typeface="ＭＳ Ｐゴシック" pitchFamily="102" charset="-128"/>
                  <a:cs typeface="ＭＳ Ｐゴシック" pitchFamily="102" charset="-128"/>
                </a:rPr>
                <a:t>CERN </a:t>
              </a:r>
              <a:endParaRPr lang="it-IT" kern="0" dirty="0">
                <a:solidFill>
                  <a:srgbClr val="3333CC"/>
                </a:solidFill>
                <a:latin typeface="+mn-lt"/>
                <a:ea typeface="ＭＳ Ｐゴシック" pitchFamily="102" charset="-128"/>
                <a:cs typeface="ＭＳ Ｐゴシック" pitchFamily="102" charset="-128"/>
              </a:endParaRPr>
            </a:p>
          </p:txBody>
        </p:sp>
        <p:sp>
          <p:nvSpPr>
            <p:cNvPr id="8" name="Rettangolo 7"/>
            <p:cNvSpPr/>
            <p:nvPr/>
          </p:nvSpPr>
          <p:spPr>
            <a:xfrm>
              <a:off x="2857488" y="3500438"/>
              <a:ext cx="318228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2800" b="1" dirty="0" err="1">
                  <a:solidFill>
                    <a:schemeClr val="accent2"/>
                  </a:solidFill>
                  <a:ea typeface="ＭＳ Ｐゴシック" pitchFamily="102" charset="-128"/>
                  <a:cs typeface="ＭＳ Ｐゴシック" pitchFamily="102" charset="-128"/>
                </a:rPr>
                <a:t>Involved</a:t>
              </a:r>
              <a:r>
                <a:rPr lang="it-IT" sz="2800" b="1" dirty="0">
                  <a:solidFill>
                    <a:schemeClr val="accent2"/>
                  </a:solidFill>
                  <a:ea typeface="ＭＳ Ｐゴシック" pitchFamily="102" charset="-128"/>
                  <a:cs typeface="ＭＳ Ｐゴシック" pitchFamily="102" charset="-128"/>
                </a:rPr>
                <a:t> </a:t>
              </a:r>
              <a:r>
                <a:rPr lang="it-IT" sz="2800" b="1" dirty="0" err="1">
                  <a:solidFill>
                    <a:schemeClr val="accent2"/>
                  </a:solidFill>
                  <a:ea typeface="ＭＳ Ｐゴシック" pitchFamily="102" charset="-128"/>
                  <a:cs typeface="ＭＳ Ｐゴシック" pitchFamily="102" charset="-128"/>
                </a:rPr>
                <a:t>partners</a:t>
              </a:r>
              <a:endParaRPr lang="it-IT" sz="2800" dirty="0">
                <a:solidFill>
                  <a:schemeClr val="accent2"/>
                </a:solidFill>
              </a:endParaRPr>
            </a:p>
          </p:txBody>
        </p:sp>
      </p:grpSp>
      <p:graphicFrame>
        <p:nvGraphicFramePr>
          <p:cNvPr id="11" name="Tabella 10"/>
          <p:cNvGraphicFramePr>
            <a:graphicFrameLocks noGrp="1"/>
          </p:cNvGraphicFramePr>
          <p:nvPr/>
        </p:nvGraphicFramePr>
        <p:xfrm>
          <a:off x="7500958" y="1816734"/>
          <a:ext cx="1532244" cy="2112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880"/>
                <a:gridCol w="714364"/>
              </a:tblGrid>
              <a:tr h="346239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9483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131</a:t>
                      </a:r>
                      <a:endParaRPr lang="en-US" sz="1800" dirty="0"/>
                    </a:p>
                  </a:txBody>
                  <a:tcPr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9483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18</a:t>
                      </a:r>
                      <a:endParaRPr lang="en-US" sz="1800" dirty="0"/>
                    </a:p>
                  </a:txBody>
                  <a:tcPr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9483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89</a:t>
                      </a:r>
                      <a:endParaRPr lang="en-US" sz="1800" dirty="0"/>
                    </a:p>
                  </a:txBody>
                  <a:tcPr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9483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53</a:t>
                      </a:r>
                      <a:endParaRPr lang="en-US" sz="1800" dirty="0"/>
                    </a:p>
                  </a:txBody>
                  <a:tcPr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974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TJRA1.1</a:t>
                      </a:r>
                      <a:endParaRPr lang="en-US" sz="12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24</a:t>
                      </a:r>
                      <a:endParaRPr lang="en-US" sz="1800" dirty="0"/>
                    </a:p>
                  </a:txBody>
                  <a:tcPr marT="0" marB="0"/>
                </a:tc>
              </a:tr>
              <a:tr h="14974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TOTAL</a:t>
                      </a:r>
                      <a:endParaRPr lang="en-US" sz="12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315</a:t>
                      </a:r>
                      <a:endParaRPr lang="en-US" sz="1800" dirty="0"/>
                    </a:p>
                  </a:txBody>
                  <a:tcPr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>
                <a:ea typeface="ＭＳ Ｐゴシック" pitchFamily="34" charset="-128"/>
              </a:rPr>
              <a:t>Task TJRA1.1</a:t>
            </a:r>
          </a:p>
        </p:txBody>
      </p:sp>
      <p:sp>
        <p:nvSpPr>
          <p:cNvPr id="6147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14800"/>
          </a:xfrm>
        </p:spPr>
        <p:txBody>
          <a:bodyPr/>
          <a:lstStyle/>
          <a:p>
            <a:r>
              <a:rPr lang="en-US" sz="2400" dirty="0" smtClean="0">
                <a:ea typeface="ＭＳ Ｐゴシック" pitchFamily="34" charset="-128"/>
              </a:rPr>
              <a:t>TJRA1.1 Activity Management (Daniele </a:t>
            </a:r>
            <a:r>
              <a:rPr lang="en-US" sz="2400" dirty="0" err="1" smtClean="0">
                <a:ea typeface="ＭＳ Ｐゴシック" pitchFamily="34" charset="-128"/>
              </a:rPr>
              <a:t>Cesini</a:t>
            </a:r>
            <a:r>
              <a:rPr lang="en-US" sz="2400" dirty="0" smtClean="0">
                <a:ea typeface="ＭＳ Ｐゴシック" pitchFamily="34" charset="-128"/>
              </a:rPr>
              <a:t>, CNAF)</a:t>
            </a:r>
          </a:p>
          <a:p>
            <a:pPr lvl="1"/>
            <a:r>
              <a:rPr lang="en-US" sz="2000" dirty="0" smtClean="0">
                <a:ea typeface="ＭＳ Ｐゴシック" pitchFamily="34" charset="-128"/>
              </a:rPr>
              <a:t>coordination of the tool development work; </a:t>
            </a:r>
          </a:p>
          <a:p>
            <a:pPr lvl="1"/>
            <a:r>
              <a:rPr lang="en-US" sz="2000" dirty="0" smtClean="0">
                <a:ea typeface="ＭＳ Ｐゴシック" pitchFamily="34" charset="-128"/>
              </a:rPr>
              <a:t>definition and follow-up of the software development roadmaps, in collaboration with the Operational Tools Advisory Group;</a:t>
            </a:r>
          </a:p>
          <a:p>
            <a:pPr lvl="1"/>
            <a:r>
              <a:rPr lang="en-US" sz="2000" dirty="0" smtClean="0">
                <a:ea typeface="ＭＳ Ｐゴシック" pitchFamily="34" charset="-128"/>
              </a:rPr>
              <a:t>representation of the activity within </a:t>
            </a:r>
            <a:r>
              <a:rPr lang="en-US" sz="2000" dirty="0" err="1" smtClean="0">
                <a:ea typeface="ＭＳ Ｐゴシック" pitchFamily="34" charset="-128"/>
              </a:rPr>
              <a:t>EGI.eu‘s</a:t>
            </a:r>
            <a:r>
              <a:rPr lang="en-US" sz="2000" dirty="0" smtClean="0">
                <a:ea typeface="ＭＳ Ｐゴシック" pitchFamily="34" charset="-128"/>
              </a:rPr>
              <a:t> management boards;</a:t>
            </a:r>
          </a:p>
          <a:p>
            <a:pPr lvl="1"/>
            <a:r>
              <a:rPr lang="en-US" sz="2000" dirty="0" smtClean="0">
                <a:ea typeface="ＭＳ Ｐゴシック" pitchFamily="34" charset="-128"/>
              </a:rPr>
              <a:t>overseeing the testing and release preparation of software before deployment;</a:t>
            </a:r>
          </a:p>
          <a:p>
            <a:pPr lvl="1"/>
            <a:r>
              <a:rPr lang="en-US" sz="2000" dirty="0" smtClean="0">
                <a:ea typeface="ＭＳ Ｐゴシック" pitchFamily="34" charset="-128"/>
              </a:rPr>
              <a:t>reporting on status and open issues related to the activity;</a:t>
            </a:r>
          </a:p>
          <a:p>
            <a:pPr lvl="1"/>
            <a:r>
              <a:rPr lang="en-US" sz="2000" dirty="0" smtClean="0">
                <a:ea typeface="ＭＳ Ｐゴシック" pitchFamily="34" charset="-128"/>
              </a:rPr>
              <a:t>OTAG and USAG participation </a:t>
            </a:r>
            <a:r>
              <a:rPr lang="en-US" sz="2000" dirty="0" smtClean="0">
                <a:ea typeface="ＭＳ Ｐゴシック" pitchFamily="34" charset="-128"/>
                <a:sym typeface="Wingdings" pitchFamily="2" charset="2"/>
              </a:rPr>
              <a:t> New requirements</a:t>
            </a:r>
            <a:endParaRPr lang="en-US" sz="2000" dirty="0" smtClean="0">
              <a:ea typeface="ＭＳ Ｐゴシック" pitchFamily="34" charset="-128"/>
            </a:endParaRPr>
          </a:p>
          <a:p>
            <a:pPr lvl="1"/>
            <a:r>
              <a:rPr lang="en-US" sz="2000" dirty="0" smtClean="0">
                <a:ea typeface="ＭＳ Ｐゴシック" pitchFamily="34" charset="-128"/>
              </a:rPr>
              <a:t>(New mandate) OAT participation</a:t>
            </a:r>
            <a:endParaRPr lang="it-IT" sz="2000" dirty="0" smtClean="0">
              <a:ea typeface="ＭＳ Ｐゴシック" pitchFamily="34" charset="-128"/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EGI-InSPIRE - EGEE UF5</a:t>
            </a:r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2B06EC-1713-4A87-94F6-A9E5382EB7D9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>
                <a:ea typeface="ＭＳ Ｐゴシック" pitchFamily="34" charset="-128"/>
              </a:rPr>
              <a:t>Task TJRA1.2</a:t>
            </a:r>
          </a:p>
        </p:txBody>
      </p:sp>
      <p:sp>
        <p:nvSpPr>
          <p:cNvPr id="7171" name="Segnaposto contenuto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114800"/>
          </a:xfrm>
        </p:spPr>
        <p:txBody>
          <a:bodyPr/>
          <a:lstStyle/>
          <a:p>
            <a:r>
              <a:rPr lang="en-US" sz="2400" dirty="0" smtClean="0">
                <a:ea typeface="ＭＳ Ｐゴシック" pitchFamily="34" charset="-128"/>
              </a:rPr>
              <a:t>TJRA1.2 Maintenance and development of the deployed operational tools (</a:t>
            </a:r>
            <a:r>
              <a:rPr lang="en-US" sz="2400" dirty="0" err="1" smtClean="0">
                <a:ea typeface="ＭＳ Ｐゴシック" pitchFamily="34" charset="-128"/>
              </a:rPr>
              <a:t>Torsten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Antoni</a:t>
            </a:r>
            <a:r>
              <a:rPr lang="en-US" sz="2400" dirty="0" smtClean="0">
                <a:ea typeface="ＭＳ Ｐゴシック" pitchFamily="34" charset="-128"/>
              </a:rPr>
              <a:t>, </a:t>
            </a:r>
            <a:r>
              <a:rPr lang="en-US" sz="2400" dirty="0" smtClean="0">
                <a:ea typeface="ＭＳ Ｐゴシック" pitchFamily="34" charset="-128"/>
              </a:rPr>
              <a:t>KIT)</a:t>
            </a:r>
          </a:p>
          <a:p>
            <a:pPr lvl="1"/>
            <a:r>
              <a:rPr lang="en-US" sz="2400" b="1" dirty="0" smtClean="0">
                <a:ea typeface="ＭＳ Ｐゴシック" pitchFamily="34" charset="-128"/>
              </a:rPr>
              <a:t>TJRA1.2.1 Operations portal</a:t>
            </a:r>
          </a:p>
          <a:p>
            <a:pPr lvl="1"/>
            <a:r>
              <a:rPr lang="en-US" sz="2400" b="1" dirty="0" smtClean="0">
                <a:ea typeface="ＭＳ Ｐゴシック" pitchFamily="34" charset="-128"/>
              </a:rPr>
              <a:t>TJRA1.2.2 EGI Helpdesk</a:t>
            </a:r>
          </a:p>
          <a:p>
            <a:pPr lvl="1"/>
            <a:r>
              <a:rPr lang="en-US" sz="2400" b="1" dirty="0" smtClean="0">
                <a:ea typeface="ＭＳ Ｐゴシック" pitchFamily="34" charset="-128"/>
              </a:rPr>
              <a:t>TJRA1.2.3 Grid configuration repository: GOCDB </a:t>
            </a:r>
          </a:p>
          <a:p>
            <a:pPr lvl="1"/>
            <a:r>
              <a:rPr lang="en-US" sz="2400" b="1" dirty="0" smtClean="0">
                <a:ea typeface="ＭＳ Ｐゴシック" pitchFamily="34" charset="-128"/>
              </a:rPr>
              <a:t>TJRA1.2.4 Accounting repository</a:t>
            </a:r>
          </a:p>
          <a:p>
            <a:pPr lvl="1"/>
            <a:r>
              <a:rPr lang="en-US" sz="2400" b="1" dirty="0" smtClean="0">
                <a:ea typeface="ＭＳ Ｐゴシック" pitchFamily="34" charset="-128"/>
              </a:rPr>
              <a:t>TJRA1.2.5 Accounting portal</a:t>
            </a:r>
          </a:p>
          <a:p>
            <a:pPr lvl="1"/>
            <a:r>
              <a:rPr lang="en-US" sz="2400" b="1" dirty="0" smtClean="0">
                <a:ea typeface="ＭＳ Ｐゴシック" pitchFamily="34" charset="-128"/>
              </a:rPr>
              <a:t>TJRA1.2.6 Service Availability Monitoring</a:t>
            </a:r>
          </a:p>
          <a:p>
            <a:pPr lvl="1"/>
            <a:r>
              <a:rPr lang="en-US" sz="2400" b="1" dirty="0" smtClean="0">
                <a:ea typeface="ＭＳ Ｐゴシック" pitchFamily="34" charset="-128"/>
              </a:rPr>
              <a:t>TJRA1.2.7 Metrics Portal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EGI-InSPIRE - EGEE UF5</a:t>
            </a:r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71B9ED-5066-4C04-88D8-D1D9B47466B5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sp>
        <p:nvSpPr>
          <p:cNvPr id="7174" name="CasellaDiTesto 5"/>
          <p:cNvSpPr txBox="1">
            <a:spLocks noChangeArrowheads="1"/>
          </p:cNvSpPr>
          <p:nvPr/>
        </p:nvSpPr>
        <p:spPr bwMode="auto">
          <a:xfrm>
            <a:off x="500063" y="5286389"/>
            <a:ext cx="739657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err="1" smtClean="0">
                <a:solidFill>
                  <a:srgbClr val="3333CC"/>
                </a:solidFill>
                <a:latin typeface="+mn-lt"/>
                <a:ea typeface="ＭＳ Ｐゴシック" pitchFamily="34" charset="-128"/>
                <a:cs typeface="ＭＳ Ｐゴシック" pitchFamily="102" charset="-128"/>
              </a:rPr>
              <a:t>DoW</a:t>
            </a:r>
            <a:r>
              <a:rPr lang="en-US" sz="2400" dirty="0" smtClean="0">
                <a:solidFill>
                  <a:srgbClr val="3333CC"/>
                </a:solidFill>
                <a:latin typeface="+mn-lt"/>
                <a:ea typeface="ＭＳ Ｐゴシック" pitchFamily="34" charset="-128"/>
                <a:cs typeface="ＭＳ Ｐゴシック" pitchFamily="102" charset="-128"/>
              </a:rPr>
              <a:t> or wiki for maintenance details about each tool</a:t>
            </a:r>
          </a:p>
          <a:p>
            <a:endParaRPr lang="it-IT" sz="2400" dirty="0">
              <a:solidFill>
                <a:srgbClr val="3333CC"/>
              </a:solidFill>
              <a:latin typeface="+mn-lt"/>
              <a:ea typeface="ＭＳ Ｐゴシック" pitchFamily="34" charset="-128"/>
              <a:cs typeface="ＭＳ Ｐゴシック" pitchFamily="102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>
                <a:ea typeface="ＭＳ Ｐゴシック" pitchFamily="34" charset="-128"/>
              </a:rPr>
              <a:t>Task TJRA1.3</a:t>
            </a:r>
          </a:p>
        </p:txBody>
      </p:sp>
      <p:sp>
        <p:nvSpPr>
          <p:cNvPr id="8195" name="Segnaposto contenuto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857784"/>
          </a:xfrm>
        </p:spPr>
        <p:txBody>
          <a:bodyPr/>
          <a:lstStyle/>
          <a:p>
            <a:r>
              <a:rPr lang="en-US" sz="2400" dirty="0" smtClean="0">
                <a:ea typeface="ＭＳ Ｐゴシック" pitchFamily="34" charset="-128"/>
              </a:rPr>
              <a:t>TJRA1.3 National deployment models (COO, EGI.eu</a:t>
            </a:r>
            <a:r>
              <a:rPr lang="en-US" sz="2400" dirty="0" smtClean="0">
                <a:ea typeface="ＭＳ Ｐゴシック" pitchFamily="34" charset="-128"/>
              </a:rPr>
              <a:t>) – first year only</a:t>
            </a:r>
            <a:endParaRPr lang="en-US" sz="2400" dirty="0" smtClean="0">
              <a:ea typeface="ＭＳ Ｐゴシック" pitchFamily="34" charset="-128"/>
            </a:endParaRPr>
          </a:p>
          <a:p>
            <a:pPr lvl="1"/>
            <a:r>
              <a:rPr lang="en-US" sz="1600" b="1" dirty="0" smtClean="0">
                <a:ea typeface="ＭＳ Ｐゴシック" pitchFamily="34" charset="-128"/>
              </a:rPr>
              <a:t>TJRA1.3.1 Operations Portal</a:t>
            </a:r>
            <a:endParaRPr lang="en-US" sz="1600" dirty="0" smtClean="0">
              <a:ea typeface="ＭＳ Ｐゴシック" pitchFamily="34" charset="-128"/>
            </a:endParaRPr>
          </a:p>
          <a:p>
            <a:pPr lvl="2"/>
            <a:r>
              <a:rPr lang="en-US" sz="1400" dirty="0" smtClean="0">
                <a:ea typeface="ＭＳ Ｐゴシック" pitchFamily="34" charset="-128"/>
              </a:rPr>
              <a:t>from a federation-based to a NGI-based structure of operations </a:t>
            </a:r>
          </a:p>
          <a:p>
            <a:pPr lvl="2"/>
            <a:r>
              <a:rPr lang="en-US" sz="1400" dirty="0" smtClean="0">
                <a:ea typeface="ＭＳ Ｐゴシック" pitchFamily="34" charset="-128"/>
              </a:rPr>
              <a:t>the central operation portal will be a catch-all instance providing NGI-</a:t>
            </a:r>
            <a:r>
              <a:rPr lang="en-US" sz="1400" dirty="0" err="1" smtClean="0">
                <a:ea typeface="ＭＳ Ｐゴシック" pitchFamily="34" charset="-128"/>
              </a:rPr>
              <a:t>customised</a:t>
            </a:r>
            <a:r>
              <a:rPr lang="en-US" sz="1400" dirty="0" smtClean="0">
                <a:ea typeface="ＭＳ Ｐゴシック" pitchFamily="34" charset="-128"/>
              </a:rPr>
              <a:t> views at a central level </a:t>
            </a:r>
          </a:p>
          <a:p>
            <a:pPr lvl="1"/>
            <a:r>
              <a:rPr lang="en-US" sz="1600" b="1" dirty="0" smtClean="0">
                <a:ea typeface="ＭＳ Ｐゴシック" pitchFamily="34" charset="-128"/>
              </a:rPr>
              <a:t>TJRA1.3.2 GOCDB</a:t>
            </a:r>
          </a:p>
          <a:p>
            <a:pPr lvl="2"/>
            <a:r>
              <a:rPr lang="en-US" sz="1400" dirty="0" smtClean="0">
                <a:ea typeface="ＭＳ Ｐゴシック" pitchFamily="34" charset="-128"/>
              </a:rPr>
              <a:t>This task will provide an instance of the GOCDB service that could be deployed nationally and information federated into a central instance. </a:t>
            </a:r>
          </a:p>
          <a:p>
            <a:pPr lvl="1"/>
            <a:r>
              <a:rPr lang="en-US" sz="1600" b="1" dirty="0" smtClean="0">
                <a:ea typeface="ＭＳ Ｐゴシック" pitchFamily="34" charset="-128"/>
              </a:rPr>
              <a:t>TJRA1.3.3 Accounting portal</a:t>
            </a:r>
          </a:p>
          <a:p>
            <a:pPr lvl="2"/>
            <a:r>
              <a:rPr lang="en-US" sz="1400" dirty="0" smtClean="0">
                <a:ea typeface="ＭＳ Ｐゴシック" pitchFamily="34" charset="-128"/>
              </a:rPr>
              <a:t>The central accounting portal will be extended to support regional national deployments that allow NGIs to operate a full and standalone national accounting infrastructure using a national deployment of the accounting repository </a:t>
            </a:r>
          </a:p>
          <a:p>
            <a:pPr lvl="1"/>
            <a:r>
              <a:rPr lang="en-US" sz="1600" b="1" dirty="0" smtClean="0">
                <a:ea typeface="ＭＳ Ｐゴシック" pitchFamily="34" charset="-128"/>
              </a:rPr>
              <a:t>TJRA1.3.4 Service Availability Monitoring</a:t>
            </a:r>
          </a:p>
          <a:p>
            <a:pPr lvl="2"/>
            <a:r>
              <a:rPr lang="en-US" sz="1400" dirty="0" smtClean="0">
                <a:ea typeface="ＭＳ Ｐゴシック" pitchFamily="34" charset="-128"/>
              </a:rPr>
              <a:t>The visualization portal </a:t>
            </a:r>
            <a:r>
              <a:rPr lang="en-US" sz="1400" dirty="0" err="1" smtClean="0">
                <a:ea typeface="ＭＳ Ｐゴシック" pitchFamily="34" charset="-128"/>
              </a:rPr>
              <a:t>MyEGI</a:t>
            </a:r>
            <a:r>
              <a:rPr lang="en-US" sz="1400" dirty="0" smtClean="0">
                <a:ea typeface="ＭＳ Ｐゴシック" pitchFamily="34" charset="-128"/>
              </a:rPr>
              <a:t> will be adapted to a new pluggable framework, and provide EGI-specific NGI views. </a:t>
            </a:r>
            <a:r>
              <a:rPr lang="en-US" sz="1400" dirty="0" err="1" smtClean="0">
                <a:ea typeface="ＭＳ Ｐゴシック" pitchFamily="34" charset="-128"/>
              </a:rPr>
              <a:t>MyEGI</a:t>
            </a:r>
            <a:r>
              <a:rPr lang="en-US" sz="1400" dirty="0" smtClean="0">
                <a:ea typeface="ＭＳ Ｐゴシック" pitchFamily="34" charset="-128"/>
              </a:rPr>
              <a:t> will be the place to see availability, reliability, service status of NGI resources. '</a:t>
            </a:r>
            <a:r>
              <a:rPr lang="en-US" sz="1400" dirty="0" err="1" smtClean="0">
                <a:ea typeface="ＭＳ Ｐゴシック" pitchFamily="34" charset="-128"/>
              </a:rPr>
              <a:t>GridMap</a:t>
            </a:r>
            <a:r>
              <a:rPr lang="en-US" sz="1400" dirty="0" smtClean="0">
                <a:ea typeface="ＭＳ Ｐゴシック" pitchFamily="34" charset="-128"/>
              </a:rPr>
              <a:t> style' </a:t>
            </a:r>
            <a:r>
              <a:rPr lang="en-US" sz="1400" dirty="0" err="1" smtClean="0">
                <a:ea typeface="ＭＳ Ｐゴシック" pitchFamily="34" charset="-128"/>
              </a:rPr>
              <a:t>TreeMap</a:t>
            </a:r>
            <a:r>
              <a:rPr lang="en-US" sz="1400" dirty="0" smtClean="0">
                <a:ea typeface="ＭＳ Ｐゴシック" pitchFamily="34" charset="-128"/>
              </a:rPr>
              <a:t> views will be added, showing both regional and global views of the stored data. 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EGI-InSPIRE - EGEE UF5</a:t>
            </a:r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A241C1-CCE8-4EE5-BCD6-B54C664C0BDE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>
                <a:ea typeface="ＭＳ Ｐゴシック" pitchFamily="34" charset="-128"/>
              </a:rPr>
              <a:t>TJRA1.4</a:t>
            </a:r>
          </a:p>
        </p:txBody>
      </p:sp>
      <p:sp>
        <p:nvSpPr>
          <p:cNvPr id="9219" name="Segnaposto contenuto 2"/>
          <p:cNvSpPr>
            <a:spLocks noGrp="1"/>
          </p:cNvSpPr>
          <p:nvPr>
            <p:ph idx="1"/>
          </p:nvPr>
        </p:nvSpPr>
        <p:spPr>
          <a:xfrm>
            <a:off x="214282" y="1285860"/>
            <a:ext cx="8715436" cy="4929222"/>
          </a:xfrm>
        </p:spPr>
        <p:txBody>
          <a:bodyPr/>
          <a:lstStyle/>
          <a:p>
            <a:r>
              <a:rPr lang="en-US" sz="2400" dirty="0" smtClean="0">
                <a:ea typeface="ＭＳ Ｐゴシック" pitchFamily="34" charset="-128"/>
              </a:rPr>
              <a:t>TJRA1.4 Accounting for different resource types (</a:t>
            </a:r>
            <a:r>
              <a:rPr lang="en-US" sz="2400" dirty="0" smtClean="0">
                <a:ea typeface="ＭＳ Ｐゴシック" pitchFamily="34" charset="-128"/>
              </a:rPr>
              <a:t>John Gordon, </a:t>
            </a:r>
            <a:r>
              <a:rPr lang="en-US" sz="1600" dirty="0" smtClean="0">
                <a:ea typeface="ＭＳ Ｐゴシック" pitchFamily="34" charset="-128"/>
              </a:rPr>
              <a:t>STFC</a:t>
            </a:r>
            <a:r>
              <a:rPr lang="en-US" sz="2400" dirty="0" smtClean="0">
                <a:ea typeface="ＭＳ Ｐゴシック" pitchFamily="34" charset="-128"/>
              </a:rPr>
              <a:t>)</a:t>
            </a:r>
          </a:p>
          <a:p>
            <a:pPr lvl="1"/>
            <a:r>
              <a:rPr lang="it-IT" sz="2400" b="1" dirty="0" smtClean="0">
                <a:ea typeface="ＭＳ Ｐゴシック" pitchFamily="34" charset="-128"/>
              </a:rPr>
              <a:t>TJRA1.4.1 </a:t>
            </a:r>
            <a:r>
              <a:rPr lang="it-IT" sz="2400" b="1" dirty="0" err="1" smtClean="0">
                <a:ea typeface="ＭＳ Ｐゴシック" pitchFamily="34" charset="-128"/>
              </a:rPr>
              <a:t>Billing</a:t>
            </a:r>
            <a:endParaRPr lang="it-IT" sz="2400" b="1" dirty="0" smtClean="0">
              <a:ea typeface="ＭＳ Ｐゴシック" pitchFamily="34" charset="-128"/>
            </a:endParaRPr>
          </a:p>
          <a:p>
            <a:pPr lvl="1"/>
            <a:r>
              <a:rPr lang="en-US" sz="2400" b="1" dirty="0" smtClean="0">
                <a:ea typeface="ＭＳ Ｐゴシック" pitchFamily="34" charset="-128"/>
              </a:rPr>
              <a:t>TJRA1.4.2 Accounting of application usage</a:t>
            </a:r>
          </a:p>
          <a:p>
            <a:pPr lvl="1"/>
            <a:r>
              <a:rPr lang="en-US" sz="2400" b="1" dirty="0" smtClean="0">
                <a:ea typeface="ＭＳ Ｐゴシック" pitchFamily="34" charset="-128"/>
              </a:rPr>
              <a:t>TJRA1.4.3 Accounting of data usage</a:t>
            </a:r>
          </a:p>
          <a:p>
            <a:pPr lvl="1"/>
            <a:r>
              <a:rPr lang="en-US" sz="2400" b="1" dirty="0" smtClean="0">
                <a:ea typeface="ＭＳ Ｐゴシック" pitchFamily="34" charset="-128"/>
              </a:rPr>
              <a:t>TJRA1.4.4 Accounting of capacity and cloud computing usage</a:t>
            </a:r>
            <a:endParaRPr lang="en-US" b="1" dirty="0" smtClean="0">
              <a:ea typeface="ＭＳ Ｐゴシック" pitchFamily="34" charset="-128"/>
            </a:endParaRPr>
          </a:p>
          <a:p>
            <a:endParaRPr lang="en-US" sz="2400" dirty="0" smtClean="0">
              <a:ea typeface="ＭＳ Ｐゴシック" pitchFamily="34" charset="-128"/>
            </a:endParaRPr>
          </a:p>
          <a:p>
            <a:r>
              <a:rPr lang="en-US" sz="2400" dirty="0" smtClean="0">
                <a:ea typeface="ＭＳ Ｐゴシック" pitchFamily="34" charset="-128"/>
              </a:rPr>
              <a:t>Depends </a:t>
            </a:r>
            <a:r>
              <a:rPr lang="en-US" sz="2400" dirty="0" smtClean="0">
                <a:ea typeface="ＭＳ Ｐゴシック" pitchFamily="34" charset="-128"/>
              </a:rPr>
              <a:t>strongly </a:t>
            </a:r>
            <a:r>
              <a:rPr lang="en-US" sz="2400" dirty="0" smtClean="0">
                <a:ea typeface="ＭＳ Ｐゴシック" pitchFamily="34" charset="-128"/>
              </a:rPr>
              <a:t>on the new resource types integrated into the project</a:t>
            </a:r>
          </a:p>
          <a:p>
            <a:r>
              <a:rPr lang="it-IT" dirty="0" err="1" smtClean="0">
                <a:ea typeface="ＭＳ Ｐゴシック" pitchFamily="34" charset="-128"/>
              </a:rPr>
              <a:t>Starts</a:t>
            </a:r>
            <a:r>
              <a:rPr lang="it-IT" dirty="0" smtClean="0">
                <a:ea typeface="ＭＳ Ｐゴシック" pitchFamily="34" charset="-128"/>
              </a:rPr>
              <a:t> on </a:t>
            </a:r>
            <a:r>
              <a:rPr lang="it-IT" dirty="0" err="1" smtClean="0">
                <a:ea typeface="ＭＳ Ｐゴシック" pitchFamily="34" charset="-128"/>
              </a:rPr>
              <a:t>year</a:t>
            </a:r>
            <a:r>
              <a:rPr lang="it-IT" dirty="0" smtClean="0">
                <a:ea typeface="ＭＳ Ｐゴシック" pitchFamily="34" charset="-128"/>
              </a:rPr>
              <a:t> </a:t>
            </a:r>
            <a:r>
              <a:rPr lang="it-IT" dirty="0" err="1" smtClean="0">
                <a:ea typeface="ＭＳ Ｐゴシック" pitchFamily="34" charset="-128"/>
              </a:rPr>
              <a:t>two</a:t>
            </a:r>
            <a:endParaRPr lang="it-IT" dirty="0" smtClean="0">
              <a:ea typeface="ＭＳ Ｐゴシック" pitchFamily="34" charset="-128"/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EGI-InSPIRE - EGEE UF5</a:t>
            </a:r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9B0E8A-153C-41FE-9504-B8FFBBCD6EE6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>
                <a:ea typeface="ＭＳ Ｐゴシック" pitchFamily="34" charset="-128"/>
              </a:rPr>
              <a:t>TJRA1.5</a:t>
            </a:r>
          </a:p>
        </p:txBody>
      </p:sp>
      <p:sp>
        <p:nvSpPr>
          <p:cNvPr id="10243" name="Segnaposto contenuto 2"/>
          <p:cNvSpPr>
            <a:spLocks noGrp="1"/>
          </p:cNvSpPr>
          <p:nvPr>
            <p:ph idx="1"/>
          </p:nvPr>
        </p:nvSpPr>
        <p:spPr>
          <a:xfrm>
            <a:off x="457200" y="1403367"/>
            <a:ext cx="8229600" cy="4525963"/>
          </a:xfrm>
        </p:spPr>
        <p:txBody>
          <a:bodyPr/>
          <a:lstStyle/>
          <a:p>
            <a:r>
              <a:rPr lang="en-US" sz="2400" dirty="0" smtClean="0">
                <a:ea typeface="ＭＳ Ｐゴシック" pitchFamily="34" charset="-128"/>
              </a:rPr>
              <a:t>TJRA1.5: Integrated Operations Portal (</a:t>
            </a:r>
            <a:r>
              <a:rPr lang="en-US" sz="2400" dirty="0" smtClean="0">
                <a:ea typeface="ＭＳ Ｐゴシック" pitchFamily="34" charset="-128"/>
              </a:rPr>
              <a:t>Cyril </a:t>
            </a:r>
            <a:r>
              <a:rPr lang="en-US" sz="2400" dirty="0" err="1" smtClean="0">
                <a:ea typeface="ＭＳ Ｐゴシック" pitchFamily="34" charset="-128"/>
              </a:rPr>
              <a:t>L’Orphelin</a:t>
            </a:r>
            <a:r>
              <a:rPr lang="en-US" sz="2400" dirty="0" smtClean="0">
                <a:ea typeface="ＭＳ Ｐゴシック" pitchFamily="34" charset="-128"/>
              </a:rPr>
              <a:t>, </a:t>
            </a:r>
            <a:r>
              <a:rPr lang="en-US" sz="2400" dirty="0" smtClean="0">
                <a:ea typeface="ＭＳ Ｐゴシック" pitchFamily="34" charset="-128"/>
              </a:rPr>
              <a:t>CNRS</a:t>
            </a:r>
            <a:r>
              <a:rPr lang="en-US" sz="2400" dirty="0" smtClean="0">
                <a:ea typeface="ＭＳ Ｐゴシック" pitchFamily="34" charset="-128"/>
              </a:rPr>
              <a:t>) – first 3 years</a:t>
            </a:r>
            <a:endParaRPr lang="en-US" sz="2400" dirty="0" smtClean="0">
              <a:ea typeface="ＭＳ Ｐゴシック" pitchFamily="34" charset="-128"/>
            </a:endParaRPr>
          </a:p>
          <a:p>
            <a:pPr lvl="1"/>
            <a:r>
              <a:rPr lang="en-US" sz="2200" dirty="0" smtClean="0">
                <a:ea typeface="ＭＳ Ｐゴシック" pitchFamily="34" charset="-128"/>
              </a:rPr>
              <a:t>ported to the </a:t>
            </a:r>
            <a:r>
              <a:rPr lang="en-US" sz="2200" dirty="0" err="1" smtClean="0">
                <a:ea typeface="ＭＳ Ｐゴシック" pitchFamily="34" charset="-128"/>
              </a:rPr>
              <a:t>Symfony</a:t>
            </a:r>
            <a:r>
              <a:rPr lang="en-US" sz="2200" dirty="0" smtClean="0">
                <a:ea typeface="ＭＳ Ｐゴシック" pitchFamily="34" charset="-128"/>
              </a:rPr>
              <a:t> </a:t>
            </a:r>
          </a:p>
          <a:p>
            <a:pPr lvl="1"/>
            <a:r>
              <a:rPr lang="en-US" sz="2200" dirty="0" smtClean="0">
                <a:ea typeface="ＭＳ Ｐゴシック" pitchFamily="34" charset="-128"/>
              </a:rPr>
              <a:t>extended to support messaging (downtime and broadcast tools) </a:t>
            </a:r>
          </a:p>
          <a:p>
            <a:pPr lvl="1"/>
            <a:r>
              <a:rPr lang="en-US" sz="2200" dirty="0" smtClean="0">
                <a:ea typeface="ＭＳ Ｐゴシック" pitchFamily="34" charset="-128"/>
              </a:rPr>
              <a:t>harmonized with other portal framework</a:t>
            </a:r>
          </a:p>
          <a:p>
            <a:pPr lvl="1"/>
            <a:r>
              <a:rPr lang="en-US" sz="2200" dirty="0" smtClean="0">
                <a:ea typeface="ＭＳ Ｐゴシック" pitchFamily="34" charset="-128"/>
              </a:rPr>
              <a:t>pluggable through </a:t>
            </a:r>
            <a:r>
              <a:rPr lang="en-US" sz="2200" dirty="0" err="1" smtClean="0">
                <a:ea typeface="ＭＳ Ｐゴシック" pitchFamily="34" charset="-128"/>
              </a:rPr>
              <a:t>portlet</a:t>
            </a:r>
            <a:r>
              <a:rPr lang="en-US" sz="2200" dirty="0" smtClean="0">
                <a:ea typeface="ＭＳ Ｐゴシック" pitchFamily="34" charset="-128"/>
              </a:rPr>
              <a:t>/widget technologies into other portals such as scientific gateways, </a:t>
            </a:r>
            <a:r>
              <a:rPr lang="en-US" sz="2200" dirty="0" err="1" smtClean="0">
                <a:ea typeface="ＭＳ Ｐゴシック" pitchFamily="34" charset="-128"/>
              </a:rPr>
              <a:t>myEGI</a:t>
            </a:r>
            <a:r>
              <a:rPr lang="en-US" sz="2200" dirty="0" smtClean="0">
                <a:ea typeface="ＭＳ Ｐゴシック" pitchFamily="34" charset="-128"/>
              </a:rPr>
              <a:t>, </a:t>
            </a:r>
            <a:r>
              <a:rPr lang="en-US" sz="2200" dirty="0" err="1" smtClean="0">
                <a:ea typeface="ＭＳ Ｐゴシック" pitchFamily="34" charset="-128"/>
              </a:rPr>
              <a:t>iGoogle</a:t>
            </a:r>
            <a:r>
              <a:rPr lang="en-US" sz="2200" dirty="0" smtClean="0">
                <a:ea typeface="ＭＳ Ｐゴシック" pitchFamily="34" charset="-128"/>
              </a:rPr>
              <a:t>, etc </a:t>
            </a:r>
          </a:p>
          <a:p>
            <a:pPr lvl="1"/>
            <a:r>
              <a:rPr lang="en-US" sz="2200" dirty="0" smtClean="0">
                <a:ea typeface="ＭＳ Ｐゴシック" pitchFamily="34" charset="-128"/>
              </a:rPr>
              <a:t>incorporates other DCIs technologies through the development of new plug-ins and procedures </a:t>
            </a:r>
          </a:p>
          <a:p>
            <a:pPr lvl="1"/>
            <a:r>
              <a:rPr lang="en-US" sz="2200" dirty="0" smtClean="0">
                <a:ea typeface="ＭＳ Ｐゴシック" pitchFamily="34" charset="-128"/>
              </a:rPr>
              <a:t>GOCDB and CIC portal will also be harmonized at the front-end and back-end level </a:t>
            </a:r>
          </a:p>
          <a:p>
            <a:endParaRPr lang="it-IT" dirty="0" smtClean="0">
              <a:ea typeface="ＭＳ Ｐゴシック" pitchFamily="34" charset="-128"/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EGI-InSPIRE - EGEE UF5</a:t>
            </a:r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F99256-2999-472E-86D5-4871EDE260CA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Communication Channels</a:t>
            </a:r>
          </a:p>
        </p:txBody>
      </p:sp>
      <p:sp>
        <p:nvSpPr>
          <p:cNvPr id="18435" name="Segnaposto contenuto 2"/>
          <p:cNvSpPr>
            <a:spLocks noGrp="1"/>
          </p:cNvSpPr>
          <p:nvPr>
            <p:ph idx="1"/>
          </p:nvPr>
        </p:nvSpPr>
        <p:spPr>
          <a:xfrm>
            <a:off x="457200" y="1357298"/>
            <a:ext cx="8401080" cy="4857784"/>
          </a:xfrm>
        </p:spPr>
        <p:txBody>
          <a:bodyPr/>
          <a:lstStyle/>
          <a:p>
            <a:r>
              <a:rPr lang="en-US" b="1" dirty="0" smtClean="0">
                <a:ea typeface="ＭＳ Ｐゴシック" pitchFamily="34" charset="-128"/>
              </a:rPr>
              <a:t>EGI Group InSPIRE-JRA1 created</a:t>
            </a:r>
          </a:p>
          <a:p>
            <a:r>
              <a:rPr lang="en-US" b="1" dirty="0" smtClean="0">
                <a:ea typeface="ＭＳ Ｐゴシック" pitchFamily="34" charset="-128"/>
              </a:rPr>
              <a:t>Inspire-jra1&lt;at&gt;mailman.egi.eu</a:t>
            </a:r>
          </a:p>
          <a:p>
            <a:r>
              <a:rPr lang="en-US" b="1" dirty="0" smtClean="0">
                <a:ea typeface="ＭＳ Ｐゴシック" pitchFamily="34" charset="-128"/>
                <a:hlinkClick r:id="rId2"/>
              </a:rPr>
              <a:t>https://wiki.egi.eu/wiki/WP7-jra1</a:t>
            </a:r>
            <a:endParaRPr lang="en-US" b="1" dirty="0" smtClean="0">
              <a:ea typeface="ＭＳ Ｐゴシック" pitchFamily="34" charset="-128"/>
            </a:endParaRPr>
          </a:p>
          <a:p>
            <a:r>
              <a:rPr lang="en-US" b="1" dirty="0" smtClean="0">
                <a:ea typeface="ＭＳ Ｐゴシック" pitchFamily="34" charset="-128"/>
              </a:rPr>
              <a:t>RT queue created on egi.eu portal</a:t>
            </a:r>
          </a:p>
          <a:p>
            <a:pPr lvl="1"/>
            <a:r>
              <a:rPr lang="en-US" b="1" dirty="0" smtClean="0">
                <a:ea typeface="ＭＳ Ｐゴシック" pitchFamily="34" charset="-128"/>
              </a:rPr>
              <a:t>To be used for high level requests, not to replace internal bug/task tracking systems</a:t>
            </a:r>
          </a:p>
          <a:p>
            <a:r>
              <a:rPr lang="en-US" dirty="0" smtClean="0">
                <a:ea typeface="ＭＳ Ｐゴシック" pitchFamily="34" charset="-128"/>
              </a:rPr>
              <a:t>Internal phone meetings </a:t>
            </a:r>
            <a:r>
              <a:rPr lang="en-US" dirty="0" smtClean="0">
                <a:ea typeface="ＭＳ Ｐゴシック" pitchFamily="34" charset="-128"/>
              </a:rPr>
              <a:t>– every two weeks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Thu 10am </a:t>
            </a:r>
            <a:endParaRPr lang="en-US" dirty="0" smtClean="0">
              <a:ea typeface="ＭＳ Ｐゴシック" pitchFamily="34" charset="-128"/>
            </a:endParaRPr>
          </a:p>
          <a:p>
            <a:pPr lvl="1"/>
            <a:r>
              <a:rPr lang="en-US" dirty="0" smtClean="0">
                <a:ea typeface="ＭＳ Ｐゴシック" pitchFamily="34" charset="-128"/>
              </a:rPr>
              <a:t>Try the project </a:t>
            </a:r>
            <a:r>
              <a:rPr lang="en-US" dirty="0" err="1" smtClean="0">
                <a:ea typeface="ＭＳ Ｐゴシック" pitchFamily="34" charset="-128"/>
              </a:rPr>
              <a:t>telecon</a:t>
            </a:r>
            <a:r>
              <a:rPr lang="en-US" dirty="0" smtClean="0">
                <a:ea typeface="ＭＳ Ｐゴシック" pitchFamily="34" charset="-128"/>
              </a:rPr>
              <a:t> system and EVO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EGI-InSPIRE - EGEE UF5</a:t>
            </a:r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64CE72-3877-4FD9-8DFA-B69AD457F475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olo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/>
          <a:lstStyle/>
          <a:p>
            <a:r>
              <a:rPr lang="it-IT" sz="3200" dirty="0" smtClean="0">
                <a:ea typeface="ＭＳ Ｐゴシック" pitchFamily="34" charset="-128"/>
              </a:rPr>
              <a:t>First </a:t>
            </a:r>
            <a:r>
              <a:rPr lang="it-IT" sz="3200" dirty="0" err="1" smtClean="0">
                <a:ea typeface="ＭＳ Ｐゴシック" pitchFamily="34" charset="-128"/>
              </a:rPr>
              <a:t>Year</a:t>
            </a:r>
            <a:r>
              <a:rPr lang="it-IT" sz="3200" dirty="0" smtClean="0">
                <a:ea typeface="ＭＳ Ｐゴシック" pitchFamily="34" charset="-128"/>
              </a:rPr>
              <a:t> </a:t>
            </a:r>
            <a:r>
              <a:rPr lang="it-IT" sz="3200" dirty="0" err="1" smtClean="0">
                <a:ea typeface="ＭＳ Ｐゴシック" pitchFamily="34" charset="-128"/>
              </a:rPr>
              <a:t>Milestones</a:t>
            </a:r>
            <a:r>
              <a:rPr lang="it-IT" sz="3200" dirty="0" smtClean="0">
                <a:ea typeface="ＭＳ Ｐゴシック" pitchFamily="34" charset="-128"/>
              </a:rPr>
              <a:t> and </a:t>
            </a:r>
            <a:r>
              <a:rPr lang="it-IT" sz="3200" dirty="0" err="1" smtClean="0">
                <a:ea typeface="ＭＳ Ｐゴシック" pitchFamily="34" charset="-128"/>
              </a:rPr>
              <a:t>Deliverables</a:t>
            </a:r>
            <a:endParaRPr lang="it-IT" sz="3200" dirty="0" smtClean="0">
              <a:ea typeface="ＭＳ Ｐゴシック" pitchFamily="34" charset="-128"/>
            </a:endParaRPr>
          </a:p>
        </p:txBody>
      </p:sp>
      <p:sp>
        <p:nvSpPr>
          <p:cNvPr id="11267" name="Segnaposto contenuto 2"/>
          <p:cNvSpPr>
            <a:spLocks noGrp="1"/>
          </p:cNvSpPr>
          <p:nvPr>
            <p:ph idx="1"/>
          </p:nvPr>
        </p:nvSpPr>
        <p:spPr>
          <a:xfrm>
            <a:off x="785786" y="1142984"/>
            <a:ext cx="8229600" cy="4983179"/>
          </a:xfrm>
        </p:spPr>
        <p:txBody>
          <a:bodyPr/>
          <a:lstStyle/>
          <a:p>
            <a:r>
              <a:rPr lang="en-US" sz="1800" dirty="0" smtClean="0"/>
              <a:t>MS701: Define the roadmap for the CIC Operations Portal taking into account the CIC Operations </a:t>
            </a:r>
            <a:r>
              <a:rPr lang="en-US" sz="1800" dirty="0" err="1" smtClean="0"/>
              <a:t>regionalisation</a:t>
            </a:r>
            <a:r>
              <a:rPr lang="en-US" sz="1800" dirty="0" smtClean="0"/>
              <a:t> of the Portal work plan operational tools and new resource types being used on the infrastructure. </a:t>
            </a:r>
            <a:r>
              <a:rPr lang="en-US" sz="1800" b="1" dirty="0" smtClean="0"/>
              <a:t>(CNRS)</a:t>
            </a:r>
          </a:p>
          <a:p>
            <a:pPr marL="342900" lvl="1" indent="-342900">
              <a:buFontTx/>
              <a:buChar char="•"/>
            </a:pPr>
            <a:r>
              <a:rPr lang="en-US" sz="1800" dirty="0" smtClean="0">
                <a:solidFill>
                  <a:srgbClr val="3333CC"/>
                </a:solidFill>
                <a:ea typeface="ＭＳ Ｐゴシック" pitchFamily="102" charset="-128"/>
                <a:cs typeface="ＭＳ Ｐゴシック" pitchFamily="102" charset="-128"/>
              </a:rPr>
              <a:t>MS702:  A report describing the different operational tool product team’s development infrastructure and procedures including details of their development infrastructure. </a:t>
            </a:r>
            <a:r>
              <a:rPr lang="en-US" sz="1800" b="1" dirty="0" smtClean="0">
                <a:solidFill>
                  <a:srgbClr val="3333CC"/>
                </a:solidFill>
                <a:ea typeface="ＭＳ Ｐゴシック" pitchFamily="102" charset="-128"/>
                <a:cs typeface="ＭＳ Ｐゴシック" pitchFamily="102" charset="-128"/>
              </a:rPr>
              <a:t>(INFN)</a:t>
            </a:r>
          </a:p>
          <a:p>
            <a:pPr marL="342900" lvl="1" indent="-342900">
              <a:buFontTx/>
              <a:buChar char="•"/>
            </a:pPr>
            <a:endParaRPr lang="en-US" sz="1800" dirty="0" smtClean="0">
              <a:solidFill>
                <a:srgbClr val="3333CC"/>
              </a:solidFill>
              <a:ea typeface="ＭＳ Ｐゴシック" pitchFamily="102" charset="-128"/>
              <a:cs typeface="ＭＳ Ｐゴシック" pitchFamily="102" charset="-128"/>
            </a:endParaRPr>
          </a:p>
          <a:p>
            <a:pPr marL="342900" lvl="1" indent="-342900">
              <a:buFontTx/>
              <a:buChar char="•"/>
            </a:pPr>
            <a:r>
              <a:rPr lang="en-US" sz="1800" dirty="0" smtClean="0">
                <a:solidFill>
                  <a:srgbClr val="3333CC"/>
                </a:solidFill>
                <a:ea typeface="ＭＳ Ｐゴシック" pitchFamily="102" charset="-128"/>
                <a:cs typeface="ＭＳ Ｐゴシック" pitchFamily="102" charset="-128"/>
              </a:rPr>
              <a:t>MS703: Specify a work plan identifying the upcoming releases and associated plan functionality</a:t>
            </a:r>
            <a:r>
              <a:rPr lang="en-US" sz="1800" b="1" dirty="0" smtClean="0">
                <a:solidFill>
                  <a:srgbClr val="3333CC"/>
                </a:solidFill>
                <a:ea typeface="ＭＳ Ｐゴシック" pitchFamily="102" charset="-128"/>
                <a:cs typeface="ＭＳ Ｐゴシック" pitchFamily="102" charset="-128"/>
              </a:rPr>
              <a:t>. (CERN) </a:t>
            </a:r>
          </a:p>
          <a:p>
            <a:pPr marL="342900" lvl="1" indent="-342900">
              <a:buFontTx/>
              <a:buChar char="•"/>
            </a:pPr>
            <a:r>
              <a:rPr lang="en-US" sz="1800" dirty="0" smtClean="0">
                <a:solidFill>
                  <a:srgbClr val="3333CC"/>
                </a:solidFill>
                <a:ea typeface="ＭＳ Ｐゴシック" pitchFamily="102" charset="-128"/>
                <a:cs typeface="ＭＳ Ｐゴシック" pitchFamily="102" charset="-128"/>
              </a:rPr>
              <a:t>MS704: A public report describing the roadmap for all the deployed operational tools over the next 18 months defining release tools and deployment dates. </a:t>
            </a:r>
            <a:r>
              <a:rPr lang="en-US" sz="1800" b="1" dirty="0" smtClean="0">
                <a:solidFill>
                  <a:srgbClr val="3333CC"/>
                </a:solidFill>
                <a:ea typeface="ＭＳ Ｐゴシック" pitchFamily="102" charset="-128"/>
                <a:cs typeface="ＭＳ Ｐゴシック" pitchFamily="102" charset="-128"/>
              </a:rPr>
              <a:t>(KIT)</a:t>
            </a:r>
          </a:p>
          <a:p>
            <a:pPr marL="342900" lvl="1" indent="-342900">
              <a:buFontTx/>
              <a:buChar char="•"/>
            </a:pPr>
            <a:endParaRPr lang="en-US" sz="1800" dirty="0" smtClean="0">
              <a:solidFill>
                <a:srgbClr val="3333CC"/>
              </a:solidFill>
              <a:ea typeface="ＭＳ Ｐゴシック" pitchFamily="102" charset="-128"/>
              <a:cs typeface="ＭＳ Ｐゴシック" pitchFamily="102" charset="-128"/>
            </a:endParaRPr>
          </a:p>
          <a:p>
            <a:pPr marL="342900" lvl="1" indent="-342900">
              <a:buFontTx/>
              <a:buChar char="•"/>
            </a:pPr>
            <a:r>
              <a:rPr lang="en-US" sz="1800" dirty="0" smtClean="0">
                <a:solidFill>
                  <a:srgbClr val="3333CC"/>
                </a:solidFill>
                <a:ea typeface="ＭＳ Ｐゴシック" pitchFamily="102" charset="-128"/>
                <a:cs typeface="ＭＳ Ｐゴシック" pitchFamily="102" charset="-128"/>
              </a:rPr>
              <a:t>D7.1: Annual Report on Operational Tool maintenance and development activity </a:t>
            </a:r>
            <a:r>
              <a:rPr lang="en-US" sz="1800" b="1" dirty="0" smtClean="0">
                <a:solidFill>
                  <a:srgbClr val="3333CC"/>
                </a:solidFill>
                <a:ea typeface="ＭＳ Ｐゴシック" pitchFamily="102" charset="-128"/>
                <a:cs typeface="ＭＳ Ｐゴシック" pitchFamily="102" charset="-128"/>
              </a:rPr>
              <a:t>(INFN) 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it-IT" sz="1800" dirty="0" smtClean="0">
              <a:solidFill>
                <a:srgbClr val="3333CC"/>
              </a:solidFill>
              <a:ea typeface="ＭＳ Ｐゴシック" pitchFamily="102" charset="-128"/>
              <a:cs typeface="ＭＳ Ｐゴシック" pitchFamily="102" charset="-128"/>
            </a:endParaRPr>
          </a:p>
          <a:p>
            <a:pPr marL="342900" lvl="1" indent="-342900">
              <a:buFontTx/>
              <a:buChar char="•"/>
            </a:pPr>
            <a:endParaRPr lang="en-US" sz="1800" dirty="0" smtClean="0">
              <a:solidFill>
                <a:srgbClr val="3333CC"/>
              </a:solidFill>
              <a:ea typeface="ＭＳ Ｐゴシック" pitchFamily="102" charset="-128"/>
              <a:cs typeface="ＭＳ Ｐゴシック" pitchFamily="102" charset="-128"/>
            </a:endParaRPr>
          </a:p>
          <a:p>
            <a:endParaRPr lang="it-IT" sz="1800" dirty="0" smtClean="0">
              <a:ea typeface="ＭＳ Ｐゴシック" pitchFamily="34" charset="-128"/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EGI-InSPIRE - EGEE UF5</a:t>
            </a:r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F88443-29DA-4137-8542-EB2EF3F16A1E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  <p:sp>
        <p:nvSpPr>
          <p:cNvPr id="7" name="CasellaDiTesto 9"/>
          <p:cNvSpPr txBox="1">
            <a:spLocks noChangeArrowheads="1"/>
          </p:cNvSpPr>
          <p:nvPr/>
        </p:nvSpPr>
        <p:spPr bwMode="auto">
          <a:xfrm>
            <a:off x="-15903" y="2058980"/>
            <a:ext cx="658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it-IT" dirty="0"/>
              <a:t>PM1</a:t>
            </a:r>
          </a:p>
        </p:txBody>
      </p:sp>
      <p:sp>
        <p:nvSpPr>
          <p:cNvPr id="8" name="Parentesi graffa aperta 7"/>
          <p:cNvSpPr/>
          <p:nvPr/>
        </p:nvSpPr>
        <p:spPr bwMode="auto">
          <a:xfrm>
            <a:off x="571472" y="1214422"/>
            <a:ext cx="357190" cy="2071702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E7DBB1"/>
              </a:solidFill>
              <a:effectLst/>
              <a:latin typeface="Arial" pitchFamily="80" charset="0"/>
            </a:endParaRPr>
          </a:p>
        </p:txBody>
      </p:sp>
      <p:sp>
        <p:nvSpPr>
          <p:cNvPr id="9" name="Parentesi graffa aperta 8"/>
          <p:cNvSpPr/>
          <p:nvPr/>
        </p:nvSpPr>
        <p:spPr bwMode="auto">
          <a:xfrm>
            <a:off x="642910" y="3571876"/>
            <a:ext cx="285752" cy="642942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E7DBB1"/>
              </a:solidFill>
              <a:effectLst/>
              <a:latin typeface="Arial" pitchFamily="80" charset="0"/>
            </a:endParaRPr>
          </a:p>
        </p:txBody>
      </p:sp>
      <p:sp>
        <p:nvSpPr>
          <p:cNvPr id="10" name="CasellaDiTesto 9"/>
          <p:cNvSpPr txBox="1">
            <a:spLocks noChangeArrowheads="1"/>
          </p:cNvSpPr>
          <p:nvPr/>
        </p:nvSpPr>
        <p:spPr bwMode="auto">
          <a:xfrm>
            <a:off x="-32" y="3702054"/>
            <a:ext cx="6591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it-IT" dirty="0" smtClean="0"/>
              <a:t>PM2</a:t>
            </a:r>
            <a:endParaRPr lang="it-IT" dirty="0"/>
          </a:p>
        </p:txBody>
      </p:sp>
      <p:sp>
        <p:nvSpPr>
          <p:cNvPr id="11" name="Parentesi graffa aperta 10"/>
          <p:cNvSpPr/>
          <p:nvPr/>
        </p:nvSpPr>
        <p:spPr bwMode="auto">
          <a:xfrm>
            <a:off x="642910" y="4214818"/>
            <a:ext cx="285752" cy="857256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E7DBB1"/>
              </a:solidFill>
              <a:effectLst/>
              <a:latin typeface="Arial" pitchFamily="80" charset="0"/>
            </a:endParaRPr>
          </a:p>
        </p:txBody>
      </p:sp>
      <p:sp>
        <p:nvSpPr>
          <p:cNvPr id="12" name="CasellaDiTesto 11"/>
          <p:cNvSpPr txBox="1">
            <a:spLocks noChangeArrowheads="1"/>
          </p:cNvSpPr>
          <p:nvPr/>
        </p:nvSpPr>
        <p:spPr bwMode="auto">
          <a:xfrm>
            <a:off x="-32" y="4488428"/>
            <a:ext cx="6591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it-IT" dirty="0" smtClean="0"/>
              <a:t>PM3</a:t>
            </a:r>
            <a:endParaRPr lang="it-IT" dirty="0"/>
          </a:p>
        </p:txBody>
      </p:sp>
      <p:sp>
        <p:nvSpPr>
          <p:cNvPr id="13" name="Parentesi graffa aperta 12"/>
          <p:cNvSpPr/>
          <p:nvPr/>
        </p:nvSpPr>
        <p:spPr bwMode="auto">
          <a:xfrm>
            <a:off x="642910" y="5214950"/>
            <a:ext cx="285752" cy="785818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E7DBB1"/>
              </a:solidFill>
              <a:effectLst/>
              <a:latin typeface="Arial" pitchFamily="80" charset="0"/>
            </a:endParaRPr>
          </a:p>
        </p:txBody>
      </p:sp>
      <p:sp>
        <p:nvSpPr>
          <p:cNvPr id="14" name="CasellaDiTesto 13"/>
          <p:cNvSpPr txBox="1">
            <a:spLocks noChangeArrowheads="1"/>
          </p:cNvSpPr>
          <p:nvPr/>
        </p:nvSpPr>
        <p:spPr bwMode="auto">
          <a:xfrm>
            <a:off x="-71470" y="5417122"/>
            <a:ext cx="7702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it-IT" dirty="0" smtClean="0"/>
              <a:t>PM11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Theme">
  <a:themeElements>
    <a:clrScheme name="EGI_DS Kickoff Meeting (WP1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GI_DS Kickoff Meeting (WP1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>
            <a:ln>
              <a:noFill/>
            </a:ln>
            <a:solidFill>
              <a:srgbClr val="E7DBB1"/>
            </a:solidFill>
            <a:effectLst/>
            <a:latin typeface="Arial" pitchFamily="8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>
            <a:ln>
              <a:noFill/>
            </a:ln>
            <a:solidFill>
              <a:srgbClr val="E7DBB1"/>
            </a:solidFill>
            <a:effectLst/>
            <a:latin typeface="Arial" pitchFamily="80" charset="0"/>
          </a:defRPr>
        </a:defPPr>
      </a:lstStyle>
    </a:lnDef>
  </a:objectDefaults>
  <a:extraClrSchemeLst>
    <a:extraClrScheme>
      <a:clrScheme name="EGI_DS Kickoff Meeting (WP1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I_DS Kickoff Meeting (WP1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I_DS Kickoff Meeting (WP1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I_DS Kickoff Meeting (WP1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I_DS Kickoff Meeting (WP1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I_DS Kickoff Meeting (WP1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I_DS Kickoff Meeting (WP1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I_DS Kickoff Meeting (WP1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I_DS Kickoff Meeting (WP1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I_DS Kickoff Meeting (WP1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I_DS Kickoff Meeting (WP1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I_DS Kickoff Meeting (WP1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18094</TotalTime>
  <Words>800</Words>
  <Application>Microsoft Office PowerPoint</Application>
  <PresentationFormat>Presentazione su schermo (4:3)</PresentationFormat>
  <Paragraphs>122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EGITheme</vt:lpstr>
      <vt:lpstr>InSPIRE Task Leaders  Meeting 10 June 2010, Amsterdam </vt:lpstr>
      <vt:lpstr>InSPIRE-JRA1 </vt:lpstr>
      <vt:lpstr>Task TJRA1.1</vt:lpstr>
      <vt:lpstr>Task TJRA1.2</vt:lpstr>
      <vt:lpstr>Task TJRA1.3</vt:lpstr>
      <vt:lpstr>TJRA1.4</vt:lpstr>
      <vt:lpstr>TJRA1.5</vt:lpstr>
      <vt:lpstr>Communication Channels</vt:lpstr>
      <vt:lpstr>First Year Milestones and Deliverables</vt:lpstr>
      <vt:lpstr>F2F meetings</vt:lpstr>
      <vt:lpstr>Common Requirement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EGI-ASPIRE</dc:title>
  <dc:creator>Steven Newhouse</dc:creator>
  <cp:lastModifiedBy>cesini</cp:lastModifiedBy>
  <cp:revision>317</cp:revision>
  <dcterms:created xsi:type="dcterms:W3CDTF">2009-09-16T12:32:50Z</dcterms:created>
  <dcterms:modified xsi:type="dcterms:W3CDTF">2010-06-09T21:06:46Z</dcterms:modified>
</cp:coreProperties>
</file>