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6" r:id="rId2"/>
    <p:sldId id="315" r:id="rId3"/>
    <p:sldId id="319" r:id="rId4"/>
    <p:sldId id="320" r:id="rId5"/>
    <p:sldId id="321" r:id="rId6"/>
    <p:sldId id="322" r:id="rId7"/>
    <p:sldId id="323" r:id="rId8"/>
    <p:sldId id="333" r:id="rId9"/>
    <p:sldId id="324" r:id="rId10"/>
    <p:sldId id="335" r:id="rId11"/>
    <p:sldId id="337" r:id="rId12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33" autoAdjust="0"/>
  </p:normalViewPr>
  <p:slideViewPr>
    <p:cSldViewPr>
      <p:cViewPr varScale="1">
        <p:scale>
          <a:sx n="70" d="100"/>
          <a:sy n="70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B155A21-3EF1-4813-B5EB-5401C975DD88}" type="datetimeFigureOut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55AC34F-B4A2-4EE6-B72E-94CB076F694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A7F6F-592D-4530-83AF-6D2F179A9ED1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AD9B-62A5-400C-AD97-0748C8FCA13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92DE0-595A-44AA-B834-9E9CA0F92319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39B1B-DD30-490D-94BE-EE340345F7F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B59FB-7F85-462D-A5DB-181705E8EC1A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B84C5-E790-47E5-A981-36D074BC445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8C21-BC49-478C-B842-B2F490E76755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8358-6228-4251-AE9C-1E9903912A2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CED8C-A0B1-4F0E-AF26-821D2B857B0D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CF0BC-99F2-465C-9066-F66D91C257E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1372-1BC0-408A-966F-7EA289FC55B7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FB064-6053-4387-A846-78B3E41578F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E011-1099-4452-A603-DEF3EB8B39DF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F11D-8EEC-4F5D-905E-43D641FEEE3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0767-7A75-4378-9FE7-3DD0F7DE4036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B4CF-A266-4029-9B49-3FF99F332EC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167EE-D1C7-42A4-A96C-A316824C4FCD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C77F8-0AF2-4422-856A-73C342752E7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7C9BF-9E3D-4BD5-ABD8-B2AB91B657E2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78241-906C-4726-A817-78D4B7E8EB0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A6711-F2AA-4640-983E-FCE422DB39B1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B24D-1095-4A23-894E-DFA3498BB98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9D68F-D638-425A-8DBF-B9C1768AB9E5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DE49A-7FB7-420B-9360-25F662ED0E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A6063-B90D-44F8-985E-8760B4C5D028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15D6-86C9-4A36-9383-022891941BB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73C4DF-5238-4D0D-8929-FBE961F7965A}" type="datetime1">
              <a:rPr lang="en-US"/>
              <a:pPr>
                <a:defRPr/>
              </a:pPr>
              <a:t>6/9/2010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CB381B-2B7A-4C38-BF5E-44B111D0B40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7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6417A"/>
          </a:solidFill>
          <a:latin typeface="+mn-lt"/>
          <a:ea typeface="ＭＳ Ｐゴシック" pitchFamily="8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  <a:ea typeface="ＭＳ Ｐゴシック" pitchFamily="8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i.eu/indico/conferenceDisplay.py?confId=46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WP7-jra1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928802"/>
            <a:ext cx="7772400" cy="2243152"/>
          </a:xfrm>
        </p:spPr>
        <p:txBody>
          <a:bodyPr/>
          <a:lstStyle/>
          <a:p>
            <a:r>
              <a:rPr lang="en-GB" dirty="0" err="1" smtClean="0">
                <a:ea typeface="ＭＳ Ｐゴシック" pitchFamily="34" charset="-128"/>
              </a:rPr>
              <a:t>InSPIRE</a:t>
            </a:r>
            <a:r>
              <a:rPr lang="en-GB" dirty="0" smtClean="0">
                <a:ea typeface="ＭＳ Ｐゴシック" pitchFamily="34" charset="-128"/>
              </a:rPr>
              <a:t> Task Leaders 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Meeting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2400" dirty="0" smtClean="0"/>
              <a:t>10 June 2010, Amsterdam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D. </a:t>
            </a:r>
            <a:r>
              <a:rPr lang="en-GB" dirty="0" err="1" smtClean="0"/>
              <a:t>Cesini</a:t>
            </a:r>
            <a:r>
              <a:rPr lang="en-GB" dirty="0" smtClean="0"/>
              <a:t> (INFN/IGI)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EGI-InSPIRE - EGEE UF5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2F16C-9B71-4D5D-AB72-660C443BE65D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F2F m</a:t>
            </a:r>
            <a:r>
              <a:rPr lang="en-US" dirty="0" smtClean="0"/>
              <a:t>eetings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8543956" cy="4500594"/>
          </a:xfrm>
        </p:spPr>
        <p:txBody>
          <a:bodyPr/>
          <a:lstStyle/>
          <a:p>
            <a:r>
              <a:rPr lang="en-US" dirty="0" smtClean="0"/>
              <a:t>June 3</a:t>
            </a:r>
            <a:r>
              <a:rPr lang="en-US" baseline="30000" dirty="0" smtClean="0"/>
              <a:t>th</a:t>
            </a:r>
            <a:r>
              <a:rPr lang="en-US" dirty="0" smtClean="0"/>
              <a:t> : JRA1 kickoff Meeting</a:t>
            </a:r>
          </a:p>
          <a:p>
            <a:pPr lvl="1"/>
            <a:r>
              <a:rPr lang="en-US" sz="2000" dirty="0" smtClean="0">
                <a:hlinkClick r:id="rId2"/>
              </a:rPr>
              <a:t>https://www.egi.eu/indico/conferenceDisplay.py?confId=46</a:t>
            </a:r>
            <a:endParaRPr lang="en-US" sz="2000" dirty="0" smtClean="0"/>
          </a:p>
          <a:p>
            <a:r>
              <a:rPr lang="en-US" dirty="0" smtClean="0"/>
              <a:t>Sept 13/17 - Technical Forum – Amsterdam</a:t>
            </a:r>
          </a:p>
          <a:p>
            <a:pPr lvl="1"/>
            <a:r>
              <a:rPr lang="en-US" dirty="0" smtClean="0"/>
              <a:t>Open session </a:t>
            </a:r>
            <a:r>
              <a:rPr lang="en-US" dirty="0" smtClean="0"/>
              <a:t>maybe on </a:t>
            </a:r>
            <a:r>
              <a:rPr lang="en-US" dirty="0" smtClean="0"/>
              <a:t>Tuesday </a:t>
            </a:r>
            <a:r>
              <a:rPr lang="en-US" sz="2000" dirty="0" smtClean="0"/>
              <a:t>(op. tools roadmap 1h30m)</a:t>
            </a:r>
          </a:p>
          <a:p>
            <a:pPr lvl="2"/>
            <a:r>
              <a:rPr lang="en-US" dirty="0" smtClean="0"/>
              <a:t>Trying to involve OSG for the open session</a:t>
            </a:r>
          </a:p>
          <a:p>
            <a:pPr lvl="2"/>
            <a:r>
              <a:rPr lang="en-US" dirty="0" smtClean="0"/>
              <a:t>Other ideas </a:t>
            </a:r>
            <a:r>
              <a:rPr lang="en-US" dirty="0" smtClean="0"/>
              <a:t>about</a:t>
            </a:r>
            <a:r>
              <a:rPr lang="en-US" dirty="0" smtClean="0"/>
              <a:t> </a:t>
            </a:r>
            <a:r>
              <a:rPr lang="en-US" dirty="0" smtClean="0"/>
              <a:t>cross-projects discussions are </a:t>
            </a:r>
            <a:r>
              <a:rPr lang="en-US" dirty="0" smtClean="0"/>
              <a:t>welcome</a:t>
            </a:r>
            <a:endParaRPr lang="en-US" dirty="0" smtClean="0"/>
          </a:p>
          <a:p>
            <a:pPr lvl="1"/>
            <a:r>
              <a:rPr lang="en-US" dirty="0" smtClean="0"/>
              <a:t>Would like to have a closed </a:t>
            </a:r>
            <a:r>
              <a:rPr lang="en-US" dirty="0" smtClean="0"/>
              <a:t>JRA1 and </a:t>
            </a:r>
            <a:r>
              <a:rPr lang="en-US" dirty="0" smtClean="0"/>
              <a:t>an </a:t>
            </a:r>
            <a:r>
              <a:rPr lang="en-US" dirty="0" smtClean="0"/>
              <a:t>OTAG</a:t>
            </a:r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AAD9B-62A5-400C-AD97-0748C8FCA13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dirty="0" smtClean="0"/>
              <a:t>Common Requirement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1480" y="1000108"/>
            <a:ext cx="8686800" cy="5643578"/>
          </a:xfrm>
        </p:spPr>
        <p:txBody>
          <a:bodyPr/>
          <a:lstStyle/>
          <a:p>
            <a:pPr lvl="0"/>
            <a:r>
              <a:rPr lang="en-US" sz="2800" dirty="0" smtClean="0"/>
              <a:t>Need a well defined place were users/NGIs </a:t>
            </a:r>
            <a:r>
              <a:rPr lang="en-US" sz="2800" dirty="0" smtClean="0"/>
              <a:t>new requirements </a:t>
            </a:r>
            <a:r>
              <a:rPr lang="en-US" sz="2800" dirty="0" smtClean="0"/>
              <a:t>are </a:t>
            </a:r>
            <a:r>
              <a:rPr lang="en-US" sz="2800" dirty="0" smtClean="0"/>
              <a:t>discussed, validated and </a:t>
            </a:r>
            <a:r>
              <a:rPr lang="en-US" sz="2800" dirty="0" smtClean="0"/>
              <a:t>prioritized</a:t>
            </a:r>
            <a:endParaRPr lang="it-IT" sz="2800" dirty="0" smtClean="0"/>
          </a:p>
          <a:p>
            <a:pPr lvl="1"/>
            <a:r>
              <a:rPr lang="en-US" sz="2400" dirty="0" smtClean="0"/>
              <a:t>Suggested </a:t>
            </a:r>
            <a:r>
              <a:rPr lang="en-US" sz="2400" dirty="0" smtClean="0"/>
              <a:t>OTAG</a:t>
            </a:r>
            <a:endParaRPr lang="en-US" sz="2800" dirty="0" smtClean="0"/>
          </a:p>
          <a:p>
            <a:r>
              <a:rPr lang="en-US" sz="2800" dirty="0" smtClean="0"/>
              <a:t>Need a common system to track the requests status</a:t>
            </a:r>
            <a:endParaRPr lang="it-IT" sz="2800" dirty="0" smtClean="0"/>
          </a:p>
          <a:p>
            <a:pPr lvl="1"/>
            <a:r>
              <a:rPr lang="en-US" sz="2400" dirty="0" smtClean="0"/>
              <a:t>Suggested egi.eu RT as tracking system</a:t>
            </a:r>
          </a:p>
          <a:p>
            <a:pPr lvl="2"/>
            <a:r>
              <a:rPr lang="en-US" sz="2000" dirty="0" smtClean="0"/>
              <a:t>RT can be interfaced with GGUS if needed</a:t>
            </a:r>
            <a:endParaRPr lang="it-IT" sz="2000" dirty="0" smtClean="0"/>
          </a:p>
          <a:p>
            <a:pPr lvl="1"/>
            <a:r>
              <a:rPr lang="en-US" sz="2400" dirty="0" smtClean="0"/>
              <a:t>USAG should use the same tool (GGUS requirements come from USAG too</a:t>
            </a:r>
            <a:r>
              <a:rPr lang="en-US" sz="2400" dirty="0" smtClean="0"/>
              <a:t>)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400" dirty="0" smtClean="0"/>
              <a:t>Action on myself to create a requirements workflow proposal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r>
              <a:rPr lang="en-GB" dirty="0" smtClean="0"/>
              <a:t> - EGEE UF5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AAD9B-62A5-400C-AD97-0748C8FCA13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5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InSPIRE-JRA1 </a:t>
            </a:r>
            <a:endParaRPr lang="it-IT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76733-6B3F-4EFB-B21B-E5561C387B8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 cstate="print"/>
          <a:srcRect l="23154" t="18034" r="10864" b="53645"/>
          <a:stretch>
            <a:fillRect/>
          </a:stretch>
        </p:blipFill>
        <p:spPr bwMode="auto">
          <a:xfrm>
            <a:off x="-32" y="1285860"/>
            <a:ext cx="7572428" cy="221457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</p:pic>
      <p:grpSp>
        <p:nvGrpSpPr>
          <p:cNvPr id="10" name="Gruppo 9"/>
          <p:cNvGrpSpPr/>
          <p:nvPr/>
        </p:nvGrpSpPr>
        <p:grpSpPr>
          <a:xfrm>
            <a:off x="1500166" y="4143375"/>
            <a:ext cx="6215106" cy="1785955"/>
            <a:chOff x="1428728" y="3500438"/>
            <a:chExt cx="6215106" cy="1785955"/>
          </a:xfrm>
        </p:grpSpPr>
        <p:sp>
          <p:nvSpPr>
            <p:cNvPr id="9" name="Segnaposto contenuto 6"/>
            <p:cNvSpPr txBox="1">
              <a:spLocks/>
            </p:cNvSpPr>
            <p:nvPr/>
          </p:nvSpPr>
          <p:spPr bwMode="auto">
            <a:xfrm>
              <a:off x="1428728" y="4000504"/>
              <a:ext cx="6215106" cy="1285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numCol="2"/>
            <a:lstStyle/>
            <a:p>
              <a:pPr>
                <a:spcBef>
                  <a:spcPct val="20000"/>
                </a:spcBef>
                <a:buClr>
                  <a:srgbClr val="FFCC66"/>
                </a:buClr>
                <a:defRPr/>
              </a:pPr>
              <a:r>
                <a:rPr lang="it-IT" b="1" dirty="0" err="1" smtClean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Germany</a:t>
              </a:r>
              <a:r>
                <a:rPr lang="it-IT" b="1" dirty="0" smtClean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 </a:t>
              </a: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- KIT-G, LUH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 err="1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Spain</a:t>
              </a: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 - CSIC, FCTSG 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France - CNRS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 err="1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Greece</a:t>
              </a: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 - GRNET </a:t>
              </a:r>
              <a:endParaRPr lang="it-IT" b="1" dirty="0" smtClean="0">
                <a:solidFill>
                  <a:srgbClr val="3333CC"/>
                </a:solidFill>
                <a:latin typeface="+mn-lt"/>
                <a:ea typeface="ＭＳ Ｐゴシック" pitchFamily="102" charset="-128"/>
                <a:cs typeface="ＭＳ Ｐゴシック" pitchFamily="102" charset="-128"/>
              </a:endParaRPr>
            </a:p>
            <a:p>
              <a:pPr>
                <a:spcBef>
                  <a:spcPct val="20000"/>
                </a:spcBef>
                <a:buClr>
                  <a:srgbClr val="FFCC66"/>
                </a:buClr>
                <a:defRPr/>
              </a:pPr>
              <a:r>
                <a:rPr lang="it-IT" b="1" dirty="0" err="1" smtClean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Croatia</a:t>
              </a:r>
              <a:r>
                <a:rPr lang="it-IT" b="1" dirty="0" smtClean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 </a:t>
              </a: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- SRCE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Italy - INFN 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UK – STFC </a:t>
              </a:r>
              <a:b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</a:br>
              <a:r>
                <a:rPr lang="it-IT" b="1" dirty="0">
                  <a:solidFill>
                    <a:srgbClr val="3333CC"/>
                  </a:solidFill>
                  <a:latin typeface="+mn-lt"/>
                  <a:ea typeface="ＭＳ Ｐゴシック" pitchFamily="102" charset="-128"/>
                  <a:cs typeface="ＭＳ Ｐゴシック" pitchFamily="102" charset="-128"/>
                </a:rPr>
                <a:t>CERN </a:t>
              </a:r>
              <a:endParaRPr lang="it-IT" kern="0" dirty="0">
                <a:solidFill>
                  <a:srgbClr val="3333CC"/>
                </a:solidFill>
                <a:latin typeface="+mn-lt"/>
                <a:ea typeface="ＭＳ Ｐゴシック" pitchFamily="102" charset="-128"/>
                <a:cs typeface="ＭＳ Ｐゴシック" pitchFamily="102" charset="-128"/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2857488" y="3500438"/>
              <a:ext cx="31822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800" b="1" dirty="0" err="1">
                  <a:solidFill>
                    <a:schemeClr val="accent2"/>
                  </a:solidFill>
                  <a:ea typeface="ＭＳ Ｐゴシック" pitchFamily="102" charset="-128"/>
                  <a:cs typeface="ＭＳ Ｐゴシック" pitchFamily="102" charset="-128"/>
                </a:rPr>
                <a:t>Involved</a:t>
              </a:r>
              <a:r>
                <a:rPr lang="it-IT" sz="2800" b="1" dirty="0">
                  <a:solidFill>
                    <a:schemeClr val="accent2"/>
                  </a:solidFill>
                  <a:ea typeface="ＭＳ Ｐゴシック" pitchFamily="102" charset="-128"/>
                  <a:cs typeface="ＭＳ Ｐゴシック" pitchFamily="102" charset="-128"/>
                </a:rPr>
                <a:t> </a:t>
              </a:r>
              <a:r>
                <a:rPr lang="it-IT" sz="2800" b="1" dirty="0" err="1">
                  <a:solidFill>
                    <a:schemeClr val="accent2"/>
                  </a:solidFill>
                  <a:ea typeface="ＭＳ Ｐゴシック" pitchFamily="102" charset="-128"/>
                  <a:cs typeface="ＭＳ Ｐゴシック" pitchFamily="102" charset="-128"/>
                </a:rPr>
                <a:t>partners</a:t>
              </a:r>
              <a:endParaRPr lang="it-IT" sz="2800" dirty="0">
                <a:solidFill>
                  <a:schemeClr val="accent2"/>
                </a:solidFill>
              </a:endParaRPr>
            </a:p>
          </p:txBody>
        </p:sp>
      </p:grp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7500958" y="1816734"/>
          <a:ext cx="1532244" cy="2112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80"/>
                <a:gridCol w="714364"/>
              </a:tblGrid>
              <a:tr h="346239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131</a:t>
                      </a:r>
                      <a:endParaRPr lang="en-US" sz="1800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89</a:t>
                      </a:r>
                      <a:endParaRPr lang="en-US" sz="1800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53</a:t>
                      </a:r>
                      <a:endParaRPr lang="en-US" sz="1800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7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TJRA1.1</a:t>
                      </a:r>
                      <a:endParaRPr lang="en-US" sz="12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 marT="0" marB="0"/>
                </a:tc>
              </a:tr>
              <a:tr h="1497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315</a:t>
                      </a:r>
                      <a:endParaRPr lang="en-US" sz="1800" dirty="0"/>
                    </a:p>
                  </a:txBody>
                  <a:tcPr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Task TJRA1.1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TJRA1.1 Activity Management (Daniele </a:t>
            </a:r>
            <a:r>
              <a:rPr lang="en-US" sz="2400" dirty="0" err="1" smtClean="0">
                <a:ea typeface="ＭＳ Ｐゴシック" pitchFamily="34" charset="-128"/>
              </a:rPr>
              <a:t>Cesini</a:t>
            </a:r>
            <a:r>
              <a:rPr lang="en-US" sz="2400" dirty="0" smtClean="0">
                <a:ea typeface="ＭＳ Ｐゴシック" pitchFamily="34" charset="-128"/>
              </a:rPr>
              <a:t>, CNAF)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coordination of the tool development work; 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definition and follow-up of the software development roadmaps, in collaboration with the Operational Tools Advisory Group;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representation of the activity within </a:t>
            </a:r>
            <a:r>
              <a:rPr lang="en-US" sz="2000" dirty="0" err="1" smtClean="0">
                <a:ea typeface="ＭＳ Ｐゴシック" pitchFamily="34" charset="-128"/>
              </a:rPr>
              <a:t>EGI.eu‘s</a:t>
            </a:r>
            <a:r>
              <a:rPr lang="en-US" sz="2000" dirty="0" smtClean="0">
                <a:ea typeface="ＭＳ Ｐゴシック" pitchFamily="34" charset="-128"/>
              </a:rPr>
              <a:t> management boards;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overseeing the testing and release preparation of software before deployment;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reporting on status and open issues related to the activity;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OTAG and USAG participation </a:t>
            </a:r>
            <a:r>
              <a:rPr lang="en-US" sz="2000" dirty="0" smtClean="0">
                <a:ea typeface="ＭＳ Ｐゴシック" pitchFamily="34" charset="-128"/>
                <a:sym typeface="Wingdings" pitchFamily="2" charset="2"/>
              </a:rPr>
              <a:t> New requirements</a:t>
            </a:r>
            <a:endParaRPr lang="en-US" sz="2000" dirty="0" smtClean="0">
              <a:ea typeface="ＭＳ Ｐゴシック" pitchFamily="34" charset="-128"/>
            </a:endParaRP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(New mandate) OAT participation</a:t>
            </a:r>
            <a:endParaRPr lang="it-IT" sz="2000" dirty="0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B06EC-1713-4A87-94F6-A9E5382EB7D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Task TJRA1.2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TJRA1.2 Maintenance and development of the deployed operational tools (</a:t>
            </a:r>
            <a:r>
              <a:rPr lang="en-US" sz="2400" dirty="0" err="1" smtClean="0">
                <a:ea typeface="ＭＳ Ｐゴシック" pitchFamily="34" charset="-128"/>
              </a:rPr>
              <a:t>Torsten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Antoni</a:t>
            </a:r>
            <a:r>
              <a:rPr lang="en-US" sz="2400" dirty="0" smtClean="0">
                <a:ea typeface="ＭＳ Ｐゴシック" pitchFamily="34" charset="-128"/>
              </a:rPr>
              <a:t>, </a:t>
            </a:r>
            <a:r>
              <a:rPr lang="en-US" sz="2400" dirty="0" smtClean="0">
                <a:ea typeface="ＭＳ Ｐゴシック" pitchFamily="34" charset="-128"/>
              </a:rPr>
              <a:t>KIT)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TJRA1.2.1 Operations portal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TJRA1.2.2 EGI Helpdesk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TJRA1.2.3 Grid configuration repository: GOCDB 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TJRA1.2.4 Accounting repository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TJRA1.2.5 Accounting portal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TJRA1.2.6 Service Availability Monitoring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TJRA1.2.7 Metrics Portal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1B9ED-5066-4C04-88D8-D1D9B47466B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174" name="CasellaDiTesto 5"/>
          <p:cNvSpPr txBox="1">
            <a:spLocks noChangeArrowheads="1"/>
          </p:cNvSpPr>
          <p:nvPr/>
        </p:nvSpPr>
        <p:spPr bwMode="auto">
          <a:xfrm>
            <a:off x="500063" y="5286389"/>
            <a:ext cx="73965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3333CC"/>
                </a:solidFill>
                <a:latin typeface="+mn-lt"/>
                <a:ea typeface="ＭＳ Ｐゴシック" pitchFamily="34" charset="-128"/>
                <a:cs typeface="ＭＳ Ｐゴシック" pitchFamily="102" charset="-128"/>
              </a:rPr>
              <a:t>DoW</a:t>
            </a:r>
            <a:r>
              <a:rPr lang="en-US" sz="2400" dirty="0" smtClean="0">
                <a:solidFill>
                  <a:srgbClr val="3333CC"/>
                </a:solidFill>
                <a:latin typeface="+mn-lt"/>
                <a:ea typeface="ＭＳ Ｐゴシック" pitchFamily="34" charset="-128"/>
                <a:cs typeface="ＭＳ Ｐゴシック" pitchFamily="102" charset="-128"/>
              </a:rPr>
              <a:t> or wiki for maintenance details about each tool</a:t>
            </a:r>
          </a:p>
          <a:p>
            <a:endParaRPr lang="it-IT" sz="2400" dirty="0">
              <a:solidFill>
                <a:srgbClr val="3333CC"/>
              </a:solidFill>
              <a:latin typeface="+mn-lt"/>
              <a:ea typeface="ＭＳ Ｐゴシック" pitchFamily="34" charset="-128"/>
              <a:cs typeface="ＭＳ Ｐゴシック" pitchFamily="10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Task TJRA1.3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57784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TJRA1.3 National deployment models (COO, EGI.eu</a:t>
            </a:r>
            <a:r>
              <a:rPr lang="en-US" sz="2400" dirty="0" smtClean="0">
                <a:ea typeface="ＭＳ Ｐゴシック" pitchFamily="34" charset="-128"/>
              </a:rPr>
              <a:t>) – first year only</a:t>
            </a:r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1600" b="1" dirty="0" smtClean="0">
                <a:ea typeface="ＭＳ Ｐゴシック" pitchFamily="34" charset="-128"/>
              </a:rPr>
              <a:t>TJRA1.3.1 Operations Portal</a:t>
            </a:r>
            <a:endParaRPr lang="en-US" sz="1600" dirty="0" smtClean="0">
              <a:ea typeface="ＭＳ Ｐゴシック" pitchFamily="34" charset="-128"/>
            </a:endParaRP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from a federation-based to a NGI-based structure of operations 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the central operation portal will be a catch-all instance providing NGI-</a:t>
            </a:r>
            <a:r>
              <a:rPr lang="en-US" sz="1400" dirty="0" err="1" smtClean="0">
                <a:ea typeface="ＭＳ Ｐゴシック" pitchFamily="34" charset="-128"/>
              </a:rPr>
              <a:t>customised</a:t>
            </a:r>
            <a:r>
              <a:rPr lang="en-US" sz="1400" dirty="0" smtClean="0">
                <a:ea typeface="ＭＳ Ｐゴシック" pitchFamily="34" charset="-128"/>
              </a:rPr>
              <a:t> views at a central level </a:t>
            </a:r>
          </a:p>
          <a:p>
            <a:pPr lvl="1"/>
            <a:r>
              <a:rPr lang="en-US" sz="1600" b="1" dirty="0" smtClean="0">
                <a:ea typeface="ＭＳ Ｐゴシック" pitchFamily="34" charset="-128"/>
              </a:rPr>
              <a:t>TJRA1.3.2 GOCDB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This task will provide an instance of the GOCDB service that could be deployed nationally and information federated into a central instance. </a:t>
            </a:r>
          </a:p>
          <a:p>
            <a:pPr lvl="1"/>
            <a:r>
              <a:rPr lang="en-US" sz="1600" b="1" dirty="0" smtClean="0">
                <a:ea typeface="ＭＳ Ｐゴシック" pitchFamily="34" charset="-128"/>
              </a:rPr>
              <a:t>TJRA1.3.3 Accounting portal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The central accounting portal will be extended to support regional national deployments that allow NGIs to operate a full and standalone national accounting infrastructure using a national deployment of the accounting repository </a:t>
            </a:r>
          </a:p>
          <a:p>
            <a:pPr lvl="1"/>
            <a:r>
              <a:rPr lang="en-US" sz="1600" b="1" dirty="0" smtClean="0">
                <a:ea typeface="ＭＳ Ｐゴシック" pitchFamily="34" charset="-128"/>
              </a:rPr>
              <a:t>TJRA1.3.4 Service Availability Monitoring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The visualization portal </a:t>
            </a:r>
            <a:r>
              <a:rPr lang="en-US" sz="1400" dirty="0" err="1" smtClean="0">
                <a:ea typeface="ＭＳ Ｐゴシック" pitchFamily="34" charset="-128"/>
              </a:rPr>
              <a:t>MyEGI</a:t>
            </a:r>
            <a:r>
              <a:rPr lang="en-US" sz="1400" dirty="0" smtClean="0">
                <a:ea typeface="ＭＳ Ｐゴシック" pitchFamily="34" charset="-128"/>
              </a:rPr>
              <a:t> will be adapted to a new pluggable framework, and provide EGI-specific NGI views. </a:t>
            </a:r>
            <a:r>
              <a:rPr lang="en-US" sz="1400" dirty="0" err="1" smtClean="0">
                <a:ea typeface="ＭＳ Ｐゴシック" pitchFamily="34" charset="-128"/>
              </a:rPr>
              <a:t>MyEGI</a:t>
            </a:r>
            <a:r>
              <a:rPr lang="en-US" sz="1400" dirty="0" smtClean="0">
                <a:ea typeface="ＭＳ Ｐゴシック" pitchFamily="34" charset="-128"/>
              </a:rPr>
              <a:t> will be the place to see availability, reliability, service status of NGI resources. '</a:t>
            </a:r>
            <a:r>
              <a:rPr lang="en-US" sz="1400" dirty="0" err="1" smtClean="0">
                <a:ea typeface="ＭＳ Ｐゴシック" pitchFamily="34" charset="-128"/>
              </a:rPr>
              <a:t>GridMap</a:t>
            </a:r>
            <a:r>
              <a:rPr lang="en-US" sz="1400" dirty="0" smtClean="0">
                <a:ea typeface="ＭＳ Ｐゴシック" pitchFamily="34" charset="-128"/>
              </a:rPr>
              <a:t> style' </a:t>
            </a:r>
            <a:r>
              <a:rPr lang="en-US" sz="1400" dirty="0" err="1" smtClean="0">
                <a:ea typeface="ＭＳ Ｐゴシック" pitchFamily="34" charset="-128"/>
              </a:rPr>
              <a:t>TreeMap</a:t>
            </a:r>
            <a:r>
              <a:rPr lang="en-US" sz="1400" dirty="0" smtClean="0">
                <a:ea typeface="ＭＳ Ｐゴシック" pitchFamily="34" charset="-128"/>
              </a:rPr>
              <a:t> views will be added, showing both regional and global views of the stored data.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241C1-CCE8-4EE5-BCD6-B54C664C0BD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TJRA1.4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4929222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TJRA1.4 Accounting for different resource types (</a:t>
            </a:r>
            <a:r>
              <a:rPr lang="en-US" sz="2400" dirty="0" smtClean="0">
                <a:ea typeface="ＭＳ Ｐゴシック" pitchFamily="34" charset="-128"/>
              </a:rPr>
              <a:t>John Gordon, </a:t>
            </a:r>
            <a:r>
              <a:rPr lang="en-US" sz="1600" dirty="0" smtClean="0">
                <a:ea typeface="ＭＳ Ｐゴシック" pitchFamily="34" charset="-128"/>
              </a:rPr>
              <a:t>STFC</a:t>
            </a:r>
            <a:r>
              <a:rPr lang="en-US" sz="2400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it-IT" sz="2400" b="1" dirty="0" smtClean="0">
                <a:ea typeface="ＭＳ Ｐゴシック" pitchFamily="34" charset="-128"/>
              </a:rPr>
              <a:t>TJRA1.4.1 </a:t>
            </a:r>
            <a:r>
              <a:rPr lang="it-IT" sz="2400" b="1" dirty="0" err="1" smtClean="0">
                <a:ea typeface="ＭＳ Ｐゴシック" pitchFamily="34" charset="-128"/>
              </a:rPr>
              <a:t>Billing</a:t>
            </a:r>
            <a:endParaRPr lang="it-IT" sz="2400" b="1" dirty="0" smtClean="0">
              <a:ea typeface="ＭＳ Ｐゴシック" pitchFamily="34" charset="-128"/>
            </a:endParaRP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TJRA1.4.2 Accounting of application usage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TJRA1.4.3 Accounting of data usage</a:t>
            </a:r>
          </a:p>
          <a:p>
            <a:pPr lvl="1"/>
            <a:r>
              <a:rPr lang="en-US" sz="2400" b="1" dirty="0" smtClean="0">
                <a:ea typeface="ＭＳ Ｐゴシック" pitchFamily="34" charset="-128"/>
              </a:rPr>
              <a:t>TJRA1.4.4 Accounting of capacity and cloud computing usage</a:t>
            </a:r>
            <a:endParaRPr lang="en-US" b="1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r>
              <a:rPr lang="en-US" sz="2400" dirty="0" smtClean="0">
                <a:ea typeface="ＭＳ Ｐゴシック" pitchFamily="34" charset="-128"/>
              </a:rPr>
              <a:t>Depends </a:t>
            </a:r>
            <a:r>
              <a:rPr lang="en-US" sz="2400" dirty="0" smtClean="0">
                <a:ea typeface="ＭＳ Ｐゴシック" pitchFamily="34" charset="-128"/>
              </a:rPr>
              <a:t>strongly </a:t>
            </a:r>
            <a:r>
              <a:rPr lang="en-US" sz="2400" dirty="0" smtClean="0">
                <a:ea typeface="ＭＳ Ｐゴシック" pitchFamily="34" charset="-128"/>
              </a:rPr>
              <a:t>on the new resource types integrated into the project</a:t>
            </a:r>
          </a:p>
          <a:p>
            <a:r>
              <a:rPr lang="it-IT" dirty="0" err="1" smtClean="0">
                <a:ea typeface="ＭＳ Ｐゴシック" pitchFamily="34" charset="-128"/>
              </a:rPr>
              <a:t>Starts</a:t>
            </a:r>
            <a:r>
              <a:rPr lang="it-IT" dirty="0" smtClean="0">
                <a:ea typeface="ＭＳ Ｐゴシック" pitchFamily="34" charset="-128"/>
              </a:rPr>
              <a:t> on </a:t>
            </a:r>
            <a:r>
              <a:rPr lang="it-IT" dirty="0" err="1" smtClean="0">
                <a:ea typeface="ＭＳ Ｐゴシック" pitchFamily="34" charset="-128"/>
              </a:rPr>
              <a:t>year</a:t>
            </a:r>
            <a:r>
              <a:rPr lang="it-IT" dirty="0" smtClean="0">
                <a:ea typeface="ＭＳ Ｐゴシック" pitchFamily="34" charset="-128"/>
              </a:rPr>
              <a:t> </a:t>
            </a:r>
            <a:r>
              <a:rPr lang="it-IT" dirty="0" err="1" smtClean="0">
                <a:ea typeface="ＭＳ Ｐゴシック" pitchFamily="34" charset="-128"/>
              </a:rPr>
              <a:t>two</a:t>
            </a:r>
            <a:endParaRPr lang="it-IT" dirty="0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B0E8A-153C-41FE-9504-B8FFBBCD6EE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TJRA1.5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TJRA1.5: Integrated Operations Portal (</a:t>
            </a:r>
            <a:r>
              <a:rPr lang="en-US" sz="2400" dirty="0" smtClean="0">
                <a:ea typeface="ＭＳ Ｐゴシック" pitchFamily="34" charset="-128"/>
              </a:rPr>
              <a:t>Cyril </a:t>
            </a:r>
            <a:r>
              <a:rPr lang="en-US" sz="2400" dirty="0" err="1" smtClean="0">
                <a:ea typeface="ＭＳ Ｐゴシック" pitchFamily="34" charset="-128"/>
              </a:rPr>
              <a:t>L’Orphelin</a:t>
            </a:r>
            <a:r>
              <a:rPr lang="en-US" sz="2400" dirty="0" smtClean="0">
                <a:ea typeface="ＭＳ Ｐゴシック" pitchFamily="34" charset="-128"/>
              </a:rPr>
              <a:t>, </a:t>
            </a:r>
            <a:r>
              <a:rPr lang="en-US" sz="2400" dirty="0" smtClean="0">
                <a:ea typeface="ＭＳ Ｐゴシック" pitchFamily="34" charset="-128"/>
              </a:rPr>
              <a:t>CNRS</a:t>
            </a:r>
            <a:r>
              <a:rPr lang="en-US" sz="2400" dirty="0" smtClean="0">
                <a:ea typeface="ＭＳ Ｐゴシック" pitchFamily="34" charset="-128"/>
              </a:rPr>
              <a:t>) – first 3 years</a:t>
            </a:r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ported to the </a:t>
            </a:r>
            <a:r>
              <a:rPr lang="en-US" sz="2200" dirty="0" err="1" smtClean="0">
                <a:ea typeface="ＭＳ Ｐゴシック" pitchFamily="34" charset="-128"/>
              </a:rPr>
              <a:t>Symfony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extended to support messaging (downtime and broadcast tools) </a:t>
            </a: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harmonized with other portal framework</a:t>
            </a: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pluggable through </a:t>
            </a:r>
            <a:r>
              <a:rPr lang="en-US" sz="2200" dirty="0" err="1" smtClean="0">
                <a:ea typeface="ＭＳ Ｐゴシック" pitchFamily="34" charset="-128"/>
              </a:rPr>
              <a:t>portlet</a:t>
            </a:r>
            <a:r>
              <a:rPr lang="en-US" sz="2200" dirty="0" smtClean="0">
                <a:ea typeface="ＭＳ Ｐゴシック" pitchFamily="34" charset="-128"/>
              </a:rPr>
              <a:t>/widget technologies into other portals such as scientific gateways, </a:t>
            </a:r>
            <a:r>
              <a:rPr lang="en-US" sz="2200" dirty="0" err="1" smtClean="0">
                <a:ea typeface="ＭＳ Ｐゴシック" pitchFamily="34" charset="-128"/>
              </a:rPr>
              <a:t>myEGI</a:t>
            </a:r>
            <a:r>
              <a:rPr lang="en-US" sz="2200" dirty="0" smtClean="0">
                <a:ea typeface="ＭＳ Ｐゴシック" pitchFamily="34" charset="-128"/>
              </a:rPr>
              <a:t>, </a:t>
            </a:r>
            <a:r>
              <a:rPr lang="en-US" sz="2200" dirty="0" err="1" smtClean="0">
                <a:ea typeface="ＭＳ Ｐゴシック" pitchFamily="34" charset="-128"/>
              </a:rPr>
              <a:t>iGoogle</a:t>
            </a:r>
            <a:r>
              <a:rPr lang="en-US" sz="2200" dirty="0" smtClean="0">
                <a:ea typeface="ＭＳ Ｐゴシック" pitchFamily="34" charset="-128"/>
              </a:rPr>
              <a:t>, etc </a:t>
            </a: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incorporates other DCIs technologies through the development of new plug-ins and procedures </a:t>
            </a:r>
          </a:p>
          <a:p>
            <a:pPr lvl="1"/>
            <a:r>
              <a:rPr lang="en-US" sz="2200" dirty="0" smtClean="0">
                <a:ea typeface="ＭＳ Ｐゴシック" pitchFamily="34" charset="-128"/>
              </a:rPr>
              <a:t>GOCDB and CIC portal will also be harmonized at the front-end and back-end level </a:t>
            </a:r>
          </a:p>
          <a:p>
            <a:endParaRPr lang="it-IT" dirty="0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99256-2999-472E-86D5-4871EDE260C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Communication Channels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857784"/>
          </a:xfrm>
        </p:spPr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EGI Group InSPIRE-JRA1 created</a:t>
            </a:r>
          </a:p>
          <a:p>
            <a:r>
              <a:rPr lang="en-US" b="1" dirty="0" smtClean="0">
                <a:ea typeface="ＭＳ Ｐゴシック" pitchFamily="34" charset="-128"/>
              </a:rPr>
              <a:t>Inspire-jra1&lt;at&gt;mailman.egi.eu</a:t>
            </a:r>
          </a:p>
          <a:p>
            <a:r>
              <a:rPr lang="en-US" b="1" dirty="0" smtClean="0">
                <a:ea typeface="ＭＳ Ｐゴシック" pitchFamily="34" charset="-128"/>
                <a:hlinkClick r:id="rId2"/>
              </a:rPr>
              <a:t>https://wiki.egi.eu/wiki/WP7-jra1</a:t>
            </a:r>
            <a:endParaRPr lang="en-US" b="1" dirty="0" smtClean="0">
              <a:ea typeface="ＭＳ Ｐゴシック" pitchFamily="34" charset="-128"/>
            </a:endParaRPr>
          </a:p>
          <a:p>
            <a:r>
              <a:rPr lang="en-US" b="1" dirty="0" smtClean="0">
                <a:ea typeface="ＭＳ Ｐゴシック" pitchFamily="34" charset="-128"/>
              </a:rPr>
              <a:t>RT queue created on egi.eu portal</a:t>
            </a:r>
          </a:p>
          <a:p>
            <a:pPr lvl="1"/>
            <a:r>
              <a:rPr lang="en-US" b="1" dirty="0" smtClean="0">
                <a:ea typeface="ＭＳ Ｐゴシック" pitchFamily="34" charset="-128"/>
              </a:rPr>
              <a:t>To be used for high level requests, not to replace internal bug/task tracking systems</a:t>
            </a:r>
          </a:p>
          <a:p>
            <a:r>
              <a:rPr lang="en-US" dirty="0" smtClean="0">
                <a:ea typeface="ＭＳ Ｐゴシック" pitchFamily="34" charset="-128"/>
              </a:rPr>
              <a:t>Internal phone meetings </a:t>
            </a:r>
            <a:r>
              <a:rPr lang="en-US" dirty="0" smtClean="0">
                <a:ea typeface="ＭＳ Ｐゴシック" pitchFamily="34" charset="-128"/>
              </a:rPr>
              <a:t>– every two weeks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Thu 10am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Try the project </a:t>
            </a:r>
            <a:r>
              <a:rPr lang="en-US" dirty="0" err="1" smtClean="0">
                <a:ea typeface="ＭＳ Ｐゴシック" pitchFamily="34" charset="-128"/>
              </a:rPr>
              <a:t>telecon</a:t>
            </a:r>
            <a:r>
              <a:rPr lang="en-US" dirty="0" smtClean="0">
                <a:ea typeface="ＭＳ Ｐゴシック" pitchFamily="34" charset="-128"/>
              </a:rPr>
              <a:t> system and EVO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4CE72-3877-4FD9-8DFA-B69AD457F47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it-IT" sz="3200" dirty="0" smtClean="0">
                <a:ea typeface="ＭＳ Ｐゴシック" pitchFamily="34" charset="-128"/>
              </a:rPr>
              <a:t>First </a:t>
            </a:r>
            <a:r>
              <a:rPr lang="it-IT" sz="3200" dirty="0" err="1" smtClean="0">
                <a:ea typeface="ＭＳ Ｐゴシック" pitchFamily="34" charset="-128"/>
              </a:rPr>
              <a:t>Year</a:t>
            </a:r>
            <a:r>
              <a:rPr lang="it-IT" sz="3200" dirty="0" smtClean="0">
                <a:ea typeface="ＭＳ Ｐゴシック" pitchFamily="34" charset="-128"/>
              </a:rPr>
              <a:t> </a:t>
            </a:r>
            <a:r>
              <a:rPr lang="it-IT" sz="3200" dirty="0" err="1" smtClean="0">
                <a:ea typeface="ＭＳ Ｐゴシック" pitchFamily="34" charset="-128"/>
              </a:rPr>
              <a:t>Milestones</a:t>
            </a:r>
            <a:r>
              <a:rPr lang="it-IT" sz="3200" dirty="0" smtClean="0">
                <a:ea typeface="ＭＳ Ｐゴシック" pitchFamily="34" charset="-128"/>
              </a:rPr>
              <a:t> and </a:t>
            </a:r>
            <a:r>
              <a:rPr lang="it-IT" sz="3200" dirty="0" err="1" smtClean="0">
                <a:ea typeface="ＭＳ Ｐゴシック" pitchFamily="34" charset="-128"/>
              </a:rPr>
              <a:t>Deliverables</a:t>
            </a:r>
            <a:endParaRPr lang="it-IT" sz="3200" dirty="0" smtClean="0">
              <a:ea typeface="ＭＳ Ｐゴシック" pitchFamily="34" charset="-128"/>
            </a:endParaRP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785786" y="1142984"/>
            <a:ext cx="8229600" cy="4983179"/>
          </a:xfrm>
        </p:spPr>
        <p:txBody>
          <a:bodyPr/>
          <a:lstStyle/>
          <a:p>
            <a:r>
              <a:rPr lang="en-US" sz="1800" dirty="0" smtClean="0"/>
              <a:t>MS701: Define the roadmap for the CIC Operations Portal taking into account the CIC Operations </a:t>
            </a:r>
            <a:r>
              <a:rPr lang="en-US" sz="1800" dirty="0" err="1" smtClean="0"/>
              <a:t>regionalisation</a:t>
            </a:r>
            <a:r>
              <a:rPr lang="en-US" sz="1800" dirty="0" smtClean="0"/>
              <a:t> of the Portal work plan operational tools and new resource types being used on the infrastructure. </a:t>
            </a:r>
            <a:r>
              <a:rPr lang="en-US" sz="1800" b="1" dirty="0" smtClean="0"/>
              <a:t>(CNRS)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MS702:  A report describing the different operational tool product team’s development infrastructure and procedures including details of their development infrastructure. </a:t>
            </a:r>
            <a:r>
              <a:rPr lang="en-US" sz="1800" b="1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(INFN)</a:t>
            </a:r>
          </a:p>
          <a:p>
            <a:pPr marL="342900" lvl="1" indent="-342900">
              <a:buFontTx/>
              <a:buChar char="•"/>
            </a:pPr>
            <a:endParaRPr lang="en-US" sz="1800" dirty="0" smtClean="0">
              <a:solidFill>
                <a:srgbClr val="3333CC"/>
              </a:solidFill>
              <a:ea typeface="ＭＳ Ｐゴシック" pitchFamily="102" charset="-128"/>
              <a:cs typeface="ＭＳ Ｐゴシック" pitchFamily="102" charset="-128"/>
            </a:endParaRPr>
          </a:p>
          <a:p>
            <a:pPr marL="342900" lvl="1" indent="-342900">
              <a:buFontTx/>
              <a:buChar char="•"/>
            </a:pPr>
            <a:r>
              <a:rPr lang="en-US" sz="1800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MS703: Specify a work plan identifying the upcoming releases and associated plan functionality</a:t>
            </a:r>
            <a:r>
              <a:rPr lang="en-US" sz="1800" b="1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. (CERN) 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MS704: A public report describing the roadmap for all the deployed operational tools over the next 18 months defining release tools and deployment dates. </a:t>
            </a:r>
            <a:r>
              <a:rPr lang="en-US" sz="1800" b="1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(KIT)</a:t>
            </a:r>
          </a:p>
          <a:p>
            <a:pPr marL="342900" lvl="1" indent="-342900">
              <a:buFontTx/>
              <a:buChar char="•"/>
            </a:pPr>
            <a:endParaRPr lang="en-US" sz="1800" dirty="0" smtClean="0">
              <a:solidFill>
                <a:srgbClr val="3333CC"/>
              </a:solidFill>
              <a:ea typeface="ＭＳ Ｐゴシック" pitchFamily="102" charset="-128"/>
              <a:cs typeface="ＭＳ Ｐゴシック" pitchFamily="102" charset="-128"/>
            </a:endParaRPr>
          </a:p>
          <a:p>
            <a:pPr marL="342900" lvl="1" indent="-342900">
              <a:buFontTx/>
              <a:buChar char="•"/>
            </a:pPr>
            <a:r>
              <a:rPr lang="en-US" sz="1800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D7.1: Annual Report on Operational Tool maintenance and development activity </a:t>
            </a:r>
            <a:r>
              <a:rPr lang="en-US" sz="1800" b="1" dirty="0" smtClean="0">
                <a:solidFill>
                  <a:srgbClr val="3333CC"/>
                </a:solidFill>
                <a:ea typeface="ＭＳ Ｐゴシック" pitchFamily="102" charset="-128"/>
                <a:cs typeface="ＭＳ Ｐゴシック" pitchFamily="102" charset="-128"/>
              </a:rPr>
              <a:t>(INFN)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it-IT" sz="1800" dirty="0" smtClean="0">
              <a:solidFill>
                <a:srgbClr val="3333CC"/>
              </a:solidFill>
              <a:ea typeface="ＭＳ Ｐゴシック" pitchFamily="102" charset="-128"/>
              <a:cs typeface="ＭＳ Ｐゴシック" pitchFamily="102" charset="-128"/>
            </a:endParaRPr>
          </a:p>
          <a:p>
            <a:pPr marL="342900" lvl="1" indent="-342900">
              <a:buFontTx/>
              <a:buChar char="•"/>
            </a:pPr>
            <a:endParaRPr lang="en-US" sz="1800" dirty="0" smtClean="0">
              <a:solidFill>
                <a:srgbClr val="3333CC"/>
              </a:solidFill>
              <a:ea typeface="ＭＳ Ｐゴシック" pitchFamily="102" charset="-128"/>
              <a:cs typeface="ＭＳ Ｐゴシック" pitchFamily="102" charset="-128"/>
            </a:endParaRPr>
          </a:p>
          <a:p>
            <a:endParaRPr lang="it-IT" sz="1800" dirty="0" smtClean="0">
              <a:ea typeface="ＭＳ Ｐゴシック" pitchFamily="34" charset="-128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- EGEE UF5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88443-29DA-4137-8542-EB2EF3F16A1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7" name="CasellaDiTesto 9"/>
          <p:cNvSpPr txBox="1">
            <a:spLocks noChangeArrowheads="1"/>
          </p:cNvSpPr>
          <p:nvPr/>
        </p:nvSpPr>
        <p:spPr bwMode="auto">
          <a:xfrm>
            <a:off x="-15903" y="2058980"/>
            <a:ext cx="65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it-IT" dirty="0"/>
              <a:t>PM1</a:t>
            </a:r>
          </a:p>
        </p:txBody>
      </p:sp>
      <p:sp>
        <p:nvSpPr>
          <p:cNvPr id="8" name="Parentesi graffa aperta 7"/>
          <p:cNvSpPr/>
          <p:nvPr/>
        </p:nvSpPr>
        <p:spPr bwMode="auto">
          <a:xfrm>
            <a:off x="571472" y="1214422"/>
            <a:ext cx="357190" cy="207170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E7DBB1"/>
              </a:solidFill>
              <a:effectLst/>
              <a:latin typeface="Arial" pitchFamily="80" charset="0"/>
            </a:endParaRPr>
          </a:p>
        </p:txBody>
      </p:sp>
      <p:sp>
        <p:nvSpPr>
          <p:cNvPr id="9" name="Parentesi graffa aperta 8"/>
          <p:cNvSpPr/>
          <p:nvPr/>
        </p:nvSpPr>
        <p:spPr bwMode="auto">
          <a:xfrm>
            <a:off x="642910" y="3571876"/>
            <a:ext cx="285752" cy="64294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E7DBB1"/>
              </a:solidFill>
              <a:effectLst/>
              <a:latin typeface="Arial" pitchFamily="80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-32" y="3702054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it-IT" dirty="0" smtClean="0"/>
              <a:t>PM2</a:t>
            </a:r>
            <a:endParaRPr lang="it-IT" dirty="0"/>
          </a:p>
        </p:txBody>
      </p:sp>
      <p:sp>
        <p:nvSpPr>
          <p:cNvPr id="11" name="Parentesi graffa aperta 10"/>
          <p:cNvSpPr/>
          <p:nvPr/>
        </p:nvSpPr>
        <p:spPr bwMode="auto">
          <a:xfrm>
            <a:off x="642910" y="4214818"/>
            <a:ext cx="285752" cy="85725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E7DBB1"/>
              </a:solidFill>
              <a:effectLst/>
              <a:latin typeface="Arial" pitchFamily="80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-32" y="4488428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it-IT" dirty="0" smtClean="0"/>
              <a:t>PM3</a:t>
            </a:r>
            <a:endParaRPr lang="it-IT" dirty="0"/>
          </a:p>
        </p:txBody>
      </p:sp>
      <p:sp>
        <p:nvSpPr>
          <p:cNvPr id="13" name="Parentesi graffa aperta 12"/>
          <p:cNvSpPr/>
          <p:nvPr/>
        </p:nvSpPr>
        <p:spPr bwMode="auto">
          <a:xfrm>
            <a:off x="642910" y="5214950"/>
            <a:ext cx="285752" cy="7858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E7DBB1"/>
              </a:solidFill>
              <a:effectLst/>
              <a:latin typeface="Arial" pitchFamily="80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-71470" y="5417122"/>
            <a:ext cx="770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it-IT" dirty="0" smtClean="0"/>
              <a:t>PM11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18094</TotalTime>
  <Words>800</Words>
  <Application>Microsoft Office PowerPoint</Application>
  <PresentationFormat>Presentazione su schermo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EGITheme</vt:lpstr>
      <vt:lpstr>InSPIRE Task Leaders  Meeting 10 June 2010, Amsterdam </vt:lpstr>
      <vt:lpstr>InSPIRE-JRA1 </vt:lpstr>
      <vt:lpstr>Task TJRA1.1</vt:lpstr>
      <vt:lpstr>Task TJRA1.2</vt:lpstr>
      <vt:lpstr>Task TJRA1.3</vt:lpstr>
      <vt:lpstr>TJRA1.4</vt:lpstr>
      <vt:lpstr>TJRA1.5</vt:lpstr>
      <vt:lpstr>Communication Channels</vt:lpstr>
      <vt:lpstr>First Year Milestones and Deliverables</vt:lpstr>
      <vt:lpstr>F2F meetings</vt:lpstr>
      <vt:lpstr>Common Requirement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EGI-ASPIRE</dc:title>
  <dc:creator>Steven Newhouse</dc:creator>
  <cp:lastModifiedBy>cesini</cp:lastModifiedBy>
  <cp:revision>317</cp:revision>
  <dcterms:created xsi:type="dcterms:W3CDTF">2009-09-16T12:32:50Z</dcterms:created>
  <dcterms:modified xsi:type="dcterms:W3CDTF">2010-06-09T21:06:46Z</dcterms:modified>
</cp:coreProperties>
</file>