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xmlns:mc="http://schemas.openxmlformats.org/markup-compatibility/2006" xmlns:a14="http://schemas.microsoft.com/office/drawing/2010/main" val="EBF7FF" mc:Ignorable="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urope_background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-19050"/>
            <a:ext cx="91440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xmlns:mc="http://schemas.openxmlformats.org/markup-compatibility/2006" xmlns:a14="http://schemas.microsoft.com/office/drawing/2010/main" val="36417A" mc:Ignorable=""/>
                </a:solidFill>
                <a:latin typeface="+mn-lt"/>
                <a:cs typeface="+mn-cs"/>
              </a:defRPr>
            </a:lvl1pPr>
          </a:lstStyle>
          <a:p>
            <a:fld id="{E482D0C3-F847-4EEC-A073-C3CFA8FE1EE6}" type="datetimeFigureOut">
              <a:rPr lang="en-GB" smtClean="0"/>
              <a:t>10/06/2010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xmlns:mc="http://schemas.openxmlformats.org/markup-compatibility/2006" xmlns:a14="http://schemas.microsoft.com/office/drawing/2010/main" val="36417A" mc:Ignorable=""/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xmlns:mc="http://schemas.openxmlformats.org/markup-compatibility/2006" xmlns:a14="http://schemas.microsoft.com/office/drawing/2010/main" val="36417A" mc:Ignorable=""/>
                </a:solidFill>
                <a:latin typeface="+mn-lt"/>
                <a:cs typeface="+mn-cs"/>
              </a:defRPr>
            </a:lvl1pPr>
          </a:lstStyle>
          <a:p>
            <a:fld id="{E49EB483-27F0-411B-98FC-D597D69B4440}" type="slidenum">
              <a:rPr lang="en-GB" smtClean="0"/>
              <a:t>‹#›</a:t>
            </a:fld>
            <a:endParaRPr lang="en-GB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43888" y="115888"/>
            <a:ext cx="77787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+mj-lt"/>
          <a:ea typeface="ＭＳ Ｐゴシック" pitchFamily="102" charset="-128"/>
          <a:cs typeface="ＭＳ Ｐゴシック" pitchFamily="10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Arial" pitchFamily="8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xmlns:mc="http://schemas.openxmlformats.org/markup-compatibility/2006" xmlns:a14="http://schemas.microsoft.com/office/drawing/2010/main" val="3333CC" mc:Ignorable=""/>
          </a:solidFill>
          <a:latin typeface="+mn-lt"/>
          <a:ea typeface="ＭＳ Ｐゴシック" pitchFamily="102" charset="-128"/>
          <a:cs typeface="ＭＳ Ｐゴシック" pitchFamily="10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8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xmlns:mc="http://schemas.openxmlformats.org/markup-compatibility/2006" xmlns:a14="http://schemas.microsoft.com/office/drawing/2010/main" val="36417A" mc:Ignorable=""/>
          </a:solidFill>
          <a:latin typeface="+mn-lt"/>
          <a:ea typeface="ＭＳ Ｐゴシック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Collaborations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Steven Newhouse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(INFSO RI-261323)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730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 who?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NGIs</a:t>
            </a:r>
          </a:p>
          <a:p>
            <a:pPr lvl="1"/>
            <a:r>
              <a:rPr lang="en-GB" dirty="0" smtClean="0"/>
              <a:t>In forming policies that meet their operational needs</a:t>
            </a:r>
          </a:p>
          <a:p>
            <a:r>
              <a:rPr lang="en-GB" dirty="0" smtClean="0"/>
              <a:t>VRCs</a:t>
            </a:r>
          </a:p>
          <a:p>
            <a:pPr lvl="1"/>
            <a:r>
              <a:rPr lang="en-GB" dirty="0" smtClean="0"/>
              <a:t>Formally, 7 application oriented (10 funded)</a:t>
            </a:r>
          </a:p>
          <a:p>
            <a:pPr lvl="1"/>
            <a:r>
              <a:rPr lang="en-GB" dirty="0" smtClean="0"/>
              <a:t>Developing criteria for non-funded activity</a:t>
            </a:r>
          </a:p>
          <a:p>
            <a:pPr lvl="2"/>
            <a:r>
              <a:rPr lang="en-GB" dirty="0" smtClean="0"/>
              <a:t>E.g. </a:t>
            </a:r>
            <a:r>
              <a:rPr lang="en-GB" dirty="0" err="1" smtClean="0"/>
              <a:t>HealthGrid</a:t>
            </a:r>
            <a:endParaRPr lang="en-GB" dirty="0" smtClean="0"/>
          </a:p>
          <a:p>
            <a:r>
              <a:rPr lang="en-GB" dirty="0" smtClean="0"/>
              <a:t>Other DCI projects</a:t>
            </a:r>
          </a:p>
          <a:p>
            <a:pPr lvl="1"/>
            <a:r>
              <a:rPr lang="en-GB" dirty="0" smtClean="0"/>
              <a:t>EC and national projects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EGI-InSPIRE (INFSO RI-261323)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208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MoUs</a:t>
            </a:r>
            <a:endParaRPr lang="en-GB" dirty="0" smtClean="0"/>
          </a:p>
          <a:p>
            <a:pPr lvl="1"/>
            <a:r>
              <a:rPr lang="en-GB" dirty="0" smtClean="0"/>
              <a:t>Needed to become a collaborating project</a:t>
            </a:r>
          </a:p>
          <a:p>
            <a:pPr lvl="1"/>
            <a:r>
              <a:rPr lang="en-GB" dirty="0" smtClean="0"/>
              <a:t>Define a joint set of activities</a:t>
            </a:r>
          </a:p>
          <a:p>
            <a:r>
              <a:rPr lang="en-GB" dirty="0" smtClean="0"/>
              <a:t>SLAs</a:t>
            </a:r>
          </a:p>
          <a:p>
            <a:pPr lvl="1"/>
            <a:r>
              <a:rPr lang="en-GB" dirty="0" smtClean="0"/>
              <a:t>Mostly for </a:t>
            </a:r>
            <a:r>
              <a:rPr lang="en-GB" smtClean="0"/>
              <a:t>DCI projects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91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DCI Projects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509684"/>
              </p:ext>
            </p:extLst>
          </p:nvPr>
        </p:nvGraphicFramePr>
        <p:xfrm>
          <a:off x="323528" y="2492896"/>
          <a:ext cx="8496943" cy="4353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1138750"/>
                <a:gridCol w="1295362"/>
                <a:gridCol w="1364157"/>
                <a:gridCol w="1218751"/>
                <a:gridCol w="1325068"/>
                <a:gridCol w="1218751"/>
              </a:tblGrid>
              <a:tr h="463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Project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EDGI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EGI-InSPIRE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EMI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IGE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StratusLab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VENUS-C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Start Date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01/06/2010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01/05/2010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01/05/2010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01/10/2010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01/06/2010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01/06/2010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5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Duration (months)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36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5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Budget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2,436,000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72,000,000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23,000,000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3,693,000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3,137,221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8,803,046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5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Funding from the EC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2,150,000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25,000,000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12,000,000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2,350,000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2,300,000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4,500,000 </a:t>
                      </a:r>
                      <a:r>
                        <a:rPr lang="en-US" sz="1600" dirty="0">
                          <a:effectLst/>
                        </a:rPr>
                        <a:t>€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142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</a:t>
                      </a:r>
                      <a:r>
                        <a:rPr lang="en-US" sz="1600" dirty="0" smtClean="0">
                          <a:effectLst/>
                        </a:rPr>
                        <a:t>effort </a:t>
                      </a:r>
                      <a:r>
                        <a:rPr lang="en-US" sz="1600" dirty="0">
                          <a:effectLst/>
                        </a:rPr>
                        <a:t>in </a:t>
                      </a:r>
                      <a:r>
                        <a:rPr lang="en-US" sz="1600" dirty="0" smtClean="0">
                          <a:effectLst/>
                        </a:rPr>
                        <a:t>person-month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281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9241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1115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277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340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639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2054" name="Immagine 17" descr="EDG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91506"/>
            <a:ext cx="3524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2053" name="Immagine 1" descr="EGI-logo7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039131"/>
            <a:ext cx="75247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2052" name="Immagine 23" descr="EMI_squar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039131"/>
            <a:ext cx="70485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2051" name="Immagin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53419"/>
            <a:ext cx="742950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2050" name="Immagine 6" descr="stratus_lab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024844"/>
            <a:ext cx="79057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pic>
        <p:nvPicPr>
          <p:cNvPr id="2049" name="Immagin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005794"/>
            <a:ext cx="7143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59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7020272" y="2276872"/>
            <a:ext cx="1656184" cy="4104456"/>
            <a:chOff x="7020272" y="2276872"/>
            <a:chExt cx="1656184" cy="4104456"/>
          </a:xfrm>
        </p:grpSpPr>
        <p:sp>
          <p:nvSpPr>
            <p:cNvPr id="15" name="Flowchart: Collate 14"/>
            <p:cNvSpPr/>
            <p:nvPr/>
          </p:nvSpPr>
          <p:spPr>
            <a:xfrm>
              <a:off x="7020272" y="2276872"/>
              <a:ext cx="1656184" cy="4104456"/>
            </a:xfrm>
            <a:prstGeom prst="flowChartCollat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b="1" dirty="0">
                  <a:solidFill>
                    <a:srgbClr xmlns:mc="http://schemas.openxmlformats.org/markup-compatibility/2006" xmlns:a14="http://schemas.microsoft.com/office/drawing/2010/main" val="FF0000" mc:Ignorable=""/>
                  </a:solidFill>
                </a:rPr>
                <a:t>Venus-C</a:t>
              </a: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  <a:p>
              <a:pPr algn="ctr"/>
              <a:endParaRPr lang="en-GB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7236296" y="2348880"/>
              <a:ext cx="553452" cy="3967699"/>
            </a:xfrm>
            <a:custGeom>
              <a:avLst/>
              <a:gdLst>
                <a:gd name="connsiteX0" fmla="*/ 589548 w 655673"/>
                <a:gd name="connsiteY0" fmla="*/ 0 h 4707941"/>
                <a:gd name="connsiteX1" fmla="*/ 601579 w 655673"/>
                <a:gd name="connsiteY1" fmla="*/ 4379495 h 4707941"/>
                <a:gd name="connsiteX2" fmla="*/ 0 w 655673"/>
                <a:gd name="connsiteY2" fmla="*/ 4391526 h 4707941"/>
                <a:gd name="connsiteX3" fmla="*/ 0 w 655673"/>
                <a:gd name="connsiteY3" fmla="*/ 4391526 h 4707941"/>
                <a:gd name="connsiteX0" fmla="*/ 589548 w 655673"/>
                <a:gd name="connsiteY0" fmla="*/ 0 h 4707941"/>
                <a:gd name="connsiteX1" fmla="*/ 601579 w 655673"/>
                <a:gd name="connsiteY1" fmla="*/ 4379495 h 4707941"/>
                <a:gd name="connsiteX2" fmla="*/ 0 w 655673"/>
                <a:gd name="connsiteY2" fmla="*/ 4391526 h 4707941"/>
                <a:gd name="connsiteX0" fmla="*/ 0 w 66125"/>
                <a:gd name="connsiteY0" fmla="*/ 0 h 4379495"/>
                <a:gd name="connsiteX1" fmla="*/ 12031 w 66125"/>
                <a:gd name="connsiteY1" fmla="*/ 4379495 h 4379495"/>
                <a:gd name="connsiteX0" fmla="*/ 0 w 69863"/>
                <a:gd name="connsiteY0" fmla="*/ 0 h 4379495"/>
                <a:gd name="connsiteX1" fmla="*/ 48126 w 69863"/>
                <a:gd name="connsiteY1" fmla="*/ 2261937 h 4379495"/>
                <a:gd name="connsiteX2" fmla="*/ 12031 w 69863"/>
                <a:gd name="connsiteY2" fmla="*/ 4379495 h 4379495"/>
                <a:gd name="connsiteX0" fmla="*/ 0 w 830229"/>
                <a:gd name="connsiteY0" fmla="*/ 0 h 4379495"/>
                <a:gd name="connsiteX1" fmla="*/ 830179 w 830229"/>
                <a:gd name="connsiteY1" fmla="*/ 2273969 h 4379495"/>
                <a:gd name="connsiteX2" fmla="*/ 12031 w 830229"/>
                <a:gd name="connsiteY2" fmla="*/ 4379495 h 4379495"/>
                <a:gd name="connsiteX0" fmla="*/ 0 w 830179"/>
                <a:gd name="connsiteY0" fmla="*/ 0 h 4379495"/>
                <a:gd name="connsiteX1" fmla="*/ 830179 w 830179"/>
                <a:gd name="connsiteY1" fmla="*/ 2273969 h 4379495"/>
                <a:gd name="connsiteX2" fmla="*/ 12031 w 830179"/>
                <a:gd name="connsiteY2" fmla="*/ 4379495 h 4379495"/>
                <a:gd name="connsiteX0" fmla="*/ 0 w 830179"/>
                <a:gd name="connsiteY0" fmla="*/ 0 h 4379495"/>
                <a:gd name="connsiteX1" fmla="*/ 830179 w 830179"/>
                <a:gd name="connsiteY1" fmla="*/ 2273969 h 4379495"/>
                <a:gd name="connsiteX2" fmla="*/ 12031 w 830179"/>
                <a:gd name="connsiteY2" fmla="*/ 4379495 h 4379495"/>
                <a:gd name="connsiteX0" fmla="*/ 0 w 830179"/>
                <a:gd name="connsiteY0" fmla="*/ 0 h 4379495"/>
                <a:gd name="connsiteX1" fmla="*/ 830179 w 830179"/>
                <a:gd name="connsiteY1" fmla="*/ 2273969 h 4379495"/>
                <a:gd name="connsiteX2" fmla="*/ 12031 w 830179"/>
                <a:gd name="connsiteY2" fmla="*/ 4379495 h 4379495"/>
                <a:gd name="connsiteX0" fmla="*/ 0 w 625642"/>
                <a:gd name="connsiteY0" fmla="*/ 0 h 4379495"/>
                <a:gd name="connsiteX1" fmla="*/ 625642 w 625642"/>
                <a:gd name="connsiteY1" fmla="*/ 2286001 h 4379495"/>
                <a:gd name="connsiteX2" fmla="*/ 12031 w 625642"/>
                <a:gd name="connsiteY2" fmla="*/ 4379495 h 4379495"/>
                <a:gd name="connsiteX0" fmla="*/ 0 w 794084"/>
                <a:gd name="connsiteY0" fmla="*/ 0 h 4379495"/>
                <a:gd name="connsiteX1" fmla="*/ 794084 w 794084"/>
                <a:gd name="connsiteY1" fmla="*/ 2286001 h 4379495"/>
                <a:gd name="connsiteX2" fmla="*/ 12031 w 794084"/>
                <a:gd name="connsiteY2" fmla="*/ 4379495 h 4379495"/>
                <a:gd name="connsiteX0" fmla="*/ 0 w 794084"/>
                <a:gd name="connsiteY0" fmla="*/ 0 h 4379495"/>
                <a:gd name="connsiteX1" fmla="*/ 794084 w 794084"/>
                <a:gd name="connsiteY1" fmla="*/ 2286001 h 4379495"/>
                <a:gd name="connsiteX2" fmla="*/ 12031 w 794084"/>
                <a:gd name="connsiteY2" fmla="*/ 4379495 h 4379495"/>
                <a:gd name="connsiteX0" fmla="*/ 0 w 794084"/>
                <a:gd name="connsiteY0" fmla="*/ 0 h 4379495"/>
                <a:gd name="connsiteX1" fmla="*/ 794084 w 794084"/>
                <a:gd name="connsiteY1" fmla="*/ 2286001 h 4379495"/>
                <a:gd name="connsiteX2" fmla="*/ 12031 w 794084"/>
                <a:gd name="connsiteY2" fmla="*/ 4379495 h 4379495"/>
                <a:gd name="connsiteX0" fmla="*/ 0 w 709862"/>
                <a:gd name="connsiteY0" fmla="*/ 0 h 4379495"/>
                <a:gd name="connsiteX1" fmla="*/ 709862 w 709862"/>
                <a:gd name="connsiteY1" fmla="*/ 2286001 h 4379495"/>
                <a:gd name="connsiteX2" fmla="*/ 12031 w 709862"/>
                <a:gd name="connsiteY2" fmla="*/ 4379495 h 4379495"/>
                <a:gd name="connsiteX0" fmla="*/ 96253 w 697831"/>
                <a:gd name="connsiteY0" fmla="*/ 0 h 4343400"/>
                <a:gd name="connsiteX1" fmla="*/ 697831 w 697831"/>
                <a:gd name="connsiteY1" fmla="*/ 2249906 h 4343400"/>
                <a:gd name="connsiteX2" fmla="*/ 0 w 697831"/>
                <a:gd name="connsiteY2" fmla="*/ 4343400 h 4343400"/>
                <a:gd name="connsiteX0" fmla="*/ 0 w 601578"/>
                <a:gd name="connsiteY0" fmla="*/ 0 h 4307305"/>
                <a:gd name="connsiteX1" fmla="*/ 601578 w 601578"/>
                <a:gd name="connsiteY1" fmla="*/ 2249906 h 4307305"/>
                <a:gd name="connsiteX2" fmla="*/ 72189 w 601578"/>
                <a:gd name="connsiteY2" fmla="*/ 4307305 h 4307305"/>
                <a:gd name="connsiteX0" fmla="*/ 0 w 553452"/>
                <a:gd name="connsiteY0" fmla="*/ 0 h 4307305"/>
                <a:gd name="connsiteX1" fmla="*/ 553452 w 553452"/>
                <a:gd name="connsiteY1" fmla="*/ 2249906 h 4307305"/>
                <a:gd name="connsiteX2" fmla="*/ 24063 w 553452"/>
                <a:gd name="connsiteY2" fmla="*/ 4307305 h 4307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53452" h="4307305">
                  <a:moveTo>
                    <a:pt x="0" y="0"/>
                  </a:moveTo>
                  <a:cubicBezTo>
                    <a:pt x="276726" y="757990"/>
                    <a:pt x="312821" y="890338"/>
                    <a:pt x="553452" y="2249906"/>
                  </a:cubicBezTo>
                  <a:cubicBezTo>
                    <a:pt x="247648" y="3448051"/>
                    <a:pt x="302794" y="3491163"/>
                    <a:pt x="24063" y="4307305"/>
                  </a:cubicBezTo>
                </a:path>
              </a:pathLst>
            </a:custGeom>
            <a:ln w="254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7906980" y="2348880"/>
              <a:ext cx="553452" cy="3947265"/>
            </a:xfrm>
            <a:custGeom>
              <a:avLst/>
              <a:gdLst>
                <a:gd name="connsiteX0" fmla="*/ 589548 w 655673"/>
                <a:gd name="connsiteY0" fmla="*/ 0 h 4707941"/>
                <a:gd name="connsiteX1" fmla="*/ 601579 w 655673"/>
                <a:gd name="connsiteY1" fmla="*/ 4379495 h 4707941"/>
                <a:gd name="connsiteX2" fmla="*/ 0 w 655673"/>
                <a:gd name="connsiteY2" fmla="*/ 4391526 h 4707941"/>
                <a:gd name="connsiteX3" fmla="*/ 0 w 655673"/>
                <a:gd name="connsiteY3" fmla="*/ 4391526 h 4707941"/>
                <a:gd name="connsiteX0" fmla="*/ 589548 w 655673"/>
                <a:gd name="connsiteY0" fmla="*/ 0 h 4707941"/>
                <a:gd name="connsiteX1" fmla="*/ 601579 w 655673"/>
                <a:gd name="connsiteY1" fmla="*/ 4379495 h 4707941"/>
                <a:gd name="connsiteX2" fmla="*/ 0 w 655673"/>
                <a:gd name="connsiteY2" fmla="*/ 4391526 h 4707941"/>
                <a:gd name="connsiteX0" fmla="*/ 0 w 66125"/>
                <a:gd name="connsiteY0" fmla="*/ 0 h 4379495"/>
                <a:gd name="connsiteX1" fmla="*/ 12031 w 66125"/>
                <a:gd name="connsiteY1" fmla="*/ 4379495 h 4379495"/>
                <a:gd name="connsiteX0" fmla="*/ 0 w 69863"/>
                <a:gd name="connsiteY0" fmla="*/ 0 h 4379495"/>
                <a:gd name="connsiteX1" fmla="*/ 48126 w 69863"/>
                <a:gd name="connsiteY1" fmla="*/ 2261937 h 4379495"/>
                <a:gd name="connsiteX2" fmla="*/ 12031 w 69863"/>
                <a:gd name="connsiteY2" fmla="*/ 4379495 h 4379495"/>
                <a:gd name="connsiteX0" fmla="*/ 0 w 830229"/>
                <a:gd name="connsiteY0" fmla="*/ 0 h 4379495"/>
                <a:gd name="connsiteX1" fmla="*/ 830179 w 830229"/>
                <a:gd name="connsiteY1" fmla="*/ 2273969 h 4379495"/>
                <a:gd name="connsiteX2" fmla="*/ 12031 w 830229"/>
                <a:gd name="connsiteY2" fmla="*/ 4379495 h 4379495"/>
                <a:gd name="connsiteX0" fmla="*/ 0 w 830179"/>
                <a:gd name="connsiteY0" fmla="*/ 0 h 4379495"/>
                <a:gd name="connsiteX1" fmla="*/ 830179 w 830179"/>
                <a:gd name="connsiteY1" fmla="*/ 2273969 h 4379495"/>
                <a:gd name="connsiteX2" fmla="*/ 12031 w 830179"/>
                <a:gd name="connsiteY2" fmla="*/ 4379495 h 4379495"/>
                <a:gd name="connsiteX0" fmla="*/ 0 w 830179"/>
                <a:gd name="connsiteY0" fmla="*/ 0 h 4379495"/>
                <a:gd name="connsiteX1" fmla="*/ 830179 w 830179"/>
                <a:gd name="connsiteY1" fmla="*/ 2273969 h 4379495"/>
                <a:gd name="connsiteX2" fmla="*/ 12031 w 830179"/>
                <a:gd name="connsiteY2" fmla="*/ 4379495 h 4379495"/>
                <a:gd name="connsiteX0" fmla="*/ 0 w 830179"/>
                <a:gd name="connsiteY0" fmla="*/ 0 h 4379495"/>
                <a:gd name="connsiteX1" fmla="*/ 830179 w 830179"/>
                <a:gd name="connsiteY1" fmla="*/ 2273969 h 4379495"/>
                <a:gd name="connsiteX2" fmla="*/ 12031 w 830179"/>
                <a:gd name="connsiteY2" fmla="*/ 4379495 h 4379495"/>
                <a:gd name="connsiteX0" fmla="*/ 0 w 625642"/>
                <a:gd name="connsiteY0" fmla="*/ 0 h 4379495"/>
                <a:gd name="connsiteX1" fmla="*/ 625642 w 625642"/>
                <a:gd name="connsiteY1" fmla="*/ 2286001 h 4379495"/>
                <a:gd name="connsiteX2" fmla="*/ 12031 w 625642"/>
                <a:gd name="connsiteY2" fmla="*/ 4379495 h 4379495"/>
                <a:gd name="connsiteX0" fmla="*/ 0 w 794084"/>
                <a:gd name="connsiteY0" fmla="*/ 0 h 4379495"/>
                <a:gd name="connsiteX1" fmla="*/ 794084 w 794084"/>
                <a:gd name="connsiteY1" fmla="*/ 2286001 h 4379495"/>
                <a:gd name="connsiteX2" fmla="*/ 12031 w 794084"/>
                <a:gd name="connsiteY2" fmla="*/ 4379495 h 4379495"/>
                <a:gd name="connsiteX0" fmla="*/ 0 w 794084"/>
                <a:gd name="connsiteY0" fmla="*/ 0 h 4379495"/>
                <a:gd name="connsiteX1" fmla="*/ 794084 w 794084"/>
                <a:gd name="connsiteY1" fmla="*/ 2286001 h 4379495"/>
                <a:gd name="connsiteX2" fmla="*/ 12031 w 794084"/>
                <a:gd name="connsiteY2" fmla="*/ 4379495 h 4379495"/>
                <a:gd name="connsiteX0" fmla="*/ 0 w 794084"/>
                <a:gd name="connsiteY0" fmla="*/ 0 h 4379495"/>
                <a:gd name="connsiteX1" fmla="*/ 794084 w 794084"/>
                <a:gd name="connsiteY1" fmla="*/ 2286001 h 4379495"/>
                <a:gd name="connsiteX2" fmla="*/ 12031 w 794084"/>
                <a:gd name="connsiteY2" fmla="*/ 4379495 h 4379495"/>
                <a:gd name="connsiteX0" fmla="*/ 0 w 709862"/>
                <a:gd name="connsiteY0" fmla="*/ 0 h 4379495"/>
                <a:gd name="connsiteX1" fmla="*/ 709862 w 709862"/>
                <a:gd name="connsiteY1" fmla="*/ 2286001 h 4379495"/>
                <a:gd name="connsiteX2" fmla="*/ 12031 w 709862"/>
                <a:gd name="connsiteY2" fmla="*/ 4379495 h 4379495"/>
                <a:gd name="connsiteX0" fmla="*/ 96253 w 697831"/>
                <a:gd name="connsiteY0" fmla="*/ 0 h 4343400"/>
                <a:gd name="connsiteX1" fmla="*/ 697831 w 697831"/>
                <a:gd name="connsiteY1" fmla="*/ 2249906 h 4343400"/>
                <a:gd name="connsiteX2" fmla="*/ 0 w 697831"/>
                <a:gd name="connsiteY2" fmla="*/ 4343400 h 4343400"/>
                <a:gd name="connsiteX0" fmla="*/ 0 w 601578"/>
                <a:gd name="connsiteY0" fmla="*/ 0 h 4307305"/>
                <a:gd name="connsiteX1" fmla="*/ 601578 w 601578"/>
                <a:gd name="connsiteY1" fmla="*/ 2249906 h 4307305"/>
                <a:gd name="connsiteX2" fmla="*/ 72189 w 601578"/>
                <a:gd name="connsiteY2" fmla="*/ 4307305 h 4307305"/>
                <a:gd name="connsiteX0" fmla="*/ 0 w 553452"/>
                <a:gd name="connsiteY0" fmla="*/ 0 h 4307305"/>
                <a:gd name="connsiteX1" fmla="*/ 553452 w 553452"/>
                <a:gd name="connsiteY1" fmla="*/ 2249906 h 4307305"/>
                <a:gd name="connsiteX2" fmla="*/ 24063 w 553452"/>
                <a:gd name="connsiteY2" fmla="*/ 4307305 h 4307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53452" h="4307305">
                  <a:moveTo>
                    <a:pt x="0" y="0"/>
                  </a:moveTo>
                  <a:cubicBezTo>
                    <a:pt x="276726" y="757990"/>
                    <a:pt x="312821" y="890338"/>
                    <a:pt x="553452" y="2249906"/>
                  </a:cubicBezTo>
                  <a:cubicBezTo>
                    <a:pt x="247648" y="3448051"/>
                    <a:pt x="302794" y="3491163"/>
                    <a:pt x="24063" y="4307305"/>
                  </a:cubicBezTo>
                </a:path>
              </a:pathLst>
            </a:custGeom>
            <a:ln w="254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51519" y="1386056"/>
            <a:ext cx="3384377" cy="535531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C000" mc:Ignorable="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EGI-InSPIRE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Operational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Infrastructure</a:t>
            </a:r>
          </a:p>
        </p:txBody>
      </p:sp>
      <p:sp>
        <p:nvSpPr>
          <p:cNvPr id="8" name="Oval 7"/>
          <p:cNvSpPr/>
          <p:nvPr/>
        </p:nvSpPr>
        <p:spPr>
          <a:xfrm>
            <a:off x="3419872" y="2276872"/>
            <a:ext cx="1174920" cy="381642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EDGI</a:t>
            </a: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932040" y="2271286"/>
            <a:ext cx="1512168" cy="389960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 err="1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StratusLab</a:t>
            </a:r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Taxonomy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2199928" y="3098284"/>
            <a:ext cx="859904" cy="246133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EMI</a:t>
            </a: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96008" y="3098284"/>
            <a:ext cx="855712" cy="246133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IGE</a:t>
            </a: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  <a:p>
            <a:pPr algn="ctr"/>
            <a:endParaRPr lang="en-GB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7046" y="5097958"/>
            <a:ext cx="8459450" cy="92333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>
              <a:alpha val="65000"/>
            </a:srgb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Resources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7046" y="3789040"/>
            <a:ext cx="8459450" cy="92333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>
              <a:alpha val="65000"/>
            </a:srgb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Technology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7046" y="2348880"/>
            <a:ext cx="8459450" cy="92333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>
              <a:alpha val="65000"/>
            </a:srgb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Users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767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Bodies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Key coordination bodies:</a:t>
            </a:r>
          </a:p>
          <a:p>
            <a:pPr lvl="1"/>
            <a:r>
              <a:rPr lang="en-GB" dirty="0" smtClean="0"/>
              <a:t>UCB: Defined EGI accredited VRCs</a:t>
            </a:r>
          </a:p>
          <a:p>
            <a:pPr lvl="1"/>
            <a:r>
              <a:rPr lang="en-GB" dirty="0" smtClean="0"/>
              <a:t>OMB: Operations representatives</a:t>
            </a:r>
          </a:p>
          <a:p>
            <a:pPr lvl="1"/>
            <a:r>
              <a:rPr lang="en-GB" dirty="0" smtClean="0"/>
              <a:t>TCB: Representation  from the middleware providers</a:t>
            </a:r>
          </a:p>
          <a:p>
            <a:pPr lvl="1"/>
            <a:r>
              <a:rPr lang="en-GB" dirty="0" smtClean="0"/>
              <a:t>C*O on all boards to provide minimal cross-community representation</a:t>
            </a:r>
          </a:p>
          <a:p>
            <a:r>
              <a:rPr lang="en-GB" dirty="0" smtClean="0"/>
              <a:t>External Advisory Committee</a:t>
            </a:r>
          </a:p>
          <a:p>
            <a:pPr lvl="1"/>
            <a:r>
              <a:rPr lang="en-GB" dirty="0" smtClean="0"/>
              <a:t>Representation needs to be defined</a:t>
            </a:r>
          </a:p>
          <a:p>
            <a:pPr lvl="1"/>
            <a:r>
              <a:rPr lang="en-GB" dirty="0" smtClean="0"/>
              <a:t>Drawn from the user community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507"/>
      </p:ext>
    </p:extLst>
  </p:cSld>
  <p:clrMapOvr>
    <a:masterClrMapping/>
  </p:clrMapOvr>
</p:sld>
</file>

<file path=ppt/theme/theme1.xml><?xml version="1.0" encoding="utf-8"?>
<a:theme xmlns:a="http://schemas.openxmlformats.org/drawingml/2006/main" name="EGI">
  <a:themeElements>
    <a:clrScheme name="EGI_DS Kickoff Meeting (WP1)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EGI_DS Kickoff Meeting (WP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xmlns:mc="http://schemas.openxmlformats.org/markup-compatibility/2006" xmlns:a14="http://schemas.microsoft.com/office/drawing/2010/main" val="E7DBB1" mc:Ignorable=""/>
            </a:solidFill>
            <a:effectLst/>
            <a:latin typeface="Arial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xmlns:mc="http://schemas.openxmlformats.org/markup-compatibility/2006" xmlns:a14="http://schemas.microsoft.com/office/drawing/2010/main" val="E7DBB1" mc:Ignorable=""/>
            </a:solidFill>
            <a:effectLst/>
            <a:latin typeface="Arial" pitchFamily="80" charset="0"/>
          </a:defRPr>
        </a:defPPr>
      </a:lstStyle>
    </a:lnDef>
  </a:objectDefaults>
  <a:extraClrSchemeLst>
    <a:extraClrScheme>
      <a:clrScheme name="EGI_DS Kickoff Meeting (WP1)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BBE0E3" mc:Ignorable=""/>
        </a:accent1>
        <a:accent2>
          <a:srgbClr xmlns:mc="http://schemas.openxmlformats.org/markup-compatibility/2006" xmlns:a14="http://schemas.microsoft.com/office/drawing/2010/main" val="333399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DAEDEF" mc:Ignorable=""/>
        </a:accent5>
        <a:accent6>
          <a:srgbClr xmlns:mc="http://schemas.openxmlformats.org/markup-compatibility/2006" xmlns:a14="http://schemas.microsoft.com/office/drawing/2010/main" val="2D2D8A" mc:Ignorable=""/>
        </a:accent6>
        <a:hlink>
          <a:srgbClr xmlns:mc="http://schemas.openxmlformats.org/markup-compatibility/2006" xmlns:a14="http://schemas.microsoft.com/office/drawing/2010/main" val="009999" mc:Ignorable=""/>
        </a:hlink>
        <a:folHlink>
          <a:srgbClr xmlns:mc="http://schemas.openxmlformats.org/markup-compatibility/2006" xmlns:a14="http://schemas.microsoft.com/office/drawing/2010/main" val="99CC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BDF53" mc:Ignorable=""/>
        </a:accent1>
        <a:accent2>
          <a:srgbClr xmlns:mc="http://schemas.openxmlformats.org/markup-compatibility/2006" xmlns:a14="http://schemas.microsoft.com/office/drawing/2010/main" val="FF9966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DECB3" mc:Ignorable=""/>
        </a:accent5>
        <a:accent6>
          <a:srgbClr xmlns:mc="http://schemas.openxmlformats.org/markup-compatibility/2006" xmlns:a14="http://schemas.microsoft.com/office/drawing/2010/main" val="E78A5C" mc:Ignorable=""/>
        </a:accent6>
        <a:hlink>
          <a:srgbClr xmlns:mc="http://schemas.openxmlformats.org/markup-compatibility/2006" xmlns:a14="http://schemas.microsoft.com/office/drawing/2010/main" val="CC3300" mc:Ignorable=""/>
        </a:hlink>
        <a:folHlink>
          <a:srgbClr xmlns:mc="http://schemas.openxmlformats.org/markup-compatibility/2006" xmlns:a14="http://schemas.microsoft.com/office/drawing/2010/main" val="99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3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99CCFF" mc:Ignorable=""/>
        </a:accent1>
        <a:accent2>
          <a:srgbClr xmlns:mc="http://schemas.openxmlformats.org/markup-compatibility/2006" xmlns:a14="http://schemas.microsoft.com/office/drawing/2010/main" val="CCCCFF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CAE2FF" mc:Ignorable=""/>
        </a:accent5>
        <a:accent6>
          <a:srgbClr xmlns:mc="http://schemas.openxmlformats.org/markup-compatibility/2006" xmlns:a14="http://schemas.microsoft.com/office/drawing/2010/main" val="B9B9E7" mc:Ignorable=""/>
        </a:accent6>
        <a:hlink>
          <a:srgbClr xmlns:mc="http://schemas.openxmlformats.org/markup-compatibility/2006" xmlns:a14="http://schemas.microsoft.com/office/drawing/2010/main" val="3333CC" mc:Ignorable=""/>
        </a:hlink>
        <a:folHlink>
          <a:srgbClr xmlns:mc="http://schemas.openxmlformats.org/markup-compatibility/2006" xmlns:a14="http://schemas.microsoft.com/office/drawing/2010/main" val="AF67FF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DEF6F1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FFFFF" mc:Ignorable=""/>
        </a:accent1>
        <a:accent2>
          <a:srgbClr xmlns:mc="http://schemas.openxmlformats.org/markup-compatibility/2006" xmlns:a14="http://schemas.microsoft.com/office/drawing/2010/main" val="8DC6FF" mc:Ignorable=""/>
        </a:accent2>
        <a:accent3>
          <a:srgbClr xmlns:mc="http://schemas.openxmlformats.org/markup-compatibility/2006" xmlns:a14="http://schemas.microsoft.com/office/drawing/2010/main" val="ECFAF7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F" mc:Ignorable=""/>
        </a:accent5>
        <a:accent6>
          <a:srgbClr xmlns:mc="http://schemas.openxmlformats.org/markup-compatibility/2006" xmlns:a14="http://schemas.microsoft.com/office/drawing/2010/main" val="7FB3E7" mc:Ignorable=""/>
        </a:accent6>
        <a:hlink>
          <a:srgbClr xmlns:mc="http://schemas.openxmlformats.org/markup-compatibility/2006" xmlns:a14="http://schemas.microsoft.com/office/drawing/2010/main" val="0066CC" mc:Ignorable=""/>
        </a:hlink>
        <a:folHlink>
          <a:srgbClr xmlns:mc="http://schemas.openxmlformats.org/markup-compatibility/2006" xmlns:a14="http://schemas.microsoft.com/office/drawing/2010/main" val="00A8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5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D9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FFFFF7" mc:Ignorable=""/>
        </a:accent1>
        <a:accent2>
          <a:srgbClr xmlns:mc="http://schemas.openxmlformats.org/markup-compatibility/2006" xmlns:a14="http://schemas.microsoft.com/office/drawing/2010/main" val="33CCCC" mc:Ignorable=""/>
        </a:accent2>
        <a:accent3>
          <a:srgbClr xmlns:mc="http://schemas.openxmlformats.org/markup-compatibility/2006" xmlns:a14="http://schemas.microsoft.com/office/drawing/2010/main" val="FFFFE9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A" mc:Ignorable=""/>
        </a:accent5>
        <a:accent6>
          <a:srgbClr xmlns:mc="http://schemas.openxmlformats.org/markup-compatibility/2006" xmlns:a14="http://schemas.microsoft.com/office/drawing/2010/main" val="2DB9B9" mc:Ignorable=""/>
        </a:accent6>
        <a:hlink>
          <a:srgbClr xmlns:mc="http://schemas.openxmlformats.org/markup-compatibility/2006" xmlns:a14="http://schemas.microsoft.com/office/drawing/2010/main" val="FF5050" mc:Ignorable=""/>
        </a:hlink>
        <a:folHlink>
          <a:srgbClr xmlns:mc="http://schemas.openxmlformats.org/markup-compatibility/2006" xmlns:a14="http://schemas.microsoft.com/office/drawing/2010/main" val="FF99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6">
        <a:dk1>
          <a:srgbClr xmlns:mc="http://schemas.openxmlformats.org/markup-compatibility/2006" xmlns:a14="http://schemas.microsoft.com/office/drawing/2010/main" val="005A58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8080" mc:Ignorable=""/>
        </a:dk2>
        <a:lt2>
          <a:srgbClr xmlns:mc="http://schemas.openxmlformats.org/markup-compatibility/2006" xmlns:a14="http://schemas.microsoft.com/office/drawing/2010/main" val="FFFF99" mc:Ignorable=""/>
        </a:lt2>
        <a:accent1>
          <a:srgbClr xmlns:mc="http://schemas.openxmlformats.org/markup-compatibility/2006" xmlns:a14="http://schemas.microsoft.com/office/drawing/2010/main" val="006462" mc:Ignorable=""/>
        </a:accent1>
        <a:accent2>
          <a:srgbClr xmlns:mc="http://schemas.openxmlformats.org/markup-compatibility/2006" xmlns:a14="http://schemas.microsoft.com/office/drawing/2010/main" val="6D6FC7" mc:Ignorable=""/>
        </a:accent2>
        <a:accent3>
          <a:srgbClr xmlns:mc="http://schemas.openxmlformats.org/markup-compatibility/2006" xmlns:a14="http://schemas.microsoft.com/office/drawing/2010/main" val="AAC0C0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B8B7" mc:Ignorable=""/>
        </a:accent5>
        <a:accent6>
          <a:srgbClr xmlns:mc="http://schemas.openxmlformats.org/markup-compatibility/2006" xmlns:a14="http://schemas.microsoft.com/office/drawing/2010/main" val="6264B4" mc:Ignorable=""/>
        </a:accent6>
        <a:hlink>
          <a:srgbClr xmlns:mc="http://schemas.openxmlformats.org/markup-compatibility/2006" xmlns:a14="http://schemas.microsoft.com/office/drawing/2010/main" val="00FFFF" mc:Ignorable=""/>
        </a:hlink>
        <a:folHlink>
          <a:srgbClr xmlns:mc="http://schemas.openxmlformats.org/markup-compatibility/2006" xmlns:a14="http://schemas.microsoft.com/office/drawing/2010/main" val="00FF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7">
        <a:dk1>
          <a:srgbClr xmlns:mc="http://schemas.openxmlformats.org/markup-compatibility/2006" xmlns:a14="http://schemas.microsoft.com/office/drawing/2010/main" val="5C1F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800000" mc:Ignorable=""/>
        </a:dk2>
        <a:lt2>
          <a:srgbClr xmlns:mc="http://schemas.openxmlformats.org/markup-compatibility/2006" xmlns:a14="http://schemas.microsoft.com/office/drawing/2010/main" val="DFD293" mc:Ignorable=""/>
        </a:lt2>
        <a:accent1>
          <a:srgbClr xmlns:mc="http://schemas.openxmlformats.org/markup-compatibility/2006" xmlns:a14="http://schemas.microsoft.com/office/drawing/2010/main" val="CC3300" mc:Ignorable=""/>
        </a:accent1>
        <a:accent2>
          <a:srgbClr xmlns:mc="http://schemas.openxmlformats.org/markup-compatibility/2006" xmlns:a14="http://schemas.microsoft.com/office/drawing/2010/main" val="BE7960" mc:Ignorable=""/>
        </a:accent2>
        <a:accent3>
          <a:srgbClr xmlns:mc="http://schemas.openxmlformats.org/markup-compatibility/2006" xmlns:a14="http://schemas.microsoft.com/office/drawing/2010/main" val="C0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E2ADAA" mc:Ignorable=""/>
        </a:accent5>
        <a:accent6>
          <a:srgbClr xmlns:mc="http://schemas.openxmlformats.org/markup-compatibility/2006" xmlns:a14="http://schemas.microsoft.com/office/drawing/2010/main" val="AC6D56" mc:Ignorable=""/>
        </a:accent6>
        <a:hlink>
          <a:srgbClr xmlns:mc="http://schemas.openxmlformats.org/markup-compatibility/2006" xmlns:a14="http://schemas.microsoft.com/office/drawing/2010/main" val="FFFF99" mc:Ignorable=""/>
        </a:hlink>
        <a:folHlink>
          <a:srgbClr xmlns:mc="http://schemas.openxmlformats.org/markup-compatibility/2006" xmlns:a14="http://schemas.microsoft.com/office/drawing/2010/main" val="D3A21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8">
        <a:dk1>
          <a:srgbClr xmlns:mc="http://schemas.openxmlformats.org/markup-compatibility/2006" xmlns:a14="http://schemas.microsoft.com/office/drawing/2010/main" val="003366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99" mc:Ignorable=""/>
        </a:dk2>
        <a:lt2>
          <a:srgbClr xmlns:mc="http://schemas.openxmlformats.org/markup-compatibility/2006" xmlns:a14="http://schemas.microsoft.com/office/drawing/2010/main" val="CCFFFF" mc:Ignorable=""/>
        </a:lt2>
        <a:accent1>
          <a:srgbClr xmlns:mc="http://schemas.openxmlformats.org/markup-compatibility/2006" xmlns:a14="http://schemas.microsoft.com/office/drawing/2010/main" val="3366CC" mc:Ignorable=""/>
        </a:accent1>
        <a:accent2>
          <a:srgbClr xmlns:mc="http://schemas.openxmlformats.org/markup-compatibility/2006" xmlns:a14="http://schemas.microsoft.com/office/drawing/2010/main" val="00B000" mc:Ignorable=""/>
        </a:accent2>
        <a:accent3>
          <a:srgbClr xmlns:mc="http://schemas.openxmlformats.org/markup-compatibility/2006" xmlns:a14="http://schemas.microsoft.com/office/drawing/2010/main" val="AAAA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DB8E2" mc:Ignorable=""/>
        </a:accent5>
        <a:accent6>
          <a:srgbClr xmlns:mc="http://schemas.openxmlformats.org/markup-compatibility/2006" xmlns:a14="http://schemas.microsoft.com/office/drawing/2010/main" val="009F00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FE701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9">
        <a:dk1>
          <a:srgbClr xmlns:mc="http://schemas.openxmlformats.org/markup-compatibility/2006" xmlns:a14="http://schemas.microsoft.com/office/drawing/2010/main" val="336699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E3EBF1" mc:Ignorable=""/>
        </a:lt2>
        <a:accent1>
          <a:srgbClr xmlns:mc="http://schemas.openxmlformats.org/markup-compatibility/2006" xmlns:a14="http://schemas.microsoft.com/office/drawing/2010/main" val="003399" mc:Ignorable=""/>
        </a:accent1>
        <a:accent2>
          <a:srgbClr xmlns:mc="http://schemas.openxmlformats.org/markup-compatibility/2006" xmlns:a14="http://schemas.microsoft.com/office/drawing/2010/main" val="468A4B" mc:Ignorable=""/>
        </a:accent2>
        <a:accent3>
          <a:srgbClr xmlns:mc="http://schemas.openxmlformats.org/markup-compatibility/2006" xmlns:a14="http://schemas.microsoft.com/office/drawing/2010/main" val="AA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ADCA" mc:Ignorable=""/>
        </a:accent5>
        <a:accent6>
          <a:srgbClr xmlns:mc="http://schemas.openxmlformats.org/markup-compatibility/2006" xmlns:a14="http://schemas.microsoft.com/office/drawing/2010/main" val="3F7D43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0E5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0">
        <a:dk1>
          <a:srgbClr xmlns:mc="http://schemas.openxmlformats.org/markup-compatibility/2006" xmlns:a14="http://schemas.microsoft.com/office/drawing/2010/main" val="777777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86B5D" mc:Ignorable=""/>
        </a:dk2>
        <a:lt2>
          <a:srgbClr xmlns:mc="http://schemas.openxmlformats.org/markup-compatibility/2006" xmlns:a14="http://schemas.microsoft.com/office/drawing/2010/main" val="D1D1CB" mc:Ignorable=""/>
        </a:lt2>
        <a:accent1>
          <a:srgbClr xmlns:mc="http://schemas.openxmlformats.org/markup-compatibility/2006" xmlns:a14="http://schemas.microsoft.com/office/drawing/2010/main" val="909082" mc:Ignorable=""/>
        </a:accent1>
        <a:accent2>
          <a:srgbClr xmlns:mc="http://schemas.openxmlformats.org/markup-compatibility/2006" xmlns:a14="http://schemas.microsoft.com/office/drawing/2010/main" val="809EA8" mc:Ignorable=""/>
        </a:accent2>
        <a:accent3>
          <a:srgbClr xmlns:mc="http://schemas.openxmlformats.org/markup-compatibility/2006" xmlns:a14="http://schemas.microsoft.com/office/drawing/2010/main" val="B9BAB6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6C6C1" mc:Ignorable=""/>
        </a:accent5>
        <a:accent6>
          <a:srgbClr xmlns:mc="http://schemas.openxmlformats.org/markup-compatibility/2006" xmlns:a14="http://schemas.microsoft.com/office/drawing/2010/main" val="738F98" mc:Ignorable=""/>
        </a:accent6>
        <a:hlink>
          <a:srgbClr xmlns:mc="http://schemas.openxmlformats.org/markup-compatibility/2006" xmlns:a14="http://schemas.microsoft.com/office/drawing/2010/main" val="FFCC66" mc:Ignorable=""/>
        </a:hlink>
        <a:folHlink>
          <a:srgbClr xmlns:mc="http://schemas.openxmlformats.org/markup-compatibility/2006" xmlns:a14="http://schemas.microsoft.com/office/drawing/2010/main" val="E9DCB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1">
        <a:dk1>
          <a:srgbClr xmlns:mc="http://schemas.openxmlformats.org/markup-compatibility/2006" xmlns:a14="http://schemas.microsoft.com/office/drawing/2010/main" val="3E3E5C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66699" mc:Ignorable=""/>
        </a:dk2>
        <a:lt2>
          <a:srgbClr xmlns:mc="http://schemas.openxmlformats.org/markup-compatibility/2006" xmlns:a14="http://schemas.microsoft.com/office/drawing/2010/main" val="FFFFFF" mc:Ignorable=""/>
        </a:lt2>
        <a:accent1>
          <a:srgbClr xmlns:mc="http://schemas.openxmlformats.org/markup-compatibility/2006" xmlns:a14="http://schemas.microsoft.com/office/drawing/2010/main" val="60597B" mc:Ignorable=""/>
        </a:accent1>
        <a:accent2>
          <a:srgbClr xmlns:mc="http://schemas.openxmlformats.org/markup-compatibility/2006" xmlns:a14="http://schemas.microsoft.com/office/drawing/2010/main" val="6666FF" mc:Ignorable=""/>
        </a:accent2>
        <a:accent3>
          <a:srgbClr xmlns:mc="http://schemas.openxmlformats.org/markup-compatibility/2006" xmlns:a14="http://schemas.microsoft.com/office/drawing/2010/main" val="B8B8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B6B5BF" mc:Ignorable=""/>
        </a:accent5>
        <a:accent6>
          <a:srgbClr xmlns:mc="http://schemas.openxmlformats.org/markup-compatibility/2006" xmlns:a14="http://schemas.microsoft.com/office/drawing/2010/main" val="5C5CE7" mc:Ignorable=""/>
        </a:accent6>
        <a:hlink>
          <a:srgbClr xmlns:mc="http://schemas.openxmlformats.org/markup-compatibility/2006" xmlns:a14="http://schemas.microsoft.com/office/drawing/2010/main" val="99CCFF" mc:Ignorable=""/>
        </a:hlink>
        <a:folHlink>
          <a:srgbClr xmlns:mc="http://schemas.openxmlformats.org/markup-compatibility/2006" xmlns:a14="http://schemas.microsoft.com/office/drawing/2010/main" val="FFFF9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2">
        <a:dk1>
          <a:srgbClr xmlns:mc="http://schemas.openxmlformats.org/markup-compatibility/2006" xmlns:a14="http://schemas.microsoft.com/office/drawing/2010/main" val="2D2015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523E26" mc:Ignorable=""/>
        </a:dk2>
        <a:lt2>
          <a:srgbClr xmlns:mc="http://schemas.openxmlformats.org/markup-compatibility/2006" xmlns:a14="http://schemas.microsoft.com/office/drawing/2010/main" val="DFC08D" mc:Ignorable=""/>
        </a:lt2>
        <a:accent1>
          <a:srgbClr xmlns:mc="http://schemas.openxmlformats.org/markup-compatibility/2006" xmlns:a14="http://schemas.microsoft.com/office/drawing/2010/main" val="8C7B70" mc:Ignorable=""/>
        </a:accent1>
        <a:accent2>
          <a:srgbClr xmlns:mc="http://schemas.openxmlformats.org/markup-compatibility/2006" xmlns:a14="http://schemas.microsoft.com/office/drawing/2010/main" val="8F5F2F" mc:Ignorable=""/>
        </a:accent2>
        <a:accent3>
          <a:srgbClr xmlns:mc="http://schemas.openxmlformats.org/markup-compatibility/2006" xmlns:a14="http://schemas.microsoft.com/office/drawing/2010/main" val="B3AFAC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5BFBB" mc:Ignorable=""/>
        </a:accent5>
        <a:accent6>
          <a:srgbClr xmlns:mc="http://schemas.openxmlformats.org/markup-compatibility/2006" xmlns:a14="http://schemas.microsoft.com/office/drawing/2010/main" val="81552A" mc:Ignorable=""/>
        </a:accent6>
        <a:hlink>
          <a:srgbClr xmlns:mc="http://schemas.openxmlformats.org/markup-compatibility/2006" xmlns:a14="http://schemas.microsoft.com/office/drawing/2010/main" val="CCB400" mc:Ignorable=""/>
        </a:hlink>
        <a:folHlink>
          <a:srgbClr xmlns:mc="http://schemas.openxmlformats.org/markup-compatibility/2006" xmlns:a14="http://schemas.microsoft.com/office/drawing/2010/main" val="8C9EA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195</Words>
  <Application>Microsoft Office PowerPoint</Application>
  <PresentationFormat>On-screen Show (4:3)</PresentationFormat>
  <Paragraphs>173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EGI</vt:lpstr>
      <vt:lpstr>Collaborations</vt:lpstr>
      <vt:lpstr>With who?</vt:lpstr>
      <vt:lpstr>How?</vt:lpstr>
      <vt:lpstr>The DCI Projects</vt:lpstr>
      <vt:lpstr>Taxonomy</vt:lpstr>
      <vt:lpstr>EGI Bodies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Collaborations</dc:title>
  <dc:creator>Steven Newhouse</dc:creator>
  <cp:lastModifiedBy>Steven Newhouse</cp:lastModifiedBy>
  <cp:revision>3</cp:revision>
  <dcterms:created xsi:type="dcterms:W3CDTF">2010-06-10T13:23:00Z</dcterms:created>
  <dcterms:modified xsi:type="dcterms:W3CDTF">2010-06-10T13:25:06Z</dcterms:modified>
</cp:coreProperties>
</file>