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8"/>
  </p:notesMasterIdLst>
  <p:handoutMasterIdLst>
    <p:handoutMasterId r:id="rId19"/>
  </p:handoutMasterIdLst>
  <p:sldIdLst>
    <p:sldId id="577" r:id="rId2"/>
    <p:sldId id="864" r:id="rId3"/>
    <p:sldId id="912" r:id="rId4"/>
    <p:sldId id="913" r:id="rId5"/>
    <p:sldId id="924" r:id="rId6"/>
    <p:sldId id="915" r:id="rId7"/>
    <p:sldId id="914" r:id="rId8"/>
    <p:sldId id="916" r:id="rId9"/>
    <p:sldId id="917" r:id="rId10"/>
    <p:sldId id="918" r:id="rId11"/>
    <p:sldId id="923" r:id="rId12"/>
    <p:sldId id="919" r:id="rId13"/>
    <p:sldId id="920" r:id="rId14"/>
    <p:sldId id="922" r:id="rId15"/>
    <p:sldId id="921" r:id="rId16"/>
    <p:sldId id="863" r:id="rId17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9999FF"/>
    <a:srgbClr val="FF6600"/>
    <a:srgbClr val="132B66"/>
    <a:srgbClr val="3B89BA"/>
    <a:srgbClr val="6699FF"/>
    <a:srgbClr val="8291AE"/>
    <a:srgbClr val="142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44" y="-88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354" y="151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C5C58B69-36A5-1E4A-9967-CF55128E5C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8026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Haga clic para modificar el estilo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2060882-5BA9-7C41-A44F-FB7D86B529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7777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6D5E6-7475-6245-8713-D623B8505560}" type="slidenum">
              <a:rPr lang="es-ES"/>
              <a:pPr/>
              <a:t>1</a:t>
            </a:fld>
            <a:endParaRPr lang="es-E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457200" y="-228600"/>
            <a:ext cx="9982200" cy="4572000"/>
          </a:xfrm>
          <a:prstGeom prst="rect">
            <a:avLst/>
          </a:prstGeom>
          <a:gradFill flip="none" rotWithShape="1">
            <a:gsLst>
              <a:gs pos="19000">
                <a:schemeClr val="bg1"/>
              </a:gs>
              <a:gs pos="100000">
                <a:srgbClr val="6699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Cloud Callout 4"/>
          <p:cNvSpPr/>
          <p:nvPr userDrawn="1"/>
        </p:nvSpPr>
        <p:spPr bwMode="auto">
          <a:xfrm>
            <a:off x="-1371600" y="3124200"/>
            <a:ext cx="11430000" cy="4419600"/>
          </a:xfrm>
          <a:prstGeom prst="cloudCallout">
            <a:avLst/>
          </a:prstGeom>
          <a:solidFill>
            <a:schemeClr val="bg1"/>
          </a:solidFill>
          <a:ln w="2286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-457200" y="4495800"/>
            <a:ext cx="9982200" cy="3124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grpSp>
        <p:nvGrpSpPr>
          <p:cNvPr id="7" name="Group 17"/>
          <p:cNvGrpSpPr>
            <a:grpSpLocks/>
          </p:cNvGrpSpPr>
          <p:nvPr userDrawn="1"/>
        </p:nvGrpSpPr>
        <p:grpSpPr bwMode="auto">
          <a:xfrm>
            <a:off x="1981200" y="5562600"/>
            <a:ext cx="5410200" cy="846138"/>
            <a:chOff x="2038350" y="5943600"/>
            <a:chExt cx="5410200" cy="846889"/>
          </a:xfrm>
        </p:grpSpPr>
        <p:pic>
          <p:nvPicPr>
            <p:cNvPr id="8" name="Picture 9" descr="FP7-cap-CMYK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38350" y="5982368"/>
              <a:ext cx="990600" cy="808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eu-flag-blue-yellow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06954" y="6004075"/>
              <a:ext cx="1141596" cy="77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3209925" y="5943600"/>
              <a:ext cx="2819400" cy="83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200" dirty="0"/>
                <a:t>StratusLab is co-funded by the</a:t>
              </a:r>
            </a:p>
            <a:p>
              <a:pPr algn="ctr">
                <a:defRPr/>
              </a:pPr>
              <a:r>
                <a:rPr lang="en-US" sz="1200" dirty="0"/>
                <a:t>European Community’s  Seventh</a:t>
              </a:r>
            </a:p>
            <a:p>
              <a:pPr algn="ctr">
                <a:defRPr/>
              </a:pPr>
              <a:r>
                <a:rPr lang="en-US" sz="1200" dirty="0"/>
                <a:t>Framework </a:t>
              </a:r>
              <a:r>
                <a:rPr lang="en-US" sz="1200" dirty="0" err="1"/>
                <a:t>Programme</a:t>
              </a:r>
              <a:r>
                <a:rPr lang="en-US" sz="1200" dirty="0"/>
                <a:t> (Capacities)</a:t>
              </a:r>
            </a:p>
            <a:p>
              <a:pPr algn="ctr">
                <a:defRPr/>
              </a:pPr>
              <a:r>
                <a:rPr lang="en-US" sz="1200" dirty="0"/>
                <a:t>Grant Agreement </a:t>
              </a:r>
              <a:r>
                <a:rPr lang="en-US" sz="1200" dirty="0" smtClean="0"/>
                <a:t>INFSO</a:t>
              </a:r>
              <a:r>
                <a:rPr lang="en-US" sz="1200" dirty="0"/>
                <a:t>-RI-261552</a:t>
              </a:r>
            </a:p>
          </p:txBody>
        </p:sp>
      </p:grpSp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132B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3886200"/>
            <a:ext cx="7772400" cy="1371600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6" descr="stratuslab-logo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66800" y="4176713"/>
            <a:ext cx="7239000" cy="1538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/>
              <a:t>Copyright © </a:t>
            </a:r>
            <a:r>
              <a:rPr lang="en-US" sz="1400" dirty="0" smtClean="0"/>
              <a:t>2011, </a:t>
            </a:r>
            <a:r>
              <a:rPr lang="en-US" sz="1400" dirty="0"/>
              <a:t>Members of the StratusLab collaboration: Centre </a:t>
            </a:r>
            <a:r>
              <a:rPr lang="en-US" sz="1400" dirty="0" smtClean="0"/>
              <a:t>National </a:t>
            </a:r>
            <a:r>
              <a:rPr lang="en-US" sz="1400" dirty="0"/>
              <a:t>de la </a:t>
            </a:r>
            <a:r>
              <a:rPr lang="en-US" sz="1400" dirty="0" err="1"/>
              <a:t>Recherche</a:t>
            </a:r>
            <a:r>
              <a:rPr lang="en-US" sz="1400" dirty="0"/>
              <a:t> </a:t>
            </a:r>
            <a:r>
              <a:rPr lang="en-US" sz="1400" dirty="0" err="1"/>
              <a:t>Scientifique</a:t>
            </a:r>
            <a:r>
              <a:rPr lang="en-US" sz="1400" dirty="0"/>
              <a:t>, Universidad </a:t>
            </a:r>
            <a:r>
              <a:rPr lang="en-US" sz="1400" dirty="0" err="1"/>
              <a:t>Complutense</a:t>
            </a:r>
            <a:r>
              <a:rPr lang="en-US" sz="1400" dirty="0"/>
              <a:t> de Madrid, Greek Research and Technology Network S.A., SixSq Sàrl, </a:t>
            </a:r>
            <a:r>
              <a:rPr lang="en-US" sz="1400" dirty="0" err="1"/>
              <a:t>Telefónica</a:t>
            </a:r>
            <a:r>
              <a:rPr lang="en-US" sz="1400" dirty="0"/>
              <a:t> </a:t>
            </a:r>
            <a:r>
              <a:rPr lang="en-US" sz="1400" dirty="0" err="1"/>
              <a:t>Investigación</a:t>
            </a:r>
            <a:r>
              <a:rPr lang="en-US" sz="1400" dirty="0"/>
              <a:t> </a:t>
            </a:r>
            <a:r>
              <a:rPr lang="en-US" sz="1400" dirty="0" err="1"/>
              <a:t>y</a:t>
            </a:r>
            <a:r>
              <a:rPr lang="en-US" sz="1400" dirty="0"/>
              <a:t> </a:t>
            </a:r>
            <a:r>
              <a:rPr lang="en-US" sz="1400" dirty="0" err="1"/>
              <a:t>Desarrollo</a:t>
            </a:r>
            <a:r>
              <a:rPr lang="en-US" sz="1400" dirty="0"/>
              <a:t> SA, and The Provost Fellows and Scholars of the College of the Holy and Undivided Trinity of Queen Elizabeth Near Dublin.</a:t>
            </a:r>
          </a:p>
          <a:p>
            <a:pPr algn="just">
              <a:defRPr/>
            </a:pP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66800" y="5419725"/>
            <a:ext cx="48768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This work is licensed under the Creative Commons</a:t>
            </a:r>
          </a:p>
          <a:p>
            <a:pPr>
              <a:defRPr/>
            </a:pPr>
            <a:r>
              <a:rPr lang="en-US" sz="1400" dirty="0"/>
              <a:t>Attribution 3.0 </a:t>
            </a:r>
            <a:r>
              <a:rPr lang="en-US" sz="1400" dirty="0" err="1"/>
              <a:t>Unported</a:t>
            </a:r>
            <a:r>
              <a:rPr lang="en-US" sz="1400" dirty="0"/>
              <a:t> License</a:t>
            </a:r>
          </a:p>
          <a:p>
            <a:pPr>
              <a:defRPr/>
            </a:pPr>
            <a:r>
              <a:rPr lang="en-US" sz="1400" dirty="0"/>
              <a:t>http://creativecommons.org/licenses/by/3.0/</a:t>
            </a:r>
          </a:p>
        </p:txBody>
      </p:sp>
      <p:pic>
        <p:nvPicPr>
          <p:cNvPr id="4" name="Picture 10" descr="cc-by-88x3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537200"/>
            <a:ext cx="1766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491538" y="6604000"/>
            <a:ext cx="58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rgbClr val="32425D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rgbClr val="32425D"/>
              </a:solidFill>
            </a:endParaRPr>
          </a:p>
        </p:txBody>
      </p:sp>
      <p:pic>
        <p:nvPicPr>
          <p:cNvPr id="1027" name="Picture 6" descr="stratuslab-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1" r:id="rId1"/>
    <p:sldLayoutId id="2147484652" r:id="rId2"/>
    <p:sldLayoutId id="2147484653" r:id="rId3"/>
    <p:sldLayoutId id="2147484654" r:id="rId4"/>
    <p:sldLayoutId id="2147484655" r:id="rId5"/>
    <p:sldLayoutId id="2147484650" r:id="rId6"/>
    <p:sldLayoutId id="2147484656" r:id="rId7"/>
    <p:sldLayoutId id="2147484657" r:id="rId8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+mn-lt"/>
          <a:ea typeface="ＭＳ Ｐゴシック" charset="-128"/>
          <a:cs typeface="ＭＳ Ｐゴシック" charset="-128"/>
        </a:defRPr>
      </a:lvl1pPr>
      <a:lvl2pPr marL="360363" indent="-180975" algn="l" rtl="0" eaLnBrk="0" fontAlgn="base" hangingPunct="0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stratuslab.eu" TargetMode="External"/><Relationship Id="rId4" Type="http://schemas.openxmlformats.org/officeDocument/2006/relationships/image" Target="../media/image5.jpeg"/><Relationship Id="rId5" Type="http://schemas.openxmlformats.org/officeDocument/2006/relationships/image" Target="../media/image6.png"/><Relationship Id="rId6" Type="http://schemas.openxmlformats.org/officeDocument/2006/relationships/image" Target="../media/image7.jpe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2" Type="http://schemas.openxmlformats.org/officeDocument/2006/relationships/hyperlink" Target="http://stratuslab.e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Roadmap</a:t>
            </a:r>
          </a:p>
        </p:txBody>
      </p:sp>
      <p:sp>
        <p:nvSpPr>
          <p:cNvPr id="12291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C. Loomis (CNRS/LAL)</a:t>
            </a:r>
          </a:p>
          <a:p>
            <a:r>
              <a:rPr lang="en-US" dirty="0" smtClean="0"/>
              <a:t>EGI TCB (Amsterdam)</a:t>
            </a:r>
          </a:p>
          <a:p>
            <a:r>
              <a:rPr lang="en-US" dirty="0" smtClean="0"/>
              <a:t>7 April 2011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Marketplace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71600"/>
          <a:ext cx="6096000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Appliance repository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Marketplace prototype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Metadata signing/validation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Released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Site policy and download commands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Integration into deployment mechanisms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v0.4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Manager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71600"/>
          <a:ext cx="60960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Basic</a:t>
                      </a:r>
                      <a:r>
                        <a:rPr lang="en-US" baseline="0" dirty="0" smtClean="0"/>
                        <a:t> functionality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v0.4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Grid service elasticity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v1.0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StratusLab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authn/authz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 v1.0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71600"/>
          <a:ext cx="60960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Script-aided manual cloud</a:t>
                      </a:r>
                      <a:r>
                        <a:rPr lang="en-US" baseline="0" dirty="0" smtClean="0"/>
                        <a:t> install. (</a:t>
                      </a:r>
                      <a:r>
                        <a:rPr lang="en-US" baseline="0" dirty="0" err="1" smtClean="0"/>
                        <a:t>CentOS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Automated </a:t>
                      </a:r>
                      <a:r>
                        <a:rPr lang="en-US" dirty="0" err="1" smtClean="0"/>
                        <a:t>Quattor</a:t>
                      </a:r>
                      <a:r>
                        <a:rPr lang="en-US" dirty="0" smtClean="0"/>
                        <a:t> install.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CentOS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Client tarball/</a:t>
                      </a:r>
                      <a:r>
                        <a:rPr lang="en-US" dirty="0" err="1" smtClean="0"/>
                        <a:t>pkgs</a:t>
                      </a:r>
                      <a:r>
                        <a:rPr lang="en-US" dirty="0" smtClean="0"/>
                        <a:t>. (OSX,</a:t>
                      </a:r>
                      <a:r>
                        <a:rPr lang="en-US" baseline="0" dirty="0" smtClean="0"/>
                        <a:t> Windows, Linux)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Script-aided manual cloud install. (</a:t>
                      </a:r>
                      <a:r>
                        <a:rPr lang="en-US" dirty="0" err="1" smtClean="0"/>
                        <a:t>Ubuntu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</a:t>
                      </a:r>
                      <a:r>
                        <a:rPr lang="en-US" baseline="0" dirty="0" smtClean="0"/>
                        <a:t> v1.0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Accounting/Monitoring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71600"/>
          <a:ext cx="609600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Web</a:t>
                      </a:r>
                      <a:r>
                        <a:rPr lang="en-US" baseline="0" dirty="0" smtClean="0"/>
                        <a:t> monitor (admin.)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OpenNebula</a:t>
                      </a:r>
                      <a:r>
                        <a:rPr lang="en-US" dirty="0" smtClean="0"/>
                        <a:t> graphical interface (admin.)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 v1.0?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Web-based</a:t>
                      </a:r>
                      <a:r>
                        <a:rPr lang="en-US" baseline="0" dirty="0" smtClean="0"/>
                        <a:t> GUI for users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 v1.0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Ganglia </a:t>
                      </a:r>
                      <a:r>
                        <a:rPr lang="en-US" dirty="0" err="1" smtClean="0"/>
                        <a:t>mon</a:t>
                      </a:r>
                      <a:r>
                        <a:rPr lang="en-US" dirty="0" smtClean="0"/>
                        <a:t>. of</a:t>
                      </a:r>
                      <a:r>
                        <a:rPr lang="en-US" baseline="0" dirty="0" smtClean="0"/>
                        <a:t> physical infra. (partial)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Basic</a:t>
                      </a:r>
                      <a:r>
                        <a:rPr lang="en-US" baseline="0" dirty="0" smtClean="0"/>
                        <a:t> a</a:t>
                      </a:r>
                      <a:r>
                        <a:rPr lang="en-US" dirty="0" smtClean="0"/>
                        <a:t>ccounting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v1.0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Integration with EGI accounting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 v1.0?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Appliances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71600"/>
          <a:ext cx="609600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ttylinux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CentOS</a:t>
                      </a:r>
                      <a:r>
                        <a:rPr lang="en-US" dirty="0" smtClean="0"/>
                        <a:t> 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Ubuntu</a:t>
                      </a:r>
                      <a:r>
                        <a:rPr lang="en-US" dirty="0" smtClean="0"/>
                        <a:t> 10.04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OpenSUSE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v1.0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gLite</a:t>
                      </a:r>
                      <a:r>
                        <a:rPr lang="en-US" baseline="0" dirty="0" smtClean="0"/>
                        <a:t> images (CE, SE, WN, APEL/BDII)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middleware images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 v1.0?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71600"/>
          <a:ext cx="60960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 v1.0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CDMI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 v1.0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TCloud</a:t>
                      </a:r>
                      <a:r>
                        <a:rPr lang="en-US" dirty="0" smtClean="0"/>
                        <a:t> (service</a:t>
                      </a:r>
                      <a:r>
                        <a:rPr lang="en-US" baseline="0" dirty="0" smtClean="0"/>
                        <a:t> mgr. only)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v0.4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OVF (service mgr. only)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v0.4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StratusLab Project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Create comprehensive, open-source,</a:t>
            </a:r>
            <a:br>
              <a:rPr lang="en-US" dirty="0" smtClean="0"/>
            </a:br>
            <a:r>
              <a:rPr lang="en-US" dirty="0" err="1" smtClean="0"/>
              <a:t>IaaS</a:t>
            </a:r>
            <a:r>
              <a:rPr lang="en-US" dirty="0" smtClean="0"/>
              <a:t> cloud distribution</a:t>
            </a:r>
          </a:p>
          <a:p>
            <a:pPr lvl="1"/>
            <a:r>
              <a:rPr lang="en-US" dirty="0" smtClean="0"/>
              <a:t>Focus on supporting grid services</a:t>
            </a:r>
          </a:p>
          <a:p>
            <a:pPr marL="0" indent="0"/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1 June 2010—31 May 2012 (2 years)</a:t>
            </a:r>
          </a:p>
          <a:p>
            <a:pPr lvl="1"/>
            <a:r>
              <a:rPr lang="en-US" dirty="0" smtClean="0"/>
              <a:t>6 partners from 5 countries</a:t>
            </a:r>
          </a:p>
          <a:p>
            <a:pPr lvl="1"/>
            <a:r>
              <a:rPr lang="en-US" dirty="0" smtClean="0"/>
              <a:t>Budget : 3.3 M€ (2.3 M€ EC)</a:t>
            </a:r>
          </a:p>
          <a:p>
            <a:r>
              <a:rPr lang="en-US" dirty="0" smtClean="0"/>
              <a:t>Contacts</a:t>
            </a:r>
          </a:p>
          <a:p>
            <a:pPr lvl="1"/>
            <a:r>
              <a:rPr lang="en-US" dirty="0" smtClean="0"/>
              <a:t>Site web:  </a:t>
            </a:r>
            <a:r>
              <a:rPr lang="en-US" dirty="0" smtClean="0">
                <a:hlinkClick r:id="rId2"/>
              </a:rPr>
              <a:t>http://stratuslab.eu/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Twitter: @StratusLab</a:t>
            </a:r>
          </a:p>
          <a:p>
            <a:pPr lvl="1"/>
            <a:r>
              <a:rPr lang="en-US" dirty="0" smtClean="0"/>
              <a:t>Support: </a:t>
            </a:r>
            <a:r>
              <a:rPr lang="en-US" dirty="0" smtClean="0">
                <a:hlinkClick r:id="rId3"/>
              </a:rPr>
              <a:t>support@stratuslab.eu</a:t>
            </a:r>
            <a:r>
              <a:rPr lang="en-US" dirty="0" smtClean="0"/>
              <a:t>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002212" y="1651000"/>
            <a:ext cx="3316288" cy="4402554"/>
            <a:chOff x="5002212" y="1651000"/>
            <a:chExt cx="3316288" cy="4402554"/>
          </a:xfrm>
        </p:grpSpPr>
        <p:grpSp>
          <p:nvGrpSpPr>
            <p:cNvPr id="5" name="Group 25"/>
            <p:cNvGrpSpPr/>
            <p:nvPr/>
          </p:nvGrpSpPr>
          <p:grpSpPr>
            <a:xfrm>
              <a:off x="5002212" y="3154362"/>
              <a:ext cx="2770188" cy="731838"/>
              <a:chOff x="5002212" y="3001962"/>
              <a:chExt cx="2770188" cy="731838"/>
            </a:xfrm>
          </p:grpSpPr>
          <p:pic>
            <p:nvPicPr>
              <p:cNvPr id="18" name="Picture 17" descr="grnet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002212" y="3001962"/>
                <a:ext cx="1855788" cy="731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18" descr="sixsq"/>
              <p:cNvPicPr>
                <a:picLocks noChangeAspect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7086600" y="3024981"/>
                <a:ext cx="685800" cy="685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" name="Group 21"/>
            <p:cNvGrpSpPr/>
            <p:nvPr/>
          </p:nvGrpSpPr>
          <p:grpSpPr>
            <a:xfrm>
              <a:off x="5105400" y="1651000"/>
              <a:ext cx="2914650" cy="711200"/>
              <a:chOff x="5105400" y="1447800"/>
              <a:chExt cx="2914650" cy="711200"/>
            </a:xfrm>
          </p:grpSpPr>
          <p:pic>
            <p:nvPicPr>
              <p:cNvPr id="16" name="Picture 15" descr="cnrs.jpeg"/>
              <p:cNvPicPr>
                <a:picLocks noChangeAspect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5105400" y="1447800"/>
                <a:ext cx="1143000" cy="711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Picture 16" descr="ucm.gif"/>
              <p:cNvPicPr>
                <a:picLocks noChangeAspect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6858000" y="1529557"/>
                <a:ext cx="1162050" cy="5476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7" name="Group 24"/>
            <p:cNvGrpSpPr/>
            <p:nvPr/>
          </p:nvGrpSpPr>
          <p:grpSpPr>
            <a:xfrm>
              <a:off x="5372101" y="4813300"/>
              <a:ext cx="2406649" cy="825500"/>
              <a:chOff x="5372101" y="4273550"/>
              <a:chExt cx="2406649" cy="825500"/>
            </a:xfrm>
          </p:grpSpPr>
          <p:pic>
            <p:nvPicPr>
              <p:cNvPr id="14" name="Picture 13" descr="TelefonicaID_1_300.png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372101" y="4273550"/>
                <a:ext cx="825500" cy="825500"/>
              </a:xfrm>
              <a:prstGeom prst="rect">
                <a:avLst/>
              </a:prstGeom>
            </p:spPr>
          </p:pic>
          <p:pic>
            <p:nvPicPr>
              <p:cNvPr id="15" name="Picture 14" descr="545px-Blazon_Trinity_College_Dublin.svg.png"/>
              <p:cNvPicPr>
                <a:picLocks noChangeAspect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7086600" y="4305300"/>
                <a:ext cx="692150" cy="762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8" name="TextBox 7"/>
            <p:cNvSpPr txBox="1"/>
            <p:nvPr/>
          </p:nvSpPr>
          <p:spPr>
            <a:xfrm>
              <a:off x="5054600" y="2438400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i="1" smtClean="0"/>
                <a:t>CNRS (FR)</a:t>
              </a:r>
              <a:endParaRPr lang="en-US" sz="1600" b="0" i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70700" y="2438400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i="1" smtClean="0"/>
                <a:t>UCM (ES)</a:t>
              </a:r>
              <a:endParaRPr lang="en-US" sz="1600" b="0" i="1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67300" y="4038600"/>
              <a:ext cx="1600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i="1" smtClean="0"/>
                <a:t>GRNET (GR)</a:t>
              </a:r>
              <a:endParaRPr lang="en-US" sz="1600" b="0" i="1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70700" y="4038600"/>
              <a:ext cx="1447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i="1" smtClean="0"/>
                <a:t>SIXSQ (CH)</a:t>
              </a:r>
              <a:endParaRPr lang="en-US" sz="1600" b="0" i="1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70500" y="5715000"/>
              <a:ext cx="1219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i="1" smtClean="0"/>
                <a:t>TID (ES)</a:t>
              </a:r>
              <a:endParaRPr lang="en-US" sz="1600" b="0" i="1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72300" y="5715000"/>
              <a:ext cx="1143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i="1" smtClean="0"/>
                <a:t>TCD (IE)</a:t>
              </a:r>
              <a:endParaRPr lang="en-US" sz="1600" b="0" i="1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/>
            <a:r>
              <a:rPr lang="en-US" dirty="0" smtClean="0"/>
              <a:t>Releases:</a:t>
            </a:r>
          </a:p>
          <a:p>
            <a:pPr lvl="1"/>
            <a:r>
              <a:rPr lang="en-US" dirty="0" smtClean="0"/>
              <a:t>v0.1 (9 Nov. 2010)</a:t>
            </a:r>
          </a:p>
          <a:p>
            <a:pPr lvl="1"/>
            <a:r>
              <a:rPr lang="en-US" dirty="0" smtClean="0"/>
              <a:t>v0.2 (17 Dec. 2010)</a:t>
            </a:r>
          </a:p>
          <a:p>
            <a:pPr lvl="1"/>
            <a:r>
              <a:rPr lang="en-US" dirty="0" smtClean="0"/>
              <a:t>v0.3 (11 Mar. 2011)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v0.4 (~end-Apr., +storage)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v1.0 (~end-May)</a:t>
            </a:r>
          </a:p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Provide complete, open-source cloud distribution</a:t>
            </a:r>
          </a:p>
          <a:p>
            <a:pPr lvl="1"/>
            <a:r>
              <a:rPr lang="en-US" dirty="0" smtClean="0"/>
              <a:t>Generate feedback from users and administrators</a:t>
            </a:r>
          </a:p>
          <a:p>
            <a:r>
              <a:rPr lang="en-US" dirty="0" smtClean="0"/>
              <a:t>Warning:</a:t>
            </a:r>
          </a:p>
          <a:p>
            <a:pPr lvl="1"/>
            <a:r>
              <a:rPr lang="en-US" dirty="0" smtClean="0"/>
              <a:t>The APIs, commands, etc. can (and will) change!</a:t>
            </a:r>
          </a:p>
        </p:txBody>
      </p:sp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Public, Preview Releases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4648200" y="1219200"/>
            <a:ext cx="4173537" cy="54737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00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5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132B66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Documentation</a:t>
            </a:r>
          </a:p>
          <a:p>
            <a:pPr marL="360363" marR="0" lvl="1" indent="-1809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User tutorial (web et video)</a:t>
            </a:r>
          </a:p>
          <a:p>
            <a:pPr marL="360363" marR="0" lvl="1" indent="-1809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Reference deployment description</a:t>
            </a:r>
          </a:p>
          <a:p>
            <a:pPr marL="360363" marR="0" lvl="1" indent="-1809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Installation guides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5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132B66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Services</a:t>
            </a:r>
          </a:p>
          <a:p>
            <a:pPr marL="360363" marR="0" lvl="1" indent="-1809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Appliance repository</a:t>
            </a:r>
          </a:p>
          <a:p>
            <a:pPr marL="360363" marR="0" lvl="1" indent="-1809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b="0" kern="0" dirty="0" smtClean="0">
                <a:latin typeface="+mn-lt"/>
                <a:ea typeface="ＭＳ Ｐゴシック" charset="-128"/>
                <a:cs typeface="+mn-cs"/>
              </a:rPr>
              <a:t>Marketplace (v0.3)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  <a:p>
            <a:pPr marL="360363" marR="0" lvl="1" indent="-1809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Cloud infrastructure (GRNET)</a:t>
            </a:r>
          </a:p>
          <a:p>
            <a:pPr marL="360363" marR="0" lvl="1" indent="-1809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User and administrator support (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support@stratuslab.eu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5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132B66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Software</a:t>
            </a:r>
          </a:p>
          <a:p>
            <a:pPr marL="360363" marR="0" lvl="1" indent="-1809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OpenNebula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(</a:t>
            </a:r>
            <a:r>
              <a:rPr lang="en-US" b="0" kern="0" dirty="0" smtClean="0">
                <a:latin typeface="+mn-lt"/>
                <a:ea typeface="ＭＳ Ｐゴシック" charset="-128"/>
                <a:cs typeface="+mn-cs"/>
              </a:rPr>
              <a:t>2.0 in v0.1-2, 2.2 in v0.3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) </a:t>
            </a:r>
          </a:p>
          <a:p>
            <a:pPr marL="360363" marR="0" lvl="1" indent="-1809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Command line utilities (user and  administrator)</a:t>
            </a:r>
          </a:p>
          <a:p>
            <a:pPr marL="360363" marR="0" lvl="1" indent="-1809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Utilities for signing and validating image metadata (v0.2)</a:t>
            </a:r>
          </a:p>
          <a:p>
            <a:pPr marL="360363" marR="0" lvl="1" indent="-1809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b="0" kern="0" noProof="0" dirty="0" smtClean="0">
                <a:latin typeface="+mn-lt"/>
                <a:ea typeface="ＭＳ Ｐゴシック" charset="-128"/>
                <a:cs typeface="+mn-cs"/>
              </a:rPr>
              <a:t>Site policy engine for specified images (v0.3)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  <a:p>
            <a:pPr marL="360363" marR="0" lvl="1" indent="-1809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IP Addresses: public, local, and private (v0.2)</a:t>
            </a:r>
          </a:p>
          <a:p>
            <a:pPr marL="360363" marR="0" lvl="1" indent="-1809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Standard machine images (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ttylinux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,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Ubuntu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,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CentOS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)</a:t>
            </a:r>
          </a:p>
          <a:p>
            <a:pPr marL="360363" marR="0" lvl="1" indent="-1809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b="0" kern="0" dirty="0" smtClean="0">
                <a:latin typeface="+mn-lt"/>
                <a:ea typeface="ＭＳ Ｐゴシック" charset="-128"/>
                <a:cs typeface="+mn-cs"/>
              </a:rPr>
              <a:t>Bioinformatics and grid services images (v0.3)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  <a:p>
            <a:pPr marL="360363" marR="0" lvl="1" indent="-1809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Web monitor</a:t>
            </a:r>
          </a:p>
          <a:p>
            <a:pPr marL="360363" marR="0" lvl="1" indent="-1809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Manual and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Quattor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-based installation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5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rgbClr val="132B66"/>
                </a:solidFill>
                <a:latin typeface="+mn-lt"/>
                <a:ea typeface="ＭＳ Ｐゴシック" charset="-128"/>
                <a:cs typeface="ＭＳ Ｐゴシック" charset="-128"/>
              </a:rPr>
              <a:t>Security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132B66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360363" marR="0" lvl="1" indent="-1809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Integration with grid certificates (v0.2)</a:t>
            </a:r>
          </a:p>
          <a:p>
            <a:pPr marL="360363" marR="0" lvl="1" indent="-1809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b="0" kern="0" dirty="0" smtClean="0">
                <a:solidFill>
                  <a:srgbClr val="000000"/>
                </a:solidFill>
                <a:latin typeface="+mn-lt"/>
                <a:ea typeface="ＭＳ Ｐゴシック" charset="-128"/>
                <a:cs typeface="+mn-cs"/>
              </a:rPr>
              <a:t>Integration with VOMS proxies (v0.3)</a:t>
            </a:r>
          </a:p>
          <a:p>
            <a:pPr marL="360363" marR="0" lvl="1" indent="-1809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Enhanced logging </a:t>
            </a:r>
            <a:r>
              <a:rPr lang="en-US" b="0" kern="0" dirty="0" smtClean="0">
                <a:solidFill>
                  <a:srgbClr val="000000"/>
                </a:solidFill>
                <a:latin typeface="+mn-lt"/>
                <a:ea typeface="ＭＳ Ｐゴシック" charset="-128"/>
                <a:cs typeface="+mn-cs"/>
              </a:rPr>
              <a:t>(v0.3)</a:t>
            </a:r>
          </a:p>
          <a:p>
            <a:pPr marL="360363" marR="0" lvl="1" indent="-180975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Quarantine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for forensic analysis (v0.3)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Architecture of StratusLab v1.0</a:t>
            </a:r>
            <a:endParaRPr lang="en-US"/>
          </a:p>
        </p:txBody>
      </p:sp>
      <p:grpSp>
        <p:nvGrpSpPr>
          <p:cNvPr id="2" name="Group 101"/>
          <p:cNvGrpSpPr/>
          <p:nvPr/>
        </p:nvGrpSpPr>
        <p:grpSpPr>
          <a:xfrm>
            <a:off x="228600" y="3276600"/>
            <a:ext cx="7315200" cy="3429000"/>
            <a:chOff x="381000" y="3276600"/>
            <a:chExt cx="7315200" cy="3429000"/>
          </a:xfrm>
        </p:grpSpPr>
        <p:sp>
          <p:nvSpPr>
            <p:cNvPr id="74" name="Rectangle 79"/>
            <p:cNvSpPr>
              <a:spLocks noChangeArrowheads="1"/>
            </p:cNvSpPr>
            <p:nvPr/>
          </p:nvSpPr>
          <p:spPr bwMode="auto">
            <a:xfrm>
              <a:off x="381000" y="3276600"/>
              <a:ext cx="7315200" cy="3429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ash"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r>
                <a:rPr lang="en-US" sz="1800" smtClean="0"/>
                <a:t>IaaS Cloud</a:t>
              </a:r>
              <a:endParaRPr lang="en-US" sz="1800"/>
            </a:p>
          </p:txBody>
        </p:sp>
        <p:sp>
          <p:nvSpPr>
            <p:cNvPr id="49" name="AutoShape 19"/>
            <p:cNvSpPr>
              <a:spLocks noChangeArrowheads="1"/>
            </p:cNvSpPr>
            <p:nvPr/>
          </p:nvSpPr>
          <p:spPr bwMode="auto">
            <a:xfrm>
              <a:off x="457200" y="5181600"/>
              <a:ext cx="4191000" cy="37623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smtClean="0">
                  <a:solidFill>
                    <a:schemeClr val="bg1"/>
                  </a:solidFill>
                </a:rPr>
                <a:t>Virtual Machine Manager (OpenNebula)</a:t>
              </a:r>
              <a:endParaRPr lang="en-US" sz="1600">
                <a:solidFill>
                  <a:schemeClr val="bg1"/>
                </a:solidFill>
              </a:endParaRPr>
            </a:p>
          </p:txBody>
        </p:sp>
        <p:sp>
          <p:nvSpPr>
            <p:cNvPr id="50" name="AutoShape 19"/>
            <p:cNvSpPr>
              <a:spLocks noChangeArrowheads="1"/>
            </p:cNvSpPr>
            <p:nvPr/>
          </p:nvSpPr>
          <p:spPr bwMode="auto">
            <a:xfrm>
              <a:off x="457200" y="4724400"/>
              <a:ext cx="41910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smtClean="0">
                  <a:solidFill>
                    <a:schemeClr val="bg1"/>
                  </a:solidFill>
                </a:rPr>
                <a:t>XML-RPC </a:t>
              </a:r>
              <a:r>
                <a:rPr lang="en-US" sz="1600" smtClean="0">
                  <a:solidFill>
                    <a:schemeClr val="bg1"/>
                  </a:solidFill>
                  <a:sym typeface="Wingdings"/>
                </a:rPr>
                <a:t> </a:t>
              </a:r>
              <a:r>
                <a:rPr lang="en-US" sz="1600" smtClean="0">
                  <a:solidFill>
                    <a:schemeClr val="bg1"/>
                  </a:solidFill>
                </a:rPr>
                <a:t>OCCI</a:t>
              </a:r>
              <a:endParaRPr lang="en-US" sz="1600">
                <a:solidFill>
                  <a:schemeClr val="bg1"/>
                </a:solidFill>
              </a:endParaRPr>
            </a:p>
          </p:txBody>
        </p:sp>
        <p:sp>
          <p:nvSpPr>
            <p:cNvPr id="55" name="AutoShape 19"/>
            <p:cNvSpPr>
              <a:spLocks noChangeArrowheads="1"/>
            </p:cNvSpPr>
            <p:nvPr/>
          </p:nvSpPr>
          <p:spPr bwMode="auto">
            <a:xfrm>
              <a:off x="457200" y="6172200"/>
              <a:ext cx="4191000" cy="376238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smtClean="0">
                  <a:solidFill>
                    <a:srgbClr val="000000"/>
                  </a:solidFill>
                </a:rPr>
                <a:t>Physical Computing Resources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58" name="AutoShape 19"/>
            <p:cNvSpPr>
              <a:spLocks noChangeArrowheads="1"/>
            </p:cNvSpPr>
            <p:nvPr/>
          </p:nvSpPr>
          <p:spPr bwMode="auto">
            <a:xfrm>
              <a:off x="2590800" y="5715000"/>
              <a:ext cx="9906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smtClean="0">
                  <a:solidFill>
                    <a:schemeClr val="bg1"/>
                  </a:solidFill>
                </a:rPr>
                <a:t>VMware</a:t>
              </a:r>
              <a:endParaRPr lang="en-US" sz="1600">
                <a:solidFill>
                  <a:schemeClr val="bg1"/>
                </a:solidFill>
              </a:endParaRPr>
            </a:p>
          </p:txBody>
        </p:sp>
        <p:sp>
          <p:nvSpPr>
            <p:cNvPr id="60" name="AutoShape 19"/>
            <p:cNvSpPr>
              <a:spLocks noChangeArrowheads="1"/>
            </p:cNvSpPr>
            <p:nvPr/>
          </p:nvSpPr>
          <p:spPr bwMode="auto">
            <a:xfrm>
              <a:off x="457200" y="4271962"/>
              <a:ext cx="3048000" cy="37623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smtClean="0">
                  <a:solidFill>
                    <a:schemeClr val="bg1"/>
                  </a:solidFill>
                </a:rPr>
                <a:t>Service Manager (Claudia)</a:t>
              </a:r>
              <a:endParaRPr lang="en-US" sz="1600">
                <a:solidFill>
                  <a:schemeClr val="bg1"/>
                </a:solidFill>
              </a:endParaRPr>
            </a:p>
          </p:txBody>
        </p:sp>
        <p:sp>
          <p:nvSpPr>
            <p:cNvPr id="61" name="AutoShape 19"/>
            <p:cNvSpPr>
              <a:spLocks noChangeArrowheads="1"/>
            </p:cNvSpPr>
            <p:nvPr/>
          </p:nvSpPr>
          <p:spPr bwMode="auto">
            <a:xfrm>
              <a:off x="457200" y="3810000"/>
              <a:ext cx="30480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smtClean="0">
                  <a:solidFill>
                    <a:schemeClr val="bg1"/>
                  </a:solidFill>
                </a:rPr>
                <a:t>TCloud</a:t>
              </a:r>
              <a:endParaRPr lang="en-US" sz="1600">
                <a:solidFill>
                  <a:schemeClr val="bg1"/>
                </a:solidFill>
              </a:endParaRPr>
            </a:p>
          </p:txBody>
        </p:sp>
        <p:sp>
          <p:nvSpPr>
            <p:cNvPr id="62" name="AutoShape 19"/>
            <p:cNvSpPr>
              <a:spLocks noChangeArrowheads="1"/>
            </p:cNvSpPr>
            <p:nvPr/>
          </p:nvSpPr>
          <p:spPr bwMode="auto">
            <a:xfrm>
              <a:off x="4800600" y="5181600"/>
              <a:ext cx="2819400" cy="37623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smtClean="0">
                  <a:solidFill>
                    <a:schemeClr val="bg1"/>
                  </a:solidFill>
                </a:rPr>
                <a:t>Storage Manager</a:t>
              </a:r>
              <a:endParaRPr lang="en-US" sz="1600">
                <a:solidFill>
                  <a:schemeClr val="bg1"/>
                </a:solidFill>
              </a:endParaRPr>
            </a:p>
          </p:txBody>
        </p:sp>
        <p:sp>
          <p:nvSpPr>
            <p:cNvPr id="63" name="AutoShape 19"/>
            <p:cNvSpPr>
              <a:spLocks noChangeArrowheads="1"/>
            </p:cNvSpPr>
            <p:nvPr/>
          </p:nvSpPr>
          <p:spPr bwMode="auto">
            <a:xfrm>
              <a:off x="4800600" y="4724400"/>
              <a:ext cx="28194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dirty="0" smtClean="0">
                  <a:solidFill>
                    <a:schemeClr val="bg1"/>
                  </a:solidFill>
                </a:rPr>
                <a:t>REST/CDMI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64" name="AutoShape 19"/>
            <p:cNvSpPr>
              <a:spLocks noChangeArrowheads="1"/>
            </p:cNvSpPr>
            <p:nvPr/>
          </p:nvSpPr>
          <p:spPr bwMode="auto">
            <a:xfrm>
              <a:off x="4800600" y="5715000"/>
              <a:ext cx="13716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smtClean="0">
                  <a:solidFill>
                    <a:schemeClr val="bg1"/>
                  </a:solidFill>
                </a:rPr>
                <a:t>iSCSI (?)</a:t>
              </a:r>
              <a:endParaRPr lang="en-US" sz="1600">
                <a:solidFill>
                  <a:schemeClr val="bg1"/>
                </a:solidFill>
              </a:endParaRPr>
            </a:p>
          </p:txBody>
        </p:sp>
        <p:sp>
          <p:nvSpPr>
            <p:cNvPr id="65" name="AutoShape 19"/>
            <p:cNvSpPr>
              <a:spLocks noChangeArrowheads="1"/>
            </p:cNvSpPr>
            <p:nvPr/>
          </p:nvSpPr>
          <p:spPr bwMode="auto">
            <a:xfrm>
              <a:off x="457200" y="5715000"/>
              <a:ext cx="9906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smtClean="0">
                  <a:solidFill>
                    <a:schemeClr val="bg1"/>
                  </a:solidFill>
                </a:rPr>
                <a:t>KVM</a:t>
              </a:r>
              <a:endParaRPr lang="en-US" sz="1600">
                <a:solidFill>
                  <a:schemeClr val="bg1"/>
                </a:solidFill>
              </a:endParaRPr>
            </a:p>
          </p:txBody>
        </p:sp>
        <p:sp>
          <p:nvSpPr>
            <p:cNvPr id="66" name="AutoShape 19"/>
            <p:cNvSpPr>
              <a:spLocks noChangeArrowheads="1"/>
            </p:cNvSpPr>
            <p:nvPr/>
          </p:nvSpPr>
          <p:spPr bwMode="auto">
            <a:xfrm>
              <a:off x="1524000" y="5715000"/>
              <a:ext cx="9906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smtClean="0">
                  <a:solidFill>
                    <a:schemeClr val="bg1"/>
                  </a:solidFill>
                </a:rPr>
                <a:t>Xen</a:t>
              </a:r>
              <a:endParaRPr lang="en-US" sz="1600">
                <a:solidFill>
                  <a:schemeClr val="bg1"/>
                </a:solidFill>
              </a:endParaRPr>
            </a:p>
          </p:txBody>
        </p:sp>
        <p:sp>
          <p:nvSpPr>
            <p:cNvPr id="67" name="AutoShape 19"/>
            <p:cNvSpPr>
              <a:spLocks noChangeArrowheads="1"/>
            </p:cNvSpPr>
            <p:nvPr/>
          </p:nvSpPr>
          <p:spPr bwMode="auto">
            <a:xfrm>
              <a:off x="3657600" y="5715000"/>
              <a:ext cx="9906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smtClean="0">
                  <a:solidFill>
                    <a:schemeClr val="bg1"/>
                  </a:solidFill>
                </a:rPr>
                <a:t>…</a:t>
              </a:r>
              <a:endParaRPr lang="en-US" sz="1600">
                <a:solidFill>
                  <a:schemeClr val="bg1"/>
                </a:solidFill>
              </a:endParaRPr>
            </a:p>
          </p:txBody>
        </p:sp>
        <p:sp>
          <p:nvSpPr>
            <p:cNvPr id="68" name="AutoShape 19"/>
            <p:cNvSpPr>
              <a:spLocks noChangeArrowheads="1"/>
            </p:cNvSpPr>
            <p:nvPr/>
          </p:nvSpPr>
          <p:spPr bwMode="auto">
            <a:xfrm>
              <a:off x="4800600" y="6172200"/>
              <a:ext cx="2819400" cy="376238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smtClean="0"/>
                <a:t>Physical Storage Resources</a:t>
              </a:r>
              <a:endParaRPr lang="en-US" sz="1600"/>
            </a:p>
          </p:txBody>
        </p:sp>
        <p:sp>
          <p:nvSpPr>
            <p:cNvPr id="70" name="AutoShape 19"/>
            <p:cNvSpPr>
              <a:spLocks noChangeArrowheads="1"/>
            </p:cNvSpPr>
            <p:nvPr/>
          </p:nvSpPr>
          <p:spPr bwMode="auto">
            <a:xfrm>
              <a:off x="6248400" y="5715000"/>
              <a:ext cx="13716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smtClean="0">
                  <a:solidFill>
                    <a:schemeClr val="bg1"/>
                  </a:solidFill>
                </a:rPr>
                <a:t>…</a:t>
              </a:r>
              <a:endParaRPr lang="en-US" sz="160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100"/>
          <p:cNvGrpSpPr/>
          <p:nvPr/>
        </p:nvGrpSpPr>
        <p:grpSpPr>
          <a:xfrm>
            <a:off x="4876800" y="1371600"/>
            <a:ext cx="3962400" cy="2209800"/>
            <a:chOff x="4724400" y="1524000"/>
            <a:chExt cx="3962400" cy="2209800"/>
          </a:xfrm>
        </p:grpSpPr>
        <p:sp>
          <p:nvSpPr>
            <p:cNvPr id="98" name="Rectangle 79"/>
            <p:cNvSpPr>
              <a:spLocks noChangeArrowheads="1"/>
            </p:cNvSpPr>
            <p:nvPr/>
          </p:nvSpPr>
          <p:spPr bwMode="auto">
            <a:xfrm>
              <a:off x="4724400" y="1524000"/>
              <a:ext cx="3962400" cy="22098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sysDash"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r>
                <a:rPr lang="en-US" sz="1800" dirty="0" smtClean="0"/>
                <a:t>Appliance Management</a:t>
              </a:r>
              <a:endParaRPr lang="en-US" sz="1800" dirty="0"/>
            </a:p>
          </p:txBody>
        </p:sp>
        <p:sp>
          <p:nvSpPr>
            <p:cNvPr id="71" name="AutoShape 19"/>
            <p:cNvSpPr>
              <a:spLocks noChangeArrowheads="1"/>
            </p:cNvSpPr>
            <p:nvPr/>
          </p:nvSpPr>
          <p:spPr bwMode="auto">
            <a:xfrm>
              <a:off x="5181600" y="2438400"/>
              <a:ext cx="3048000" cy="37623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dirty="0" smtClean="0">
                  <a:solidFill>
                    <a:schemeClr val="bg1"/>
                  </a:solidFill>
                </a:rPr>
                <a:t>StratusLab Marketplace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73" name="AutoShape 19"/>
            <p:cNvSpPr>
              <a:spLocks noChangeArrowheads="1"/>
            </p:cNvSpPr>
            <p:nvPr/>
          </p:nvSpPr>
          <p:spPr bwMode="auto">
            <a:xfrm>
              <a:off x="5181600" y="1981200"/>
              <a:ext cx="30480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smtClean="0">
                  <a:solidFill>
                    <a:schemeClr val="bg1"/>
                  </a:solidFill>
                </a:rPr>
                <a:t>HTTP(S) REST Interface</a:t>
              </a:r>
              <a:endParaRPr lang="en-US" sz="1600">
                <a:solidFill>
                  <a:schemeClr val="bg1"/>
                </a:solidFill>
              </a:endParaRPr>
            </a:p>
          </p:txBody>
        </p:sp>
        <p:sp>
          <p:nvSpPr>
            <p:cNvPr id="76" name="AutoShape 19"/>
            <p:cNvSpPr>
              <a:spLocks noChangeArrowheads="1"/>
            </p:cNvSpPr>
            <p:nvPr/>
          </p:nvSpPr>
          <p:spPr bwMode="auto">
            <a:xfrm>
              <a:off x="4838700" y="3281362"/>
              <a:ext cx="3733800" cy="376238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</a:rPr>
                <a:t>Appliance Storage (Web, Grid, Cloud)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  <p:cxnSp>
          <p:nvCxnSpPr>
            <p:cNvPr id="80" name="Straight Arrow Connector 79"/>
            <p:cNvCxnSpPr>
              <a:stCxn id="71" idx="2"/>
              <a:endCxn id="76" idx="0"/>
            </p:cNvCxnSpPr>
            <p:nvPr/>
          </p:nvCxnSpPr>
          <p:spPr bwMode="auto">
            <a:xfrm rot="5400000">
              <a:off x="6472238" y="3048000"/>
              <a:ext cx="466724" cy="1588"/>
            </a:xfrm>
            <a:prstGeom prst="straightConnector1">
              <a:avLst/>
            </a:prstGeom>
            <a:gradFill rotWithShape="1">
              <a:gsLst>
                <a:gs pos="0">
                  <a:srgbClr val="003366"/>
                </a:gs>
                <a:gs pos="50000">
                  <a:srgbClr val="003366">
                    <a:gamma/>
                    <a:tint val="0"/>
                    <a:invGamma/>
                  </a:srgbClr>
                </a:gs>
                <a:gs pos="100000">
                  <a:srgbClr val="003366"/>
                </a:gs>
              </a:gsLst>
              <a:lin ang="5400000" scaled="1"/>
            </a:gradFill>
            <a:ln w="254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</p:grpSp>
      <p:sp>
        <p:nvSpPr>
          <p:cNvPr id="103" name="Oval 102"/>
          <p:cNvSpPr>
            <a:spLocks noChangeArrowheads="1"/>
          </p:cNvSpPr>
          <p:nvPr/>
        </p:nvSpPr>
        <p:spPr bwMode="auto">
          <a:xfrm>
            <a:off x="1143000" y="1524000"/>
            <a:ext cx="1905000" cy="914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smtClean="0">
                <a:solidFill>
                  <a:schemeClr val="bg1"/>
                </a:solidFill>
              </a:rPr>
              <a:t>users</a:t>
            </a:r>
            <a:endParaRPr lang="en-US" sz="1800">
              <a:solidFill>
                <a:schemeClr val="bg1"/>
              </a:solidFill>
            </a:endParaRPr>
          </a:p>
        </p:txBody>
      </p:sp>
      <p:cxnSp>
        <p:nvCxnSpPr>
          <p:cNvPr id="113" name="Straight Arrow Connector 112"/>
          <p:cNvCxnSpPr>
            <a:stCxn id="103" idx="6"/>
            <a:endCxn id="73" idx="1"/>
          </p:cNvCxnSpPr>
          <p:nvPr/>
        </p:nvCxnSpPr>
        <p:spPr bwMode="auto">
          <a:xfrm>
            <a:off x="3048000" y="1981200"/>
            <a:ext cx="2286000" cy="38100"/>
          </a:xfrm>
          <a:prstGeom prst="straightConnector1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254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14" name="Straight Arrow Connector 113"/>
          <p:cNvCxnSpPr>
            <a:stCxn id="103" idx="4"/>
            <a:endCxn id="61" idx="0"/>
          </p:cNvCxnSpPr>
          <p:nvPr/>
        </p:nvCxnSpPr>
        <p:spPr bwMode="auto">
          <a:xfrm rot="5400000">
            <a:off x="1276350" y="2990850"/>
            <a:ext cx="1371600" cy="266700"/>
          </a:xfrm>
          <a:prstGeom prst="straightConnector1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254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18" name="Straight Arrow Connector 117"/>
          <p:cNvCxnSpPr>
            <a:stCxn id="103" idx="5"/>
            <a:endCxn id="63" idx="0"/>
          </p:cNvCxnSpPr>
          <p:nvPr/>
        </p:nvCxnSpPr>
        <p:spPr bwMode="auto">
          <a:xfrm rot="16200000" flipH="1">
            <a:off x="3203504" y="1870003"/>
            <a:ext cx="2419911" cy="3288881"/>
          </a:xfrm>
          <a:prstGeom prst="straightConnector1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254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21" name="Straight Arrow Connector 120"/>
          <p:cNvCxnSpPr/>
          <p:nvPr/>
        </p:nvCxnSpPr>
        <p:spPr bwMode="auto">
          <a:xfrm rot="16200000" flipH="1">
            <a:off x="2171700" y="2705100"/>
            <a:ext cx="2286000" cy="1752600"/>
          </a:xfrm>
          <a:prstGeom prst="straightConnector1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254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Infrastructures</a:t>
            </a:r>
          </a:p>
          <a:p>
            <a:pPr lvl="1"/>
            <a:r>
              <a:rPr lang="en-US" dirty="0" smtClean="0"/>
              <a:t>Public infrastructure provided by GRNET</a:t>
            </a:r>
          </a:p>
          <a:p>
            <a:pPr lvl="1"/>
            <a:r>
              <a:rPr lang="en-US" dirty="0" smtClean="0"/>
              <a:t>Preproduction/test infrastructures at LAL</a:t>
            </a:r>
          </a:p>
          <a:p>
            <a:pPr marL="0" indent="0"/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Appliance repository, Marketplace</a:t>
            </a:r>
          </a:p>
          <a:p>
            <a:pPr lvl="1"/>
            <a:r>
              <a:rPr lang="en-US" dirty="0" smtClean="0"/>
              <a:t>Support, documentation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Machine Control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71600"/>
          <a:ext cx="609600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Std. lifecycle (start,</a:t>
                      </a:r>
                      <a:r>
                        <a:rPr lang="en-US" baseline="0" dirty="0" smtClean="0"/>
                        <a:t> stop, kill) from CLI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Migration,</a:t>
                      </a:r>
                      <a:r>
                        <a:rPr lang="en-US" baseline="0" dirty="0" smtClean="0"/>
                        <a:t> suspend, etc. for </a:t>
                      </a:r>
                      <a:r>
                        <a:rPr lang="en-US" baseline="0" dirty="0" err="1" smtClean="0"/>
                        <a:t>admins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PXE booting of images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v0.4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Suspend,</a:t>
                      </a:r>
                      <a:r>
                        <a:rPr lang="en-US" baseline="0" dirty="0" smtClean="0"/>
                        <a:t> resume for users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 v1.0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Better</a:t>
                      </a:r>
                      <a:r>
                        <a:rPr lang="en-US" baseline="0" dirty="0" smtClean="0"/>
                        <a:t> error reporting to users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v1.0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Fault tolerance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v1.0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71600"/>
          <a:ext cx="609600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Public, local,</a:t>
                      </a:r>
                      <a:r>
                        <a:rPr lang="en-US" baseline="0" dirty="0" smtClean="0"/>
                        <a:t> private IP addresses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 selection</a:t>
                      </a:r>
                      <a:r>
                        <a:rPr lang="en-US" baseline="0" dirty="0" smtClean="0"/>
                        <a:t> (e.g. grid services)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IP address reservation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Maybe</a:t>
                      </a:r>
                      <a:r>
                        <a:rPr lang="en-US" baseline="0" dirty="0" smtClean="0"/>
                        <a:t> v1.0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Dynamic firewall configuration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 v1.0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IPv6</a:t>
                      </a:r>
                      <a:r>
                        <a:rPr lang="en-US" baseline="0" dirty="0" smtClean="0"/>
                        <a:t>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 v1.0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Private</a:t>
                      </a:r>
                      <a:r>
                        <a:rPr lang="en-US" baseline="0" dirty="0" smtClean="0"/>
                        <a:t>, dynamic networks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</a:t>
                      </a:r>
                      <a:r>
                        <a:rPr lang="en-US" baseline="0" dirty="0" smtClean="0"/>
                        <a:t> v1.0?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71600"/>
          <a:ext cx="60960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Persistent disk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v0.4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Read-only</a:t>
                      </a:r>
                      <a:r>
                        <a:rPr lang="en-US" baseline="0" dirty="0" smtClean="0"/>
                        <a:t> disk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v0.4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File-based storage service (prob. CDMI)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 v1.0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Authn/Authz</a:t>
            </a:r>
            <a:r>
              <a:rPr lang="en-US" dirty="0" smtClean="0"/>
              <a:t> &amp; Security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71600"/>
          <a:ext cx="609600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Username/password (LDAP, </a:t>
                      </a:r>
                      <a:r>
                        <a:rPr lang="en-US" dirty="0" err="1" smtClean="0"/>
                        <a:t>pswd</a:t>
                      </a:r>
                      <a:r>
                        <a:rPr lang="en-US" dirty="0" smtClean="0"/>
                        <a:t> file)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Grid certificate/VOMS proxies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Group, role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 v1.0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Enhanced logging for forensic analysis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Quarantine for</a:t>
                      </a:r>
                      <a:r>
                        <a:rPr lang="en-US" baseline="0" dirty="0" smtClean="0"/>
                        <a:t> stopped machines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Proxy</a:t>
                      </a:r>
                      <a:r>
                        <a:rPr lang="en-US" baseline="0" dirty="0" smtClean="0"/>
                        <a:t> delegation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 v1.0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tratuslab-presentation-template-v3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stratuslab-presentation-template-v3.potx</Template>
  <TotalTime>2395</TotalTime>
  <Words>710</Words>
  <Application>Microsoft Macintosh PowerPoint</Application>
  <PresentationFormat>On-screen Show (4:3)</PresentationFormat>
  <Paragraphs>215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stratuslab-presentation-template-v3</vt:lpstr>
      <vt:lpstr>StratusLab Roadmap</vt:lpstr>
      <vt:lpstr>StratusLab Project</vt:lpstr>
      <vt:lpstr>Public, Preview Releases</vt:lpstr>
      <vt:lpstr>Architecture of StratusLab v1.0</vt:lpstr>
      <vt:lpstr>Services</vt:lpstr>
      <vt:lpstr>Virtual Machine Control</vt:lpstr>
      <vt:lpstr>Network</vt:lpstr>
      <vt:lpstr>Storage</vt:lpstr>
      <vt:lpstr>Authn/Authz &amp; Security</vt:lpstr>
      <vt:lpstr>Marketplace</vt:lpstr>
      <vt:lpstr>Service Manager</vt:lpstr>
      <vt:lpstr>Installation</vt:lpstr>
      <vt:lpstr>Accounting/Monitoring</vt:lpstr>
      <vt:lpstr>Appliances</vt:lpstr>
      <vt:lpstr>Standards</vt:lpstr>
      <vt:lpstr>PowerPoint Presentation</vt:lpstr>
    </vt:vector>
  </TitlesOfParts>
  <Company>SixSq Sàrl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Considerations From Running Grid Services on Cloud Resources</dc:title>
  <dc:creator>Charles</dc:creator>
  <cp:lastModifiedBy>Michel Drescher</cp:lastModifiedBy>
  <cp:revision>249</cp:revision>
  <cp:lastPrinted>2010-03-23T08:08:48Z</cp:lastPrinted>
  <dcterms:created xsi:type="dcterms:W3CDTF">2011-04-07T04:28:56Z</dcterms:created>
  <dcterms:modified xsi:type="dcterms:W3CDTF">2011-04-07T06:27:21Z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