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1" r:id="rId2"/>
    <p:sldId id="272" r:id="rId3"/>
    <p:sldId id="273" r:id="rId4"/>
    <p:sldId id="274" r:id="rId5"/>
    <p:sldId id="275" r:id="rId6"/>
    <p:sldId id="276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FE78-69BD-492A-94B3-CD4C051A3A15}" type="datetimeFigureOut">
              <a:rPr lang="en-GB" smtClean="0"/>
              <a:t>07/04/2011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DA6B-C73A-4F7C-9428-3FC8654FD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2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0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0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7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7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1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D76225-D53B-4380-BFC2-ACCB54391C23}" type="datetime1">
              <a:rPr lang="en-GB" smtClean="0">
                <a:solidFill>
                  <a:prstClr val="white"/>
                </a:solidFill>
              </a:rPr>
              <a:t>07/04/2011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788F4-4E8E-4194-B320-5ACBBF4E616D}" type="datetime1">
              <a:rPr lang="en-GB" smtClean="0">
                <a:solidFill>
                  <a:prstClr val="white"/>
                </a:solidFill>
              </a:rPr>
              <a:t>07/04/2011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8625B-2D50-4F49-9BE7-AEEB59BBC97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953-3F01-492A-95DF-39271C760F9C}" type="datetime1">
              <a:rPr lang="en-GB" smtClean="0">
                <a:solidFill>
                  <a:prstClr val="white"/>
                </a:solidFill>
              </a:rPr>
              <a:t>07/04/2011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8FAE8C-7121-4B5E-96A4-316D794F230A}" type="datetime1">
              <a:rPr lang="en-GB" smtClean="0">
                <a:solidFill>
                  <a:prstClr val="white"/>
                </a:solidFill>
              </a:rPr>
              <a:t>07/04/2011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30774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r>
              <a:rPr lang="en-GB" dirty="0" smtClean="0"/>
              <a:t>Increasing </a:t>
            </a:r>
            <a:r>
              <a:rPr lang="en-GB" dirty="0"/>
              <a:t>the diversity of the </a:t>
            </a:r>
            <a:r>
              <a:rPr lang="en-GB" dirty="0" smtClean="0"/>
              <a:t>users</a:t>
            </a:r>
          </a:p>
          <a:p>
            <a:pPr lvl="1"/>
            <a:r>
              <a:rPr lang="en-GB" dirty="0" smtClean="0"/>
              <a:t>Provide more diverse services for more users</a:t>
            </a:r>
          </a:p>
          <a:p>
            <a:pPr lvl="1"/>
            <a:r>
              <a:rPr lang="en-GB" dirty="0" smtClean="0"/>
              <a:t>Scale out the support model</a:t>
            </a:r>
          </a:p>
          <a:p>
            <a:r>
              <a:rPr lang="en-GB" dirty="0" smtClean="0"/>
              <a:t>Increasing the flexibility of the infrastructure</a:t>
            </a:r>
          </a:p>
          <a:p>
            <a:pPr lvl="1"/>
            <a:r>
              <a:rPr lang="en-GB" dirty="0" smtClean="0"/>
              <a:t>Move control back towards the users</a:t>
            </a:r>
          </a:p>
          <a:p>
            <a:pPr lvl="1"/>
            <a:r>
              <a:rPr lang="en-GB" dirty="0" smtClean="0"/>
              <a:t>Scale out the different environments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301208"/>
            <a:ext cx="723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Virtualisation has a key role to play….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dirty="0" smtClean="0"/>
              <a:t>EGI: Collaborations of resource providers</a:t>
            </a:r>
          </a:p>
          <a:p>
            <a:r>
              <a:rPr lang="en-GB" dirty="0" smtClean="0"/>
              <a:t>EGI.eu: Provides the European coordination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52192" y="5075851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Centre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8060" y="5075852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Centre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6010" y="5068074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Centre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6404" y="4941168"/>
            <a:ext cx="4464496" cy="11521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National Grid Initiatives (NGIs)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3300" y="4941168"/>
            <a:ext cx="1517172" cy="11521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National Grid Initiatives (NGIs)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4929336"/>
            <a:ext cx="2245636" cy="11521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European Intergovernmental Research Organisations (EIROs)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1940" y="2708918"/>
            <a:ext cx="6650420" cy="1288895"/>
            <a:chOff x="1161940" y="2708918"/>
            <a:chExt cx="6650420" cy="1288895"/>
          </a:xfrm>
        </p:grpSpPr>
        <p:pic>
          <p:nvPicPr>
            <p:cNvPr id="1026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940" y="2708920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563" y="2708919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69" y="2708920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468" y="2708918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83568" y="4077072"/>
            <a:ext cx="7632848" cy="636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prstClr val="white"/>
                </a:solidFill>
              </a:rPr>
              <a:t>Standards </a:t>
            </a:r>
            <a:r>
              <a:rPr lang="en-GB" sz="2400" dirty="0" smtClean="0">
                <a:solidFill>
                  <a:prstClr val="white"/>
                </a:solidFill>
              </a:rPr>
              <a:t>(e.g. OGF, DMTF, SNIA, …)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Centre View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47864" y="4483943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Compute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5814" y="4483943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Storage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Resources</a:t>
            </a:r>
          </a:p>
        </p:txBody>
      </p:sp>
      <p:sp>
        <p:nvSpPr>
          <p:cNvPr id="6" name="Up Arrow 5"/>
          <p:cNvSpPr/>
          <p:nvPr/>
        </p:nvSpPr>
        <p:spPr>
          <a:xfrm>
            <a:off x="6732240" y="2852936"/>
            <a:ext cx="2160240" cy="978408"/>
          </a:xfrm>
          <a:prstGeom prst="upArrow">
            <a:avLst>
              <a:gd name="adj1" fmla="val 6713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Information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7648" y="4483943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VM Image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Repository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3831344"/>
            <a:ext cx="8820472" cy="1829904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9552" y="3851402"/>
            <a:ext cx="2232248" cy="632541"/>
          </a:xfrm>
          <a:prstGeom prst="downArrow">
            <a:avLst>
              <a:gd name="adj1" fmla="val 656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Management 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3386696"/>
            <a:ext cx="2592288" cy="40234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Wide Area Access Control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2880520" y="5157192"/>
            <a:ext cx="3491680" cy="1008112"/>
          </a:xfrm>
          <a:prstGeom prst="upDownArrow">
            <a:avLst>
              <a:gd name="adj1" fmla="val 56466"/>
              <a:gd name="adj2" fmla="val 284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Wide Area Message Bus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7864" y="3873174"/>
            <a:ext cx="2603500" cy="49362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VM Management Layer</a:t>
            </a:r>
          </a:p>
        </p:txBody>
      </p:sp>
      <p:pic>
        <p:nvPicPr>
          <p:cNvPr id="2050" name="Picture 2" descr="http://t1.gstatic.com/images?q=tbn:ANd9GcSn-lWKAPxEHsIvKxMN_phCmnP3bpPSq45v39AHU1fyd6rD6i6t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44" y="109833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84168" y="4483943"/>
            <a:ext cx="1225550" cy="60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Network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Resources</a:t>
            </a:r>
          </a:p>
        </p:txBody>
      </p:sp>
      <p:pic>
        <p:nvPicPr>
          <p:cNvPr id="2052" name="Picture 4" descr="http://t3.gstatic.com/images?q=tbn:ANd9GcT-PmrTemsGYdj4mtFiLwPplXjZ_xjPXO41LMe0mHf1iBhJB1j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39" y="1184903"/>
            <a:ext cx="834981" cy="8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29946" y="4366795"/>
            <a:ext cx="1521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Resource</a:t>
            </a:r>
          </a:p>
          <a:p>
            <a:pPr algn="ctr"/>
            <a:r>
              <a:rPr lang="en-GB" sz="2800" dirty="0">
                <a:solidFill>
                  <a:prstClr val="black"/>
                </a:solidFill>
              </a:rPr>
              <a:t>Centre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206084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Experts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9952" y="213285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End-User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64197" y="3186828"/>
            <a:ext cx="596441" cy="601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VM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4923" y="3177179"/>
            <a:ext cx="596441" cy="601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VM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98604" y="3186826"/>
            <a:ext cx="596441" cy="601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VM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30895" y="3186827"/>
            <a:ext cx="596441" cy="601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VM</a:t>
            </a:r>
          </a:p>
        </p:txBody>
      </p:sp>
      <p:sp>
        <p:nvSpPr>
          <p:cNvPr id="17" name="Up-Down Arrow 16"/>
          <p:cNvSpPr/>
          <p:nvPr/>
        </p:nvSpPr>
        <p:spPr>
          <a:xfrm>
            <a:off x="4427984" y="2435740"/>
            <a:ext cx="484632" cy="705228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31640" y="2564904"/>
            <a:ext cx="484632" cy="7052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49" name="Freeform 2048"/>
          <p:cNvSpPr/>
          <p:nvPr/>
        </p:nvSpPr>
        <p:spPr>
          <a:xfrm>
            <a:off x="5660571" y="3494315"/>
            <a:ext cx="1864022" cy="2181437"/>
          </a:xfrm>
          <a:custGeom>
            <a:avLst/>
            <a:gdLst>
              <a:gd name="connsiteX0" fmla="*/ 511628 w 1273901"/>
              <a:gd name="connsiteY0" fmla="*/ 0 h 2296885"/>
              <a:gd name="connsiteX1" fmla="*/ 1262743 w 1273901"/>
              <a:gd name="connsiteY1" fmla="*/ 1251857 h 2296885"/>
              <a:gd name="connsiteX2" fmla="*/ 0 w 1273901"/>
              <a:gd name="connsiteY2" fmla="*/ 2296885 h 2296885"/>
              <a:gd name="connsiteX0" fmla="*/ 0 w 1559019"/>
              <a:gd name="connsiteY0" fmla="*/ 0 h 2285999"/>
              <a:gd name="connsiteX1" fmla="*/ 1556658 w 1559019"/>
              <a:gd name="connsiteY1" fmla="*/ 1240971 h 2285999"/>
              <a:gd name="connsiteX2" fmla="*/ 293915 w 1559019"/>
              <a:gd name="connsiteY2" fmla="*/ 2285999 h 2285999"/>
              <a:gd name="connsiteX0" fmla="*/ 0 w 1559019"/>
              <a:gd name="connsiteY0" fmla="*/ 0 h 2285999"/>
              <a:gd name="connsiteX1" fmla="*/ 1556658 w 1559019"/>
              <a:gd name="connsiteY1" fmla="*/ 1240971 h 2285999"/>
              <a:gd name="connsiteX2" fmla="*/ 293915 w 1559019"/>
              <a:gd name="connsiteY2" fmla="*/ 2285999 h 2285999"/>
              <a:gd name="connsiteX0" fmla="*/ 304800 w 1864022"/>
              <a:gd name="connsiteY0" fmla="*/ 0 h 2166256"/>
              <a:gd name="connsiteX1" fmla="*/ 1861458 w 1864022"/>
              <a:gd name="connsiteY1" fmla="*/ 1240971 h 2166256"/>
              <a:gd name="connsiteX2" fmla="*/ 0 w 1864022"/>
              <a:gd name="connsiteY2" fmla="*/ 2166256 h 2166256"/>
              <a:gd name="connsiteX0" fmla="*/ 304800 w 1864022"/>
              <a:gd name="connsiteY0" fmla="*/ 0 h 2181437"/>
              <a:gd name="connsiteX1" fmla="*/ 1861458 w 1864022"/>
              <a:gd name="connsiteY1" fmla="*/ 1240971 h 2181437"/>
              <a:gd name="connsiteX2" fmla="*/ 0 w 1864022"/>
              <a:gd name="connsiteY2" fmla="*/ 2166256 h 218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4022" h="2181437">
                <a:moveTo>
                  <a:pt x="304800" y="0"/>
                </a:moveTo>
                <a:cubicBezTo>
                  <a:pt x="1201964" y="140606"/>
                  <a:pt x="1912258" y="879928"/>
                  <a:pt x="1861458" y="1240971"/>
                </a:cubicBezTo>
                <a:cubicBezTo>
                  <a:pt x="1810658" y="1602014"/>
                  <a:pt x="1807936" y="2292349"/>
                  <a:pt x="0" y="2166256"/>
                </a:cubicBezTo>
              </a:path>
            </a:pathLst>
          </a:cu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 flipH="1">
            <a:off x="1875004" y="4149080"/>
            <a:ext cx="1698276" cy="1508990"/>
          </a:xfrm>
          <a:custGeom>
            <a:avLst/>
            <a:gdLst>
              <a:gd name="connsiteX0" fmla="*/ 511628 w 1273901"/>
              <a:gd name="connsiteY0" fmla="*/ 0 h 2296885"/>
              <a:gd name="connsiteX1" fmla="*/ 1262743 w 1273901"/>
              <a:gd name="connsiteY1" fmla="*/ 1251857 h 2296885"/>
              <a:gd name="connsiteX2" fmla="*/ 0 w 1273901"/>
              <a:gd name="connsiteY2" fmla="*/ 2296885 h 2296885"/>
              <a:gd name="connsiteX0" fmla="*/ 0 w 1559019"/>
              <a:gd name="connsiteY0" fmla="*/ 0 h 2285999"/>
              <a:gd name="connsiteX1" fmla="*/ 1556658 w 1559019"/>
              <a:gd name="connsiteY1" fmla="*/ 1240971 h 2285999"/>
              <a:gd name="connsiteX2" fmla="*/ 293915 w 1559019"/>
              <a:gd name="connsiteY2" fmla="*/ 2285999 h 2285999"/>
              <a:gd name="connsiteX0" fmla="*/ 0 w 1559019"/>
              <a:gd name="connsiteY0" fmla="*/ 0 h 2285999"/>
              <a:gd name="connsiteX1" fmla="*/ 1556658 w 1559019"/>
              <a:gd name="connsiteY1" fmla="*/ 1240971 h 2285999"/>
              <a:gd name="connsiteX2" fmla="*/ 293915 w 1559019"/>
              <a:gd name="connsiteY2" fmla="*/ 2285999 h 2285999"/>
              <a:gd name="connsiteX0" fmla="*/ 304800 w 1864022"/>
              <a:gd name="connsiteY0" fmla="*/ 0 h 2166256"/>
              <a:gd name="connsiteX1" fmla="*/ 1861458 w 1864022"/>
              <a:gd name="connsiteY1" fmla="*/ 1240971 h 2166256"/>
              <a:gd name="connsiteX2" fmla="*/ 0 w 1864022"/>
              <a:gd name="connsiteY2" fmla="*/ 2166256 h 2166256"/>
              <a:gd name="connsiteX0" fmla="*/ 304800 w 1864022"/>
              <a:gd name="connsiteY0" fmla="*/ 0 h 2181437"/>
              <a:gd name="connsiteX1" fmla="*/ 1861458 w 1864022"/>
              <a:gd name="connsiteY1" fmla="*/ 1240971 h 2181437"/>
              <a:gd name="connsiteX2" fmla="*/ 0 w 1864022"/>
              <a:gd name="connsiteY2" fmla="*/ 2166256 h 2181437"/>
              <a:gd name="connsiteX0" fmla="*/ 250371 w 1808799"/>
              <a:gd name="connsiteY0" fmla="*/ 0 h 1540557"/>
              <a:gd name="connsiteX1" fmla="*/ 1807029 w 1808799"/>
              <a:gd name="connsiteY1" fmla="*/ 1240971 h 1540557"/>
              <a:gd name="connsiteX2" fmla="*/ 0 w 1808799"/>
              <a:gd name="connsiteY2" fmla="*/ 1491341 h 1540557"/>
              <a:gd name="connsiteX0" fmla="*/ 250371 w 1689393"/>
              <a:gd name="connsiteY0" fmla="*/ 0 h 1505541"/>
              <a:gd name="connsiteX1" fmla="*/ 1687286 w 1689393"/>
              <a:gd name="connsiteY1" fmla="*/ 620485 h 1505541"/>
              <a:gd name="connsiteX2" fmla="*/ 0 w 1689393"/>
              <a:gd name="connsiteY2" fmla="*/ 1491341 h 1505541"/>
              <a:gd name="connsiteX0" fmla="*/ 250371 w 1700243"/>
              <a:gd name="connsiteY0" fmla="*/ 0 h 1504524"/>
              <a:gd name="connsiteX1" fmla="*/ 1698172 w 1700243"/>
              <a:gd name="connsiteY1" fmla="*/ 555170 h 1504524"/>
              <a:gd name="connsiteX2" fmla="*/ 0 w 1700243"/>
              <a:gd name="connsiteY2" fmla="*/ 1491341 h 1504524"/>
              <a:gd name="connsiteX0" fmla="*/ 250371 w 1767558"/>
              <a:gd name="connsiteY0" fmla="*/ 0 h 1509261"/>
              <a:gd name="connsiteX1" fmla="*/ 1698172 w 1767558"/>
              <a:gd name="connsiteY1" fmla="*/ 555170 h 1509261"/>
              <a:gd name="connsiteX2" fmla="*/ 0 w 1767558"/>
              <a:gd name="connsiteY2" fmla="*/ 1491341 h 1509261"/>
              <a:gd name="connsiteX0" fmla="*/ 250371 w 1698280"/>
              <a:gd name="connsiteY0" fmla="*/ 0 h 1508990"/>
              <a:gd name="connsiteX1" fmla="*/ 1698172 w 1698280"/>
              <a:gd name="connsiteY1" fmla="*/ 555170 h 1508990"/>
              <a:gd name="connsiteX2" fmla="*/ 0 w 1698280"/>
              <a:gd name="connsiteY2" fmla="*/ 1491341 h 1508990"/>
              <a:gd name="connsiteX0" fmla="*/ 250371 w 1698276"/>
              <a:gd name="connsiteY0" fmla="*/ 0 h 1508990"/>
              <a:gd name="connsiteX1" fmla="*/ 1698172 w 1698276"/>
              <a:gd name="connsiteY1" fmla="*/ 555170 h 1508990"/>
              <a:gd name="connsiteX2" fmla="*/ 0 w 1698276"/>
              <a:gd name="connsiteY2" fmla="*/ 1491341 h 150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276" h="1508990">
                <a:moveTo>
                  <a:pt x="250371" y="0"/>
                </a:moveTo>
                <a:cubicBezTo>
                  <a:pt x="1125763" y="86178"/>
                  <a:pt x="1707244" y="67127"/>
                  <a:pt x="1698172" y="555170"/>
                </a:cubicBezTo>
                <a:cubicBezTo>
                  <a:pt x="1689100" y="1043213"/>
                  <a:pt x="1807936" y="1617434"/>
                  <a:pt x="0" y="1491341"/>
                </a:cubicBezTo>
              </a:path>
            </a:pathLst>
          </a:cu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7298501" y="2492896"/>
            <a:ext cx="10277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GLUE 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56857" y="3688508"/>
            <a:ext cx="64152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OCCI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8574" y="4215701"/>
            <a:ext cx="705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CDMI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5783" y="3646678"/>
            <a:ext cx="57137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OVF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8853" y="5980638"/>
            <a:ext cx="57579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JMX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056" y="5984628"/>
            <a:ext cx="140795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err="1">
                <a:solidFill>
                  <a:prstClr val="white"/>
                </a:solidFill>
              </a:rPr>
              <a:t>UsageRecord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869" y="3085466"/>
            <a:ext cx="71679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SAML</a:t>
            </a:r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 rot="16200000">
            <a:off x="2904175" y="939671"/>
            <a:ext cx="484632" cy="132544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/>
      <p:bldP spid="21" grpId="0" animBg="1"/>
      <p:bldP spid="22" grpId="0" animBg="1"/>
      <p:bldP spid="23" grpId="0" animBg="1"/>
      <p:bldP spid="24" grpId="0" animBg="1"/>
      <p:bldP spid="17" grpId="0" animBg="1"/>
      <p:bldP spid="18" grpId="0" animBg="1"/>
      <p:bldP spid="2049" grpId="0" animBg="1"/>
      <p:bldP spid="36" grpId="0" animBg="1"/>
      <p:bldP spid="205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4525963"/>
          </a:xfrm>
        </p:spPr>
        <p:txBody>
          <a:bodyPr/>
          <a:lstStyle/>
          <a:p>
            <a:r>
              <a:rPr lang="en-GB" dirty="0" smtClean="0"/>
              <a:t>No ‘big-bang’ migration</a:t>
            </a:r>
          </a:p>
          <a:p>
            <a:pPr lvl="1"/>
            <a:r>
              <a:rPr lang="en-GB" dirty="0" smtClean="0"/>
              <a:t>Gradual change transparent to the end-user</a:t>
            </a:r>
          </a:p>
          <a:p>
            <a:r>
              <a:rPr lang="en-GB" dirty="0" smtClean="0"/>
              <a:t>Clearly identify the role of the expert</a:t>
            </a:r>
          </a:p>
          <a:p>
            <a:pPr lvl="1"/>
            <a:r>
              <a:rPr lang="en-GB" dirty="0" smtClean="0"/>
              <a:t>Already residing in the NGI and VRCs</a:t>
            </a:r>
          </a:p>
          <a:p>
            <a:r>
              <a:rPr lang="en-GB" dirty="0" smtClean="0"/>
              <a:t>Increase the flexibility of the infrastructure</a:t>
            </a:r>
          </a:p>
          <a:p>
            <a:pPr lvl="1"/>
            <a:r>
              <a:rPr lang="en-GB" dirty="0" smtClean="0"/>
              <a:t>Allow experts to configure resources</a:t>
            </a:r>
          </a:p>
          <a:p>
            <a:pPr lvl="1"/>
            <a:r>
              <a:rPr lang="en-GB" dirty="0" smtClean="0"/>
              <a:t>Meet the immediate needs of their users</a:t>
            </a:r>
          </a:p>
          <a:p>
            <a:r>
              <a:rPr lang="en-GB" dirty="0"/>
              <a:t>E</a:t>
            </a:r>
            <a:r>
              <a:rPr lang="en-GB" dirty="0" smtClean="0"/>
              <a:t>xperts from other communities have access</a:t>
            </a:r>
          </a:p>
          <a:p>
            <a:pPr lvl="1"/>
            <a:r>
              <a:rPr lang="en-GB" dirty="0" smtClean="0"/>
              <a:t>Demonstrate resources accessible to all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12" y="4033768"/>
            <a:ext cx="8812088" cy="2275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5936" y="1124744"/>
            <a:ext cx="4968552" cy="28904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124744"/>
            <a:ext cx="3816424" cy="28904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Future?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1458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VO Specific Operations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4005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Infrastructure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Providers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088" y="4023608"/>
            <a:ext cx="8812088" cy="22755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Infrastructure Providers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(Research &amp; </a:t>
            </a:r>
            <a:r>
              <a:rPr lang="en-GB" sz="2400" dirty="0" err="1">
                <a:solidFill>
                  <a:prstClr val="white"/>
                </a:solidFill>
              </a:rPr>
              <a:t>Commerical</a:t>
            </a:r>
            <a:r>
              <a:rPr lang="en-GB" sz="2400" dirty="0">
                <a:solidFill>
                  <a:prstClr val="white"/>
                </a:solidFill>
              </a:rPr>
              <a:t> – National, European &amp; Global)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1114584"/>
            <a:ext cx="4968552" cy="2890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End-Users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(National, European &amp; Global Collaborations)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114584"/>
            <a:ext cx="3816424" cy="28904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Experts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(Communicating between users &amp; providers)</a:t>
            </a:r>
          </a:p>
        </p:txBody>
      </p:sp>
      <p:sp>
        <p:nvSpPr>
          <p:cNvPr id="14" name="Up-Down Arrow 13"/>
          <p:cNvSpPr/>
          <p:nvPr/>
        </p:nvSpPr>
        <p:spPr>
          <a:xfrm>
            <a:off x="6140694" y="3501008"/>
            <a:ext cx="807570" cy="1015743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Left-Up Arrow 12"/>
          <p:cNvSpPr/>
          <p:nvPr/>
        </p:nvSpPr>
        <p:spPr>
          <a:xfrm rot="10800000">
            <a:off x="2051721" y="2780928"/>
            <a:ext cx="2520279" cy="2032230"/>
          </a:xfrm>
          <a:prstGeom prst="leftUpArrow">
            <a:avLst>
              <a:gd name="adj1" fmla="val 16808"/>
              <a:gd name="adj2" fmla="val 25000"/>
              <a:gd name="adj3" fmla="val 16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4088" y="1196752"/>
            <a:ext cx="8760400" cy="2600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Virtual Research Community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1124744"/>
            <a:ext cx="8856984" cy="37124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End-User Technology Experts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(National, European &amp; Global Collaborations)</a:t>
            </a:r>
          </a:p>
        </p:txBody>
      </p:sp>
      <p:sp>
        <p:nvSpPr>
          <p:cNvPr id="5" name="Up-Down Arrow 4"/>
          <p:cNvSpPr/>
          <p:nvPr/>
        </p:nvSpPr>
        <p:spPr>
          <a:xfrm>
            <a:off x="3851920" y="4085056"/>
            <a:ext cx="1399115" cy="1504184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4" grpId="0" animBg="1"/>
      <p:bldP spid="13" grpId="0" animBg="1"/>
      <p:bldP spid="16" grpId="0" animBg="1"/>
      <p:bldP spid="1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4033768"/>
            <a:ext cx="5220072" cy="2275552"/>
          </a:xfrm>
          <a:prstGeom prst="rect">
            <a:avLst/>
          </a:prstGeom>
          <a:gradFill flip="none" rotWithShape="1">
            <a:gsLst>
              <a:gs pos="50000">
                <a:srgbClr val="FF0000">
                  <a:tint val="66000"/>
                  <a:satMod val="160000"/>
                  <a:lumMod val="67000"/>
                  <a:alpha val="61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276872"/>
            <a:ext cx="5220072" cy="1756656"/>
          </a:xfrm>
          <a:prstGeom prst="rect">
            <a:avLst/>
          </a:prstGeom>
          <a:gradFill flip="none" rotWithShape="1">
            <a:gsLst>
              <a:gs pos="50000">
                <a:srgbClr val="FF0000">
                  <a:tint val="66000"/>
                  <a:satMod val="160000"/>
                  <a:lumMod val="67000"/>
                  <a:alpha val="61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Ecosystem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1458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VO Specific Operations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6168" y="3717032"/>
            <a:ext cx="2117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EGI-</a:t>
            </a:r>
            <a:r>
              <a:rPr lang="en-GB" sz="3200" dirty="0" err="1">
                <a:solidFill>
                  <a:prstClr val="black"/>
                </a:solidFill>
              </a:rPr>
              <a:t>InSPIRE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35896" y="908720"/>
            <a:ext cx="4464496" cy="5256584"/>
          </a:xfrm>
          <a:prstGeom prst="ellipse">
            <a:avLst/>
          </a:prstGeom>
          <a:gradFill flip="none" rotWithShape="1">
            <a:gsLst>
              <a:gs pos="13000">
                <a:srgbClr val="FFFF00">
                  <a:alpha val="50000"/>
                </a:srgbClr>
              </a:gs>
              <a:gs pos="6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EMI &amp; IGE</a:t>
            </a:r>
          </a:p>
        </p:txBody>
      </p:sp>
      <p:sp>
        <p:nvSpPr>
          <p:cNvPr id="21" name="Oval 20"/>
          <p:cNvSpPr/>
          <p:nvPr/>
        </p:nvSpPr>
        <p:spPr>
          <a:xfrm>
            <a:off x="1187624" y="4437112"/>
            <a:ext cx="2808312" cy="687073"/>
          </a:xfrm>
          <a:prstGeom prst="ellipse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prstClr val="black"/>
                </a:solidFill>
              </a:rPr>
              <a:t>StratusLab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0" y="5196193"/>
            <a:ext cx="2195669" cy="969111"/>
          </a:xfrm>
          <a:prstGeom prst="ellipse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VENUS-C</a:t>
            </a:r>
          </a:p>
        </p:txBody>
      </p:sp>
      <p:sp>
        <p:nvSpPr>
          <p:cNvPr id="23" name="Oval 22"/>
          <p:cNvSpPr/>
          <p:nvPr/>
        </p:nvSpPr>
        <p:spPr>
          <a:xfrm>
            <a:off x="5076056" y="1307761"/>
            <a:ext cx="2195669" cy="969111"/>
          </a:xfrm>
          <a:prstGeom prst="ellipse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884368" y="1340768"/>
            <a:ext cx="1152128" cy="4815244"/>
          </a:xfrm>
          <a:prstGeom prst="ellipse">
            <a:avLst/>
          </a:prstGeom>
          <a:solidFill>
            <a:schemeClr val="accent3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EDGI</a:t>
            </a:r>
          </a:p>
        </p:txBody>
      </p:sp>
      <p:sp>
        <p:nvSpPr>
          <p:cNvPr id="16" name="Oval 15"/>
          <p:cNvSpPr/>
          <p:nvPr/>
        </p:nvSpPr>
        <p:spPr>
          <a:xfrm>
            <a:off x="179512" y="2320038"/>
            <a:ext cx="1195189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NGIs</a:t>
            </a:r>
          </a:p>
        </p:txBody>
      </p:sp>
      <p:sp>
        <p:nvSpPr>
          <p:cNvPr id="18" name="Oval 17"/>
          <p:cNvSpPr/>
          <p:nvPr/>
        </p:nvSpPr>
        <p:spPr>
          <a:xfrm>
            <a:off x="1476175" y="2320039"/>
            <a:ext cx="1368152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EIROs</a:t>
            </a:r>
          </a:p>
        </p:txBody>
      </p:sp>
      <p:sp>
        <p:nvSpPr>
          <p:cNvPr id="20" name="Oval 19"/>
          <p:cNvSpPr/>
          <p:nvPr/>
        </p:nvSpPr>
        <p:spPr>
          <a:xfrm>
            <a:off x="2956087" y="2320039"/>
            <a:ext cx="938220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VOs</a:t>
            </a:r>
          </a:p>
        </p:txBody>
      </p:sp>
      <p:sp>
        <p:nvSpPr>
          <p:cNvPr id="25" name="Oval 24"/>
          <p:cNvSpPr/>
          <p:nvPr/>
        </p:nvSpPr>
        <p:spPr>
          <a:xfrm>
            <a:off x="2206236" y="5406222"/>
            <a:ext cx="1195189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NGIs</a:t>
            </a:r>
          </a:p>
        </p:txBody>
      </p:sp>
      <p:sp>
        <p:nvSpPr>
          <p:cNvPr id="26" name="Oval 25"/>
          <p:cNvSpPr/>
          <p:nvPr/>
        </p:nvSpPr>
        <p:spPr>
          <a:xfrm>
            <a:off x="3462259" y="5406223"/>
            <a:ext cx="1368152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EIROs</a:t>
            </a:r>
          </a:p>
        </p:txBody>
      </p:sp>
      <p:sp>
        <p:nvSpPr>
          <p:cNvPr id="27" name="Oval 26"/>
          <p:cNvSpPr/>
          <p:nvPr/>
        </p:nvSpPr>
        <p:spPr>
          <a:xfrm>
            <a:off x="4982811" y="5406223"/>
            <a:ext cx="938220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VOs</a:t>
            </a:r>
          </a:p>
        </p:txBody>
      </p:sp>
      <p:sp>
        <p:nvSpPr>
          <p:cNvPr id="28" name="Oval 27"/>
          <p:cNvSpPr/>
          <p:nvPr/>
        </p:nvSpPr>
        <p:spPr>
          <a:xfrm>
            <a:off x="6073430" y="5401358"/>
            <a:ext cx="2891058" cy="68707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Commercial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0" grpId="0"/>
      <p:bldP spid="15" grpId="0" animBg="1"/>
      <p:bldP spid="21" grpId="0" animBg="1"/>
      <p:bldP spid="22" grpId="0" animBg="1"/>
      <p:bldP spid="23" grpId="0" animBg="1"/>
      <p:bldP spid="24" grpId="0" animBg="1"/>
      <p:bldP spid="16" grpId="0" animBg="1"/>
      <p:bldP spid="18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35285"/>
            <a:ext cx="6741094" cy="4525963"/>
          </a:xfrm>
        </p:spPr>
        <p:txBody>
          <a:bodyPr/>
          <a:lstStyle/>
          <a:p>
            <a:r>
              <a:rPr lang="en-GB" dirty="0" smtClean="0"/>
              <a:t>EGI User Forum, Vilnius</a:t>
            </a:r>
          </a:p>
          <a:p>
            <a:pPr lvl="1"/>
            <a:r>
              <a:rPr lang="en-GB" dirty="0" smtClean="0"/>
              <a:t>Virtualisation and cloud track</a:t>
            </a:r>
          </a:p>
          <a:p>
            <a:pPr lvl="1"/>
            <a:r>
              <a:rPr lang="en-GB" dirty="0" smtClean="0"/>
              <a:t>Tutorials: </a:t>
            </a:r>
            <a:r>
              <a:rPr lang="en-GB" dirty="0" err="1" smtClean="0"/>
              <a:t>StratusLab</a:t>
            </a:r>
            <a:r>
              <a:rPr lang="en-GB" dirty="0" smtClean="0"/>
              <a:t> &amp; VENUS-C</a:t>
            </a:r>
          </a:p>
          <a:p>
            <a:r>
              <a:rPr lang="en-GB" dirty="0" smtClean="0"/>
              <a:t>EGI User Virtualisation Workshop</a:t>
            </a:r>
          </a:p>
          <a:p>
            <a:pPr lvl="1"/>
            <a:r>
              <a:rPr lang="en-GB" dirty="0" smtClean="0"/>
              <a:t>12-13</a:t>
            </a:r>
            <a:r>
              <a:rPr lang="en-GB" baseline="30000" dirty="0" smtClean="0"/>
              <a:t>th</a:t>
            </a:r>
            <a:r>
              <a:rPr lang="en-GB" dirty="0" smtClean="0"/>
              <a:t> May 2011, Amsterdam</a:t>
            </a:r>
          </a:p>
          <a:p>
            <a:pPr lvl="1"/>
            <a:r>
              <a:rPr lang="en-GB" dirty="0" smtClean="0"/>
              <a:t>Cloud: how, when &amp; where for EGI</a:t>
            </a:r>
          </a:p>
          <a:p>
            <a:pPr lvl="2"/>
            <a:r>
              <a:rPr lang="en-GB" dirty="0" smtClean="0"/>
              <a:t>http://go.egi.egi/uvw1</a:t>
            </a:r>
          </a:p>
          <a:p>
            <a:r>
              <a:rPr lang="en-GB" dirty="0" smtClean="0"/>
              <a:t>EGI Technical Forum, Lyon</a:t>
            </a:r>
          </a:p>
          <a:p>
            <a:pPr lvl="1"/>
            <a:r>
              <a:rPr lang="en-GB" dirty="0" smtClean="0"/>
              <a:t>Adoption of virtualisation by EGI</a:t>
            </a:r>
          </a:p>
          <a:p>
            <a:pPr lvl="1"/>
            <a:r>
              <a:rPr lang="en-GB" dirty="0" smtClean="0"/>
              <a:t>How to provision resources at scale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/>
        </p:blipFill>
        <p:spPr>
          <a:xfrm>
            <a:off x="6516216" y="1124744"/>
            <a:ext cx="2592288" cy="3278697"/>
          </a:xfrm>
          <a:prstGeom prst="rect">
            <a:avLst/>
          </a:prstGeom>
        </p:spPr>
      </p:pic>
      <p:pic>
        <p:nvPicPr>
          <p:cNvPr id="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69431"/>
            <a:ext cx="1046011" cy="435633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ISGC &amp; OGF 31 Opening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194" name="Picture 2" descr="Open Grid Fo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90" y="5056748"/>
            <a:ext cx="2331914" cy="12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6216" y="1052736"/>
            <a:ext cx="2627784" cy="3350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90" y="3212976"/>
            <a:ext cx="2331914" cy="181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Words>374</Words>
  <Application>Microsoft Office PowerPoint</Application>
  <PresentationFormat>On-screen Show (4:3)</PresentationFormat>
  <Paragraphs>119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EG-InSPIRE</vt:lpstr>
      <vt:lpstr>Linked Challenges</vt:lpstr>
      <vt:lpstr>Federated Environment</vt:lpstr>
      <vt:lpstr>Resource Centre View</vt:lpstr>
      <vt:lpstr>What does this mean?</vt:lpstr>
      <vt:lpstr>A Virtualised Future?</vt:lpstr>
      <vt:lpstr>A Virtualised Ecosystem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StevenNewhouse</dc:creator>
  <cp:lastModifiedBy>StevenNewhouse</cp:lastModifiedBy>
  <cp:revision>29</cp:revision>
  <dcterms:created xsi:type="dcterms:W3CDTF">2011-03-20T06:31:00Z</dcterms:created>
  <dcterms:modified xsi:type="dcterms:W3CDTF">2011-04-07T14:39:54Z</dcterms:modified>
</cp:coreProperties>
</file>