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577" r:id="rId2"/>
    <p:sldId id="869" r:id="rId3"/>
    <p:sldId id="864" r:id="rId4"/>
    <p:sldId id="867" r:id="rId5"/>
    <p:sldId id="868" r:id="rId6"/>
    <p:sldId id="865" r:id="rId7"/>
    <p:sldId id="870" r:id="rId8"/>
    <p:sldId id="866" r:id="rId9"/>
    <p:sldId id="863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1472" y="-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116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58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43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doku.php/deliverables" TargetMode="External"/><Relationship Id="rId3" Type="http://schemas.openxmlformats.org/officeDocument/2006/relationships/hyperlink" Target="http://stratuslab.eu/doku.php/interna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Validating the EGI Cloud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Integration </a:t>
            </a:r>
            <a:r>
              <a:rPr lang="en-US" dirty="0"/>
              <a:t>Profile Use </a:t>
            </a:r>
            <a:r>
              <a:rPr lang="en-US" dirty="0" smtClean="0"/>
              <a:t>Case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Vangelis Floros, GRNET</a:t>
            </a:r>
          </a:p>
          <a:p>
            <a:r>
              <a:rPr lang="en-US" dirty="0" smtClean="0"/>
              <a:t>EGI Virtualization Workshop (Amsterdam Science Park)</a:t>
            </a:r>
            <a:endParaRPr lang="en-US" dirty="0" smtClean="0"/>
          </a:p>
          <a:p>
            <a:r>
              <a:rPr lang="en-US" dirty="0" smtClean="0"/>
              <a:t>12 </a:t>
            </a:r>
            <a:r>
              <a:rPr lang="en-US" dirty="0" smtClean="0"/>
              <a:t>May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7544" y="1340768"/>
            <a:ext cx="7939608" cy="5105400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Matching of EGI Cloud Integration Profile scenarios with </a:t>
            </a:r>
            <a:r>
              <a:rPr lang="en-US" dirty="0" err="1" smtClean="0"/>
              <a:t>StratusLab’s</a:t>
            </a:r>
            <a:r>
              <a:rPr lang="en-US" dirty="0" smtClean="0"/>
              <a:t> use cases</a:t>
            </a:r>
          </a:p>
          <a:p>
            <a:pPr>
              <a:buFont typeface="Arial"/>
              <a:buChar char="•"/>
            </a:pPr>
            <a:r>
              <a:rPr lang="en-US" dirty="0" smtClean="0"/>
              <a:t>Implemented functionality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cases planned in the </a:t>
            </a:r>
            <a:r>
              <a:rPr lang="en-US" dirty="0" err="1" smtClean="0"/>
              <a:t>StratusLab</a:t>
            </a:r>
            <a:r>
              <a:rPr lang="en-US" dirty="0" smtClean="0"/>
              <a:t> roadmap</a:t>
            </a:r>
          </a:p>
          <a:p>
            <a:pPr>
              <a:buFont typeface="Arial"/>
              <a:buChar char="•"/>
            </a:pPr>
            <a:r>
              <a:rPr lang="en-US" dirty="0" smtClean="0"/>
              <a:t>Additional Use Cases beyond the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7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Overview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53919145"/>
              </p:ext>
            </p:extLst>
          </p:nvPr>
        </p:nvGraphicFramePr>
        <p:xfrm>
          <a:off x="304800" y="1447800"/>
          <a:ext cx="8352928" cy="43525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0280"/>
                <a:gridCol w="5832648"/>
              </a:tblGrid>
              <a:tr h="51205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Your scenario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Running a pre-defined VM image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Matches </a:t>
                      </a:r>
                      <a:r>
                        <a:rPr lang="en-GB" dirty="0" smtClean="0"/>
                        <a:t>“Scenario 1”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in </a:t>
                      </a:r>
                      <a:r>
                        <a:rPr lang="en-GB" dirty="0" smtClean="0"/>
                        <a:t>EGI Cloud Integration </a:t>
                      </a:r>
                      <a:r>
                        <a:rPr lang="en-GB" dirty="0" smtClean="0"/>
                        <a:t>Profile. Users may be identified by</a:t>
                      </a:r>
                      <a:r>
                        <a:rPr lang="en-GB" baseline="0" dirty="0" smtClean="0"/>
                        <a:t> a username/password pair, their X.509v3 certificate or a VOMS proxy certificate. Instances are provided with a public IP (option for private and local IPs also available). VM images reside in an Appliance Marketplace.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Users can instantiate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Virtual</a:t>
                      </a:r>
                      <a:r>
                        <a:rPr lang="en-GB" baseline="0" dirty="0" smtClean="0"/>
                        <a:t> Clusters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Extends “Scenario</a:t>
                      </a:r>
                      <a:r>
                        <a:rPr lang="en-GB" baseline="0" dirty="0" smtClean="0"/>
                        <a:t> 1”. Users may insatiate a tightly interrelated group of VMs. E.g. VMs sharing an NFS folder for tightly coupled computations (MPI </a:t>
                      </a:r>
                      <a:r>
                        <a:rPr lang="en-GB" baseline="0" dirty="0" err="1" smtClean="0"/>
                        <a:t>etc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Users provide their own images to</a:t>
                      </a:r>
                      <a:r>
                        <a:rPr lang="en-GB" baseline="0" dirty="0" smtClean="0"/>
                        <a:t> the Appliance Marketplace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Matches “Scenario 2”. Users</a:t>
                      </a:r>
                      <a:r>
                        <a:rPr lang="en-GB" baseline="0" dirty="0" smtClean="0"/>
                        <a:t> configure their images according to their requirements. Images may include pre-installed applications and data. Images follow a specific “contextualization recipe”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04762" y="5939433"/>
            <a:ext cx="7767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EGI Cloud Integration Use Cases: </a:t>
            </a:r>
            <a:r>
              <a:rPr lang="en-GB" sz="1800" dirty="0">
                <a:hlinkClick r:id="rId2"/>
              </a:rPr>
              <a:t>https://documents.egi.eu/document/435</a:t>
            </a:r>
            <a:r>
              <a:rPr lang="en-GB" sz="18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Overview (2)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24838200"/>
              </p:ext>
            </p:extLst>
          </p:nvPr>
        </p:nvGraphicFramePr>
        <p:xfrm>
          <a:off x="304800" y="1447800"/>
          <a:ext cx="8352928" cy="47182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0280"/>
                <a:gridCol w="5832648"/>
              </a:tblGrid>
              <a:tr h="51205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Your scenario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Users can attach persistent storage</a:t>
                      </a:r>
                      <a:r>
                        <a:rPr lang="en-GB" baseline="0" dirty="0" smtClean="0"/>
                        <a:t> to VM instances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Matches “Scenario 2”. Persistent</a:t>
                      </a:r>
                      <a:r>
                        <a:rPr lang="en-GB" baseline="0" dirty="0" smtClean="0"/>
                        <a:t> storage may be re-configured with software and data and can be attached during VM instantiation. Volumes may be shared among different users.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Resource providers support </a:t>
                      </a:r>
                      <a:r>
                        <a:rPr lang="en-GB" dirty="0" err="1" smtClean="0"/>
                        <a:t>Cloudbursting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Extends “Scenario 3”. An RP may use resources from other RPs in order to satisfy temporary peak demands. The process should remain transparent to the end user. 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Resource providers endorse</a:t>
                      </a:r>
                      <a:r>
                        <a:rPr lang="en-GB" baseline="0" dirty="0" smtClean="0"/>
                        <a:t> specific images and users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Extends “Scenario 3”. Gives resource providers the</a:t>
                      </a:r>
                      <a:r>
                        <a:rPr lang="en-GB" baseline="0" dirty="0" smtClean="0"/>
                        <a:t> power to control what runs in their cloud. In StratusLab, part of Marketplace functionality.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Federating</a:t>
                      </a:r>
                      <a:r>
                        <a:rPr lang="en-GB" baseline="0" dirty="0" smtClean="0"/>
                        <a:t> resource providers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Extends “Scenario 3” in EGI Cloud Integration Profile</a:t>
                      </a:r>
                      <a:r>
                        <a:rPr lang="en-GB" baseline="0" dirty="0" smtClean="0"/>
                        <a:t> by needing resource providers to share user information (e.g. common user database</a:t>
                      </a:r>
                      <a:r>
                        <a:rPr lang="en-GB" baseline="0" dirty="0" smtClean="0"/>
                        <a:t>) and deploy interoperable cloud services 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09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Overview (2)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17418620"/>
              </p:ext>
            </p:extLst>
          </p:nvPr>
        </p:nvGraphicFramePr>
        <p:xfrm>
          <a:off x="304800" y="1447800"/>
          <a:ext cx="8352928" cy="35295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0280"/>
                <a:gridCol w="5832648"/>
              </a:tblGrid>
              <a:tr h="51205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Your scenario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Accounting information are kept</a:t>
                      </a:r>
                      <a:r>
                        <a:rPr lang="en-GB" baseline="0" dirty="0" smtClean="0"/>
                        <a:t> per user and per VO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Extends </a:t>
                      </a:r>
                      <a:r>
                        <a:rPr lang="en-GB" dirty="0" smtClean="0"/>
                        <a:t>“Scenario 4” </a:t>
                      </a:r>
                      <a:r>
                        <a:rPr lang="en-GB" dirty="0" smtClean="0"/>
                        <a:t>in EGI Cloud Integration Profile</a:t>
                      </a:r>
                      <a:r>
                        <a:rPr lang="en-GB" baseline="0" dirty="0" smtClean="0"/>
                        <a:t> by needing </a:t>
                      </a:r>
                      <a:r>
                        <a:rPr lang="en-GB" baseline="0" dirty="0" smtClean="0"/>
                        <a:t>additional information to be kept: network traffic, licensed software usage, type of VMs 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Resource providers offer clear and verifiable</a:t>
                      </a:r>
                      <a:r>
                        <a:rPr lang="en-GB" baseline="0" dirty="0" smtClean="0"/>
                        <a:t> SLAs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Extends “Scenario 5”. Users should be aware of the </a:t>
                      </a:r>
                      <a:r>
                        <a:rPr lang="en-GB" dirty="0" err="1" smtClean="0"/>
                        <a:t>QoS</a:t>
                      </a:r>
                      <a:r>
                        <a:rPr lang="en-GB" dirty="0" smtClean="0"/>
                        <a:t> they are signing</a:t>
                      </a:r>
                      <a:r>
                        <a:rPr lang="en-GB" baseline="0" dirty="0" smtClean="0"/>
                        <a:t> for and be able to monitor it. (Not within </a:t>
                      </a:r>
                      <a:r>
                        <a:rPr lang="en-GB" baseline="0" dirty="0" err="1" smtClean="0"/>
                        <a:t>StratusLab’s</a:t>
                      </a:r>
                      <a:r>
                        <a:rPr lang="en-GB" baseline="0" dirty="0" smtClean="0"/>
                        <a:t> scope)</a:t>
                      </a:r>
                      <a:endParaRPr lang="en-GB" dirty="0"/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en-GB" dirty="0" smtClean="0"/>
                        <a:t>Users control the lifecycle of the VM and get notified about state changes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Matches “Scenario 6”. *Currently</a:t>
                      </a:r>
                      <a:r>
                        <a:rPr lang="en-GB" baseline="0" dirty="0" smtClean="0"/>
                        <a:t> only status pulling is supported in StratusLab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08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Scenario: Credit-based resource utilization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Priority: </a:t>
            </a:r>
            <a:r>
              <a:rPr lang="en-GB" dirty="0" smtClean="0">
                <a:latin typeface="Arial" charset="0"/>
              </a:rPr>
              <a:t>Need later</a:t>
            </a:r>
            <a:endParaRPr lang="en-GB" dirty="0">
              <a:latin typeface="Arial" charset="0"/>
            </a:endParaRP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Charging mechanism for the usage of cloud resources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May refer to real / virtual money or mix of both</a:t>
            </a:r>
          </a:p>
          <a:p>
            <a:pPr>
              <a:buFont typeface="Arial"/>
              <a:buChar char="•"/>
            </a:pPr>
            <a:r>
              <a:rPr lang="en-GB" dirty="0">
                <a:latin typeface="Arial" charset="0"/>
              </a:rPr>
              <a:t>User and VO </a:t>
            </a:r>
            <a:r>
              <a:rPr lang="en-GB" dirty="0" smtClean="0">
                <a:latin typeface="Arial" charset="0"/>
              </a:rPr>
              <a:t>based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Require detailed and reliable accounting information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8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Scenario: Transparent access to federated resources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Priority: </a:t>
            </a:r>
            <a:r>
              <a:rPr lang="en-GB" dirty="0" smtClean="0">
                <a:latin typeface="Arial" charset="0"/>
              </a:rPr>
              <a:t>Need later</a:t>
            </a:r>
            <a:endParaRPr lang="en-GB" dirty="0">
              <a:latin typeface="Arial" charset="0"/>
            </a:endParaRP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Users need not be aware of all RPs across </a:t>
            </a:r>
            <a:r>
              <a:rPr lang="en-GB" dirty="0">
                <a:latin typeface="Arial" charset="0"/>
              </a:rPr>
              <a:t>E</a:t>
            </a:r>
            <a:r>
              <a:rPr lang="en-GB" dirty="0" smtClean="0">
                <a:latin typeface="Arial" charset="0"/>
              </a:rPr>
              <a:t>urope and how they are integrated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Access through a “Home” cloud site (e.g. hosted by the NGI)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Awareness of VM capabilities and high-level cloud services</a:t>
            </a:r>
          </a:p>
          <a:p>
            <a:pPr>
              <a:buFont typeface="Arial"/>
              <a:buChar char="•"/>
            </a:pPr>
            <a:r>
              <a:rPr lang="en-GB" dirty="0" smtClean="0">
                <a:latin typeface="Arial" charset="0"/>
              </a:rPr>
              <a:t>No need for centralized brokering services</a:t>
            </a:r>
          </a:p>
        </p:txBody>
      </p:sp>
    </p:spTree>
    <p:extLst>
      <p:ext uri="{BB962C8B-B14F-4D97-AF65-F5344CB8AC3E}">
        <p14:creationId xmlns:p14="http://schemas.microsoft.com/office/powerpoint/2010/main" val="170040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/>
              <a:t> deliverables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http://stratuslab.eu/doku.php/</a:t>
            </a:r>
            <a:r>
              <a:rPr lang="en-US" dirty="0" smtClean="0">
                <a:hlinkClick r:id="rId2"/>
              </a:rPr>
              <a:t>deliverables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StratusLab</a:t>
            </a:r>
            <a:r>
              <a:rPr lang="en-US" dirty="0" smtClean="0"/>
              <a:t> wiki: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://stratuslab.eu/doku.php/</a:t>
            </a:r>
            <a:r>
              <a:rPr lang="en-US" dirty="0" smtClean="0">
                <a:hlinkClick r:id="rId3"/>
              </a:rPr>
              <a:t>internal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9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4209</TotalTime>
  <Words>580</Words>
  <Application>Microsoft Macintosh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stratuslab-presentation-template-v3</vt:lpstr>
      <vt:lpstr>Validating the EGI Cloud  Integration Profile Use Case</vt:lpstr>
      <vt:lpstr>Goal</vt:lpstr>
      <vt:lpstr>Use cases Overview</vt:lpstr>
      <vt:lpstr>Use cases Overview (2)</vt:lpstr>
      <vt:lpstr>Use cases Overview (2)</vt:lpstr>
      <vt:lpstr>New Scenario: Credit-based resource utilization</vt:lpstr>
      <vt:lpstr>New Scenario: Transparent access to federated resources</vt:lpstr>
      <vt:lpstr>References</vt:lpstr>
      <vt:lpstr>PowerPoint Presentation</vt:lpstr>
    </vt:vector>
  </TitlesOfParts>
  <Company>SixSq Sàrl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Vangelis Floros</cp:lastModifiedBy>
  <cp:revision>306</cp:revision>
  <cp:lastPrinted>2010-03-23T08:08:48Z</cp:lastPrinted>
  <dcterms:created xsi:type="dcterms:W3CDTF">2011-04-10T04:22:42Z</dcterms:created>
  <dcterms:modified xsi:type="dcterms:W3CDTF">2011-05-12T06:41:01Z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