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8" r:id="rId2"/>
    <p:sldId id="269" r:id="rId3"/>
    <p:sldId id="270" r:id="rId4"/>
    <p:sldId id="271" r:id="rId5"/>
    <p:sldId id="266" r:id="rId6"/>
    <p:sldId id="268" r:id="rId7"/>
  </p:sldIdLst>
  <p:sldSz cx="9144000" cy="6858000" type="screen4x3"/>
  <p:notesSz cx="677545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2" autoAdjust="0"/>
    <p:restoredTop sz="94737" autoAdjust="0"/>
  </p:normalViewPr>
  <p:slideViewPr>
    <p:cSldViewPr>
      <p:cViewPr varScale="1">
        <p:scale>
          <a:sx n="84" d="100"/>
          <a:sy n="84" d="100"/>
        </p:scale>
        <p:origin x="-12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714-06A7-4C3E-B282-1CB27244E958}" type="datetimeFigureOut">
              <a:rPr lang="en-US" smtClean="0"/>
              <a:pPr/>
              <a:t>11/05/11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8315-CB39-4237-8C9E-1377361AD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tiff"/><Relationship Id="rId5" Type="http://schemas.openxmlformats.org/officeDocument/2006/relationships/image" Target="../media/image11.jpeg"/><Relationship Id="rId6" Type="http://schemas.openxmlformats.org/officeDocument/2006/relationships/image" Target="../media/image12.tiff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Principle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Date/other info</a:t>
            </a:r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screen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Ian.Bird@cern.ch</a:t>
            </a: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pic>
        <p:nvPicPr>
          <p:cNvPr id="11" name="Picture 10" descr="CERN_logo_400x400.gif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Ian.Bird@cern.ch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55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66800"/>
            <a:ext cx="7992888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WLCG Views on Clouds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3690811" cy="60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Ian Bird; WLCG Project Leader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1560" y="3200400"/>
            <a:ext cx="6984776" cy="1066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Amsterdam, 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May,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R&amp;D:</a:t>
            </a:r>
          </a:p>
          <a:p>
            <a:pPr lvl="1"/>
            <a:r>
              <a:rPr lang="en-US" dirty="0"/>
              <a:t>evaluate cloud technologies</a:t>
            </a:r>
          </a:p>
          <a:p>
            <a:pPr lvl="1"/>
            <a:r>
              <a:rPr lang="en-US" dirty="0"/>
              <a:t>design a model </a:t>
            </a:r>
            <a:r>
              <a:rPr lang="en-US" dirty="0" smtClean="0"/>
              <a:t>for clouds  interacting with ATLAS software</a:t>
            </a:r>
            <a:endParaRPr lang="en-US" dirty="0"/>
          </a:p>
          <a:p>
            <a:pPr lvl="1"/>
            <a:r>
              <a:rPr lang="en-US" dirty="0"/>
              <a:t>implement in DDM, Panda, etc</a:t>
            </a:r>
          </a:p>
          <a:p>
            <a:pPr lvl="1"/>
            <a:r>
              <a:rPr lang="en-US" dirty="0"/>
              <a:t>activity on cvmfs + multicore</a:t>
            </a:r>
          </a:p>
          <a:p>
            <a:r>
              <a:rPr lang="en-US" dirty="0" smtClean="0"/>
              <a:t>Use </a:t>
            </a:r>
            <a:r>
              <a:rPr lang="en-US" dirty="0"/>
              <a:t>cases:</a:t>
            </a:r>
          </a:p>
          <a:p>
            <a:pPr lvl="1"/>
            <a:r>
              <a:rPr lang="en-US" dirty="0"/>
              <a:t>MC on cloud with stage out to </a:t>
            </a:r>
            <a:r>
              <a:rPr lang="en-US" dirty="0" smtClean="0"/>
              <a:t>traditional </a:t>
            </a:r>
            <a:r>
              <a:rPr lang="en-US" dirty="0"/>
              <a:t>grid </a:t>
            </a:r>
            <a:r>
              <a:rPr lang="en-US" dirty="0" smtClean="0"/>
              <a:t>storage or long term cloud storage</a:t>
            </a:r>
            <a:endParaRPr lang="en-US" dirty="0"/>
          </a:p>
          <a:p>
            <a:pPr lvl="1"/>
            <a:r>
              <a:rPr lang="en-US" dirty="0"/>
              <a:t>data </a:t>
            </a:r>
            <a:r>
              <a:rPr lang="en-US" dirty="0" smtClean="0"/>
              <a:t>reprocessing in the cloud (cost?)</a:t>
            </a:r>
            <a:endParaRPr lang="en-US" dirty="0"/>
          </a:p>
          <a:p>
            <a:pPr lvl="1"/>
            <a:r>
              <a:rPr lang="en-US" dirty="0" smtClean="0"/>
              <a:t>distributed analysis with data at remote grid sites, or moved to cloud</a:t>
            </a:r>
            <a:endParaRPr lang="en-US" dirty="0"/>
          </a:p>
          <a:p>
            <a:pPr lvl="1"/>
            <a:r>
              <a:rPr lang="en-US" dirty="0"/>
              <a:t>resource capacity </a:t>
            </a:r>
            <a:r>
              <a:rPr lang="en-US" dirty="0" smtClean="0"/>
              <a:t>bursting for urgent tasks</a:t>
            </a:r>
            <a:endParaRPr lang="en-US" dirty="0"/>
          </a:p>
          <a:p>
            <a:pPr lvl="1"/>
            <a:r>
              <a:rPr lang="en-US" dirty="0"/>
              <a:t>prototype by end 2011 for simulation, reproc</a:t>
            </a:r>
            <a:r>
              <a:rPr lang="en-US" dirty="0"/>
              <a:t>, </a:t>
            </a:r>
            <a:r>
              <a:rPr lang="en-US" dirty="0" smtClean="0"/>
              <a:t>analysis</a:t>
            </a:r>
            <a:endParaRPr lang="en-US" dirty="0"/>
          </a:p>
          <a:p>
            <a:r>
              <a:rPr lang="en-US" dirty="0" err="1"/>
              <a:t>Virtualisation</a:t>
            </a:r>
            <a:r>
              <a:rPr lang="en-US" dirty="0" smtClean="0"/>
              <a:t>: </a:t>
            </a:r>
            <a:r>
              <a:rPr lang="en-US" dirty="0"/>
              <a:t>use of VMs at </a:t>
            </a:r>
            <a:r>
              <a:rPr lang="en-US" dirty="0" smtClean="0"/>
              <a:t>sites</a:t>
            </a:r>
            <a:endParaRPr lang="en-US" dirty="0"/>
          </a:p>
          <a:p>
            <a:pPr lvl="1"/>
            <a:r>
              <a:rPr lang="en-US" dirty="0"/>
              <a:t>     </a:t>
            </a:r>
            <a:r>
              <a:rPr lang="en-US" dirty="0" smtClean="0"/>
              <a:t>No </a:t>
            </a:r>
            <a:r>
              <a:rPr lang="en-US" dirty="0"/>
              <a:t>real position </a:t>
            </a:r>
            <a:r>
              <a:rPr lang="en-US" dirty="0" smtClean="0"/>
              <a:t>yet, but several unknowns; e.g.</a:t>
            </a:r>
            <a:endParaRPr lang="en-US" dirty="0"/>
          </a:p>
          <a:p>
            <a:pPr lvl="1"/>
            <a:r>
              <a:rPr lang="en-US" dirty="0"/>
              <a:t>     who builds and manages </a:t>
            </a:r>
            <a:r>
              <a:rPr lang="en-US" dirty="0" smtClean="0"/>
              <a:t>VMs?</a:t>
            </a:r>
            <a:endParaRPr lang="en-US" dirty="0"/>
          </a:p>
          <a:p>
            <a:pPr lvl="1"/>
            <a:r>
              <a:rPr lang="en-US" dirty="0"/>
              <a:t>     who instantiates at </a:t>
            </a:r>
            <a:r>
              <a:rPr lang="en-US" dirty="0" smtClean="0"/>
              <a:t>site?</a:t>
            </a:r>
            <a:endParaRPr lang="en-US" dirty="0"/>
          </a:p>
          <a:p>
            <a:pPr lvl="1"/>
            <a:r>
              <a:rPr lang="en-US" dirty="0"/>
              <a:t>     requirements on VMs (cores, memory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0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Whole node approach</a:t>
            </a:r>
          </a:p>
          <a:p>
            <a:pPr lvl="1"/>
            <a:r>
              <a:rPr lang="en-US" dirty="0"/>
              <a:t>execute process in user space on many core host - manage workload - wait for task force output</a:t>
            </a:r>
          </a:p>
          <a:p>
            <a:r>
              <a:rPr lang="en-US" dirty="0"/>
              <a:t>Virtualisation </a:t>
            </a:r>
          </a:p>
          <a:p>
            <a:pPr lvl="1"/>
            <a:r>
              <a:rPr lang="en-US" dirty="0"/>
              <a:t>not interested per se.  mainly a site business.</a:t>
            </a:r>
          </a:p>
          <a:p>
            <a:pPr lvl="1"/>
            <a:r>
              <a:rPr lang="en-US" dirty="0"/>
              <a:t>happy with real nodes (or virt nodes), nothing against sites using VM's as long as perf is OK. and monitoring is not impacted</a:t>
            </a:r>
          </a:p>
          <a:p>
            <a:r>
              <a:rPr lang="en-US" dirty="0"/>
              <a:t>clouds</a:t>
            </a:r>
          </a:p>
          <a:p>
            <a:pPr lvl="1"/>
            <a:r>
              <a:rPr lang="en-US" dirty="0"/>
              <a:t>commercial clouds may be used for </a:t>
            </a:r>
            <a:r>
              <a:rPr lang="en-US" dirty="0" smtClean="0"/>
              <a:t>simulation </a:t>
            </a:r>
            <a:r>
              <a:rPr lang="en-US" dirty="0"/>
              <a:t>(bursting) but currently too expensive</a:t>
            </a:r>
          </a:p>
          <a:p>
            <a:pPr lvl="1"/>
            <a:r>
              <a:rPr lang="en-US" dirty="0"/>
              <a:t>use of cloud interface for LCG resources is possible bu depends on implications</a:t>
            </a:r>
          </a:p>
          <a:p>
            <a:pPr lvl="2"/>
            <a:r>
              <a:rPr lang="en-US" dirty="0"/>
              <a:t>prefer efficient local access to site storage and not root access on machine in DMZ</a:t>
            </a:r>
          </a:p>
          <a:p>
            <a:pPr lvl="2"/>
            <a:r>
              <a:rPr lang="en-US" dirty="0"/>
              <a:t>current grid interfaces may be used to access whole nodes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use commercial clouds if cost was OK (for some tasks).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0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Aim to replace Dirac pilot with a customized cernvm VM, using cernvm certified image</a:t>
            </a:r>
          </a:p>
          <a:p>
            <a:pPr lvl="1"/>
            <a:r>
              <a:rPr lang="en-US" dirty="0"/>
              <a:t>using contextualisation for pilot credentials, starting dirac job agent</a:t>
            </a:r>
          </a:p>
          <a:p>
            <a:pPr lvl="1"/>
            <a:r>
              <a:rPr lang="en-US" dirty="0"/>
              <a:t>requirements: outbound conn to central VOboxes, and storage, lfc etc</a:t>
            </a:r>
          </a:p>
          <a:p>
            <a:pPr lvl="1"/>
            <a:r>
              <a:rPr lang="en-US" dirty="0"/>
              <a:t>starting a machine with EC2 would be OK</a:t>
            </a:r>
          </a:p>
          <a:p>
            <a:r>
              <a:rPr lang="en-US" dirty="0" err="1" smtClean="0"/>
              <a:t>CVMDirac</a:t>
            </a:r>
            <a:endParaRPr lang="en-US" dirty="0"/>
          </a:p>
          <a:p>
            <a:pPr lvl="1"/>
            <a:r>
              <a:rPr lang="en-US" dirty="0"/>
              <a:t>could run on Amazon</a:t>
            </a:r>
          </a:p>
          <a:p>
            <a:pPr lvl="1"/>
            <a:r>
              <a:rPr lang="en-US" dirty="0"/>
              <a:t>LXCloud or similar institutional cloud - as alternative to batch system</a:t>
            </a:r>
          </a:p>
          <a:p>
            <a:pPr lvl="1"/>
            <a:r>
              <a:rPr lang="en-US" dirty="0"/>
              <a:t>opportunistic usage - e.g. BOINC</a:t>
            </a:r>
          </a:p>
          <a:p>
            <a:pPr lvl="1"/>
            <a:r>
              <a:rPr lang="en-US" dirty="0"/>
              <a:t>can also be used with multicore usage - some dev needed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3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WLCG expects that </a:t>
            </a:r>
            <a:r>
              <a:rPr lang="en-US" dirty="0"/>
              <a:t>sites will </a:t>
            </a:r>
            <a:r>
              <a:rPr lang="en-US" dirty="0" smtClean="0"/>
              <a:t>not be </a:t>
            </a:r>
            <a:r>
              <a:rPr lang="en-US" dirty="0"/>
              <a:t>prepared to instantiate random images in the way that Amazon </a:t>
            </a:r>
            <a:r>
              <a:rPr lang="en-US" dirty="0" smtClean="0"/>
              <a:t>does:</a:t>
            </a:r>
            <a:endParaRPr lang="en-US" dirty="0"/>
          </a:p>
          <a:p>
            <a:pPr lvl="1"/>
            <a:r>
              <a:rPr lang="en-US" dirty="0" smtClean="0"/>
              <a:t>Site </a:t>
            </a:r>
            <a:r>
              <a:rPr lang="en-US" dirty="0"/>
              <a:t>infrastructure may not be adequately protected against images that allow </a:t>
            </a:r>
            <a:r>
              <a:rPr lang="en-US" dirty="0" smtClean="0"/>
              <a:t>root </a:t>
            </a:r>
            <a:r>
              <a:rPr lang="en-US" dirty="0"/>
              <a:t>access to unknown </a:t>
            </a:r>
            <a:r>
              <a:rPr lang="en-US" dirty="0" smtClean="0"/>
              <a:t>people,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ites </a:t>
            </a:r>
            <a:r>
              <a:rPr lang="en-US" dirty="0"/>
              <a:t>are required to maintain traces of activity at sites (syslog/process accounting) to enable investigations in case of security incidents.</a:t>
            </a:r>
          </a:p>
          <a:p>
            <a:endParaRPr lang="en-US" dirty="0"/>
          </a:p>
          <a:p>
            <a:r>
              <a:rPr lang="en-US" dirty="0"/>
              <a:t>The HEPiX process documents a way to create "certified images" that address these concerns and should, therefore, be freely transmissible between sites.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ilot </a:t>
            </a:r>
            <a:r>
              <a:rPr lang="en-US" dirty="0"/>
              <a:t>job </a:t>
            </a:r>
            <a:r>
              <a:rPr lang="en-US" dirty="0" smtClean="0"/>
              <a:t>frameworks:</a:t>
            </a:r>
          </a:p>
          <a:p>
            <a:pPr lvl="1"/>
            <a:r>
              <a:rPr lang="en-US" dirty="0" smtClean="0"/>
              <a:t>no reason </a:t>
            </a:r>
            <a:r>
              <a:rPr lang="en-US" dirty="0"/>
              <a:t>for end users to be concerned with image </a:t>
            </a:r>
            <a:r>
              <a:rPr lang="en-US" dirty="0" smtClean="0"/>
              <a:t>creation</a:t>
            </a:r>
            <a:endParaRPr lang="en-US" dirty="0"/>
          </a:p>
          <a:p>
            <a:pPr lvl="1"/>
            <a:r>
              <a:rPr lang="en-US" dirty="0" smtClean="0"/>
              <a:t>interface </a:t>
            </a:r>
            <a:r>
              <a:rPr lang="en-US" dirty="0"/>
              <a:t>is with the central experiment task queue.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images are instantiated where is the concern of the central experiment team.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HEPIX input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1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Site Summary:</a:t>
            </a:r>
          </a:p>
          <a:p>
            <a:pPr lvl="1"/>
            <a:r>
              <a:rPr lang="en-US" dirty="0" smtClean="0"/>
              <a:t>(Many) Sites will run </a:t>
            </a:r>
            <a:r>
              <a:rPr lang="en-US" dirty="0" err="1" smtClean="0"/>
              <a:t>virtualised</a:t>
            </a:r>
            <a:r>
              <a:rPr lang="en-US" dirty="0" smtClean="0"/>
              <a:t> infrastructures (private clouds)</a:t>
            </a:r>
          </a:p>
          <a:p>
            <a:pPr lvl="1"/>
            <a:r>
              <a:rPr lang="en-US" dirty="0" smtClean="0"/>
              <a:t>Many different implementations and prototypes</a:t>
            </a:r>
          </a:p>
          <a:p>
            <a:pPr lvl="1"/>
            <a:r>
              <a:rPr lang="en-US" dirty="0" smtClean="0"/>
              <a:t>CERN interested in “standard” implementations (e.g. </a:t>
            </a:r>
            <a:r>
              <a:rPr lang="en-US" dirty="0" err="1" smtClean="0"/>
              <a:t>Openstack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Interest in ability to burst out to commercial clouds</a:t>
            </a:r>
          </a:p>
          <a:p>
            <a:pPr lvl="1"/>
            <a:r>
              <a:rPr lang="en-US" dirty="0" smtClean="0"/>
              <a:t>Essentially should be hidden from applications</a:t>
            </a:r>
          </a:p>
          <a:p>
            <a:r>
              <a:rPr lang="en-US" dirty="0" smtClean="0"/>
              <a:t>WLCG:</a:t>
            </a:r>
          </a:p>
          <a:p>
            <a:pPr lvl="1"/>
            <a:r>
              <a:rPr lang="en-US" dirty="0" smtClean="0"/>
              <a:t>How far can “standard” cloud interfaces replace grid job management?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Site use-cases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6141"/>
      </p:ext>
    </p:extLst>
  </p:cSld>
  <p:clrMapOvr>
    <a:masterClrMapping/>
  </p:clrMapOvr>
</p:sld>
</file>

<file path=ppt/theme/theme1.xml><?xml version="1.0" encoding="utf-8"?>
<a:theme xmlns:a="http://schemas.openxmlformats.org/drawingml/2006/main" name="WLCG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WLCG-new.potx</Template>
  <TotalTime>628</TotalTime>
  <Words>426</Words>
  <Application>Microsoft Macintosh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WLCG-new</vt:lpstr>
      <vt:lpstr>WLCG Views on Clouds</vt:lpstr>
      <vt:lpstr>ATLAS</vt:lpstr>
      <vt:lpstr>CMS</vt:lpstr>
      <vt:lpstr>LHCb</vt:lpstr>
      <vt:lpstr>HEPIX input</vt:lpstr>
      <vt:lpstr>WLCG Site use-cases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Arrangements for operating a distributed research infrastructure</dc:title>
  <dc:creator>Ian Bird</dc:creator>
  <cp:lastModifiedBy>Ian Bird</cp:lastModifiedBy>
  <cp:revision>9</cp:revision>
  <dcterms:created xsi:type="dcterms:W3CDTF">2011-04-08T13:01:36Z</dcterms:created>
  <dcterms:modified xsi:type="dcterms:W3CDTF">2011-05-12T05:49:48Z</dcterms:modified>
</cp:coreProperties>
</file>