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689" r:id="rId3"/>
  </p:sldMasterIdLst>
  <p:notesMasterIdLst>
    <p:notesMasterId r:id="rId40"/>
  </p:notesMasterIdLst>
  <p:sldIdLst>
    <p:sldId id="279" r:id="rId4"/>
    <p:sldId id="270" r:id="rId5"/>
    <p:sldId id="271" r:id="rId6"/>
    <p:sldId id="285" r:id="rId7"/>
    <p:sldId id="272" r:id="rId8"/>
    <p:sldId id="275" r:id="rId9"/>
    <p:sldId id="276" r:id="rId10"/>
    <p:sldId id="274" r:id="rId11"/>
    <p:sldId id="286" r:id="rId12"/>
    <p:sldId id="290" r:id="rId13"/>
    <p:sldId id="280" r:id="rId14"/>
    <p:sldId id="273" r:id="rId15"/>
    <p:sldId id="284" r:id="rId16"/>
    <p:sldId id="287" r:id="rId17"/>
    <p:sldId id="288" r:id="rId18"/>
    <p:sldId id="292" r:id="rId19"/>
    <p:sldId id="291" r:id="rId20"/>
    <p:sldId id="293" r:id="rId21"/>
    <p:sldId id="294" r:id="rId22"/>
    <p:sldId id="306" r:id="rId23"/>
    <p:sldId id="307" r:id="rId24"/>
    <p:sldId id="308" r:id="rId25"/>
    <p:sldId id="309" r:id="rId26"/>
    <p:sldId id="310" r:id="rId27"/>
    <p:sldId id="311" r:id="rId28"/>
    <p:sldId id="312" r:id="rId29"/>
    <p:sldId id="301" r:id="rId30"/>
    <p:sldId id="313" r:id="rId31"/>
    <p:sldId id="315" r:id="rId32"/>
    <p:sldId id="302" r:id="rId33"/>
    <p:sldId id="316" r:id="rId34"/>
    <p:sldId id="303" r:id="rId35"/>
    <p:sldId id="317" r:id="rId36"/>
    <p:sldId id="304" r:id="rId37"/>
    <p:sldId id="318" r:id="rId38"/>
    <p:sldId id="30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2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0FE78-69BD-492A-94B3-CD4C051A3A15}" type="datetimeFigureOut">
              <a:rPr lang="en-GB" smtClean="0"/>
              <a:t>12/05/2011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79DA6B-C73A-4F7C-9428-3FC8654FD414}" type="slidenum">
              <a:rPr lang="en-GB" smtClean="0"/>
              <a:t>‹#›</a:t>
            </a:fld>
            <a:endParaRPr lang="en-GB"/>
          </a:p>
        </p:txBody>
      </p:sp>
    </p:spTree>
    <p:extLst>
      <p:ext uri="{BB962C8B-B14F-4D97-AF65-F5344CB8AC3E}">
        <p14:creationId xmlns:p14="http://schemas.microsoft.com/office/powerpoint/2010/main" val="370142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1</a:t>
            </a:fld>
            <a:endParaRPr lang="en-GB"/>
          </a:p>
        </p:txBody>
      </p:sp>
    </p:spTree>
    <p:extLst>
      <p:ext uri="{BB962C8B-B14F-4D97-AF65-F5344CB8AC3E}">
        <p14:creationId xmlns:p14="http://schemas.microsoft.com/office/powerpoint/2010/main" val="3679458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10</a:t>
            </a:fld>
            <a:endParaRPr lang="en-GB"/>
          </a:p>
        </p:txBody>
      </p:sp>
    </p:spTree>
    <p:extLst>
      <p:ext uri="{BB962C8B-B14F-4D97-AF65-F5344CB8AC3E}">
        <p14:creationId xmlns:p14="http://schemas.microsoft.com/office/powerpoint/2010/main" val="195601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11</a:t>
            </a:fld>
            <a:endParaRPr lang="en-GB"/>
          </a:p>
        </p:txBody>
      </p:sp>
    </p:spTree>
    <p:extLst>
      <p:ext uri="{BB962C8B-B14F-4D97-AF65-F5344CB8AC3E}">
        <p14:creationId xmlns:p14="http://schemas.microsoft.com/office/powerpoint/2010/main" val="2753761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12</a:t>
            </a:fld>
            <a:endParaRPr lang="en-GB"/>
          </a:p>
        </p:txBody>
      </p:sp>
    </p:spTree>
    <p:extLst>
      <p:ext uri="{BB962C8B-B14F-4D97-AF65-F5344CB8AC3E}">
        <p14:creationId xmlns:p14="http://schemas.microsoft.com/office/powerpoint/2010/main" val="397056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13</a:t>
            </a:fld>
            <a:endParaRPr lang="en-GB"/>
          </a:p>
        </p:txBody>
      </p:sp>
    </p:spTree>
    <p:extLst>
      <p:ext uri="{BB962C8B-B14F-4D97-AF65-F5344CB8AC3E}">
        <p14:creationId xmlns:p14="http://schemas.microsoft.com/office/powerpoint/2010/main" val="224175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14</a:t>
            </a:fld>
            <a:endParaRPr lang="en-GB"/>
          </a:p>
        </p:txBody>
      </p:sp>
    </p:spTree>
    <p:extLst>
      <p:ext uri="{BB962C8B-B14F-4D97-AF65-F5344CB8AC3E}">
        <p14:creationId xmlns:p14="http://schemas.microsoft.com/office/powerpoint/2010/main" val="122556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15</a:t>
            </a:fld>
            <a:endParaRPr lang="en-GB"/>
          </a:p>
        </p:txBody>
      </p:sp>
    </p:spTree>
    <p:extLst>
      <p:ext uri="{BB962C8B-B14F-4D97-AF65-F5344CB8AC3E}">
        <p14:creationId xmlns:p14="http://schemas.microsoft.com/office/powerpoint/2010/main" val="3164120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16</a:t>
            </a:fld>
            <a:endParaRPr lang="en-GB"/>
          </a:p>
        </p:txBody>
      </p:sp>
    </p:spTree>
    <p:extLst>
      <p:ext uri="{BB962C8B-B14F-4D97-AF65-F5344CB8AC3E}">
        <p14:creationId xmlns:p14="http://schemas.microsoft.com/office/powerpoint/2010/main" val="3757470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17</a:t>
            </a:fld>
            <a:endParaRPr lang="en-GB"/>
          </a:p>
        </p:txBody>
      </p:sp>
    </p:spTree>
    <p:extLst>
      <p:ext uri="{BB962C8B-B14F-4D97-AF65-F5344CB8AC3E}">
        <p14:creationId xmlns:p14="http://schemas.microsoft.com/office/powerpoint/2010/main" val="3261048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18</a:t>
            </a:fld>
            <a:endParaRPr lang="en-GB"/>
          </a:p>
        </p:txBody>
      </p:sp>
    </p:spTree>
    <p:extLst>
      <p:ext uri="{BB962C8B-B14F-4D97-AF65-F5344CB8AC3E}">
        <p14:creationId xmlns:p14="http://schemas.microsoft.com/office/powerpoint/2010/main" val="307459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19</a:t>
            </a:fld>
            <a:endParaRPr lang="en-GB"/>
          </a:p>
        </p:txBody>
      </p:sp>
    </p:spTree>
    <p:extLst>
      <p:ext uri="{BB962C8B-B14F-4D97-AF65-F5344CB8AC3E}">
        <p14:creationId xmlns:p14="http://schemas.microsoft.com/office/powerpoint/2010/main" val="34328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2</a:t>
            </a:fld>
            <a:endParaRPr lang="en-GB"/>
          </a:p>
        </p:txBody>
      </p:sp>
    </p:spTree>
    <p:extLst>
      <p:ext uri="{BB962C8B-B14F-4D97-AF65-F5344CB8AC3E}">
        <p14:creationId xmlns:p14="http://schemas.microsoft.com/office/powerpoint/2010/main" val="3687324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20</a:t>
            </a:fld>
            <a:endParaRPr lang="en-GB"/>
          </a:p>
        </p:txBody>
      </p:sp>
    </p:spTree>
    <p:extLst>
      <p:ext uri="{BB962C8B-B14F-4D97-AF65-F5344CB8AC3E}">
        <p14:creationId xmlns:p14="http://schemas.microsoft.com/office/powerpoint/2010/main" val="3978116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smtClean="0">
                <a:ea typeface="+mn-ea"/>
                <a:cs typeface="+mn-cs"/>
              </a:rPr>
              <a:t>Guidelines</a:t>
            </a:r>
          </a:p>
          <a:p>
            <a:pPr eaLnBrk="1" hangingPunct="1">
              <a:defRPr/>
            </a:pPr>
            <a:r>
              <a:rPr lang="en-GB" dirty="0" smtClean="0">
                <a:ea typeface="+mn-ea"/>
                <a:cs typeface="+mn-cs"/>
              </a:rPr>
              <a:t>========</a:t>
            </a:r>
          </a:p>
          <a:p>
            <a:pPr eaLnBrk="1" hangingPunct="1">
              <a:defRPr/>
            </a:pPr>
            <a:endParaRPr lang="en-GB" dirty="0" smtClean="0">
              <a:ea typeface="+mn-ea"/>
              <a:cs typeface="+mn-cs"/>
            </a:endParaRPr>
          </a:p>
          <a:p>
            <a:pPr marL="171450" indent="-171450" eaLnBrk="1" hangingPunct="1">
              <a:buFont typeface="Arial"/>
              <a:buChar char="•"/>
              <a:defRPr/>
            </a:pPr>
            <a:r>
              <a:rPr lang="en-GB" dirty="0" smtClean="0">
                <a:ea typeface="+mn-ea"/>
                <a:cs typeface="+mn-cs"/>
              </a:rPr>
              <a:t>Add as many references for further reading as required</a:t>
            </a:r>
          </a:p>
          <a:p>
            <a:pPr marL="171450" indent="-171450" eaLnBrk="1" hangingPunct="1">
              <a:buFont typeface="Arial"/>
              <a:buChar char="•"/>
              <a:defRPr/>
            </a:pPr>
            <a:r>
              <a:rPr lang="en-GB" dirty="0" smtClean="0">
                <a:ea typeface="+mn-ea"/>
                <a:cs typeface="+mn-cs"/>
              </a:rPr>
              <a:t>This should at least include references to scenarios that either match, or extend existing EGI </a:t>
            </a:r>
            <a:r>
              <a:rPr lang="en-GB" smtClean="0">
                <a:ea typeface="+mn-ea"/>
                <a:cs typeface="+mn-cs"/>
              </a:rPr>
              <a:t>use cases.</a:t>
            </a:r>
            <a:endParaRPr lang="en-GB" dirty="0">
              <a:ea typeface="+mn-ea"/>
              <a:cs typeface="+mn-cs"/>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FAE97A1-7E7F-429D-A8CE-7EB484D54CB3}" type="slidenum">
              <a:rPr lang="en-US" sz="1200">
                <a:latin typeface="Calibri" pitchFamily="34" charset="0"/>
              </a:rPr>
              <a:pPr eaLnBrk="1" hangingPunct="1"/>
              <a:t>21</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smtClean="0">
                <a:ea typeface="+mn-ea"/>
                <a:cs typeface="+mn-cs"/>
              </a:rPr>
              <a:t>Guidelines</a:t>
            </a:r>
          </a:p>
          <a:p>
            <a:pPr eaLnBrk="1" hangingPunct="1">
              <a:defRPr/>
            </a:pPr>
            <a:r>
              <a:rPr lang="en-GB" dirty="0" smtClean="0">
                <a:ea typeface="+mn-ea"/>
                <a:cs typeface="+mn-cs"/>
              </a:rPr>
              <a:t>========</a:t>
            </a:r>
          </a:p>
          <a:p>
            <a:pPr eaLnBrk="1" hangingPunct="1">
              <a:defRPr/>
            </a:pPr>
            <a:endParaRPr lang="en-GB" dirty="0" smtClean="0">
              <a:ea typeface="+mn-ea"/>
              <a:cs typeface="+mn-cs"/>
            </a:endParaRPr>
          </a:p>
          <a:p>
            <a:pPr marL="171450" indent="-171450" eaLnBrk="1" hangingPunct="1">
              <a:buFont typeface="Arial"/>
              <a:buChar char="•"/>
              <a:defRPr/>
            </a:pPr>
            <a:r>
              <a:rPr lang="en-GB" dirty="0" smtClean="0">
                <a:ea typeface="+mn-ea"/>
                <a:cs typeface="+mn-cs"/>
              </a:rPr>
              <a:t>Add as many references for further reading as required</a:t>
            </a:r>
          </a:p>
          <a:p>
            <a:pPr marL="171450" indent="-171450" eaLnBrk="1" hangingPunct="1">
              <a:buFont typeface="Arial"/>
              <a:buChar char="•"/>
              <a:defRPr/>
            </a:pPr>
            <a:r>
              <a:rPr lang="en-GB" dirty="0" smtClean="0">
                <a:ea typeface="+mn-ea"/>
                <a:cs typeface="+mn-cs"/>
              </a:rPr>
              <a:t>This should at least include references to scenarios that either match, or extend existing EGI </a:t>
            </a:r>
            <a:r>
              <a:rPr lang="en-GB" smtClean="0">
                <a:ea typeface="+mn-ea"/>
                <a:cs typeface="+mn-cs"/>
              </a:rPr>
              <a:t>use cases.</a:t>
            </a:r>
            <a:endParaRPr lang="en-GB" dirty="0">
              <a:ea typeface="+mn-ea"/>
              <a:cs typeface="+mn-cs"/>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D50DA72-10D4-40D8-8FD6-470FE82CD2E8}" type="slidenum">
              <a:rPr lang="en-US" sz="1200">
                <a:latin typeface="Calibri" pitchFamily="34" charset="0"/>
              </a:rPr>
              <a:pPr eaLnBrk="1" hangingPunct="1"/>
              <a:t>22</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smtClean="0">
                <a:ea typeface="+mn-ea"/>
                <a:cs typeface="+mn-cs"/>
              </a:rPr>
              <a:t>Guidelines</a:t>
            </a:r>
          </a:p>
          <a:p>
            <a:pPr eaLnBrk="1" hangingPunct="1">
              <a:defRPr/>
            </a:pPr>
            <a:r>
              <a:rPr lang="en-GB" dirty="0" smtClean="0">
                <a:ea typeface="+mn-ea"/>
                <a:cs typeface="+mn-cs"/>
              </a:rPr>
              <a:t>========</a:t>
            </a:r>
          </a:p>
          <a:p>
            <a:pPr eaLnBrk="1" hangingPunct="1">
              <a:defRPr/>
            </a:pPr>
            <a:endParaRPr lang="en-GB" dirty="0" smtClean="0">
              <a:ea typeface="+mn-ea"/>
              <a:cs typeface="+mn-cs"/>
            </a:endParaRPr>
          </a:p>
          <a:p>
            <a:pPr marL="171450" indent="-171450" eaLnBrk="1" hangingPunct="1">
              <a:buFont typeface="Arial"/>
              <a:buChar char="•"/>
              <a:defRPr/>
            </a:pPr>
            <a:r>
              <a:rPr lang="en-GB" dirty="0" smtClean="0">
                <a:ea typeface="+mn-ea"/>
                <a:cs typeface="+mn-cs"/>
              </a:rPr>
              <a:t>Add as many references for further reading as required</a:t>
            </a:r>
          </a:p>
          <a:p>
            <a:pPr marL="171450" indent="-171450" eaLnBrk="1" hangingPunct="1">
              <a:buFont typeface="Arial"/>
              <a:buChar char="•"/>
              <a:defRPr/>
            </a:pPr>
            <a:r>
              <a:rPr lang="en-GB" dirty="0" smtClean="0">
                <a:ea typeface="+mn-ea"/>
                <a:cs typeface="+mn-cs"/>
              </a:rPr>
              <a:t>This should at least include references to scenarios that either match, or extend existing EGI </a:t>
            </a:r>
            <a:r>
              <a:rPr lang="en-GB" smtClean="0">
                <a:ea typeface="+mn-ea"/>
                <a:cs typeface="+mn-cs"/>
              </a:rPr>
              <a:t>use cases.</a:t>
            </a:r>
            <a:endParaRPr lang="en-GB" dirty="0">
              <a:ea typeface="+mn-ea"/>
              <a:cs typeface="+mn-cs"/>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EFE9C5B-01B1-4A57-99A6-AE7873B8DFDE}" type="slidenum">
              <a:rPr lang="en-US" sz="1200">
                <a:latin typeface="Calibri" pitchFamily="34" charset="0"/>
              </a:rPr>
              <a:pPr eaLnBrk="1" hangingPunct="1"/>
              <a:t>23</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smtClean="0">
                <a:ea typeface="+mn-ea"/>
                <a:cs typeface="+mn-cs"/>
              </a:rPr>
              <a:t>Guidelines</a:t>
            </a:r>
          </a:p>
          <a:p>
            <a:pPr eaLnBrk="1" hangingPunct="1">
              <a:defRPr/>
            </a:pPr>
            <a:r>
              <a:rPr lang="en-GB" dirty="0" smtClean="0">
                <a:ea typeface="+mn-ea"/>
                <a:cs typeface="+mn-cs"/>
              </a:rPr>
              <a:t>========</a:t>
            </a:r>
          </a:p>
          <a:p>
            <a:pPr eaLnBrk="1" hangingPunct="1">
              <a:defRPr/>
            </a:pPr>
            <a:endParaRPr lang="en-GB" dirty="0" smtClean="0">
              <a:ea typeface="+mn-ea"/>
              <a:cs typeface="+mn-cs"/>
            </a:endParaRPr>
          </a:p>
          <a:p>
            <a:pPr marL="171450" indent="-171450" eaLnBrk="1" hangingPunct="1">
              <a:buFont typeface="Arial"/>
              <a:buChar char="•"/>
              <a:defRPr/>
            </a:pPr>
            <a:r>
              <a:rPr lang="en-GB" dirty="0" smtClean="0">
                <a:ea typeface="+mn-ea"/>
                <a:cs typeface="+mn-cs"/>
              </a:rPr>
              <a:t>Add as many references for further reading as required</a:t>
            </a:r>
          </a:p>
          <a:p>
            <a:pPr marL="171450" indent="-171450" eaLnBrk="1" hangingPunct="1">
              <a:buFont typeface="Arial"/>
              <a:buChar char="•"/>
              <a:defRPr/>
            </a:pPr>
            <a:r>
              <a:rPr lang="en-GB" dirty="0" smtClean="0">
                <a:ea typeface="+mn-ea"/>
                <a:cs typeface="+mn-cs"/>
              </a:rPr>
              <a:t>This should at least include references to scenarios that either match, or extend existing EGI </a:t>
            </a:r>
            <a:r>
              <a:rPr lang="en-GB" smtClean="0">
                <a:ea typeface="+mn-ea"/>
                <a:cs typeface="+mn-cs"/>
              </a:rPr>
              <a:t>use cases.</a:t>
            </a:r>
            <a:endParaRPr lang="en-GB" dirty="0">
              <a:ea typeface="+mn-ea"/>
              <a:cs typeface="+mn-cs"/>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CF95B88-44D3-4C2A-A8C7-26145B59EB83}" type="slidenum">
              <a:rPr lang="en-US" sz="1200">
                <a:latin typeface="Calibri" pitchFamily="34" charset="0"/>
              </a:rPr>
              <a:pPr eaLnBrk="1" hangingPunct="1"/>
              <a:t>24</a:t>
            </a:fld>
            <a:endParaRPr 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smtClean="0">
                <a:ea typeface="+mn-ea"/>
                <a:cs typeface="+mn-cs"/>
              </a:rPr>
              <a:t>Guidelines</a:t>
            </a:r>
          </a:p>
          <a:p>
            <a:pPr eaLnBrk="1" hangingPunct="1">
              <a:defRPr/>
            </a:pPr>
            <a:r>
              <a:rPr lang="en-GB" dirty="0" smtClean="0">
                <a:ea typeface="+mn-ea"/>
                <a:cs typeface="+mn-cs"/>
              </a:rPr>
              <a:t>========</a:t>
            </a:r>
          </a:p>
          <a:p>
            <a:pPr eaLnBrk="1" hangingPunct="1">
              <a:defRPr/>
            </a:pPr>
            <a:endParaRPr lang="en-GB" dirty="0" smtClean="0">
              <a:ea typeface="+mn-ea"/>
              <a:cs typeface="+mn-cs"/>
            </a:endParaRPr>
          </a:p>
          <a:p>
            <a:pPr marL="171450" indent="-171450" eaLnBrk="1" hangingPunct="1">
              <a:buFont typeface="Arial"/>
              <a:buChar char="•"/>
              <a:defRPr/>
            </a:pPr>
            <a:r>
              <a:rPr lang="en-GB" dirty="0" smtClean="0">
                <a:ea typeface="+mn-ea"/>
                <a:cs typeface="+mn-cs"/>
              </a:rPr>
              <a:t>Add as many references for further reading as required</a:t>
            </a:r>
          </a:p>
          <a:p>
            <a:pPr marL="171450" indent="-171450" eaLnBrk="1" hangingPunct="1">
              <a:buFont typeface="Arial"/>
              <a:buChar char="•"/>
              <a:defRPr/>
            </a:pPr>
            <a:r>
              <a:rPr lang="en-GB" dirty="0" smtClean="0">
                <a:ea typeface="+mn-ea"/>
                <a:cs typeface="+mn-cs"/>
              </a:rPr>
              <a:t>This should at least include references to scenarios that either match, or extend existing EGI </a:t>
            </a:r>
            <a:r>
              <a:rPr lang="en-GB" smtClean="0">
                <a:ea typeface="+mn-ea"/>
                <a:cs typeface="+mn-cs"/>
              </a:rPr>
              <a:t>use cases.</a:t>
            </a:r>
            <a:endParaRPr lang="en-GB" dirty="0">
              <a:ea typeface="+mn-ea"/>
              <a:cs typeface="+mn-cs"/>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33E076D-1BCD-4DEE-92C9-3876DBA41202}" type="slidenum">
              <a:rPr lang="en-US" sz="1200">
                <a:latin typeface="Calibri" pitchFamily="34" charset="0"/>
              </a:rPr>
              <a:pPr eaLnBrk="1" hangingPunct="1"/>
              <a:t>25</a:t>
            </a:fld>
            <a:endParaRPr lang="en-US"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smtClean="0">
                <a:ea typeface="+mn-ea"/>
                <a:cs typeface="+mn-cs"/>
              </a:rPr>
              <a:t>Guidelines</a:t>
            </a:r>
          </a:p>
          <a:p>
            <a:pPr eaLnBrk="1" hangingPunct="1">
              <a:defRPr/>
            </a:pPr>
            <a:r>
              <a:rPr lang="en-GB" dirty="0" smtClean="0">
                <a:ea typeface="+mn-ea"/>
                <a:cs typeface="+mn-cs"/>
              </a:rPr>
              <a:t>========</a:t>
            </a:r>
          </a:p>
          <a:p>
            <a:pPr eaLnBrk="1" hangingPunct="1">
              <a:defRPr/>
            </a:pPr>
            <a:endParaRPr lang="en-GB" dirty="0" smtClean="0">
              <a:ea typeface="+mn-ea"/>
              <a:cs typeface="+mn-cs"/>
            </a:endParaRPr>
          </a:p>
          <a:p>
            <a:pPr marL="171450" indent="-171450" eaLnBrk="1" hangingPunct="1">
              <a:buFont typeface="Arial"/>
              <a:buChar char="•"/>
              <a:defRPr/>
            </a:pPr>
            <a:r>
              <a:rPr lang="en-GB" dirty="0" smtClean="0">
                <a:ea typeface="+mn-ea"/>
                <a:cs typeface="+mn-cs"/>
              </a:rPr>
              <a:t>Add as many references for further reading as required</a:t>
            </a:r>
          </a:p>
          <a:p>
            <a:pPr marL="171450" indent="-171450" eaLnBrk="1" hangingPunct="1">
              <a:buFont typeface="Arial"/>
              <a:buChar char="•"/>
              <a:defRPr/>
            </a:pPr>
            <a:r>
              <a:rPr lang="en-GB" dirty="0" smtClean="0">
                <a:ea typeface="+mn-ea"/>
                <a:cs typeface="+mn-cs"/>
              </a:rPr>
              <a:t>This should at least include references to scenarios that either match, or extend existing EGI </a:t>
            </a:r>
            <a:r>
              <a:rPr lang="en-GB" smtClean="0">
                <a:ea typeface="+mn-ea"/>
                <a:cs typeface="+mn-cs"/>
              </a:rPr>
              <a:t>use cases.</a:t>
            </a:r>
            <a:endParaRPr lang="en-GB" dirty="0">
              <a:ea typeface="+mn-ea"/>
              <a:cs typeface="+mn-cs"/>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E595FCB-FFD9-4D73-B614-99BF12B1D9C2}" type="slidenum">
              <a:rPr lang="en-US" sz="1200">
                <a:latin typeface="Calibri" pitchFamily="34" charset="0"/>
              </a:rPr>
              <a:pPr eaLnBrk="1" hangingPunct="1"/>
              <a:t>26</a:t>
            </a:fld>
            <a:endParaRPr lang="en-US"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ABF1603-9A15-4A0E-8803-20CF4E2033A4}" type="slidenum">
              <a:rPr lang="en-GB">
                <a:solidFill>
                  <a:prstClr val="black"/>
                </a:solidFill>
              </a:rPr>
              <a:pPr>
                <a:defRPr/>
              </a:pPr>
              <a:t>27</a:t>
            </a:fld>
            <a:endParaRPr lang="en-GB">
              <a:solidFill>
                <a:prstClr val="black"/>
              </a:solidFill>
            </a:endParaRPr>
          </a:p>
        </p:txBody>
      </p:sp>
    </p:spTree>
    <p:extLst>
      <p:ext uri="{BB962C8B-B14F-4D97-AF65-F5344CB8AC3E}">
        <p14:creationId xmlns:p14="http://schemas.microsoft.com/office/powerpoint/2010/main" val="3080485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28</a:t>
            </a:fld>
            <a:endParaRPr lang="en-GB"/>
          </a:p>
        </p:txBody>
      </p:sp>
    </p:spTree>
    <p:extLst>
      <p:ext uri="{BB962C8B-B14F-4D97-AF65-F5344CB8AC3E}">
        <p14:creationId xmlns:p14="http://schemas.microsoft.com/office/powerpoint/2010/main" val="3858229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29</a:t>
            </a:fld>
            <a:endParaRPr lang="en-GB"/>
          </a:p>
        </p:txBody>
      </p:sp>
    </p:spTree>
    <p:extLst>
      <p:ext uri="{BB962C8B-B14F-4D97-AF65-F5344CB8AC3E}">
        <p14:creationId xmlns:p14="http://schemas.microsoft.com/office/powerpoint/2010/main" val="178855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3</a:t>
            </a:fld>
            <a:endParaRPr lang="en-GB"/>
          </a:p>
        </p:txBody>
      </p:sp>
    </p:spTree>
    <p:extLst>
      <p:ext uri="{BB962C8B-B14F-4D97-AF65-F5344CB8AC3E}">
        <p14:creationId xmlns:p14="http://schemas.microsoft.com/office/powerpoint/2010/main" val="1896258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ABF1603-9A15-4A0E-8803-20CF4E2033A4}" type="slidenum">
              <a:rPr lang="en-GB">
                <a:solidFill>
                  <a:prstClr val="black"/>
                </a:solidFill>
              </a:rPr>
              <a:pPr>
                <a:defRPr/>
              </a:pPr>
              <a:t>30</a:t>
            </a:fld>
            <a:endParaRPr lang="en-GB">
              <a:solidFill>
                <a:prstClr val="black"/>
              </a:solidFill>
            </a:endParaRPr>
          </a:p>
        </p:txBody>
      </p:sp>
    </p:spTree>
    <p:extLst>
      <p:ext uri="{BB962C8B-B14F-4D97-AF65-F5344CB8AC3E}">
        <p14:creationId xmlns:p14="http://schemas.microsoft.com/office/powerpoint/2010/main" val="4214151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31</a:t>
            </a:fld>
            <a:endParaRPr lang="en-GB"/>
          </a:p>
        </p:txBody>
      </p:sp>
    </p:spTree>
    <p:extLst>
      <p:ext uri="{BB962C8B-B14F-4D97-AF65-F5344CB8AC3E}">
        <p14:creationId xmlns:p14="http://schemas.microsoft.com/office/powerpoint/2010/main" val="1745988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CA3F634-B214-49ED-9914-70E4F2502411}" type="slidenum">
              <a:rPr lang="en-GB">
                <a:solidFill>
                  <a:prstClr val="black"/>
                </a:solidFill>
                <a:latin typeface="Calibri" pitchFamily="34" charset="0"/>
              </a:rPr>
              <a:pPr eaLnBrk="1" hangingPunct="1"/>
              <a:t>32</a:t>
            </a:fld>
            <a:endParaRPr lang="en-GB">
              <a:solidFill>
                <a:prstClr val="black"/>
              </a:solidFill>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33</a:t>
            </a:fld>
            <a:endParaRPr lang="en-GB"/>
          </a:p>
        </p:txBody>
      </p:sp>
    </p:spTree>
    <p:extLst>
      <p:ext uri="{BB962C8B-B14F-4D97-AF65-F5344CB8AC3E}">
        <p14:creationId xmlns:p14="http://schemas.microsoft.com/office/powerpoint/2010/main" val="888436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ABF1603-9A15-4A0E-8803-20CF4E2033A4}" type="slidenum">
              <a:rPr lang="en-GB">
                <a:solidFill>
                  <a:prstClr val="black"/>
                </a:solidFill>
              </a:rPr>
              <a:pPr>
                <a:defRPr/>
              </a:pPr>
              <a:t>34</a:t>
            </a:fld>
            <a:endParaRPr lang="en-GB">
              <a:solidFill>
                <a:prstClr val="black"/>
              </a:solidFill>
            </a:endParaRPr>
          </a:p>
        </p:txBody>
      </p:sp>
    </p:spTree>
    <p:extLst>
      <p:ext uri="{BB962C8B-B14F-4D97-AF65-F5344CB8AC3E}">
        <p14:creationId xmlns:p14="http://schemas.microsoft.com/office/powerpoint/2010/main" val="344385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35</a:t>
            </a:fld>
            <a:endParaRPr lang="en-GB"/>
          </a:p>
        </p:txBody>
      </p:sp>
    </p:spTree>
    <p:extLst>
      <p:ext uri="{BB962C8B-B14F-4D97-AF65-F5344CB8AC3E}">
        <p14:creationId xmlns:p14="http://schemas.microsoft.com/office/powerpoint/2010/main" val="3363445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ABF1603-9A15-4A0E-8803-20CF4E2033A4}" type="slidenum">
              <a:rPr lang="en-GB">
                <a:solidFill>
                  <a:prstClr val="black"/>
                </a:solidFill>
              </a:rPr>
              <a:pPr>
                <a:defRPr/>
              </a:pPr>
              <a:t>36</a:t>
            </a:fld>
            <a:endParaRPr lang="en-GB">
              <a:solidFill>
                <a:prstClr val="black"/>
              </a:solidFill>
            </a:endParaRPr>
          </a:p>
        </p:txBody>
      </p:sp>
    </p:spTree>
    <p:extLst>
      <p:ext uri="{BB962C8B-B14F-4D97-AF65-F5344CB8AC3E}">
        <p14:creationId xmlns:p14="http://schemas.microsoft.com/office/powerpoint/2010/main" val="71224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4</a:t>
            </a:fld>
            <a:endParaRPr lang="en-GB"/>
          </a:p>
        </p:txBody>
      </p:sp>
    </p:spTree>
    <p:extLst>
      <p:ext uri="{BB962C8B-B14F-4D97-AF65-F5344CB8AC3E}">
        <p14:creationId xmlns:p14="http://schemas.microsoft.com/office/powerpoint/2010/main" val="390917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5</a:t>
            </a:fld>
            <a:endParaRPr lang="en-GB"/>
          </a:p>
        </p:txBody>
      </p:sp>
    </p:spTree>
    <p:extLst>
      <p:ext uri="{BB962C8B-B14F-4D97-AF65-F5344CB8AC3E}">
        <p14:creationId xmlns:p14="http://schemas.microsoft.com/office/powerpoint/2010/main" val="168793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6</a:t>
            </a:fld>
            <a:endParaRPr lang="en-GB"/>
          </a:p>
        </p:txBody>
      </p:sp>
    </p:spTree>
    <p:extLst>
      <p:ext uri="{BB962C8B-B14F-4D97-AF65-F5344CB8AC3E}">
        <p14:creationId xmlns:p14="http://schemas.microsoft.com/office/powerpoint/2010/main" val="223753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7</a:t>
            </a:fld>
            <a:endParaRPr lang="en-GB"/>
          </a:p>
        </p:txBody>
      </p:sp>
    </p:spTree>
    <p:extLst>
      <p:ext uri="{BB962C8B-B14F-4D97-AF65-F5344CB8AC3E}">
        <p14:creationId xmlns:p14="http://schemas.microsoft.com/office/powerpoint/2010/main" val="397202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8</a:t>
            </a:fld>
            <a:endParaRPr lang="en-GB"/>
          </a:p>
        </p:txBody>
      </p:sp>
    </p:spTree>
    <p:extLst>
      <p:ext uri="{BB962C8B-B14F-4D97-AF65-F5344CB8AC3E}">
        <p14:creationId xmlns:p14="http://schemas.microsoft.com/office/powerpoint/2010/main" val="306566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79DA6B-C73A-4F7C-9428-3FC8654FD414}" type="slidenum">
              <a:rPr lang="en-GB" smtClean="0"/>
              <a:t>9</a:t>
            </a:fld>
            <a:endParaRPr lang="en-GB"/>
          </a:p>
        </p:txBody>
      </p:sp>
    </p:spTree>
    <p:extLst>
      <p:ext uri="{BB962C8B-B14F-4D97-AF65-F5344CB8AC3E}">
        <p14:creationId xmlns:p14="http://schemas.microsoft.com/office/powerpoint/2010/main" val="1421474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a:defRPr/>
            </a:pPr>
            <a:endParaRPr lang="en-US">
              <a:solidFill>
                <a:prstClr val="black"/>
              </a:solidFill>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a:defRPr/>
              </a:pPr>
              <a:endParaRPr lang="en-US">
                <a:solidFill>
                  <a:prstClr val="black"/>
                </a:solidFill>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a:defRPr/>
              </a:pPr>
              <a:endParaRPr lang="en-US">
                <a:solidFill>
                  <a:prstClr val="black"/>
                </a:solidFill>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a:defRPr/>
              </a:pPr>
              <a:endParaRPr lang="en-US">
                <a:solidFill>
                  <a:prstClr val="black"/>
                </a:solidFill>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ea typeface="SimSun" charset="0"/>
                  <a:cs typeface="Arial" pitchFamily="34" charset="0"/>
                </a:rPr>
                <a:t>EGI-</a:t>
              </a:r>
              <a:r>
                <a:rPr lang="en-GB" sz="3200" b="1" dirty="0" err="1">
                  <a:solidFill>
                    <a:srgbClr val="FFFFFF"/>
                  </a:solidFill>
                  <a:ea typeface="SimSun" charset="0"/>
                  <a:cs typeface="Arial" pitchFamily="34" charset="0"/>
                </a:rPr>
                <a:t>InSPIRE</a:t>
              </a:r>
              <a:endParaRPr lang="en-GB" sz="3200" b="1" dirty="0">
                <a:solidFill>
                  <a:srgbClr val="FFFFFF"/>
                </a:solidFill>
                <a:ea typeface="SimSun" charset="0"/>
                <a:cs typeface="Arial" pitchFamily="34" charset="0"/>
              </a:endParaRP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5" name="Rectangle 18"/>
          <p:cNvSpPr>
            <a:spLocks noChangeArrowheads="1"/>
          </p:cNvSpPr>
          <p:nvPr/>
        </p:nvSpPr>
        <p:spPr bwMode="auto">
          <a:xfrm>
            <a:off x="53752" y="6605588"/>
            <a:ext cx="2286000" cy="279400"/>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fld id="{EC0E6FC5-86D1-4811-89F5-5D151F1233AD}" type="datetime1">
              <a:rPr lang="en-GB" smtClean="0">
                <a:solidFill>
                  <a:prstClr val="white"/>
                </a:solidFill>
              </a:rPr>
              <a:t>12/05/2011</a:t>
            </a:fld>
            <a:endParaRPr lang="en-GB">
              <a:solidFill>
                <a:prstClr val="white"/>
              </a:solidFill>
            </a:endParaRPr>
          </a:p>
        </p:txBody>
      </p:sp>
      <p:sp>
        <p:nvSpPr>
          <p:cNvPr id="17" name="Footer Placeholder 4"/>
          <p:cNvSpPr>
            <a:spLocks noGrp="1"/>
          </p:cNvSpPr>
          <p:nvPr>
            <p:ph type="ftr" sz="quarter" idx="11"/>
          </p:nvPr>
        </p:nvSpPr>
        <p:spPr/>
        <p:txBody>
          <a:bodyPr/>
          <a:lstStyle>
            <a:lvl1pPr>
              <a:defRPr dirty="0" smtClean="0">
                <a:solidFill>
                  <a:schemeClr val="bg1"/>
                </a:solidFill>
                <a:latin typeface="Arial" pitchFamily="34" charset="0"/>
                <a:cs typeface="Arial" pitchFamily="34" charset="0"/>
              </a:defRPr>
            </a:lvl1pPr>
          </a:lstStyle>
          <a:p>
            <a:r>
              <a:rPr lang="en-GB" smtClean="0">
                <a:solidFill>
                  <a:prstClr val="white"/>
                </a:solidFill>
              </a:rPr>
              <a:t>EGI User Virtualisation Workshop</a:t>
            </a:r>
            <a:endParaRPr lang="en-GB">
              <a:solidFill>
                <a:prstClr val="white"/>
              </a:solidFill>
            </a:endParaRPr>
          </a:p>
        </p:txBody>
      </p:sp>
      <p:sp>
        <p:nvSpPr>
          <p:cNvPr id="18"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fld id="{F768625B-2D50-4F49-9BE7-AEEB59BBC970}" type="slidenum">
              <a:rPr lang="en-GB">
                <a:solidFill>
                  <a:prstClr val="white"/>
                </a:solidFill>
              </a:rPr>
              <a:pPr/>
              <a:t>‹#›</a:t>
            </a:fld>
            <a:endParaRPr lang="en-GB">
              <a:solidFill>
                <a:prstClr val="white"/>
              </a:solidFill>
            </a:endParaRPr>
          </a:p>
        </p:txBody>
      </p:sp>
    </p:spTree>
    <p:extLst>
      <p:ext uri="{BB962C8B-B14F-4D97-AF65-F5344CB8AC3E}">
        <p14:creationId xmlns:p14="http://schemas.microsoft.com/office/powerpoint/2010/main" val="66020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2C340ED-B4CE-42B2-AE8A-4731CEF0916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8716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7FE1F3-5082-430C-BC73-160821FA728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93135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C63BFF-B45E-4A2E-A7C6-F46A75FC5D2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56545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6F7D3F-8D0B-4008-A02B-9AE31EBDE77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92107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247C24-3B25-436F-AEB1-28E08A8E5A1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53008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5345" y="1600200"/>
            <a:ext cx="7481454" cy="4525963"/>
          </a:xfrm>
        </p:spPr>
        <p:txBody>
          <a:bodyPr/>
          <a:lstStyle>
            <a:lvl1pPr>
              <a:defRPr>
                <a:solidFill>
                  <a:srgbClr val="010920"/>
                </a:solidFill>
              </a:defRPr>
            </a:lvl1pPr>
            <a:lvl2pPr>
              <a:defRPr>
                <a:solidFill>
                  <a:srgbClr val="010920"/>
                </a:solidFill>
              </a:defRPr>
            </a:lvl2pPr>
            <a:lvl3pPr>
              <a:defRPr>
                <a:solidFill>
                  <a:srgbClr val="010920"/>
                </a:solidFill>
              </a:defRPr>
            </a:lvl3pPr>
            <a:lvl4pPr>
              <a:defRPr>
                <a:solidFill>
                  <a:srgbClr val="010920"/>
                </a:solidFill>
              </a:defRPr>
            </a:lvl4pPr>
            <a:lvl5pPr>
              <a:defRPr>
                <a:solidFill>
                  <a:srgbClr val="01092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Placeholder 1"/>
          <p:cNvSpPr>
            <a:spLocks noGrp="1"/>
          </p:cNvSpPr>
          <p:nvPr>
            <p:ph type="title"/>
          </p:nvPr>
        </p:nvSpPr>
        <p:spPr bwMode="auto">
          <a:xfrm>
            <a:off x="0" y="0"/>
            <a:ext cx="9144001" cy="633845"/>
          </a:xfrm>
          <a:prstGeom prst="rect">
            <a:avLst/>
          </a:prstGeom>
          <a:solidFill>
            <a:srgbClr val="010920"/>
          </a:solidFill>
          <a:ln w="9525">
            <a:noFill/>
            <a:miter lim="800000"/>
            <a:headEnd/>
            <a:tailEnd/>
          </a:ln>
        </p:spPr>
        <p:txBody>
          <a:bodyPr/>
          <a:lstStyle/>
          <a:p>
            <a:pPr lvl="0"/>
            <a:r>
              <a:rPr lang="en-US" dirty="0" smtClean="0"/>
              <a:t>Click to edit Master title style</a:t>
            </a:r>
            <a:endParaRPr lang="en-GB" dirty="0" smtClean="0"/>
          </a:p>
        </p:txBody>
      </p:sp>
      <p:sp>
        <p:nvSpPr>
          <p:cNvPr id="4" name="Date Placeholder 3"/>
          <p:cNvSpPr>
            <a:spLocks noGrp="1"/>
          </p:cNvSpPr>
          <p:nvPr>
            <p:ph type="dt" sz="half" idx="10"/>
          </p:nvPr>
        </p:nvSpPr>
        <p:spPr/>
        <p:txBody>
          <a:bodyPr/>
          <a:lstStyle>
            <a:lvl1pPr>
              <a:defRPr>
                <a:solidFill>
                  <a:srgbClr val="898989"/>
                </a:solidFill>
              </a:defRPr>
            </a:lvl1pPr>
          </a:lstStyle>
          <a:p>
            <a:pPr>
              <a:defRPr/>
            </a:pPr>
            <a:r>
              <a:rPr lang="en-US"/>
              <a:t>24/03/2011</a:t>
            </a:r>
            <a:endParaRPr lang="en-GB"/>
          </a:p>
        </p:txBody>
      </p:sp>
      <p:sp>
        <p:nvSpPr>
          <p:cNvPr id="5" name="Footer Placeholder 4"/>
          <p:cNvSpPr>
            <a:spLocks noGrp="1"/>
          </p:cNvSpPr>
          <p:nvPr>
            <p:ph type="ftr" sz="quarter" idx="11"/>
          </p:nvPr>
        </p:nvSpPr>
        <p:spPr>
          <a:xfrm>
            <a:off x="2319338" y="6357938"/>
            <a:ext cx="4403725" cy="365125"/>
          </a:xfrm>
        </p:spPr>
        <p:txBody>
          <a:bodyPr/>
          <a:lstStyle>
            <a:lvl1pPr algn="ctr">
              <a:defRPr sz="1200">
                <a:solidFill>
                  <a:schemeClr val="tx1">
                    <a:tint val="75000"/>
                  </a:schemeClr>
                </a:solidFill>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898989"/>
                </a:solidFill>
              </a:defRPr>
            </a:lvl1pPr>
          </a:lstStyle>
          <a:p>
            <a:pPr>
              <a:defRPr/>
            </a:pPr>
            <a:fld id="{F2E2E2CE-81D0-4D47-A60B-DC11951F0026}" type="slidenum">
              <a:rPr lang="en-GB"/>
              <a:pPr>
                <a:defRPr/>
              </a:pPr>
              <a:t>‹#›</a:t>
            </a:fld>
            <a:endParaRPr lang="en-GB"/>
          </a:p>
        </p:txBody>
      </p:sp>
    </p:spTree>
    <p:extLst>
      <p:ext uri="{BB962C8B-B14F-4D97-AF65-F5344CB8AC3E}">
        <p14:creationId xmlns:p14="http://schemas.microsoft.com/office/powerpoint/2010/main" val="3123395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600" b="1" dirty="0">
              <a:solidFill>
                <a:prstClr val="white"/>
              </a:solidFill>
            </a:endParaRPr>
          </a:p>
        </p:txBody>
      </p:sp>
      <p:pic>
        <p:nvPicPr>
          <p:cNvPr id="5" name="Picture 2" descr="http://www.planetware.com/i/photo/huntington-library-huntington-botanical-gardens-san-marino-ca273.jpg"/>
          <p:cNvPicPr>
            <a:picLocks noChangeAspect="1" noChangeArrowheads="1"/>
          </p:cNvPicPr>
          <p:nvPr userDrawn="1"/>
        </p:nvPicPr>
        <p:blipFill>
          <a:blip r:embed="rId3" cstate="print">
            <a:duotone>
              <a:schemeClr val="bg2">
                <a:shade val="45000"/>
                <a:satMod val="135000"/>
              </a:schemeClr>
              <a:prstClr val="white"/>
            </a:duotone>
          </a:blip>
          <a:srcRect/>
          <a:stretch>
            <a:fillRect/>
          </a:stretch>
        </p:blipFill>
        <p:spPr bwMode="auto">
          <a:xfrm>
            <a:off x="0" y="0"/>
            <a:ext cx="683568" cy="6858000"/>
          </a:xfrm>
          <a:prstGeom prst="rect">
            <a:avLst/>
          </a:prstGeom>
          <a:noFill/>
        </p:spPr>
      </p:pic>
      <p:sp>
        <p:nvSpPr>
          <p:cNvPr id="2" name="Title 1"/>
          <p:cNvSpPr>
            <a:spLocks noGrp="1"/>
          </p:cNvSpPr>
          <p:nvPr>
            <p:ph type="ctrTitle"/>
          </p:nvPr>
        </p:nvSpPr>
        <p:spPr>
          <a:xfrm>
            <a:off x="683568" y="692696"/>
            <a:ext cx="6262464" cy="866527"/>
          </a:xfrm>
        </p:spPr>
        <p:txBody>
          <a:bodyPr>
            <a:noAutofit/>
          </a:bodyPr>
          <a:lstStyle>
            <a:lvl1pPr>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683568" y="1556792"/>
            <a:ext cx="6400800" cy="62292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r>
              <a:rPr lang="en-US">
                <a:solidFill>
                  <a:prstClr val="black">
                    <a:tint val="75000"/>
                  </a:prstClr>
                </a:solidFill>
              </a:rPr>
              <a:t>12/05/2011</a:t>
            </a:r>
            <a:endParaRPr lang="en-GB">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EGI User Virtualization Workshop</a:t>
            </a:r>
          </a:p>
        </p:txBody>
      </p:sp>
      <p:sp>
        <p:nvSpPr>
          <p:cNvPr id="8" name="Slide Number Placeholder 5"/>
          <p:cNvSpPr>
            <a:spLocks noGrp="1"/>
          </p:cNvSpPr>
          <p:nvPr>
            <p:ph type="sldNum" sz="quarter" idx="12"/>
          </p:nvPr>
        </p:nvSpPr>
        <p:spPr/>
        <p:txBody>
          <a:bodyPr/>
          <a:lstStyle>
            <a:lvl1pPr>
              <a:defRPr/>
            </a:lvl1pPr>
          </a:lstStyle>
          <a:p>
            <a:pPr>
              <a:defRPr/>
            </a:pPr>
            <a:fld id="{251AB3A0-4CD6-4F89-AB27-A958009806A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72176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706090"/>
          </a:xfrm>
        </p:spPr>
        <p:txBody>
          <a:bodyPr rtlCol="0">
            <a:normAutofit fontScale="90000"/>
          </a:bodyPr>
          <a:lstStyle>
            <a:lvl1pPr algn="l" defTabSz="914400" rtl="0" eaLnBrk="1" latinLnBrk="0" hangingPunct="1">
              <a:spcBef>
                <a:spcPct val="0"/>
              </a:spcBef>
              <a:buNone/>
              <a:defRPr lang="en-GB" sz="3600" b="1" kern="1200" dirty="0">
                <a:solidFill>
                  <a:schemeClr val="accent5">
                    <a:lumMod val="50000"/>
                  </a:schemeClr>
                </a:solidFill>
                <a:latin typeface="Segoe UI" pitchFamily="34" charset="0"/>
                <a:ea typeface="Segoe UI" pitchFamily="34" charset="0"/>
                <a:cs typeface="Segoe UI"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755576" y="1196752"/>
            <a:ext cx="7931224" cy="4929411"/>
          </a:xfrm>
        </p:spPr>
        <p:txBody>
          <a:bodyPr rtlCol="0">
            <a:normAutofit/>
          </a:bodyPr>
          <a:lstStyle>
            <a:lvl1pPr algn="l" defTabSz="914400" rtl="0" eaLnBrk="1" latinLnBrk="0" hangingPunct="1">
              <a:spcBef>
                <a:spcPct val="20000"/>
              </a:spcBef>
              <a:buFont typeface="Arial" pitchFamily="34" charset="0"/>
              <a:defRPr lang="en-US" sz="3200" kern="1200" smtClean="0">
                <a:solidFill>
                  <a:schemeClr val="accent5">
                    <a:lumMod val="50000"/>
                  </a:schemeClr>
                </a:solidFill>
                <a:latin typeface="+mn-lt"/>
                <a:ea typeface="+mn-ea"/>
                <a:cs typeface="+mn-cs"/>
              </a:defRPr>
            </a:lvl1pPr>
            <a:lvl2pPr algn="l" defTabSz="914400" rtl="0" eaLnBrk="1" latinLnBrk="0" hangingPunct="1">
              <a:spcBef>
                <a:spcPct val="20000"/>
              </a:spcBef>
              <a:buFont typeface="Arial" pitchFamily="34" charset="0"/>
              <a:defRPr lang="en-US" sz="3200" kern="1200" smtClean="0">
                <a:solidFill>
                  <a:schemeClr val="accent5">
                    <a:lumMod val="50000"/>
                  </a:schemeClr>
                </a:solidFill>
                <a:latin typeface="+mn-lt"/>
                <a:ea typeface="+mn-ea"/>
                <a:cs typeface="+mn-cs"/>
              </a:defRPr>
            </a:lvl2pPr>
            <a:lvl3pPr algn="l" defTabSz="914400" rtl="0" eaLnBrk="1" latinLnBrk="0" hangingPunct="1">
              <a:spcBef>
                <a:spcPct val="20000"/>
              </a:spcBef>
              <a:buFont typeface="Arial" pitchFamily="34" charset="0"/>
              <a:defRPr lang="en-US" sz="3200" kern="1200" smtClean="0">
                <a:solidFill>
                  <a:schemeClr val="accent5">
                    <a:lumMod val="50000"/>
                  </a:schemeClr>
                </a:solidFill>
                <a:latin typeface="+mn-lt"/>
                <a:ea typeface="+mn-ea"/>
                <a:cs typeface="+mn-cs"/>
              </a:defRPr>
            </a:lvl3pPr>
            <a:lvl4pPr algn="l" defTabSz="914400" rtl="0" eaLnBrk="1" latinLnBrk="0" hangingPunct="1">
              <a:spcBef>
                <a:spcPct val="20000"/>
              </a:spcBef>
              <a:buFont typeface="Arial" pitchFamily="34" charset="0"/>
              <a:defRPr lang="en-US" sz="3200" kern="1200" smtClean="0">
                <a:solidFill>
                  <a:schemeClr val="accent5">
                    <a:lumMod val="50000"/>
                  </a:schemeClr>
                </a:solidFill>
                <a:latin typeface="+mn-lt"/>
                <a:ea typeface="+mn-ea"/>
                <a:cs typeface="+mn-cs"/>
              </a:defRPr>
            </a:lvl4pPr>
            <a:lvl5pPr algn="l" defTabSz="914400" rtl="0" eaLnBrk="1" latinLnBrk="0" hangingPunct="1">
              <a:spcBef>
                <a:spcPct val="20000"/>
              </a:spcBef>
              <a:buFont typeface="Arial" pitchFamily="34" charset="0"/>
              <a:defRPr lang="en-GB" sz="3200" kern="1200">
                <a:solidFill>
                  <a:schemeClr val="accent5">
                    <a:lumMod val="50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12/05/2011</a:t>
            </a:r>
            <a:endParaRPr lang="en-GB">
              <a:solidFill>
                <a:prstClr val="black">
                  <a:tint val="75000"/>
                </a:prstClr>
              </a:solidFill>
            </a:endParaRPr>
          </a:p>
        </p:txBody>
      </p:sp>
      <p:sp>
        <p:nvSpPr>
          <p:cNvPr id="5" name="Footer Placeholder 4"/>
          <p:cNvSpPr>
            <a:spLocks noGrp="1"/>
          </p:cNvSpPr>
          <p:nvPr>
            <p:ph type="ftr" sz="quarter" idx="11"/>
          </p:nvPr>
        </p:nvSpPr>
        <p:spPr>
          <a:xfrm>
            <a:off x="2925763" y="6356350"/>
            <a:ext cx="3409950" cy="365125"/>
          </a:xfrm>
        </p:spPr>
        <p:txBody>
          <a:bodyPr/>
          <a:lstStyle>
            <a:lvl1pPr>
              <a:defRPr/>
            </a:lvl1pPr>
          </a:lstStyle>
          <a:p>
            <a:pPr>
              <a:defRPr/>
            </a:pPr>
            <a:r>
              <a:rPr lang="en-GB">
                <a:solidFill>
                  <a:prstClr val="black">
                    <a:tint val="75000"/>
                  </a:prstClr>
                </a:solidFill>
              </a:rPr>
              <a:t>EGI User Virtualization Workshop</a:t>
            </a:r>
          </a:p>
        </p:txBody>
      </p:sp>
      <p:sp>
        <p:nvSpPr>
          <p:cNvPr id="6" name="Slide Number Placeholder 5"/>
          <p:cNvSpPr>
            <a:spLocks noGrp="1"/>
          </p:cNvSpPr>
          <p:nvPr>
            <p:ph type="sldNum" sz="quarter" idx="12"/>
          </p:nvPr>
        </p:nvSpPr>
        <p:spPr/>
        <p:txBody>
          <a:bodyPr/>
          <a:lstStyle>
            <a:lvl1pPr>
              <a:defRPr/>
            </a:lvl1pPr>
          </a:lstStyle>
          <a:p>
            <a:pPr>
              <a:defRPr/>
            </a:pPr>
            <a:fld id="{249B5774-B218-4194-96B5-206BEB9F1F6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10344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EGI User Virtualization Workshop</a:t>
            </a:r>
          </a:p>
        </p:txBody>
      </p:sp>
      <p:sp>
        <p:nvSpPr>
          <p:cNvPr id="6" name="Slide Number Placeholder 5"/>
          <p:cNvSpPr>
            <a:spLocks noGrp="1"/>
          </p:cNvSpPr>
          <p:nvPr>
            <p:ph type="sldNum" sz="quarter" idx="12"/>
          </p:nvPr>
        </p:nvSpPr>
        <p:spPr/>
        <p:txBody>
          <a:bodyPr/>
          <a:lstStyle>
            <a:lvl1pPr>
              <a:defRPr/>
            </a:lvl1pPr>
          </a:lstStyle>
          <a:p>
            <a:pPr>
              <a:defRPr/>
            </a:pPr>
            <a:fld id="{136D664B-7C13-47FB-AC25-4C902799367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8076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0A166A-58E8-43B6-8D72-EA676CD7C23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0473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831ADE43-C497-4D71-B671-75C3C3715D94}" type="datetime1">
              <a:rPr lang="en-GB" smtClean="0">
                <a:solidFill>
                  <a:prstClr val="white"/>
                </a:solidFill>
              </a:rPr>
              <a:t>12/05/2011</a:t>
            </a:fld>
            <a:endParaRPr lang="en-GB">
              <a:solidFill>
                <a:prstClr val="white"/>
              </a:solidFill>
            </a:endParaRPr>
          </a:p>
        </p:txBody>
      </p:sp>
      <p:sp>
        <p:nvSpPr>
          <p:cNvPr id="5" name="Footer Placeholder 4"/>
          <p:cNvSpPr>
            <a:spLocks noGrp="1"/>
          </p:cNvSpPr>
          <p:nvPr>
            <p:ph type="ftr" sz="quarter" idx="11"/>
          </p:nvPr>
        </p:nvSpPr>
        <p:spPr/>
        <p:txBody>
          <a:bodyPr/>
          <a:lstStyle>
            <a:lvl1pPr>
              <a:defRPr/>
            </a:lvl1pPr>
          </a:lstStyle>
          <a:p>
            <a:r>
              <a:rPr lang="en-GB" smtClean="0">
                <a:solidFill>
                  <a:prstClr val="white"/>
                </a:solidFill>
              </a:rPr>
              <a:t>EGI User Virtualisation Workshop</a:t>
            </a:r>
            <a:endParaRPr lang="en-GB">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F768625B-2D50-4F49-9BE7-AEEB59BBC97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576973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6A99573-896E-443F-A941-3700CCC44E7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69489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1DFE77-7A94-45EA-B5FB-0BA72292887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03094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7D91587-EE2F-4109-856D-A4F6F3C264D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43939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F52427-0F48-4C08-89B5-E4DE8004B7A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21244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2D5318-332B-4138-889D-CA7EEE8BF02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00780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8A7E48-7964-45B7-8A7B-1CBB8589A5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32778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164DB5-3103-42F5-94D7-FAFB4EBE171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8969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5345" y="1600200"/>
            <a:ext cx="7481454" cy="4525963"/>
          </a:xfrm>
        </p:spPr>
        <p:txBody>
          <a:bodyPr/>
          <a:lstStyle>
            <a:lvl1pPr>
              <a:defRPr>
                <a:solidFill>
                  <a:srgbClr val="010920"/>
                </a:solidFill>
              </a:defRPr>
            </a:lvl1pPr>
            <a:lvl2pPr>
              <a:defRPr>
                <a:solidFill>
                  <a:srgbClr val="010920"/>
                </a:solidFill>
              </a:defRPr>
            </a:lvl2pPr>
            <a:lvl3pPr>
              <a:defRPr>
                <a:solidFill>
                  <a:srgbClr val="010920"/>
                </a:solidFill>
              </a:defRPr>
            </a:lvl3pPr>
            <a:lvl4pPr>
              <a:defRPr>
                <a:solidFill>
                  <a:srgbClr val="010920"/>
                </a:solidFill>
              </a:defRPr>
            </a:lvl4pPr>
            <a:lvl5pPr>
              <a:defRPr>
                <a:solidFill>
                  <a:srgbClr val="01092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Placeholder 1"/>
          <p:cNvSpPr>
            <a:spLocks noGrp="1"/>
          </p:cNvSpPr>
          <p:nvPr>
            <p:ph type="title"/>
          </p:nvPr>
        </p:nvSpPr>
        <p:spPr bwMode="auto">
          <a:xfrm>
            <a:off x="0" y="0"/>
            <a:ext cx="9144001" cy="633845"/>
          </a:xfrm>
          <a:prstGeom prst="rect">
            <a:avLst/>
          </a:prstGeom>
          <a:solidFill>
            <a:srgbClr val="010920"/>
          </a:solidFill>
          <a:ln w="9525">
            <a:noFill/>
            <a:miter lim="800000"/>
            <a:headEnd/>
            <a:tailEnd/>
          </a:ln>
        </p:spPr>
        <p:txBody>
          <a:bodyPr/>
          <a:lstStyle/>
          <a:p>
            <a:pPr lvl="0"/>
            <a:r>
              <a:rPr lang="en-US" dirty="0" smtClean="0"/>
              <a:t>Click to edit Master title style</a:t>
            </a:r>
            <a:endParaRPr lang="en-GB" dirty="0" smtClean="0"/>
          </a:p>
        </p:txBody>
      </p:sp>
      <p:sp>
        <p:nvSpPr>
          <p:cNvPr id="4" name="Date Placeholder 3"/>
          <p:cNvSpPr>
            <a:spLocks noGrp="1"/>
          </p:cNvSpPr>
          <p:nvPr>
            <p:ph type="dt" sz="half" idx="10"/>
          </p:nvPr>
        </p:nvSpPr>
        <p:spPr/>
        <p:txBody>
          <a:bodyPr/>
          <a:lstStyle>
            <a:lvl1pPr>
              <a:defRPr>
                <a:solidFill>
                  <a:srgbClr val="898989"/>
                </a:solidFill>
              </a:defRPr>
            </a:lvl1pPr>
          </a:lstStyle>
          <a:p>
            <a:pPr>
              <a:defRPr/>
            </a:pPr>
            <a:r>
              <a:rPr lang="en-US"/>
              <a:t>24/03/2011</a:t>
            </a:r>
            <a:endParaRPr lang="en-GB"/>
          </a:p>
        </p:txBody>
      </p:sp>
      <p:sp>
        <p:nvSpPr>
          <p:cNvPr id="5" name="Footer Placeholder 4"/>
          <p:cNvSpPr>
            <a:spLocks noGrp="1"/>
          </p:cNvSpPr>
          <p:nvPr>
            <p:ph type="ftr" sz="quarter" idx="11"/>
          </p:nvPr>
        </p:nvSpPr>
        <p:spPr>
          <a:xfrm>
            <a:off x="2319338" y="6357938"/>
            <a:ext cx="4403725" cy="365125"/>
          </a:xfrm>
        </p:spPr>
        <p:txBody>
          <a:bodyPr/>
          <a:lstStyle>
            <a:lvl1pPr algn="ctr">
              <a:defRPr sz="1200">
                <a:solidFill>
                  <a:schemeClr val="tx1">
                    <a:tint val="75000"/>
                  </a:schemeClr>
                </a:solidFill>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rgbClr val="898989"/>
                </a:solidFill>
              </a:defRPr>
            </a:lvl1pPr>
          </a:lstStyle>
          <a:p>
            <a:pPr>
              <a:defRPr/>
            </a:pPr>
            <a:fld id="{99D91519-0A7E-4C4A-A468-FC95394EEC27}" type="slidenum">
              <a:rPr lang="en-GB"/>
              <a:pPr>
                <a:defRPr/>
              </a:pPr>
              <a:t>‹#›</a:t>
            </a:fld>
            <a:endParaRPr lang="en-GB"/>
          </a:p>
        </p:txBody>
      </p:sp>
    </p:spTree>
    <p:extLst>
      <p:ext uri="{BB962C8B-B14F-4D97-AF65-F5344CB8AC3E}">
        <p14:creationId xmlns:p14="http://schemas.microsoft.com/office/powerpoint/2010/main" val="81594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B64143-E5F8-4485-9F96-0E384ACEBB17}" type="datetime1">
              <a:rPr lang="en-GB" smtClean="0">
                <a:solidFill>
                  <a:prstClr val="white"/>
                </a:solidFill>
              </a:rPr>
              <a:t>12/05/2011</a:t>
            </a:fld>
            <a:endParaRPr lang="en-GB">
              <a:solidFill>
                <a:prstClr val="white"/>
              </a:solidFill>
            </a:endParaRPr>
          </a:p>
        </p:txBody>
      </p:sp>
      <p:sp>
        <p:nvSpPr>
          <p:cNvPr id="4" name="Footer Placeholder 3"/>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72717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600" b="1" dirty="0">
              <a:solidFill>
                <a:prstClr val="white"/>
              </a:solidFill>
            </a:endParaRPr>
          </a:p>
        </p:txBody>
      </p:sp>
      <p:pic>
        <p:nvPicPr>
          <p:cNvPr id="5" name="Picture 2" descr="http://www.planetware.com/i/photo/huntington-library-huntington-botanical-gardens-san-marino-ca273.jpg"/>
          <p:cNvPicPr>
            <a:picLocks noChangeAspect="1" noChangeArrowheads="1"/>
          </p:cNvPicPr>
          <p:nvPr userDrawn="1"/>
        </p:nvPicPr>
        <p:blipFill>
          <a:blip r:embed="rId3" cstate="print">
            <a:duotone>
              <a:schemeClr val="bg2">
                <a:shade val="45000"/>
                <a:satMod val="135000"/>
              </a:schemeClr>
              <a:prstClr val="white"/>
            </a:duotone>
          </a:blip>
          <a:srcRect/>
          <a:stretch>
            <a:fillRect/>
          </a:stretch>
        </p:blipFill>
        <p:spPr bwMode="auto">
          <a:xfrm>
            <a:off x="0" y="0"/>
            <a:ext cx="683568" cy="6858000"/>
          </a:xfrm>
          <a:prstGeom prst="rect">
            <a:avLst/>
          </a:prstGeom>
          <a:noFill/>
        </p:spPr>
      </p:pic>
      <p:sp>
        <p:nvSpPr>
          <p:cNvPr id="2" name="Title 1"/>
          <p:cNvSpPr>
            <a:spLocks noGrp="1"/>
          </p:cNvSpPr>
          <p:nvPr>
            <p:ph type="ctrTitle"/>
          </p:nvPr>
        </p:nvSpPr>
        <p:spPr>
          <a:xfrm>
            <a:off x="683568" y="692696"/>
            <a:ext cx="6262464" cy="866527"/>
          </a:xfrm>
        </p:spPr>
        <p:txBody>
          <a:bodyPr>
            <a:noAutofit/>
          </a:bodyPr>
          <a:lstStyle>
            <a:lvl1pPr>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683568" y="1556792"/>
            <a:ext cx="6400800" cy="62292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8E9A846-6BCC-4312-A9AB-272CAA0D313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1530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706090"/>
          </a:xfrm>
        </p:spPr>
        <p:txBody>
          <a:bodyPr rtlCol="0">
            <a:normAutofit fontScale="90000"/>
          </a:bodyPr>
          <a:lstStyle>
            <a:lvl1pPr algn="l" defTabSz="914400" rtl="0" eaLnBrk="1" latinLnBrk="0" hangingPunct="1">
              <a:spcBef>
                <a:spcPct val="0"/>
              </a:spcBef>
              <a:buNone/>
              <a:defRPr lang="en-GB" sz="3600" b="1" kern="1200" dirty="0">
                <a:solidFill>
                  <a:schemeClr val="accent5">
                    <a:lumMod val="50000"/>
                  </a:schemeClr>
                </a:solidFill>
                <a:latin typeface="Segoe UI" pitchFamily="34" charset="0"/>
                <a:ea typeface="Segoe UI" pitchFamily="34" charset="0"/>
                <a:cs typeface="Segoe UI"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755576" y="1196752"/>
            <a:ext cx="7931224" cy="4929411"/>
          </a:xfrm>
        </p:spPr>
        <p:txBody>
          <a:bodyPr rtlCol="0">
            <a:normAutofit/>
          </a:bodyPr>
          <a:lstStyle>
            <a:lvl1pPr algn="l" defTabSz="914400" rtl="0" eaLnBrk="1" latinLnBrk="0" hangingPunct="1">
              <a:spcBef>
                <a:spcPct val="20000"/>
              </a:spcBef>
              <a:buFont typeface="Arial" pitchFamily="34" charset="0"/>
              <a:defRPr lang="en-US" sz="3200" kern="1200" smtClean="0">
                <a:solidFill>
                  <a:schemeClr val="accent5">
                    <a:lumMod val="50000"/>
                  </a:schemeClr>
                </a:solidFill>
                <a:latin typeface="+mn-lt"/>
                <a:ea typeface="+mn-ea"/>
                <a:cs typeface="+mn-cs"/>
              </a:defRPr>
            </a:lvl1pPr>
            <a:lvl2pPr algn="l" defTabSz="914400" rtl="0" eaLnBrk="1" latinLnBrk="0" hangingPunct="1">
              <a:spcBef>
                <a:spcPct val="20000"/>
              </a:spcBef>
              <a:buFont typeface="Arial" pitchFamily="34" charset="0"/>
              <a:defRPr lang="en-US" sz="3200" kern="1200" smtClean="0">
                <a:solidFill>
                  <a:schemeClr val="accent5">
                    <a:lumMod val="50000"/>
                  </a:schemeClr>
                </a:solidFill>
                <a:latin typeface="+mn-lt"/>
                <a:ea typeface="+mn-ea"/>
                <a:cs typeface="+mn-cs"/>
              </a:defRPr>
            </a:lvl2pPr>
            <a:lvl3pPr algn="l" defTabSz="914400" rtl="0" eaLnBrk="1" latinLnBrk="0" hangingPunct="1">
              <a:spcBef>
                <a:spcPct val="20000"/>
              </a:spcBef>
              <a:buFont typeface="Arial" pitchFamily="34" charset="0"/>
              <a:defRPr lang="en-US" sz="3200" kern="1200" smtClean="0">
                <a:solidFill>
                  <a:schemeClr val="accent5">
                    <a:lumMod val="50000"/>
                  </a:schemeClr>
                </a:solidFill>
                <a:latin typeface="+mn-lt"/>
                <a:ea typeface="+mn-ea"/>
                <a:cs typeface="+mn-cs"/>
              </a:defRPr>
            </a:lvl3pPr>
            <a:lvl4pPr algn="l" defTabSz="914400" rtl="0" eaLnBrk="1" latinLnBrk="0" hangingPunct="1">
              <a:spcBef>
                <a:spcPct val="20000"/>
              </a:spcBef>
              <a:buFont typeface="Arial" pitchFamily="34" charset="0"/>
              <a:defRPr lang="en-US" sz="3200" kern="1200" smtClean="0">
                <a:solidFill>
                  <a:schemeClr val="accent5">
                    <a:lumMod val="50000"/>
                  </a:schemeClr>
                </a:solidFill>
                <a:latin typeface="+mn-lt"/>
                <a:ea typeface="+mn-ea"/>
                <a:cs typeface="+mn-cs"/>
              </a:defRPr>
            </a:lvl4pPr>
            <a:lvl5pPr algn="l" defTabSz="914400" rtl="0" eaLnBrk="1" latinLnBrk="0" hangingPunct="1">
              <a:spcBef>
                <a:spcPct val="20000"/>
              </a:spcBef>
              <a:buFont typeface="Arial" pitchFamily="34" charset="0"/>
              <a:defRPr lang="en-GB" sz="3200" kern="1200">
                <a:solidFill>
                  <a:schemeClr val="accent5">
                    <a:lumMod val="50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5" name="Footer Placeholder 4"/>
          <p:cNvSpPr>
            <a:spLocks noGrp="1"/>
          </p:cNvSpPr>
          <p:nvPr>
            <p:ph type="ftr" sz="quarter" idx="11"/>
          </p:nvPr>
        </p:nvSpPr>
        <p:spPr>
          <a:xfrm>
            <a:off x="2925763" y="6356350"/>
            <a:ext cx="3409950" cy="365125"/>
          </a:xfrm>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C0E88D-F505-4AB0-806A-A844317C184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5535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C9ECAD-C234-46B8-ABB8-42528ACDCD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0622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2B956E-144E-4DBB-99B4-C41821AAE21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5340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C44519C-018B-4008-9630-88B4E0A4495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3214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24/03/2011</a:t>
            </a: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8355F85-A317-49D8-9C03-0FC0E1FD44A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91103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a:defRPr/>
            </a:pPr>
            <a:endParaRPr lang="en-US">
              <a:solidFill>
                <a:prstClr val="black"/>
              </a:solidFill>
            </a:endParaRPr>
          </a:p>
        </p:txBody>
      </p:sp>
      <p:grpSp>
        <p:nvGrpSpPr>
          <p:cNvPr id="1027"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a:defRPr/>
              </a:pPr>
              <a:endParaRPr lang="en-US">
                <a:solidFill>
                  <a:prstClr val="black"/>
                </a:solidFill>
              </a:endParaRPr>
            </a:p>
          </p:txBody>
        </p:sp>
        <p:pic>
          <p:nvPicPr>
            <p:cNvPr id="1036"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a:defRPr/>
              </a:pPr>
              <a:endParaRPr lang="en-US">
                <a:solidFill>
                  <a:prstClr val="black"/>
                </a:solidFill>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a:defRPr/>
              </a:pPr>
              <a:endParaRPr lang="en-US">
                <a:solidFill>
                  <a:prstClr val="black"/>
                </a:solidFill>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fld id="{F82798D6-CC9B-40C8-B00D-7AF660330FDF}" type="datetime1">
              <a:rPr lang="en-GB" smtClean="0">
                <a:solidFill>
                  <a:prstClr val="white"/>
                </a:solidFill>
              </a:rPr>
              <a:t>12/05/2011</a:t>
            </a:fld>
            <a:endParaRPr lang="en-GB">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Arial" pitchFamily="34" charset="0"/>
                <a:cs typeface="Arial" pitchFamily="34" charset="0"/>
              </a:defRPr>
            </a:lvl1pPr>
          </a:lstStyle>
          <a:p>
            <a:r>
              <a:rPr lang="en-GB" smtClean="0">
                <a:solidFill>
                  <a:prstClr val="white"/>
                </a:solidFill>
              </a:rPr>
              <a:t>EGI User Virtualisation Workshop</a:t>
            </a:r>
            <a:endParaRPr lang="en-GB">
              <a:solidFill>
                <a:prstClr val="white"/>
              </a:solidFill>
            </a:endParaRPr>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fld id="{F768625B-2D50-4F49-9BE7-AEEB59BBC970}" type="slidenum">
              <a:rPr lang="en-GB">
                <a:solidFill>
                  <a:prstClr val="white"/>
                </a:solidFill>
              </a:rPr>
              <a:pPr/>
              <a:t>‹#›</a:t>
            </a:fld>
            <a:endParaRPr lang="en-GB">
              <a:solidFill>
                <a:prstClr val="white"/>
              </a:solidFill>
            </a:endParaRPr>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Tree>
    <p:extLst>
      <p:ext uri="{BB962C8B-B14F-4D97-AF65-F5344CB8AC3E}">
        <p14:creationId xmlns:p14="http://schemas.microsoft.com/office/powerpoint/2010/main" val="3077455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dt="0"/>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4213" y="274638"/>
            <a:ext cx="80025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84213" y="1196975"/>
            <a:ext cx="8002587"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755650" y="6356350"/>
            <a:ext cx="183515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defRPr/>
            </a:pPr>
            <a:r>
              <a:rPr lang="en-US">
                <a:solidFill>
                  <a:prstClr val="black">
                    <a:tint val="75000"/>
                  </a:prstClr>
                </a:solidFill>
              </a:rPr>
              <a:t>24/03/2011</a:t>
            </a:r>
            <a:endParaRPr lang="en-GB">
              <a:solidFill>
                <a:prstClr val="black">
                  <a:tint val="75000"/>
                </a:prstClr>
              </a:solidFill>
            </a:endParaRPr>
          </a:p>
        </p:txBody>
      </p:sp>
      <p:sp>
        <p:nvSpPr>
          <p:cNvPr id="5" name="Footer Placeholder 4"/>
          <p:cNvSpPr>
            <a:spLocks noGrp="1"/>
          </p:cNvSpPr>
          <p:nvPr>
            <p:ph type="ftr" sz="quarter" idx="3"/>
          </p:nvPr>
        </p:nvSpPr>
        <p:spPr>
          <a:xfrm>
            <a:off x="2860675" y="6356350"/>
            <a:ext cx="3527425"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fontAlgn="base">
              <a:spcBef>
                <a:spcPct val="0"/>
              </a:spcBef>
              <a:spcAft>
                <a:spcPct val="0"/>
              </a:spcAft>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fontAlgn="base">
              <a:spcBef>
                <a:spcPct val="0"/>
              </a:spcBef>
              <a:spcAft>
                <a:spcPct val="0"/>
              </a:spcAft>
              <a:defRPr/>
            </a:pPr>
            <a:fld id="{8F3FEC66-D87D-4BF3-9AA5-1A24A345F16A}"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pic>
        <p:nvPicPr>
          <p:cNvPr id="7" name="Picture 2" descr="http://www.planetware.com/i/photo/huntington-library-huntington-botanical-gardens-san-marino-ca273.jpg"/>
          <p:cNvPicPr>
            <a:picLocks noChangeAspect="1" noChangeArrowheads="1"/>
          </p:cNvPicPr>
          <p:nvPr/>
        </p:nvPicPr>
        <p:blipFill>
          <a:blip r:embed="rId14" cstate="print">
            <a:duotone>
              <a:schemeClr val="bg2">
                <a:shade val="45000"/>
                <a:satMod val="135000"/>
              </a:schemeClr>
              <a:prstClr val="white"/>
            </a:duotone>
          </a:blip>
          <a:srcRect/>
          <a:stretch>
            <a:fillRect/>
          </a:stretch>
        </p:blipFill>
        <p:spPr bwMode="auto">
          <a:xfrm>
            <a:off x="0" y="0"/>
            <a:ext cx="683568" cy="6858000"/>
          </a:xfrm>
          <a:prstGeom prst="rect">
            <a:avLst/>
          </a:prstGeom>
          <a:noFill/>
        </p:spPr>
      </p:pic>
    </p:spTree>
    <p:extLst>
      <p:ext uri="{BB962C8B-B14F-4D97-AF65-F5344CB8AC3E}">
        <p14:creationId xmlns:p14="http://schemas.microsoft.com/office/powerpoint/2010/main" val="53831856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p:txStyles>
    <p:titleStyle>
      <a:lvl1pPr algn="l" rtl="0" eaLnBrk="0" fontAlgn="base" hangingPunct="0">
        <a:spcBef>
          <a:spcPct val="0"/>
        </a:spcBef>
        <a:spcAft>
          <a:spcPct val="0"/>
        </a:spcAft>
        <a:defRPr sz="4400" b="1" kern="1200">
          <a:solidFill>
            <a:srgbClr val="215968"/>
          </a:solidFill>
          <a:latin typeface="Calibri" pitchFamily="34" charset="0"/>
          <a:ea typeface="+mj-ea"/>
          <a:cs typeface="Calibri" pitchFamily="34" charset="0"/>
        </a:defRPr>
      </a:lvl1pPr>
      <a:lvl2pPr algn="l" rtl="0" eaLnBrk="0" fontAlgn="base" hangingPunct="0">
        <a:spcBef>
          <a:spcPct val="0"/>
        </a:spcBef>
        <a:spcAft>
          <a:spcPct val="0"/>
        </a:spcAft>
        <a:defRPr sz="4400" b="1">
          <a:solidFill>
            <a:srgbClr val="215968"/>
          </a:solidFill>
          <a:latin typeface="Calibri" pitchFamily="34" charset="0"/>
          <a:cs typeface="Calibri" pitchFamily="34" charset="0"/>
        </a:defRPr>
      </a:lvl2pPr>
      <a:lvl3pPr algn="l" rtl="0" eaLnBrk="0" fontAlgn="base" hangingPunct="0">
        <a:spcBef>
          <a:spcPct val="0"/>
        </a:spcBef>
        <a:spcAft>
          <a:spcPct val="0"/>
        </a:spcAft>
        <a:defRPr sz="4400" b="1">
          <a:solidFill>
            <a:srgbClr val="215968"/>
          </a:solidFill>
          <a:latin typeface="Calibri" pitchFamily="34" charset="0"/>
          <a:cs typeface="Calibri" pitchFamily="34" charset="0"/>
        </a:defRPr>
      </a:lvl3pPr>
      <a:lvl4pPr algn="l" rtl="0" eaLnBrk="0" fontAlgn="base" hangingPunct="0">
        <a:spcBef>
          <a:spcPct val="0"/>
        </a:spcBef>
        <a:spcAft>
          <a:spcPct val="0"/>
        </a:spcAft>
        <a:defRPr sz="4400" b="1">
          <a:solidFill>
            <a:srgbClr val="215968"/>
          </a:solidFill>
          <a:latin typeface="Calibri" pitchFamily="34" charset="0"/>
          <a:cs typeface="Calibri" pitchFamily="34" charset="0"/>
        </a:defRPr>
      </a:lvl4pPr>
      <a:lvl5pPr algn="l" rtl="0" eaLnBrk="0" fontAlgn="base" hangingPunct="0">
        <a:spcBef>
          <a:spcPct val="0"/>
        </a:spcBef>
        <a:spcAft>
          <a:spcPct val="0"/>
        </a:spcAft>
        <a:defRPr sz="4400" b="1">
          <a:solidFill>
            <a:srgbClr val="215968"/>
          </a:solidFill>
          <a:latin typeface="Calibri" pitchFamily="34" charset="0"/>
          <a:cs typeface="Calibri" pitchFamily="34" charset="0"/>
        </a:defRPr>
      </a:lvl5pPr>
      <a:lvl6pPr marL="457200" algn="l" rtl="0" fontAlgn="base">
        <a:spcBef>
          <a:spcPct val="0"/>
        </a:spcBef>
        <a:spcAft>
          <a:spcPct val="0"/>
        </a:spcAft>
        <a:defRPr sz="4400" b="1">
          <a:solidFill>
            <a:srgbClr val="215968"/>
          </a:solidFill>
          <a:latin typeface="Calibri" pitchFamily="34" charset="0"/>
          <a:cs typeface="Calibri" pitchFamily="34" charset="0"/>
        </a:defRPr>
      </a:lvl6pPr>
      <a:lvl7pPr marL="914400" algn="l" rtl="0" fontAlgn="base">
        <a:spcBef>
          <a:spcPct val="0"/>
        </a:spcBef>
        <a:spcAft>
          <a:spcPct val="0"/>
        </a:spcAft>
        <a:defRPr sz="4400" b="1">
          <a:solidFill>
            <a:srgbClr val="215968"/>
          </a:solidFill>
          <a:latin typeface="Calibri" pitchFamily="34" charset="0"/>
          <a:cs typeface="Calibri" pitchFamily="34" charset="0"/>
        </a:defRPr>
      </a:lvl7pPr>
      <a:lvl8pPr marL="1371600" algn="l" rtl="0" fontAlgn="base">
        <a:spcBef>
          <a:spcPct val="0"/>
        </a:spcBef>
        <a:spcAft>
          <a:spcPct val="0"/>
        </a:spcAft>
        <a:defRPr sz="4400" b="1">
          <a:solidFill>
            <a:srgbClr val="215968"/>
          </a:solidFill>
          <a:latin typeface="Calibri" pitchFamily="34" charset="0"/>
          <a:cs typeface="Calibri" pitchFamily="34" charset="0"/>
        </a:defRPr>
      </a:lvl8pPr>
      <a:lvl9pPr marL="1828800" algn="l" rtl="0" fontAlgn="base">
        <a:spcBef>
          <a:spcPct val="0"/>
        </a:spcBef>
        <a:spcAft>
          <a:spcPct val="0"/>
        </a:spcAft>
        <a:defRPr sz="4400" b="1">
          <a:solidFill>
            <a:srgbClr val="215968"/>
          </a:solidFill>
          <a:latin typeface="Calibri" pitchFamily="34" charset="0"/>
          <a:cs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4213" y="274638"/>
            <a:ext cx="80025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84213" y="1196975"/>
            <a:ext cx="8002587"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755650" y="6356350"/>
            <a:ext cx="18351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r>
              <a:rPr lang="en-US">
                <a:solidFill>
                  <a:prstClr val="black">
                    <a:tint val="75000"/>
                  </a:prstClr>
                </a:solidFill>
                <a:latin typeface="Arial" charset="0"/>
                <a:cs typeface="Arial" charset="0"/>
              </a:rPr>
              <a:t>12/05/2011</a:t>
            </a:r>
            <a:endParaRPr lang="en-GB">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2860675" y="6356350"/>
            <a:ext cx="35274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GB">
                <a:solidFill>
                  <a:prstClr val="black">
                    <a:tint val="75000"/>
                  </a:prstClr>
                </a:solidFill>
                <a:latin typeface="Arial" charset="0"/>
                <a:cs typeface="Arial" charset="0"/>
              </a:rPr>
              <a:t>EGI User Virtualization Workshop</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92F966DB-0A1B-457C-AA22-919C5CD305DC}" type="slidenum">
              <a:rPr lang="en-GB">
                <a:solidFill>
                  <a:prstClr val="black">
                    <a:tint val="75000"/>
                  </a:prstClr>
                </a:solidFill>
                <a:latin typeface="Arial" charset="0"/>
                <a:cs typeface="Arial" charset="0"/>
              </a:rPr>
              <a:pPr fontAlgn="base">
                <a:spcBef>
                  <a:spcPct val="0"/>
                </a:spcBef>
                <a:spcAft>
                  <a:spcPct val="0"/>
                </a:spcAft>
                <a:defRPr/>
              </a:pPr>
              <a:t>‹#›</a:t>
            </a:fld>
            <a:endParaRPr lang="en-GB">
              <a:solidFill>
                <a:prstClr val="black">
                  <a:tint val="75000"/>
                </a:prstClr>
              </a:solidFill>
              <a:latin typeface="Arial" charset="0"/>
              <a:cs typeface="Arial" charset="0"/>
            </a:endParaRPr>
          </a:p>
        </p:txBody>
      </p:sp>
      <p:pic>
        <p:nvPicPr>
          <p:cNvPr id="7" name="Picture 2" descr="http://www.planetware.com/i/photo/huntington-library-huntington-botanical-gardens-san-marino-ca273.jpg"/>
          <p:cNvPicPr>
            <a:picLocks noChangeAspect="1" noChangeArrowheads="1"/>
          </p:cNvPicPr>
          <p:nvPr/>
        </p:nvPicPr>
        <p:blipFill>
          <a:blip r:embed="rId14" cstate="print">
            <a:duotone>
              <a:schemeClr val="bg2">
                <a:shade val="45000"/>
                <a:satMod val="135000"/>
              </a:schemeClr>
              <a:prstClr val="white"/>
            </a:duotone>
          </a:blip>
          <a:srcRect/>
          <a:stretch>
            <a:fillRect/>
          </a:stretch>
        </p:blipFill>
        <p:spPr bwMode="auto">
          <a:xfrm>
            <a:off x="0" y="0"/>
            <a:ext cx="683568" cy="6858000"/>
          </a:xfrm>
          <a:prstGeom prst="rect">
            <a:avLst/>
          </a:prstGeom>
          <a:noFill/>
        </p:spPr>
      </p:pic>
    </p:spTree>
    <p:extLst>
      <p:ext uri="{BB962C8B-B14F-4D97-AF65-F5344CB8AC3E}">
        <p14:creationId xmlns:p14="http://schemas.microsoft.com/office/powerpoint/2010/main" val="176435265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p:txStyles>
    <p:titleStyle>
      <a:lvl1pPr algn="l" rtl="0" eaLnBrk="0" fontAlgn="base" hangingPunct="0">
        <a:spcBef>
          <a:spcPct val="0"/>
        </a:spcBef>
        <a:spcAft>
          <a:spcPct val="0"/>
        </a:spcAft>
        <a:defRPr sz="4400" b="1" kern="1200">
          <a:solidFill>
            <a:srgbClr val="215968"/>
          </a:solidFill>
          <a:latin typeface="Calibri" pitchFamily="34" charset="0"/>
          <a:ea typeface="+mj-ea"/>
          <a:cs typeface="Calibri" pitchFamily="34" charset="0"/>
        </a:defRPr>
      </a:lvl1pPr>
      <a:lvl2pPr algn="l" rtl="0" eaLnBrk="0" fontAlgn="base" hangingPunct="0">
        <a:spcBef>
          <a:spcPct val="0"/>
        </a:spcBef>
        <a:spcAft>
          <a:spcPct val="0"/>
        </a:spcAft>
        <a:defRPr sz="4400" b="1">
          <a:solidFill>
            <a:srgbClr val="215968"/>
          </a:solidFill>
          <a:latin typeface="Calibri" pitchFamily="34" charset="0"/>
          <a:cs typeface="Calibri" pitchFamily="34" charset="0"/>
        </a:defRPr>
      </a:lvl2pPr>
      <a:lvl3pPr algn="l" rtl="0" eaLnBrk="0" fontAlgn="base" hangingPunct="0">
        <a:spcBef>
          <a:spcPct val="0"/>
        </a:spcBef>
        <a:spcAft>
          <a:spcPct val="0"/>
        </a:spcAft>
        <a:defRPr sz="4400" b="1">
          <a:solidFill>
            <a:srgbClr val="215968"/>
          </a:solidFill>
          <a:latin typeface="Calibri" pitchFamily="34" charset="0"/>
          <a:cs typeface="Calibri" pitchFamily="34" charset="0"/>
        </a:defRPr>
      </a:lvl3pPr>
      <a:lvl4pPr algn="l" rtl="0" eaLnBrk="0" fontAlgn="base" hangingPunct="0">
        <a:spcBef>
          <a:spcPct val="0"/>
        </a:spcBef>
        <a:spcAft>
          <a:spcPct val="0"/>
        </a:spcAft>
        <a:defRPr sz="4400" b="1">
          <a:solidFill>
            <a:srgbClr val="215968"/>
          </a:solidFill>
          <a:latin typeface="Calibri" pitchFamily="34" charset="0"/>
          <a:cs typeface="Calibri" pitchFamily="34" charset="0"/>
        </a:defRPr>
      </a:lvl4pPr>
      <a:lvl5pPr algn="l" rtl="0" eaLnBrk="0" fontAlgn="base" hangingPunct="0">
        <a:spcBef>
          <a:spcPct val="0"/>
        </a:spcBef>
        <a:spcAft>
          <a:spcPct val="0"/>
        </a:spcAft>
        <a:defRPr sz="4400" b="1">
          <a:solidFill>
            <a:srgbClr val="215968"/>
          </a:solidFill>
          <a:latin typeface="Calibri" pitchFamily="34" charset="0"/>
          <a:cs typeface="Calibri" pitchFamily="34" charset="0"/>
        </a:defRPr>
      </a:lvl5pPr>
      <a:lvl6pPr marL="457200" algn="l" rtl="0" fontAlgn="base">
        <a:spcBef>
          <a:spcPct val="0"/>
        </a:spcBef>
        <a:spcAft>
          <a:spcPct val="0"/>
        </a:spcAft>
        <a:defRPr sz="4400" b="1">
          <a:solidFill>
            <a:srgbClr val="215968"/>
          </a:solidFill>
          <a:latin typeface="Calibri" pitchFamily="34" charset="0"/>
          <a:cs typeface="Calibri" pitchFamily="34" charset="0"/>
        </a:defRPr>
      </a:lvl6pPr>
      <a:lvl7pPr marL="914400" algn="l" rtl="0" fontAlgn="base">
        <a:spcBef>
          <a:spcPct val="0"/>
        </a:spcBef>
        <a:spcAft>
          <a:spcPct val="0"/>
        </a:spcAft>
        <a:defRPr sz="4400" b="1">
          <a:solidFill>
            <a:srgbClr val="215968"/>
          </a:solidFill>
          <a:latin typeface="Calibri" pitchFamily="34" charset="0"/>
          <a:cs typeface="Calibri" pitchFamily="34" charset="0"/>
        </a:defRPr>
      </a:lvl7pPr>
      <a:lvl8pPr marL="1371600" algn="l" rtl="0" fontAlgn="base">
        <a:spcBef>
          <a:spcPct val="0"/>
        </a:spcBef>
        <a:spcAft>
          <a:spcPct val="0"/>
        </a:spcAft>
        <a:defRPr sz="4400" b="1">
          <a:solidFill>
            <a:srgbClr val="215968"/>
          </a:solidFill>
          <a:latin typeface="Calibri" pitchFamily="34" charset="0"/>
          <a:cs typeface="Calibri" pitchFamily="34" charset="0"/>
        </a:defRPr>
      </a:lvl8pPr>
      <a:lvl9pPr marL="1828800" algn="l" rtl="0" fontAlgn="base">
        <a:spcBef>
          <a:spcPct val="0"/>
        </a:spcBef>
        <a:spcAft>
          <a:spcPct val="0"/>
        </a:spcAft>
        <a:defRPr sz="4400" b="1">
          <a:solidFill>
            <a:srgbClr val="215968"/>
          </a:solidFill>
          <a:latin typeface="Calibri" pitchFamily="34" charset="0"/>
          <a:cs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215968"/>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215968"/>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215968"/>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215968"/>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2159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1698" y="2130425"/>
            <a:ext cx="7524328" cy="1470025"/>
          </a:xfrm>
        </p:spPr>
        <p:txBody>
          <a:bodyPr/>
          <a:lstStyle/>
          <a:p>
            <a:r>
              <a:rPr lang="en-GB" dirty="0" smtClean="0"/>
              <a:t>EGI User Virtualisation Workshop</a:t>
            </a:r>
            <a:endParaRPr lang="en-GB" dirty="0"/>
          </a:p>
        </p:txBody>
      </p:sp>
      <p:sp>
        <p:nvSpPr>
          <p:cNvPr id="3" name="Subtitle 2"/>
          <p:cNvSpPr>
            <a:spLocks noGrp="1"/>
          </p:cNvSpPr>
          <p:nvPr>
            <p:ph type="subTitle" idx="1"/>
          </p:nvPr>
        </p:nvSpPr>
        <p:spPr>
          <a:xfrm>
            <a:off x="1691680" y="3886200"/>
            <a:ext cx="7128792" cy="1343000"/>
          </a:xfrm>
        </p:spPr>
        <p:txBody>
          <a:bodyPr/>
          <a:lstStyle/>
          <a:p>
            <a:r>
              <a:rPr lang="en-GB" dirty="0"/>
              <a:t>Steven </a:t>
            </a:r>
            <a:r>
              <a:rPr lang="en-GB" dirty="0" smtClean="0"/>
              <a:t>Newhouse &amp; Michel </a:t>
            </a:r>
            <a:r>
              <a:rPr lang="en-GB" dirty="0" err="1" smtClean="0"/>
              <a:t>Drescher</a:t>
            </a:r>
            <a:r>
              <a:rPr lang="en-GB" dirty="0"/>
              <a:t/>
            </a:r>
            <a:br>
              <a:rPr lang="en-GB" dirty="0"/>
            </a:br>
            <a:r>
              <a:rPr lang="en-GB" dirty="0" smtClean="0"/>
              <a:t>EGI.eu</a:t>
            </a:r>
            <a:endParaRPr lang="en-GB" dirty="0"/>
          </a:p>
        </p:txBody>
      </p:sp>
      <p:sp>
        <p:nvSpPr>
          <p:cNvPr id="4" name="Footer Placeholder 3"/>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a:solidFill>
                  <a:prstClr val="white"/>
                </a:solidFill>
              </a:rPr>
              <a:pPr/>
              <a:t>1</a:t>
            </a:fld>
            <a:endParaRPr lang="en-GB">
              <a:solidFill>
                <a:prstClr val="white"/>
              </a:solidFill>
            </a:endParaRPr>
          </a:p>
        </p:txBody>
      </p:sp>
    </p:spTree>
    <p:extLst>
      <p:ext uri="{BB962C8B-B14F-4D97-AF65-F5344CB8AC3E}">
        <p14:creationId xmlns:p14="http://schemas.microsoft.com/office/powerpoint/2010/main" val="3132635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Constraints</a:t>
            </a:r>
            <a:endParaRPr lang="en-GB" dirty="0"/>
          </a:p>
        </p:txBody>
      </p:sp>
      <p:sp>
        <p:nvSpPr>
          <p:cNvPr id="3" name="Content Placeholder 2"/>
          <p:cNvSpPr>
            <a:spLocks noGrp="1"/>
          </p:cNvSpPr>
          <p:nvPr>
            <p:ph idx="1"/>
          </p:nvPr>
        </p:nvSpPr>
        <p:spPr/>
        <p:txBody>
          <a:bodyPr>
            <a:normAutofit fontScale="92500"/>
          </a:bodyPr>
          <a:lstStyle/>
          <a:p>
            <a:r>
              <a:rPr lang="en-GB" dirty="0" smtClean="0"/>
              <a:t>We have a production infrastructure</a:t>
            </a:r>
          </a:p>
          <a:p>
            <a:pPr lvl="1"/>
            <a:r>
              <a:rPr lang="en-GB" dirty="0" smtClean="0"/>
              <a:t>Reuse the operational elements &amp; model</a:t>
            </a:r>
          </a:p>
          <a:p>
            <a:r>
              <a:rPr lang="en-GB" dirty="0" smtClean="0"/>
              <a:t>We have a federated model</a:t>
            </a:r>
          </a:p>
          <a:p>
            <a:pPr lvl="1"/>
            <a:r>
              <a:rPr lang="en-GB" dirty="0" smtClean="0"/>
              <a:t>Virtualised resources will not change this</a:t>
            </a:r>
          </a:p>
          <a:p>
            <a:pPr lvl="1"/>
            <a:r>
              <a:rPr lang="en-GB" dirty="0" smtClean="0"/>
              <a:t>May see consolidation</a:t>
            </a:r>
          </a:p>
          <a:p>
            <a:pPr lvl="1"/>
            <a:r>
              <a:rPr lang="en-GB" dirty="0" smtClean="0"/>
              <a:t>May see other (commercial?) providers</a:t>
            </a:r>
          </a:p>
          <a:p>
            <a:r>
              <a:rPr lang="en-GB" dirty="0" smtClean="0"/>
              <a:t>Need to expose this capability to others</a:t>
            </a:r>
          </a:p>
          <a:p>
            <a:pPr lvl="1"/>
            <a:r>
              <a:rPr lang="en-GB" dirty="0" smtClean="0"/>
              <a:t>Completely to the end user? Probably not now</a:t>
            </a:r>
          </a:p>
          <a:p>
            <a:pPr lvl="1"/>
            <a:r>
              <a:rPr lang="en-GB" dirty="0" smtClean="0"/>
              <a:t>To identified individuals in VOs? Probably yes</a:t>
            </a:r>
            <a:endParaRPr lang="en-GB" dirty="0"/>
          </a:p>
        </p:txBody>
      </p:sp>
      <p:sp>
        <p:nvSpPr>
          <p:cNvPr id="4" name="Footer Placeholder 3"/>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smtClean="0">
                <a:solidFill>
                  <a:prstClr val="white"/>
                </a:solidFill>
              </a:rPr>
              <a:pPr/>
              <a:t>10</a:t>
            </a:fld>
            <a:endParaRPr lang="en-GB">
              <a:solidFill>
                <a:prstClr val="white"/>
              </a:solidFill>
            </a:endParaRPr>
          </a:p>
        </p:txBody>
      </p:sp>
    </p:spTree>
    <p:extLst>
      <p:ext uri="{BB962C8B-B14F-4D97-AF65-F5344CB8AC3E}">
        <p14:creationId xmlns:p14="http://schemas.microsoft.com/office/powerpoint/2010/main" val="14369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Usage Scenarios</a:t>
            </a:r>
            <a:endParaRPr lang="en-GB" dirty="0"/>
          </a:p>
        </p:txBody>
      </p:sp>
      <p:sp>
        <p:nvSpPr>
          <p:cNvPr id="5" name="Content Placeholder 4"/>
          <p:cNvSpPr>
            <a:spLocks noGrp="1"/>
          </p:cNvSpPr>
          <p:nvPr>
            <p:ph idx="1"/>
          </p:nvPr>
        </p:nvSpPr>
        <p:spPr>
          <a:xfrm>
            <a:off x="611188" y="1412776"/>
            <a:ext cx="8281292" cy="4525963"/>
          </a:xfrm>
        </p:spPr>
        <p:txBody>
          <a:bodyPr/>
          <a:lstStyle/>
          <a:p>
            <a:pPr marL="514350" indent="-514350">
              <a:buFont typeface="+mj-lt"/>
              <a:buAutoNum type="arabicPeriod"/>
            </a:pPr>
            <a:r>
              <a:rPr lang="en-GB" dirty="0" smtClean="0"/>
              <a:t>Running a pre-defined VM Image</a:t>
            </a:r>
          </a:p>
          <a:p>
            <a:pPr marL="514350" indent="-514350">
              <a:buFont typeface="+mj-lt"/>
              <a:buAutoNum type="arabicPeriod"/>
            </a:pPr>
            <a:r>
              <a:rPr lang="en-GB" dirty="0" smtClean="0"/>
              <a:t>Running my VM Image (with my data)</a:t>
            </a:r>
          </a:p>
          <a:p>
            <a:pPr marL="514350" indent="-514350">
              <a:buFont typeface="+mj-lt"/>
              <a:buAutoNum type="arabicPeriod"/>
            </a:pPr>
            <a:r>
              <a:rPr lang="en-GB" dirty="0" smtClean="0"/>
              <a:t>Deciding which virtualised resource to use</a:t>
            </a:r>
          </a:p>
          <a:p>
            <a:pPr marL="514350" indent="-514350">
              <a:buFont typeface="+mj-lt"/>
              <a:buAutoNum type="arabicPeriod"/>
            </a:pPr>
            <a:r>
              <a:rPr lang="en-GB" dirty="0" smtClean="0"/>
              <a:t>Accounting across resource providers</a:t>
            </a:r>
          </a:p>
          <a:p>
            <a:pPr marL="514350" indent="-514350">
              <a:buFont typeface="+mj-lt"/>
              <a:buAutoNum type="arabicPeriod"/>
            </a:pPr>
            <a:r>
              <a:rPr lang="en-GB" dirty="0" smtClean="0"/>
              <a:t>Reliability/Availability of the resource</a:t>
            </a:r>
          </a:p>
          <a:p>
            <a:pPr marL="514350" indent="-514350">
              <a:buFont typeface="+mj-lt"/>
              <a:buAutoNum type="arabicPeriod"/>
            </a:pPr>
            <a:r>
              <a:rPr lang="en-GB" dirty="0" smtClean="0"/>
              <a:t>State change notification from the VM manager</a:t>
            </a:r>
            <a:endParaRPr lang="en-GB" dirty="0"/>
          </a:p>
        </p:txBody>
      </p:sp>
      <p:sp>
        <p:nvSpPr>
          <p:cNvPr id="3" name="Footer Placeholder 2"/>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4" name="Slide Number Placeholder 3"/>
          <p:cNvSpPr>
            <a:spLocks noGrp="1"/>
          </p:cNvSpPr>
          <p:nvPr>
            <p:ph type="sldNum" sz="quarter" idx="12"/>
          </p:nvPr>
        </p:nvSpPr>
        <p:spPr/>
        <p:txBody>
          <a:bodyPr/>
          <a:lstStyle/>
          <a:p>
            <a:fld id="{F768625B-2D50-4F49-9BE7-AEEB59BBC970}" type="slidenum">
              <a:rPr lang="en-GB" smtClean="0">
                <a:solidFill>
                  <a:prstClr val="white"/>
                </a:solidFill>
              </a:rPr>
              <a:pPr/>
              <a:t>11</a:t>
            </a:fld>
            <a:endParaRPr lang="en-GB">
              <a:solidFill>
                <a:prstClr val="white"/>
              </a:solidFill>
            </a:endParaRPr>
          </a:p>
        </p:txBody>
      </p:sp>
    </p:spTree>
    <p:extLst>
      <p:ext uri="{BB962C8B-B14F-4D97-AF65-F5344CB8AC3E}">
        <p14:creationId xmlns:p14="http://schemas.microsoft.com/office/powerpoint/2010/main" val="13604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 Centre View</a:t>
            </a:r>
            <a:endParaRPr lang="en-GB" dirty="0"/>
          </a:p>
        </p:txBody>
      </p:sp>
      <p:sp>
        <p:nvSpPr>
          <p:cNvPr id="4" name="Rectangle 3"/>
          <p:cNvSpPr/>
          <p:nvPr/>
        </p:nvSpPr>
        <p:spPr>
          <a:xfrm>
            <a:off x="3347864" y="4483943"/>
            <a:ext cx="1225550" cy="60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white"/>
                </a:solidFill>
              </a:rPr>
              <a:t>Compute</a:t>
            </a:r>
          </a:p>
          <a:p>
            <a:pPr algn="ctr">
              <a:defRPr/>
            </a:pPr>
            <a:r>
              <a:rPr lang="en-GB" dirty="0">
                <a:solidFill>
                  <a:prstClr val="white"/>
                </a:solidFill>
              </a:rPr>
              <a:t>Resources</a:t>
            </a:r>
          </a:p>
        </p:txBody>
      </p:sp>
      <p:sp>
        <p:nvSpPr>
          <p:cNvPr id="5" name="Rectangle 4"/>
          <p:cNvSpPr/>
          <p:nvPr/>
        </p:nvSpPr>
        <p:spPr>
          <a:xfrm>
            <a:off x="4725814" y="4483943"/>
            <a:ext cx="1225550" cy="60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white"/>
                </a:solidFill>
              </a:rPr>
              <a:t>Storage</a:t>
            </a:r>
          </a:p>
          <a:p>
            <a:pPr algn="ctr">
              <a:defRPr/>
            </a:pPr>
            <a:r>
              <a:rPr lang="en-GB" dirty="0">
                <a:solidFill>
                  <a:prstClr val="white"/>
                </a:solidFill>
              </a:rPr>
              <a:t>Resources</a:t>
            </a:r>
          </a:p>
        </p:txBody>
      </p:sp>
      <p:sp>
        <p:nvSpPr>
          <p:cNvPr id="6" name="Up Arrow 5"/>
          <p:cNvSpPr/>
          <p:nvPr/>
        </p:nvSpPr>
        <p:spPr>
          <a:xfrm>
            <a:off x="6732240" y="2852936"/>
            <a:ext cx="2160240" cy="978408"/>
          </a:xfrm>
          <a:prstGeom prst="upArrow">
            <a:avLst>
              <a:gd name="adj1" fmla="val 67133"/>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prstClr val="white"/>
                </a:solidFill>
              </a:rPr>
              <a:t>Information Services</a:t>
            </a:r>
          </a:p>
        </p:txBody>
      </p:sp>
      <p:sp>
        <p:nvSpPr>
          <p:cNvPr id="7" name="Rectangle 6"/>
          <p:cNvSpPr/>
          <p:nvPr/>
        </p:nvSpPr>
        <p:spPr>
          <a:xfrm>
            <a:off x="2017648" y="4483943"/>
            <a:ext cx="1225550" cy="60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white"/>
                </a:solidFill>
              </a:rPr>
              <a:t>VM Image</a:t>
            </a:r>
          </a:p>
          <a:p>
            <a:pPr algn="ctr">
              <a:defRPr/>
            </a:pPr>
            <a:r>
              <a:rPr lang="en-GB" dirty="0">
                <a:solidFill>
                  <a:prstClr val="white"/>
                </a:solidFill>
              </a:rPr>
              <a:t>Repository</a:t>
            </a:r>
          </a:p>
        </p:txBody>
      </p:sp>
      <p:sp>
        <p:nvSpPr>
          <p:cNvPr id="8" name="Rounded Rectangle 7"/>
          <p:cNvSpPr/>
          <p:nvPr/>
        </p:nvSpPr>
        <p:spPr>
          <a:xfrm>
            <a:off x="179512" y="3831344"/>
            <a:ext cx="8820472" cy="1829904"/>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endParaRPr>
          </a:p>
        </p:txBody>
      </p:sp>
      <p:sp>
        <p:nvSpPr>
          <p:cNvPr id="9" name="Down Arrow 8"/>
          <p:cNvSpPr/>
          <p:nvPr/>
        </p:nvSpPr>
        <p:spPr>
          <a:xfrm>
            <a:off x="539552" y="3851402"/>
            <a:ext cx="2232248" cy="632541"/>
          </a:xfrm>
          <a:prstGeom prst="downArrow">
            <a:avLst>
              <a:gd name="adj1" fmla="val 6560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Management Control</a:t>
            </a:r>
          </a:p>
        </p:txBody>
      </p:sp>
      <p:sp>
        <p:nvSpPr>
          <p:cNvPr id="10" name="Rectangle 9"/>
          <p:cNvSpPr/>
          <p:nvPr/>
        </p:nvSpPr>
        <p:spPr>
          <a:xfrm>
            <a:off x="395536" y="3386696"/>
            <a:ext cx="2592288" cy="402344"/>
          </a:xfrm>
          <a:prstGeom prst="rect">
            <a:avLst/>
          </a:prstGeom>
          <a:solidFill>
            <a:srgbClr val="FF0000"/>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rPr>
              <a:t>Wide Area Access Control</a:t>
            </a:r>
          </a:p>
        </p:txBody>
      </p:sp>
      <p:sp>
        <p:nvSpPr>
          <p:cNvPr id="11" name="Up-Down Arrow 10"/>
          <p:cNvSpPr/>
          <p:nvPr/>
        </p:nvSpPr>
        <p:spPr>
          <a:xfrm>
            <a:off x="2880520" y="5157192"/>
            <a:ext cx="3491680" cy="1008112"/>
          </a:xfrm>
          <a:prstGeom prst="upDownArrow">
            <a:avLst>
              <a:gd name="adj1" fmla="val 56466"/>
              <a:gd name="adj2" fmla="val 2846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prstClr val="white"/>
                </a:solidFill>
              </a:rPr>
              <a:t>Wide Area Message Bus</a:t>
            </a:r>
          </a:p>
        </p:txBody>
      </p:sp>
      <p:sp>
        <p:nvSpPr>
          <p:cNvPr id="13" name="Rectangle 12"/>
          <p:cNvSpPr/>
          <p:nvPr/>
        </p:nvSpPr>
        <p:spPr>
          <a:xfrm>
            <a:off x="3347864" y="3873174"/>
            <a:ext cx="2603500" cy="493621"/>
          </a:xfrm>
          <a:prstGeom prst="rect">
            <a:avLst/>
          </a:prstGeom>
          <a:solidFill>
            <a:srgbClr val="FF0000"/>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rPr>
              <a:t>VM Management Layer</a:t>
            </a:r>
          </a:p>
        </p:txBody>
      </p:sp>
      <p:pic>
        <p:nvPicPr>
          <p:cNvPr id="2050" name="Picture 2" descr="http://t1.gstatic.com/images?q=tbn:ANd9GcSn-lWKAPxEHsIvKxMN_phCmnP3bpPSq45v39AHU1fyd6rD6i6t2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244" y="1098337"/>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084168" y="4483943"/>
            <a:ext cx="1225550" cy="60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white"/>
                </a:solidFill>
              </a:rPr>
              <a:t>Network</a:t>
            </a:r>
          </a:p>
          <a:p>
            <a:pPr algn="ctr">
              <a:defRPr/>
            </a:pPr>
            <a:r>
              <a:rPr lang="en-GB" dirty="0">
                <a:solidFill>
                  <a:prstClr val="white"/>
                </a:solidFill>
              </a:rPr>
              <a:t>Resources</a:t>
            </a:r>
          </a:p>
        </p:txBody>
      </p:sp>
      <p:pic>
        <p:nvPicPr>
          <p:cNvPr id="2052" name="Picture 4" descr="http://t3.gstatic.com/images?q=tbn:ANd9GcT-PmrTemsGYdj4mtFiLwPplXjZ_xjPXO41LMe0mHf1iBhJB1j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6739" y="1184903"/>
            <a:ext cx="834981" cy="8349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429946" y="4366795"/>
            <a:ext cx="1521250" cy="954107"/>
          </a:xfrm>
          <a:prstGeom prst="rect">
            <a:avLst/>
          </a:prstGeom>
          <a:noFill/>
        </p:spPr>
        <p:txBody>
          <a:bodyPr wrap="none" rtlCol="0">
            <a:spAutoFit/>
          </a:bodyPr>
          <a:lstStyle/>
          <a:p>
            <a:pPr algn="ctr"/>
            <a:r>
              <a:rPr lang="en-GB" sz="2800" dirty="0">
                <a:solidFill>
                  <a:prstClr val="black"/>
                </a:solidFill>
              </a:rPr>
              <a:t>Resource</a:t>
            </a:r>
          </a:p>
          <a:p>
            <a:pPr algn="ctr"/>
            <a:r>
              <a:rPr lang="en-GB" sz="2800" dirty="0">
                <a:solidFill>
                  <a:prstClr val="black"/>
                </a:solidFill>
              </a:rPr>
              <a:t>Centre</a:t>
            </a:r>
          </a:p>
        </p:txBody>
      </p:sp>
      <p:sp>
        <p:nvSpPr>
          <p:cNvPr id="16" name="TextBox 15"/>
          <p:cNvSpPr txBox="1"/>
          <p:nvPr/>
        </p:nvSpPr>
        <p:spPr>
          <a:xfrm>
            <a:off x="1187624" y="2060848"/>
            <a:ext cx="880369" cy="369332"/>
          </a:xfrm>
          <a:prstGeom prst="rect">
            <a:avLst/>
          </a:prstGeom>
          <a:noFill/>
        </p:spPr>
        <p:txBody>
          <a:bodyPr wrap="none" rtlCol="0">
            <a:spAutoFit/>
          </a:bodyPr>
          <a:lstStyle/>
          <a:p>
            <a:r>
              <a:rPr lang="en-GB" dirty="0">
                <a:solidFill>
                  <a:prstClr val="black"/>
                </a:solidFill>
              </a:rPr>
              <a:t>Experts</a:t>
            </a:r>
          </a:p>
        </p:txBody>
      </p:sp>
      <p:sp>
        <p:nvSpPr>
          <p:cNvPr id="19" name="TextBox 18"/>
          <p:cNvSpPr txBox="1"/>
          <p:nvPr/>
        </p:nvSpPr>
        <p:spPr>
          <a:xfrm>
            <a:off x="4139952" y="2132856"/>
            <a:ext cx="1043876" cy="369332"/>
          </a:xfrm>
          <a:prstGeom prst="rect">
            <a:avLst/>
          </a:prstGeom>
          <a:noFill/>
        </p:spPr>
        <p:txBody>
          <a:bodyPr wrap="none" rtlCol="0">
            <a:spAutoFit/>
          </a:bodyPr>
          <a:lstStyle/>
          <a:p>
            <a:r>
              <a:rPr lang="en-GB" dirty="0">
                <a:solidFill>
                  <a:prstClr val="black"/>
                </a:solidFill>
              </a:rPr>
              <a:t>End-User</a:t>
            </a:r>
          </a:p>
        </p:txBody>
      </p:sp>
      <p:sp>
        <p:nvSpPr>
          <p:cNvPr id="21" name="Rectangle 20"/>
          <p:cNvSpPr/>
          <p:nvPr/>
        </p:nvSpPr>
        <p:spPr>
          <a:xfrm>
            <a:off x="3364197" y="3186828"/>
            <a:ext cx="596441" cy="601241"/>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dirty="0">
                <a:solidFill>
                  <a:prstClr val="black"/>
                </a:solidFill>
              </a:rPr>
              <a:t>VM</a:t>
            </a:r>
          </a:p>
        </p:txBody>
      </p:sp>
      <p:sp>
        <p:nvSpPr>
          <p:cNvPr id="22" name="Rectangle 21"/>
          <p:cNvSpPr/>
          <p:nvPr/>
        </p:nvSpPr>
        <p:spPr>
          <a:xfrm>
            <a:off x="5354923" y="3177179"/>
            <a:ext cx="596441" cy="601241"/>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dirty="0">
                <a:solidFill>
                  <a:prstClr val="black"/>
                </a:solidFill>
              </a:rPr>
              <a:t>VM</a:t>
            </a:r>
          </a:p>
        </p:txBody>
      </p:sp>
      <p:sp>
        <p:nvSpPr>
          <p:cNvPr id="23" name="Rectangle 22"/>
          <p:cNvSpPr/>
          <p:nvPr/>
        </p:nvSpPr>
        <p:spPr>
          <a:xfrm>
            <a:off x="4698604" y="3186826"/>
            <a:ext cx="596441" cy="601241"/>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dirty="0">
                <a:solidFill>
                  <a:prstClr val="black"/>
                </a:solidFill>
              </a:rPr>
              <a:t>VM</a:t>
            </a:r>
          </a:p>
        </p:txBody>
      </p:sp>
      <p:sp>
        <p:nvSpPr>
          <p:cNvPr id="24" name="Rectangle 23"/>
          <p:cNvSpPr/>
          <p:nvPr/>
        </p:nvSpPr>
        <p:spPr>
          <a:xfrm>
            <a:off x="4030895" y="3186827"/>
            <a:ext cx="596441" cy="601241"/>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dirty="0">
                <a:solidFill>
                  <a:prstClr val="black"/>
                </a:solidFill>
              </a:rPr>
              <a:t>VM</a:t>
            </a:r>
          </a:p>
        </p:txBody>
      </p:sp>
      <p:sp>
        <p:nvSpPr>
          <p:cNvPr id="17" name="Up-Down Arrow 16"/>
          <p:cNvSpPr/>
          <p:nvPr/>
        </p:nvSpPr>
        <p:spPr>
          <a:xfrm>
            <a:off x="4427984" y="2435740"/>
            <a:ext cx="484632" cy="705228"/>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Down Arrow 17"/>
          <p:cNvSpPr/>
          <p:nvPr/>
        </p:nvSpPr>
        <p:spPr>
          <a:xfrm>
            <a:off x="1331640" y="2564904"/>
            <a:ext cx="484632" cy="70522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49" name="Freeform 2048"/>
          <p:cNvSpPr/>
          <p:nvPr/>
        </p:nvSpPr>
        <p:spPr>
          <a:xfrm>
            <a:off x="5660571" y="3494315"/>
            <a:ext cx="1864022" cy="2181437"/>
          </a:xfrm>
          <a:custGeom>
            <a:avLst/>
            <a:gdLst>
              <a:gd name="connsiteX0" fmla="*/ 511628 w 1273901"/>
              <a:gd name="connsiteY0" fmla="*/ 0 h 2296885"/>
              <a:gd name="connsiteX1" fmla="*/ 1262743 w 1273901"/>
              <a:gd name="connsiteY1" fmla="*/ 1251857 h 2296885"/>
              <a:gd name="connsiteX2" fmla="*/ 0 w 1273901"/>
              <a:gd name="connsiteY2" fmla="*/ 2296885 h 2296885"/>
              <a:gd name="connsiteX0" fmla="*/ 0 w 1559019"/>
              <a:gd name="connsiteY0" fmla="*/ 0 h 2285999"/>
              <a:gd name="connsiteX1" fmla="*/ 1556658 w 1559019"/>
              <a:gd name="connsiteY1" fmla="*/ 1240971 h 2285999"/>
              <a:gd name="connsiteX2" fmla="*/ 293915 w 1559019"/>
              <a:gd name="connsiteY2" fmla="*/ 2285999 h 2285999"/>
              <a:gd name="connsiteX0" fmla="*/ 0 w 1559019"/>
              <a:gd name="connsiteY0" fmla="*/ 0 h 2285999"/>
              <a:gd name="connsiteX1" fmla="*/ 1556658 w 1559019"/>
              <a:gd name="connsiteY1" fmla="*/ 1240971 h 2285999"/>
              <a:gd name="connsiteX2" fmla="*/ 293915 w 1559019"/>
              <a:gd name="connsiteY2" fmla="*/ 2285999 h 2285999"/>
              <a:gd name="connsiteX0" fmla="*/ 304800 w 1864022"/>
              <a:gd name="connsiteY0" fmla="*/ 0 h 2166256"/>
              <a:gd name="connsiteX1" fmla="*/ 1861458 w 1864022"/>
              <a:gd name="connsiteY1" fmla="*/ 1240971 h 2166256"/>
              <a:gd name="connsiteX2" fmla="*/ 0 w 1864022"/>
              <a:gd name="connsiteY2" fmla="*/ 2166256 h 2166256"/>
              <a:gd name="connsiteX0" fmla="*/ 304800 w 1864022"/>
              <a:gd name="connsiteY0" fmla="*/ 0 h 2181437"/>
              <a:gd name="connsiteX1" fmla="*/ 1861458 w 1864022"/>
              <a:gd name="connsiteY1" fmla="*/ 1240971 h 2181437"/>
              <a:gd name="connsiteX2" fmla="*/ 0 w 1864022"/>
              <a:gd name="connsiteY2" fmla="*/ 2166256 h 2181437"/>
            </a:gdLst>
            <a:ahLst/>
            <a:cxnLst>
              <a:cxn ang="0">
                <a:pos x="connsiteX0" y="connsiteY0"/>
              </a:cxn>
              <a:cxn ang="0">
                <a:pos x="connsiteX1" y="connsiteY1"/>
              </a:cxn>
              <a:cxn ang="0">
                <a:pos x="connsiteX2" y="connsiteY2"/>
              </a:cxn>
            </a:cxnLst>
            <a:rect l="l" t="t" r="r" b="b"/>
            <a:pathLst>
              <a:path w="1864022" h="2181437">
                <a:moveTo>
                  <a:pt x="304800" y="0"/>
                </a:moveTo>
                <a:cubicBezTo>
                  <a:pt x="1201964" y="140606"/>
                  <a:pt x="1912258" y="879928"/>
                  <a:pt x="1861458" y="1240971"/>
                </a:cubicBezTo>
                <a:cubicBezTo>
                  <a:pt x="1810658" y="1602014"/>
                  <a:pt x="1807936" y="2292349"/>
                  <a:pt x="0" y="2166256"/>
                </a:cubicBezTo>
              </a:path>
            </a:pathLst>
          </a:custGeom>
          <a:ln w="7620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36" name="Freeform 35"/>
          <p:cNvSpPr/>
          <p:nvPr/>
        </p:nvSpPr>
        <p:spPr>
          <a:xfrm flipH="1">
            <a:off x="1875004" y="4149080"/>
            <a:ext cx="1698276" cy="1508990"/>
          </a:xfrm>
          <a:custGeom>
            <a:avLst/>
            <a:gdLst>
              <a:gd name="connsiteX0" fmla="*/ 511628 w 1273901"/>
              <a:gd name="connsiteY0" fmla="*/ 0 h 2296885"/>
              <a:gd name="connsiteX1" fmla="*/ 1262743 w 1273901"/>
              <a:gd name="connsiteY1" fmla="*/ 1251857 h 2296885"/>
              <a:gd name="connsiteX2" fmla="*/ 0 w 1273901"/>
              <a:gd name="connsiteY2" fmla="*/ 2296885 h 2296885"/>
              <a:gd name="connsiteX0" fmla="*/ 0 w 1559019"/>
              <a:gd name="connsiteY0" fmla="*/ 0 h 2285999"/>
              <a:gd name="connsiteX1" fmla="*/ 1556658 w 1559019"/>
              <a:gd name="connsiteY1" fmla="*/ 1240971 h 2285999"/>
              <a:gd name="connsiteX2" fmla="*/ 293915 w 1559019"/>
              <a:gd name="connsiteY2" fmla="*/ 2285999 h 2285999"/>
              <a:gd name="connsiteX0" fmla="*/ 0 w 1559019"/>
              <a:gd name="connsiteY0" fmla="*/ 0 h 2285999"/>
              <a:gd name="connsiteX1" fmla="*/ 1556658 w 1559019"/>
              <a:gd name="connsiteY1" fmla="*/ 1240971 h 2285999"/>
              <a:gd name="connsiteX2" fmla="*/ 293915 w 1559019"/>
              <a:gd name="connsiteY2" fmla="*/ 2285999 h 2285999"/>
              <a:gd name="connsiteX0" fmla="*/ 304800 w 1864022"/>
              <a:gd name="connsiteY0" fmla="*/ 0 h 2166256"/>
              <a:gd name="connsiteX1" fmla="*/ 1861458 w 1864022"/>
              <a:gd name="connsiteY1" fmla="*/ 1240971 h 2166256"/>
              <a:gd name="connsiteX2" fmla="*/ 0 w 1864022"/>
              <a:gd name="connsiteY2" fmla="*/ 2166256 h 2166256"/>
              <a:gd name="connsiteX0" fmla="*/ 304800 w 1864022"/>
              <a:gd name="connsiteY0" fmla="*/ 0 h 2181437"/>
              <a:gd name="connsiteX1" fmla="*/ 1861458 w 1864022"/>
              <a:gd name="connsiteY1" fmla="*/ 1240971 h 2181437"/>
              <a:gd name="connsiteX2" fmla="*/ 0 w 1864022"/>
              <a:gd name="connsiteY2" fmla="*/ 2166256 h 2181437"/>
              <a:gd name="connsiteX0" fmla="*/ 250371 w 1808799"/>
              <a:gd name="connsiteY0" fmla="*/ 0 h 1540557"/>
              <a:gd name="connsiteX1" fmla="*/ 1807029 w 1808799"/>
              <a:gd name="connsiteY1" fmla="*/ 1240971 h 1540557"/>
              <a:gd name="connsiteX2" fmla="*/ 0 w 1808799"/>
              <a:gd name="connsiteY2" fmla="*/ 1491341 h 1540557"/>
              <a:gd name="connsiteX0" fmla="*/ 250371 w 1689393"/>
              <a:gd name="connsiteY0" fmla="*/ 0 h 1505541"/>
              <a:gd name="connsiteX1" fmla="*/ 1687286 w 1689393"/>
              <a:gd name="connsiteY1" fmla="*/ 620485 h 1505541"/>
              <a:gd name="connsiteX2" fmla="*/ 0 w 1689393"/>
              <a:gd name="connsiteY2" fmla="*/ 1491341 h 1505541"/>
              <a:gd name="connsiteX0" fmla="*/ 250371 w 1700243"/>
              <a:gd name="connsiteY0" fmla="*/ 0 h 1504524"/>
              <a:gd name="connsiteX1" fmla="*/ 1698172 w 1700243"/>
              <a:gd name="connsiteY1" fmla="*/ 555170 h 1504524"/>
              <a:gd name="connsiteX2" fmla="*/ 0 w 1700243"/>
              <a:gd name="connsiteY2" fmla="*/ 1491341 h 1504524"/>
              <a:gd name="connsiteX0" fmla="*/ 250371 w 1767558"/>
              <a:gd name="connsiteY0" fmla="*/ 0 h 1509261"/>
              <a:gd name="connsiteX1" fmla="*/ 1698172 w 1767558"/>
              <a:gd name="connsiteY1" fmla="*/ 555170 h 1509261"/>
              <a:gd name="connsiteX2" fmla="*/ 0 w 1767558"/>
              <a:gd name="connsiteY2" fmla="*/ 1491341 h 1509261"/>
              <a:gd name="connsiteX0" fmla="*/ 250371 w 1698280"/>
              <a:gd name="connsiteY0" fmla="*/ 0 h 1508990"/>
              <a:gd name="connsiteX1" fmla="*/ 1698172 w 1698280"/>
              <a:gd name="connsiteY1" fmla="*/ 555170 h 1508990"/>
              <a:gd name="connsiteX2" fmla="*/ 0 w 1698280"/>
              <a:gd name="connsiteY2" fmla="*/ 1491341 h 1508990"/>
              <a:gd name="connsiteX0" fmla="*/ 250371 w 1698276"/>
              <a:gd name="connsiteY0" fmla="*/ 0 h 1508990"/>
              <a:gd name="connsiteX1" fmla="*/ 1698172 w 1698276"/>
              <a:gd name="connsiteY1" fmla="*/ 555170 h 1508990"/>
              <a:gd name="connsiteX2" fmla="*/ 0 w 1698276"/>
              <a:gd name="connsiteY2" fmla="*/ 1491341 h 1508990"/>
            </a:gdLst>
            <a:ahLst/>
            <a:cxnLst>
              <a:cxn ang="0">
                <a:pos x="connsiteX0" y="connsiteY0"/>
              </a:cxn>
              <a:cxn ang="0">
                <a:pos x="connsiteX1" y="connsiteY1"/>
              </a:cxn>
              <a:cxn ang="0">
                <a:pos x="connsiteX2" y="connsiteY2"/>
              </a:cxn>
            </a:cxnLst>
            <a:rect l="l" t="t" r="r" b="b"/>
            <a:pathLst>
              <a:path w="1698276" h="1508990">
                <a:moveTo>
                  <a:pt x="250371" y="0"/>
                </a:moveTo>
                <a:cubicBezTo>
                  <a:pt x="1125763" y="86178"/>
                  <a:pt x="1707244" y="67127"/>
                  <a:pt x="1698172" y="555170"/>
                </a:cubicBezTo>
                <a:cubicBezTo>
                  <a:pt x="1689100" y="1043213"/>
                  <a:pt x="1807936" y="1617434"/>
                  <a:pt x="0" y="1491341"/>
                </a:cubicBezTo>
              </a:path>
            </a:pathLst>
          </a:custGeom>
          <a:ln w="7620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2051" name="TextBox 2050"/>
          <p:cNvSpPr txBox="1"/>
          <p:nvPr/>
        </p:nvSpPr>
        <p:spPr>
          <a:xfrm>
            <a:off x="7298501" y="2492896"/>
            <a:ext cx="1027717"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GB" dirty="0">
                <a:solidFill>
                  <a:prstClr val="white"/>
                </a:solidFill>
              </a:rPr>
              <a:t>GLUE 2.0</a:t>
            </a:r>
          </a:p>
        </p:txBody>
      </p:sp>
      <p:sp>
        <p:nvSpPr>
          <p:cNvPr id="39" name="TextBox 38"/>
          <p:cNvSpPr txBox="1"/>
          <p:nvPr/>
        </p:nvSpPr>
        <p:spPr>
          <a:xfrm>
            <a:off x="2756857" y="3688508"/>
            <a:ext cx="641522"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GB" dirty="0">
                <a:solidFill>
                  <a:prstClr val="white"/>
                </a:solidFill>
              </a:rPr>
              <a:t>OCCI</a:t>
            </a:r>
          </a:p>
        </p:txBody>
      </p:sp>
      <p:sp>
        <p:nvSpPr>
          <p:cNvPr id="40" name="TextBox 39"/>
          <p:cNvSpPr txBox="1"/>
          <p:nvPr/>
        </p:nvSpPr>
        <p:spPr>
          <a:xfrm>
            <a:off x="5328574" y="4215701"/>
            <a:ext cx="705642"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GB" dirty="0">
                <a:solidFill>
                  <a:prstClr val="white"/>
                </a:solidFill>
              </a:rPr>
              <a:t>CDMI</a:t>
            </a:r>
          </a:p>
        </p:txBody>
      </p:sp>
      <p:sp>
        <p:nvSpPr>
          <p:cNvPr id="41" name="TextBox 40"/>
          <p:cNvSpPr txBox="1"/>
          <p:nvPr/>
        </p:nvSpPr>
        <p:spPr>
          <a:xfrm>
            <a:off x="4345783" y="3646678"/>
            <a:ext cx="571375"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GB" dirty="0">
                <a:solidFill>
                  <a:prstClr val="white"/>
                </a:solidFill>
              </a:rPr>
              <a:t>OVF</a:t>
            </a:r>
          </a:p>
        </p:txBody>
      </p:sp>
      <p:sp>
        <p:nvSpPr>
          <p:cNvPr id="42" name="TextBox 41"/>
          <p:cNvSpPr txBox="1"/>
          <p:nvPr/>
        </p:nvSpPr>
        <p:spPr>
          <a:xfrm>
            <a:off x="4328853" y="5980638"/>
            <a:ext cx="575799"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GB" dirty="0">
                <a:solidFill>
                  <a:prstClr val="white"/>
                </a:solidFill>
              </a:rPr>
              <a:t>JMX</a:t>
            </a:r>
          </a:p>
        </p:txBody>
      </p:sp>
      <p:sp>
        <p:nvSpPr>
          <p:cNvPr id="43" name="TextBox 42"/>
          <p:cNvSpPr txBox="1"/>
          <p:nvPr/>
        </p:nvSpPr>
        <p:spPr>
          <a:xfrm>
            <a:off x="5076056" y="5984628"/>
            <a:ext cx="1407950"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GB" dirty="0" err="1">
                <a:solidFill>
                  <a:prstClr val="white"/>
                </a:solidFill>
              </a:rPr>
              <a:t>UsageRecord</a:t>
            </a:r>
            <a:endParaRPr lang="en-GB" dirty="0">
              <a:solidFill>
                <a:prstClr val="white"/>
              </a:solidFill>
            </a:endParaRPr>
          </a:p>
        </p:txBody>
      </p:sp>
      <p:sp>
        <p:nvSpPr>
          <p:cNvPr id="44" name="TextBox 43"/>
          <p:cNvSpPr txBox="1"/>
          <p:nvPr/>
        </p:nvSpPr>
        <p:spPr>
          <a:xfrm>
            <a:off x="626869" y="3085466"/>
            <a:ext cx="716799"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GB" dirty="0">
                <a:solidFill>
                  <a:prstClr val="white"/>
                </a:solidFill>
              </a:rPr>
              <a:t>SAML</a:t>
            </a:r>
          </a:p>
        </p:txBody>
      </p:sp>
      <p:sp>
        <p:nvSpPr>
          <p:cNvPr id="2053" name="Footer Placeholder 2052"/>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46" name="Up-Down Arrow 45"/>
          <p:cNvSpPr/>
          <p:nvPr/>
        </p:nvSpPr>
        <p:spPr>
          <a:xfrm rot="16200000">
            <a:off x="2904175" y="939671"/>
            <a:ext cx="484632" cy="1325446"/>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54" name="Slide Number Placeholder 2053"/>
          <p:cNvSpPr>
            <a:spLocks noGrp="1"/>
          </p:cNvSpPr>
          <p:nvPr>
            <p:ph type="sldNum" sz="quarter" idx="12"/>
          </p:nvPr>
        </p:nvSpPr>
        <p:spPr/>
        <p:txBody>
          <a:bodyPr/>
          <a:lstStyle/>
          <a:p>
            <a:fld id="{F768625B-2D50-4F49-9BE7-AEEB59BBC970}" type="slidenum">
              <a:rPr lang="en-GB" smtClean="0">
                <a:solidFill>
                  <a:prstClr val="white"/>
                </a:solidFill>
              </a:rPr>
              <a:pPr/>
              <a:t>12</a:t>
            </a:fld>
            <a:endParaRPr lang="en-GB">
              <a:solidFill>
                <a:prstClr val="white"/>
              </a:solidFill>
            </a:endParaRPr>
          </a:p>
        </p:txBody>
      </p:sp>
    </p:spTree>
    <p:extLst>
      <p:ext uri="{BB962C8B-B14F-4D97-AF65-F5344CB8AC3E}">
        <p14:creationId xmlns:p14="http://schemas.microsoft.com/office/powerpoint/2010/main" val="286169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3" grpId="0" animBg="1"/>
      <p:bldP spid="15" grpId="0" animBg="1"/>
      <p:bldP spid="16" grpId="0"/>
      <p:bldP spid="21" grpId="0" animBg="1"/>
      <p:bldP spid="22" grpId="0" animBg="1"/>
      <p:bldP spid="23" grpId="0" animBg="1"/>
      <p:bldP spid="24" grpId="0" animBg="1"/>
      <p:bldP spid="17" grpId="0" animBg="1"/>
      <p:bldP spid="18" grpId="0" animBg="1"/>
      <p:bldP spid="2049" grpId="0" animBg="1"/>
      <p:bldP spid="36" grpId="0" animBg="1"/>
      <p:bldP spid="2051" grpId="0" animBg="1"/>
      <p:bldP spid="39" grpId="0" animBg="1"/>
      <p:bldP spid="40" grpId="0" animBg="1"/>
      <p:bldP spid="41" grpId="0" animBg="1"/>
      <p:bldP spid="42" grpId="0" animBg="1"/>
      <p:bldP spid="43" grpId="0" animBg="1"/>
      <p:bldP spid="44"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dirty="0" smtClean="0">
                <a:ea typeface="ＭＳ Ｐゴシック" pitchFamily="34" charset="-128"/>
              </a:rPr>
              <a:t>Interoperable Interfaces</a:t>
            </a:r>
          </a:p>
        </p:txBody>
      </p:sp>
      <p:pic>
        <p:nvPicPr>
          <p:cNvPr id="14339" name="Picture 9" descr="EGI Cloud Profile mini.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571" y="1340768"/>
            <a:ext cx="8164893" cy="476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F2FF4DB-7F52-4065-9DA4-B52B3608D1C5}" type="slidenum">
              <a:rPr lang="en-GB" sz="1200">
                <a:solidFill>
                  <a:schemeClr val="bg1"/>
                </a:solidFill>
              </a:rPr>
              <a:pPr eaLnBrk="1" hangingPunct="1"/>
              <a:t>13</a:t>
            </a:fld>
            <a:endParaRPr lang="en-GB" sz="1200">
              <a:solidFill>
                <a:schemeClr val="bg1"/>
              </a:solidFill>
            </a:endParaRPr>
          </a:p>
        </p:txBody>
      </p:sp>
      <p:sp>
        <p:nvSpPr>
          <p:cNvPr id="13" name="Footer Placeholder 12"/>
          <p:cNvSpPr>
            <a:spLocks noGrp="1"/>
          </p:cNvSpPr>
          <p:nvPr>
            <p:ph type="ftr" sz="quarter" idx="11"/>
          </p:nvPr>
        </p:nvSpPr>
        <p:spPr/>
        <p:txBody>
          <a:bodyPr/>
          <a:lstStyle/>
          <a:p>
            <a:pPr>
              <a:defRPr/>
            </a:pPr>
            <a:r>
              <a:rPr lang="en-GB" smtClean="0"/>
              <a:t>EGI User Virtualisation Workshop</a:t>
            </a:r>
            <a:endParaRPr lang="en-GB"/>
          </a:p>
        </p:txBody>
      </p:sp>
      <p:sp>
        <p:nvSpPr>
          <p:cNvPr id="2" name="Left Arrow 1"/>
          <p:cNvSpPr/>
          <p:nvPr/>
        </p:nvSpPr>
        <p:spPr>
          <a:xfrm>
            <a:off x="425240" y="2780928"/>
            <a:ext cx="978408" cy="1152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 Arrow 7"/>
          <p:cNvSpPr/>
          <p:nvPr/>
        </p:nvSpPr>
        <p:spPr>
          <a:xfrm rot="10800000">
            <a:off x="7842064" y="2780928"/>
            <a:ext cx="978408" cy="1152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9156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Morning</a:t>
            </a:r>
            <a:endParaRPr lang="en-GB" dirty="0"/>
          </a:p>
        </p:txBody>
      </p:sp>
      <p:sp>
        <p:nvSpPr>
          <p:cNvPr id="3" name="Content Placeholder 2"/>
          <p:cNvSpPr>
            <a:spLocks noGrp="1"/>
          </p:cNvSpPr>
          <p:nvPr>
            <p:ph idx="1"/>
          </p:nvPr>
        </p:nvSpPr>
        <p:spPr/>
        <p:txBody>
          <a:bodyPr/>
          <a:lstStyle/>
          <a:p>
            <a:r>
              <a:rPr lang="en-GB" dirty="0" smtClean="0"/>
              <a:t>Assert there are 6 </a:t>
            </a:r>
            <a:r>
              <a:rPr lang="en-GB" b="1" dirty="0" smtClean="0"/>
              <a:t>basic core</a:t>
            </a:r>
            <a:r>
              <a:rPr lang="en-GB" dirty="0" smtClean="0"/>
              <a:t> use cases</a:t>
            </a:r>
          </a:p>
          <a:p>
            <a:pPr lvl="1"/>
            <a:r>
              <a:rPr lang="en-GB" dirty="0" smtClean="0"/>
              <a:t>Is this true?</a:t>
            </a:r>
          </a:p>
          <a:p>
            <a:r>
              <a:rPr lang="en-GB" dirty="0" smtClean="0"/>
              <a:t>Which of these are the most important?</a:t>
            </a:r>
          </a:p>
          <a:p>
            <a:r>
              <a:rPr lang="en-GB" dirty="0" smtClean="0"/>
              <a:t>Are there more?</a:t>
            </a:r>
          </a:p>
          <a:p>
            <a:pPr lvl="1"/>
            <a:r>
              <a:rPr lang="en-GB" dirty="0" smtClean="0"/>
              <a:t>Certainly…. Are they basic?</a:t>
            </a:r>
          </a:p>
          <a:p>
            <a:pPr lvl="1"/>
            <a:r>
              <a:rPr lang="en-GB" dirty="0" smtClean="0"/>
              <a:t>Maybe… Discussion to follow.</a:t>
            </a:r>
          </a:p>
          <a:p>
            <a:pPr lvl="1"/>
            <a:endParaRPr lang="en-GB" dirty="0"/>
          </a:p>
        </p:txBody>
      </p:sp>
      <p:sp>
        <p:nvSpPr>
          <p:cNvPr id="4" name="Footer Placeholder 3"/>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smtClean="0">
                <a:solidFill>
                  <a:prstClr val="white"/>
                </a:solidFill>
              </a:rPr>
              <a:pPr/>
              <a:t>14</a:t>
            </a:fld>
            <a:endParaRPr lang="en-GB">
              <a:solidFill>
                <a:prstClr val="white"/>
              </a:solidFill>
            </a:endParaRPr>
          </a:p>
        </p:txBody>
      </p:sp>
    </p:spTree>
    <p:extLst>
      <p:ext uri="{BB962C8B-B14F-4D97-AF65-F5344CB8AC3E}">
        <p14:creationId xmlns:p14="http://schemas.microsoft.com/office/powerpoint/2010/main" val="2802471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Breakouts This Afternoon</a:t>
            </a:r>
            <a:endParaRPr lang="en-GB" dirty="0"/>
          </a:p>
        </p:txBody>
      </p:sp>
      <p:sp>
        <p:nvSpPr>
          <p:cNvPr id="3" name="Content Placeholder 2"/>
          <p:cNvSpPr>
            <a:spLocks noGrp="1"/>
          </p:cNvSpPr>
          <p:nvPr>
            <p:ph idx="1"/>
          </p:nvPr>
        </p:nvSpPr>
        <p:spPr>
          <a:xfrm>
            <a:off x="611188" y="1268760"/>
            <a:ext cx="8075612" cy="4525963"/>
          </a:xfrm>
        </p:spPr>
        <p:txBody>
          <a:bodyPr/>
          <a:lstStyle/>
          <a:p>
            <a:r>
              <a:rPr lang="en-GB" dirty="0" smtClean="0"/>
              <a:t>How should they be monitored?</a:t>
            </a:r>
          </a:p>
          <a:p>
            <a:pPr lvl="1"/>
            <a:r>
              <a:rPr lang="en-GB" dirty="0" smtClean="0"/>
              <a:t>What does up &amp; working mean?</a:t>
            </a:r>
          </a:p>
          <a:p>
            <a:r>
              <a:rPr lang="en-GB" dirty="0" smtClean="0"/>
              <a:t>How should they be accessed?</a:t>
            </a:r>
          </a:p>
          <a:p>
            <a:pPr lvl="1"/>
            <a:r>
              <a:rPr lang="en-GB" dirty="0" smtClean="0"/>
              <a:t>What elements of the VMM can be exposed?</a:t>
            </a:r>
          </a:p>
          <a:p>
            <a:r>
              <a:rPr lang="en-GB" dirty="0" smtClean="0"/>
              <a:t>How should use be accounted for?</a:t>
            </a:r>
          </a:p>
          <a:p>
            <a:pPr lvl="1"/>
            <a:r>
              <a:rPr lang="en-GB" dirty="0" smtClean="0"/>
              <a:t>Work in JRA1 to adapt operational tools</a:t>
            </a:r>
          </a:p>
          <a:p>
            <a:pPr lvl="1"/>
            <a:r>
              <a:rPr lang="en-GB" dirty="0" smtClean="0"/>
              <a:t>What data needs to be collected and how?</a:t>
            </a:r>
          </a:p>
          <a:p>
            <a:r>
              <a:rPr lang="en-GB" dirty="0" smtClean="0"/>
              <a:t>How are they discovered?</a:t>
            </a:r>
          </a:p>
          <a:p>
            <a:pPr lvl="1"/>
            <a:r>
              <a:rPr lang="en-GB" dirty="0" smtClean="0"/>
              <a:t>What will users (&amp; services) select on?</a:t>
            </a:r>
            <a:endParaRPr lang="en-GB" dirty="0"/>
          </a:p>
        </p:txBody>
      </p:sp>
      <p:sp>
        <p:nvSpPr>
          <p:cNvPr id="4" name="Footer Placeholder 3"/>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smtClean="0">
                <a:solidFill>
                  <a:prstClr val="white"/>
                </a:solidFill>
              </a:rPr>
              <a:pPr/>
              <a:t>15</a:t>
            </a:fld>
            <a:endParaRPr lang="en-GB">
              <a:solidFill>
                <a:prstClr val="white"/>
              </a:solidFill>
            </a:endParaRPr>
          </a:p>
        </p:txBody>
      </p:sp>
    </p:spTree>
    <p:extLst>
      <p:ext uri="{BB962C8B-B14F-4D97-AF65-F5344CB8AC3E}">
        <p14:creationId xmlns:p14="http://schemas.microsoft.com/office/powerpoint/2010/main" val="140187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all breakouts</a:t>
            </a:r>
            <a:endParaRPr lang="en-GB" dirty="0"/>
          </a:p>
        </p:txBody>
      </p:sp>
      <p:sp>
        <p:nvSpPr>
          <p:cNvPr id="3" name="Content Placeholder 2"/>
          <p:cNvSpPr>
            <a:spLocks noGrp="1"/>
          </p:cNvSpPr>
          <p:nvPr>
            <p:ph idx="1"/>
          </p:nvPr>
        </p:nvSpPr>
        <p:spPr>
          <a:xfrm>
            <a:off x="611188" y="1412776"/>
            <a:ext cx="8281292" cy="4525963"/>
          </a:xfrm>
        </p:spPr>
        <p:txBody>
          <a:bodyPr/>
          <a:lstStyle/>
          <a:p>
            <a:r>
              <a:rPr lang="en-GB" dirty="0" smtClean="0"/>
              <a:t>Are there standards we should be using?</a:t>
            </a:r>
          </a:p>
          <a:p>
            <a:r>
              <a:rPr lang="en-GB" dirty="0" smtClean="0"/>
              <a:t>Are there best practices we should adopt?</a:t>
            </a:r>
          </a:p>
          <a:p>
            <a:r>
              <a:rPr lang="en-GB" dirty="0" smtClean="0"/>
              <a:t>What is the maturity of the software?</a:t>
            </a:r>
          </a:p>
          <a:p>
            <a:r>
              <a:rPr lang="en-GB" dirty="0" smtClean="0"/>
              <a:t>What is the availability of the software?</a:t>
            </a:r>
          </a:p>
          <a:p>
            <a:r>
              <a:rPr lang="en-GB" dirty="0" smtClean="0"/>
              <a:t>What are the priorities?</a:t>
            </a:r>
          </a:p>
          <a:p>
            <a:r>
              <a:rPr lang="en-GB" dirty="0" smtClean="0"/>
              <a:t>Where are the gaps, issues &amp; concerns?</a:t>
            </a:r>
          </a:p>
          <a:p>
            <a:pPr lvl="1"/>
            <a:r>
              <a:rPr lang="en-GB" dirty="0" smtClean="0"/>
              <a:t>What work is needed to remove these?</a:t>
            </a:r>
            <a:endParaRPr lang="en-GB" dirty="0"/>
          </a:p>
        </p:txBody>
      </p:sp>
      <p:sp>
        <p:nvSpPr>
          <p:cNvPr id="4" name="Footer Placeholder 3"/>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smtClean="0">
                <a:solidFill>
                  <a:prstClr val="white"/>
                </a:solidFill>
              </a:rPr>
              <a:pPr/>
              <a:t>16</a:t>
            </a:fld>
            <a:endParaRPr lang="en-GB">
              <a:solidFill>
                <a:prstClr val="white"/>
              </a:solidFill>
            </a:endParaRPr>
          </a:p>
        </p:txBody>
      </p:sp>
    </p:spTree>
    <p:extLst>
      <p:ext uri="{BB962C8B-B14F-4D97-AF65-F5344CB8AC3E}">
        <p14:creationId xmlns:p14="http://schemas.microsoft.com/office/powerpoint/2010/main" val="2192538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Bringing it Together</a:t>
            </a:r>
            <a:endParaRPr lang="en-GB" dirty="0"/>
          </a:p>
        </p:txBody>
      </p:sp>
      <p:sp>
        <p:nvSpPr>
          <p:cNvPr id="3" name="Content Placeholder 2"/>
          <p:cNvSpPr>
            <a:spLocks noGrp="1"/>
          </p:cNvSpPr>
          <p:nvPr>
            <p:ph idx="1"/>
          </p:nvPr>
        </p:nvSpPr>
        <p:spPr/>
        <p:txBody>
          <a:bodyPr/>
          <a:lstStyle/>
          <a:p>
            <a:r>
              <a:rPr lang="en-GB" dirty="0" smtClean="0"/>
              <a:t>Start with reports from the breakouts</a:t>
            </a:r>
          </a:p>
          <a:p>
            <a:pPr lvl="1"/>
            <a:r>
              <a:rPr lang="en-GB" dirty="0" smtClean="0"/>
              <a:t>15 </a:t>
            </a:r>
            <a:r>
              <a:rPr lang="en-GB" dirty="0" err="1" smtClean="0"/>
              <a:t>mins</a:t>
            </a:r>
            <a:r>
              <a:rPr lang="en-GB" dirty="0" smtClean="0"/>
              <a:t> each</a:t>
            </a:r>
          </a:p>
          <a:p>
            <a:pPr lvl="1"/>
            <a:r>
              <a:rPr lang="en-GB" dirty="0" smtClean="0"/>
              <a:t>Answer the previous questions</a:t>
            </a:r>
          </a:p>
          <a:p>
            <a:r>
              <a:rPr lang="en-GB" dirty="0" smtClean="0"/>
              <a:t>Consolidation across the groups</a:t>
            </a:r>
          </a:p>
          <a:p>
            <a:pPr lvl="1"/>
            <a:r>
              <a:rPr lang="en-GB" dirty="0" smtClean="0"/>
              <a:t>What are the global issues and concerns?</a:t>
            </a:r>
          </a:p>
          <a:p>
            <a:pPr lvl="1"/>
            <a:r>
              <a:rPr lang="en-GB" dirty="0" smtClean="0"/>
              <a:t>What are our global priorities?</a:t>
            </a:r>
          </a:p>
        </p:txBody>
      </p:sp>
      <p:sp>
        <p:nvSpPr>
          <p:cNvPr id="4" name="Footer Placeholder 3"/>
          <p:cNvSpPr>
            <a:spLocks noGrp="1"/>
          </p:cNvSpPr>
          <p:nvPr>
            <p:ph type="ftr" sz="quarter" idx="11"/>
          </p:nvPr>
        </p:nvSpPr>
        <p:spPr/>
        <p:txBody>
          <a:bodyPr/>
          <a:lstStyle/>
          <a:p>
            <a:r>
              <a:rPr lang="en-GB" dirty="0" smtClean="0">
                <a:solidFill>
                  <a:prstClr val="white"/>
                </a:solidFill>
              </a:rPr>
              <a:t>EGI User Virtualisation Workshop</a:t>
            </a:r>
            <a:endParaRPr lang="en-GB" dirty="0">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smtClean="0">
                <a:solidFill>
                  <a:prstClr val="white"/>
                </a:solidFill>
              </a:rPr>
              <a:pPr/>
              <a:t>17</a:t>
            </a:fld>
            <a:endParaRPr lang="en-GB">
              <a:solidFill>
                <a:prstClr val="white"/>
              </a:solidFill>
            </a:endParaRPr>
          </a:p>
        </p:txBody>
      </p:sp>
    </p:spTree>
    <p:extLst>
      <p:ext uri="{BB962C8B-B14F-4D97-AF65-F5344CB8AC3E}">
        <p14:creationId xmlns:p14="http://schemas.microsoft.com/office/powerpoint/2010/main" val="3666111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way ahead…</a:t>
            </a:r>
            <a:endParaRPr lang="en-GB" dirty="0"/>
          </a:p>
        </p:txBody>
      </p:sp>
      <p:sp>
        <p:nvSpPr>
          <p:cNvPr id="3" name="Content Placeholder 2"/>
          <p:cNvSpPr>
            <a:spLocks noGrp="1"/>
          </p:cNvSpPr>
          <p:nvPr>
            <p:ph idx="1"/>
          </p:nvPr>
        </p:nvSpPr>
        <p:spPr/>
        <p:txBody>
          <a:bodyPr/>
          <a:lstStyle/>
          <a:p>
            <a:r>
              <a:rPr lang="en-GB" dirty="0"/>
              <a:t>Response from the technology providers</a:t>
            </a:r>
          </a:p>
          <a:p>
            <a:pPr lvl="1"/>
            <a:r>
              <a:rPr lang="en-GB" dirty="0"/>
              <a:t>Are you able to address these concerns?</a:t>
            </a:r>
          </a:p>
          <a:p>
            <a:pPr lvl="1"/>
            <a:r>
              <a:rPr lang="en-GB" dirty="0"/>
              <a:t>If so when</a:t>
            </a:r>
            <a:r>
              <a:rPr lang="en-GB" dirty="0" smtClean="0"/>
              <a:t>?</a:t>
            </a:r>
          </a:p>
          <a:p>
            <a:r>
              <a:rPr lang="en-GB" dirty="0" smtClean="0"/>
              <a:t>Response from the resource providers</a:t>
            </a:r>
          </a:p>
          <a:p>
            <a:pPr lvl="1"/>
            <a:r>
              <a:rPr lang="en-GB" dirty="0" smtClean="0"/>
              <a:t>Engagement in a </a:t>
            </a:r>
            <a:r>
              <a:rPr lang="en-GB" dirty="0" err="1" smtClean="0"/>
              <a:t>testbed</a:t>
            </a:r>
            <a:r>
              <a:rPr lang="en-GB" dirty="0" smtClean="0"/>
              <a:t> of virtualised resources?</a:t>
            </a:r>
          </a:p>
          <a:p>
            <a:pPr lvl="1"/>
            <a:r>
              <a:rPr lang="en-GB" dirty="0" smtClean="0"/>
              <a:t>How does integration into EGI work?</a:t>
            </a:r>
          </a:p>
          <a:p>
            <a:r>
              <a:rPr lang="en-GB" dirty="0" smtClean="0"/>
              <a:t>Response from end-users (or reps!)</a:t>
            </a:r>
          </a:p>
          <a:p>
            <a:pPr lvl="1"/>
            <a:r>
              <a:rPr lang="en-GB" dirty="0" smtClean="0"/>
              <a:t>Your interest and ability to use the </a:t>
            </a:r>
            <a:r>
              <a:rPr lang="en-GB" dirty="0" err="1" smtClean="0"/>
              <a:t>testbed</a:t>
            </a:r>
            <a:r>
              <a:rPr lang="en-GB" dirty="0" smtClean="0"/>
              <a:t>?</a:t>
            </a:r>
            <a:endParaRPr lang="en-GB" dirty="0"/>
          </a:p>
          <a:p>
            <a:endParaRPr lang="en-GB" dirty="0"/>
          </a:p>
        </p:txBody>
      </p:sp>
      <p:sp>
        <p:nvSpPr>
          <p:cNvPr id="4" name="Footer Placeholder 3"/>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smtClean="0">
                <a:solidFill>
                  <a:prstClr val="white"/>
                </a:solidFill>
              </a:rPr>
              <a:pPr/>
              <a:t>18</a:t>
            </a:fld>
            <a:endParaRPr lang="en-GB">
              <a:solidFill>
                <a:prstClr val="white"/>
              </a:solidFill>
            </a:endParaRPr>
          </a:p>
        </p:txBody>
      </p:sp>
    </p:spTree>
    <p:extLst>
      <p:ext uri="{BB962C8B-B14F-4D97-AF65-F5344CB8AC3E}">
        <p14:creationId xmlns:p14="http://schemas.microsoft.com/office/powerpoint/2010/main" val="3491650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Outputs</a:t>
            </a:r>
            <a:endParaRPr lang="en-GB" dirty="0"/>
          </a:p>
        </p:txBody>
      </p:sp>
      <p:sp>
        <p:nvSpPr>
          <p:cNvPr id="3" name="Content Placeholder 2"/>
          <p:cNvSpPr>
            <a:spLocks noGrp="1"/>
          </p:cNvSpPr>
          <p:nvPr>
            <p:ph idx="1"/>
          </p:nvPr>
        </p:nvSpPr>
        <p:spPr>
          <a:xfrm>
            <a:off x="611188" y="1412776"/>
            <a:ext cx="8425308" cy="4525963"/>
          </a:xfrm>
        </p:spPr>
        <p:txBody>
          <a:bodyPr/>
          <a:lstStyle/>
          <a:p>
            <a:r>
              <a:rPr lang="en-GB" dirty="0" smtClean="0"/>
              <a:t>Slides, session notes &amp; workshop summary</a:t>
            </a:r>
          </a:p>
          <a:p>
            <a:pPr lvl="1"/>
            <a:r>
              <a:rPr lang="en-GB" dirty="0" smtClean="0"/>
              <a:t>Beginning of June</a:t>
            </a:r>
          </a:p>
          <a:p>
            <a:r>
              <a:rPr lang="en-GB" dirty="0" smtClean="0"/>
              <a:t>Roadmap</a:t>
            </a:r>
          </a:p>
          <a:p>
            <a:pPr lvl="1"/>
            <a:r>
              <a:rPr lang="en-GB" dirty="0" smtClean="0"/>
              <a:t>What do we need to do next?</a:t>
            </a:r>
          </a:p>
          <a:p>
            <a:r>
              <a:rPr lang="en-GB" dirty="0" err="1" smtClean="0"/>
              <a:t>Testbed</a:t>
            </a:r>
            <a:endParaRPr lang="en-GB" dirty="0" smtClean="0"/>
          </a:p>
          <a:p>
            <a:pPr lvl="1"/>
            <a:r>
              <a:rPr lang="en-GB" dirty="0" smtClean="0"/>
              <a:t>Establishing resource for use</a:t>
            </a:r>
          </a:p>
          <a:p>
            <a:pPr lvl="1"/>
            <a:r>
              <a:rPr lang="en-GB" dirty="0" smtClean="0"/>
              <a:t>Not as </a:t>
            </a:r>
            <a:r>
              <a:rPr lang="en-GB" i="1" dirty="0" err="1" smtClean="0"/>
              <a:t>adhoc</a:t>
            </a:r>
            <a:r>
              <a:rPr lang="en-GB" dirty="0" smtClean="0"/>
              <a:t> islands… but as an infrastructure</a:t>
            </a:r>
            <a:endParaRPr lang="en-GB" dirty="0"/>
          </a:p>
          <a:p>
            <a:pPr lvl="1"/>
            <a:endParaRPr lang="en-GB" dirty="0" smtClean="0"/>
          </a:p>
          <a:p>
            <a:endParaRPr lang="en-GB" dirty="0"/>
          </a:p>
        </p:txBody>
      </p:sp>
      <p:sp>
        <p:nvSpPr>
          <p:cNvPr id="4" name="Footer Placeholder 3"/>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smtClean="0">
                <a:solidFill>
                  <a:prstClr val="white"/>
                </a:solidFill>
              </a:rPr>
              <a:pPr/>
              <a:t>19</a:t>
            </a:fld>
            <a:endParaRPr lang="en-GB">
              <a:solidFill>
                <a:prstClr val="white"/>
              </a:solidFill>
            </a:endParaRPr>
          </a:p>
        </p:txBody>
      </p:sp>
    </p:spTree>
    <p:extLst>
      <p:ext uri="{BB962C8B-B14F-4D97-AF65-F5344CB8AC3E}">
        <p14:creationId xmlns:p14="http://schemas.microsoft.com/office/powerpoint/2010/main" val="4166456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dirty="0" smtClean="0"/>
              <a:t>C21: Digital Research</a:t>
            </a:r>
            <a:endParaRPr lang="en-GB" dirty="0" smtClean="0"/>
          </a:p>
        </p:txBody>
      </p:sp>
      <p:pic>
        <p:nvPicPr>
          <p:cNvPr id="61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835" y="1157287"/>
            <a:ext cx="309403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1181" y="1081212"/>
            <a:ext cx="410527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p:cNvPicPr>
            <a:picLocks noChangeAspect="1"/>
          </p:cNvPicPr>
          <p:nvPr/>
        </p:nvPicPr>
        <p:blipFill rotWithShape="1">
          <a:blip r:embed="rId5">
            <a:extLst>
              <a:ext uri="{28A0092B-C50C-407E-A947-70E740481C1C}">
                <a14:useLocalDpi xmlns:a14="http://schemas.microsoft.com/office/drawing/2010/main" val="0"/>
              </a:ext>
            </a:extLst>
          </a:blip>
          <a:srcRect l="58502"/>
          <a:stretch/>
        </p:blipFill>
        <p:spPr bwMode="auto">
          <a:xfrm>
            <a:off x="2778026" y="3672775"/>
            <a:ext cx="2226022"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GB" smtClean="0">
                <a:solidFill>
                  <a:prstClr val="white"/>
                </a:solidFill>
              </a:rPr>
              <a:t>EGI User Virtualisation Workshop</a:t>
            </a:r>
            <a:endParaRPr lang="en-US">
              <a:solidFill>
                <a:prstClr val="white"/>
              </a:solidFill>
            </a:endParaRPr>
          </a:p>
        </p:txBody>
      </p:sp>
      <p:pic>
        <p:nvPicPr>
          <p:cNvPr id="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11" y="3823240"/>
            <a:ext cx="2448272" cy="24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3593252"/>
            <a:ext cx="4032448" cy="270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483768" y="2873172"/>
            <a:ext cx="4499992" cy="1440160"/>
          </a:xfrm>
          <a:prstGeom prst="roundRect">
            <a:avLst/>
          </a:prstGeom>
          <a:ln w="381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600" dirty="0">
                <a:solidFill>
                  <a:prstClr val="white"/>
                </a:solidFill>
              </a:rPr>
              <a:t>Extracting Knowledge from the Data Deluge</a:t>
            </a:r>
          </a:p>
        </p:txBody>
      </p:sp>
      <p:sp>
        <p:nvSpPr>
          <p:cNvPr id="6" name="Slide Number Placeholder 5"/>
          <p:cNvSpPr>
            <a:spLocks noGrp="1"/>
          </p:cNvSpPr>
          <p:nvPr>
            <p:ph type="sldNum" sz="quarter" idx="12"/>
          </p:nvPr>
        </p:nvSpPr>
        <p:spPr/>
        <p:txBody>
          <a:bodyPr/>
          <a:lstStyle/>
          <a:p>
            <a:fld id="{F768625B-2D50-4F49-9BE7-AEEB59BBC970}" type="slidenum">
              <a:rPr lang="en-GB">
                <a:solidFill>
                  <a:prstClr val="white"/>
                </a:solidFill>
              </a:rPr>
              <a:pPr/>
              <a:t>2</a:t>
            </a:fld>
            <a:endParaRPr lang="en-GB">
              <a:solidFill>
                <a:prstClr val="white"/>
              </a:solidFill>
            </a:endParaRPr>
          </a:p>
        </p:txBody>
      </p:sp>
    </p:spTree>
    <p:extLst>
      <p:ext uri="{BB962C8B-B14F-4D97-AF65-F5344CB8AC3E}">
        <p14:creationId xmlns:p14="http://schemas.microsoft.com/office/powerpoint/2010/main" val="270971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Core Usage Scenarios</a:t>
            </a:r>
            <a:endParaRPr lang="en-GB" dirty="0"/>
          </a:p>
        </p:txBody>
      </p:sp>
      <p:sp>
        <p:nvSpPr>
          <p:cNvPr id="7" name="Subtitle 6"/>
          <p:cNvSpPr>
            <a:spLocks noGrp="1"/>
          </p:cNvSpPr>
          <p:nvPr>
            <p:ph type="subTitle"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smtClean="0">
                <a:solidFill>
                  <a:prstClr val="white"/>
                </a:solidFill>
              </a:rPr>
              <a:pPr/>
              <a:t>20</a:t>
            </a:fld>
            <a:endParaRPr lang="en-GB">
              <a:solidFill>
                <a:prstClr val="white"/>
              </a:solidFill>
            </a:endParaRPr>
          </a:p>
        </p:txBody>
      </p:sp>
    </p:spTree>
    <p:extLst>
      <p:ext uri="{BB962C8B-B14F-4D97-AF65-F5344CB8AC3E}">
        <p14:creationId xmlns:p14="http://schemas.microsoft.com/office/powerpoint/2010/main" val="1365451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GB" smtClean="0">
                <a:ea typeface="ＭＳ Ｐゴシック" pitchFamily="34" charset="-128"/>
              </a:rPr>
              <a:t>Scenario 1</a:t>
            </a:r>
          </a:p>
        </p:txBody>
      </p:sp>
      <p:sp>
        <p:nvSpPr>
          <p:cNvPr id="6146" name="Content Placeholder 2"/>
          <p:cNvSpPr>
            <a:spLocks noGrp="1"/>
          </p:cNvSpPr>
          <p:nvPr>
            <p:ph idx="1"/>
          </p:nvPr>
        </p:nvSpPr>
        <p:spPr>
          <a:xfrm>
            <a:off x="611188" y="1052513"/>
            <a:ext cx="8075612" cy="4886325"/>
          </a:xfrm>
        </p:spPr>
        <p:txBody>
          <a:bodyPr/>
          <a:lstStyle/>
          <a:p>
            <a:pPr marL="0" indent="0" eaLnBrk="1" hangingPunct="1">
              <a:buFont typeface="Arial" charset="0"/>
              <a:buNone/>
              <a:defRPr/>
            </a:pPr>
            <a:r>
              <a:rPr lang="en-GB" sz="2800" i="1" dirty="0" smtClean="0">
                <a:latin typeface="Calibri"/>
                <a:cs typeface="Calibri"/>
              </a:rPr>
              <a:t>Running a pre-defined VM Image</a:t>
            </a:r>
          </a:p>
          <a:p>
            <a:pPr marL="0" indent="0" eaLnBrk="1" hangingPunct="1">
              <a:buFont typeface="Arial" charset="0"/>
              <a:buNone/>
              <a:defRPr/>
            </a:pPr>
            <a:endParaRPr lang="en-GB" dirty="0" smtClean="0">
              <a:latin typeface="Arial" charset="0"/>
            </a:endParaRPr>
          </a:p>
          <a:p>
            <a:pPr marL="571500" indent="-571500" eaLnBrk="1" hangingPunct="1">
              <a:buFont typeface="Calibri" charset="0"/>
              <a:buAutoNum type="arabicPeriod"/>
              <a:defRPr/>
            </a:pPr>
            <a:r>
              <a:rPr lang="en-GB" dirty="0" smtClean="0">
                <a:latin typeface="Arial" charset="0"/>
              </a:rPr>
              <a:t>VM Image known and accessible</a:t>
            </a:r>
          </a:p>
          <a:p>
            <a:pPr marL="571500" indent="-571500" eaLnBrk="1" hangingPunct="1">
              <a:buFont typeface="Calibri" charset="0"/>
              <a:buAutoNum type="arabicPeriod"/>
              <a:defRPr/>
            </a:pPr>
            <a:r>
              <a:rPr lang="en-GB" dirty="0" smtClean="0">
                <a:latin typeface="Arial" charset="0"/>
              </a:rPr>
              <a:t>VM Instance start, stop, dispose</a:t>
            </a:r>
          </a:p>
          <a:p>
            <a:pPr marL="571500" indent="-571500" eaLnBrk="1" hangingPunct="1">
              <a:buFont typeface="Calibri" charset="0"/>
              <a:buAutoNum type="arabicPeriod"/>
              <a:defRPr/>
            </a:pPr>
            <a:r>
              <a:rPr lang="en-GB" dirty="0" smtClean="0">
                <a:latin typeface="Arial" charset="0"/>
              </a:rPr>
              <a:t>Federated AAI restricts access to instance</a:t>
            </a:r>
            <a:br>
              <a:rPr lang="en-GB" dirty="0" smtClean="0">
                <a:latin typeface="Arial" charset="0"/>
              </a:rPr>
            </a:br>
            <a:endParaRPr lang="en-GB" dirty="0">
              <a:latin typeface="Arial" charset="0"/>
            </a:endParaRPr>
          </a:p>
          <a:p>
            <a:pPr marL="571500" indent="-571500" eaLnBrk="1" hangingPunct="1">
              <a:buFont typeface="Calibri" charset="0"/>
              <a:buAutoNum type="arabicPeriod"/>
              <a:defRPr/>
            </a:pPr>
            <a:r>
              <a:rPr lang="en-GB" dirty="0">
                <a:latin typeface="Arial" charset="0"/>
              </a:rPr>
              <a:t>Services </a:t>
            </a:r>
            <a:endParaRPr lang="en-GB" dirty="0" smtClean="0">
              <a:latin typeface="Arial" charset="0"/>
            </a:endParaRPr>
          </a:p>
          <a:p>
            <a:pPr marL="971550" lvl="1" indent="-571500" eaLnBrk="1" hangingPunct="1">
              <a:buFont typeface="Arial" charset="0"/>
              <a:buChar char="–"/>
              <a:defRPr/>
            </a:pPr>
            <a:r>
              <a:rPr lang="en-GB" dirty="0" smtClean="0">
                <a:latin typeface="Arial" charset="0"/>
              </a:rPr>
              <a:t>VMM</a:t>
            </a:r>
            <a:r>
              <a:rPr lang="en-GB" dirty="0">
                <a:latin typeface="Arial" charset="0"/>
              </a:rPr>
              <a:t>, AAI, Remote </a:t>
            </a:r>
            <a:r>
              <a:rPr lang="en-GB" dirty="0" smtClean="0">
                <a:latin typeface="Arial" charset="0"/>
              </a:rPr>
              <a:t>access</a:t>
            </a:r>
            <a:endParaRPr lang="en-GB" dirty="0">
              <a:latin typeface="Arial" charset="0"/>
            </a:endParaRPr>
          </a:p>
        </p:txBody>
      </p:sp>
      <p:sp>
        <p:nvSpPr>
          <p:cNvPr id="92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3F34BC2-2000-484E-9230-9B0668CF373E}" type="slidenum">
              <a:rPr lang="en-US" sz="1200">
                <a:solidFill>
                  <a:schemeClr val="bg1"/>
                </a:solidFill>
              </a:rPr>
              <a:pPr eaLnBrk="1" hangingPunct="1"/>
              <a:t>21</a:t>
            </a:fld>
            <a:endParaRPr lang="en-US" sz="1200">
              <a:solidFill>
                <a:schemeClr val="bg1"/>
              </a:solidFill>
            </a:endParaRPr>
          </a:p>
        </p:txBody>
      </p:sp>
    </p:spTree>
    <p:extLst>
      <p:ext uri="{BB962C8B-B14F-4D97-AF65-F5344CB8AC3E}">
        <p14:creationId xmlns:p14="http://schemas.microsoft.com/office/powerpoint/2010/main" val="54030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GB" smtClean="0">
                <a:ea typeface="ＭＳ Ｐゴシック" pitchFamily="34" charset="-128"/>
              </a:rPr>
              <a:t>Scenario 2</a:t>
            </a:r>
          </a:p>
        </p:txBody>
      </p:sp>
      <p:sp>
        <p:nvSpPr>
          <p:cNvPr id="6146" name="Content Placeholder 2"/>
          <p:cNvSpPr>
            <a:spLocks noGrp="1"/>
          </p:cNvSpPr>
          <p:nvPr>
            <p:ph idx="1"/>
          </p:nvPr>
        </p:nvSpPr>
        <p:spPr>
          <a:xfrm>
            <a:off x="611188" y="1052513"/>
            <a:ext cx="8064500" cy="4886325"/>
          </a:xfrm>
        </p:spPr>
        <p:txBody>
          <a:bodyPr/>
          <a:lstStyle/>
          <a:p>
            <a:pPr marL="0" indent="0" eaLnBrk="1" hangingPunct="1">
              <a:buFont typeface="Arial" charset="0"/>
              <a:buNone/>
              <a:defRPr/>
            </a:pPr>
            <a:r>
              <a:rPr lang="en-GB" sz="2800" i="1" dirty="0" smtClean="0">
                <a:latin typeface="Calibri"/>
                <a:cs typeface="Calibri"/>
              </a:rPr>
              <a:t>Running my data and VM  in the Infrastructure</a:t>
            </a:r>
          </a:p>
          <a:p>
            <a:pPr marL="0" indent="0" algn="ctr" eaLnBrk="1" hangingPunct="1">
              <a:buFont typeface="Arial" charset="0"/>
              <a:buNone/>
              <a:defRPr/>
            </a:pPr>
            <a:endParaRPr lang="en-GB" dirty="0" smtClean="0">
              <a:latin typeface="Arial" charset="0"/>
            </a:endParaRPr>
          </a:p>
          <a:p>
            <a:pPr marL="571500" indent="-571500" eaLnBrk="1" hangingPunct="1">
              <a:buFont typeface="Calibri" charset="0"/>
              <a:buAutoNum type="arabicPeriod"/>
              <a:defRPr/>
            </a:pPr>
            <a:r>
              <a:rPr lang="en-GB" dirty="0" smtClean="0">
                <a:latin typeface="Arial" charset="0"/>
              </a:rPr>
              <a:t>VM Image is generated by the user</a:t>
            </a:r>
          </a:p>
          <a:p>
            <a:pPr marL="571500" indent="-571500" eaLnBrk="1" hangingPunct="1">
              <a:buFont typeface="Calibri" charset="0"/>
              <a:buAutoNum type="arabicPeriod"/>
              <a:defRPr/>
            </a:pPr>
            <a:r>
              <a:rPr lang="en-GB" dirty="0" smtClean="0">
                <a:latin typeface="Arial" charset="0"/>
              </a:rPr>
              <a:t>VM Image upload, snapshot download</a:t>
            </a:r>
          </a:p>
          <a:p>
            <a:pPr marL="571500" indent="-571500" eaLnBrk="1" hangingPunct="1">
              <a:buFont typeface="Calibri" charset="0"/>
              <a:buAutoNum type="arabicPeriod"/>
              <a:defRPr/>
            </a:pPr>
            <a:r>
              <a:rPr lang="en-GB" dirty="0" smtClean="0">
                <a:latin typeface="Arial" charset="0"/>
              </a:rPr>
              <a:t>Data resident with provider</a:t>
            </a:r>
          </a:p>
          <a:p>
            <a:pPr marL="571500" indent="-571500" eaLnBrk="1" hangingPunct="1">
              <a:buFont typeface="Calibri" charset="0"/>
              <a:buAutoNum type="arabicPeriod"/>
              <a:defRPr/>
            </a:pPr>
            <a:r>
              <a:rPr lang="en-GB" dirty="0" smtClean="0">
                <a:latin typeface="Arial" charset="0"/>
              </a:rPr>
              <a:t>Runtime link to data by configuration</a:t>
            </a:r>
            <a:br>
              <a:rPr lang="en-GB" dirty="0" smtClean="0">
                <a:latin typeface="Arial" charset="0"/>
              </a:rPr>
            </a:br>
            <a:endParaRPr lang="en-GB" dirty="0" smtClean="0">
              <a:latin typeface="Arial" charset="0"/>
            </a:endParaRPr>
          </a:p>
          <a:p>
            <a:pPr marL="571500" indent="-571500" eaLnBrk="1" hangingPunct="1">
              <a:buFont typeface="Calibri" charset="0"/>
              <a:buAutoNum type="arabicPeriod"/>
              <a:defRPr/>
            </a:pPr>
            <a:r>
              <a:rPr lang="en-GB" dirty="0" smtClean="0">
                <a:latin typeface="Arial" charset="0"/>
              </a:rPr>
              <a:t>Services</a:t>
            </a:r>
          </a:p>
          <a:p>
            <a:pPr marL="971550" lvl="1" indent="-571500" eaLnBrk="1" hangingPunct="1">
              <a:buFont typeface="Arial" charset="0"/>
              <a:buChar char="–"/>
              <a:defRPr/>
            </a:pPr>
            <a:r>
              <a:rPr lang="en-GB" dirty="0" smtClean="0">
                <a:latin typeface="Arial" charset="0"/>
              </a:rPr>
              <a:t>Data staging, VM Image configuration</a:t>
            </a:r>
          </a:p>
        </p:txBody>
      </p:sp>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2A18725-5A2F-4DAC-810A-4F418F7CAECB}" type="slidenum">
              <a:rPr lang="en-US" sz="1200">
                <a:solidFill>
                  <a:schemeClr val="bg1"/>
                </a:solidFill>
              </a:rPr>
              <a:pPr eaLnBrk="1" hangingPunct="1"/>
              <a:t>22</a:t>
            </a:fld>
            <a:endParaRPr lang="en-US" sz="1200">
              <a:solidFill>
                <a:schemeClr val="bg1"/>
              </a:solidFill>
            </a:endParaRPr>
          </a:p>
        </p:txBody>
      </p:sp>
    </p:spTree>
    <p:extLst>
      <p:ext uri="{BB962C8B-B14F-4D97-AF65-F5344CB8AC3E}">
        <p14:creationId xmlns:p14="http://schemas.microsoft.com/office/powerpoint/2010/main" val="3362916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GB" smtClean="0">
                <a:ea typeface="ＭＳ Ｐゴシック" pitchFamily="34" charset="-128"/>
              </a:rPr>
              <a:t>Scenario 3</a:t>
            </a:r>
          </a:p>
        </p:txBody>
      </p:sp>
      <p:sp>
        <p:nvSpPr>
          <p:cNvPr id="6146" name="Content Placeholder 2"/>
          <p:cNvSpPr>
            <a:spLocks noGrp="1"/>
          </p:cNvSpPr>
          <p:nvPr>
            <p:ph idx="1"/>
          </p:nvPr>
        </p:nvSpPr>
        <p:spPr>
          <a:xfrm>
            <a:off x="611188" y="1052513"/>
            <a:ext cx="8075612" cy="4886325"/>
          </a:xfrm>
        </p:spPr>
        <p:txBody>
          <a:bodyPr/>
          <a:lstStyle/>
          <a:p>
            <a:pPr marL="0" indent="0" eaLnBrk="1" hangingPunct="1">
              <a:buFont typeface="Arial" charset="0"/>
              <a:buNone/>
              <a:defRPr/>
            </a:pPr>
            <a:r>
              <a:rPr lang="en-GB" sz="2800" i="1" dirty="0" smtClean="0">
                <a:latin typeface="Calibri"/>
                <a:cs typeface="Calibri"/>
              </a:rPr>
              <a:t>Integrating multiple resource providers</a:t>
            </a:r>
          </a:p>
          <a:p>
            <a:pPr marL="0" indent="0" eaLnBrk="1" hangingPunct="1">
              <a:buFont typeface="Arial" charset="0"/>
              <a:buNone/>
              <a:defRPr/>
            </a:pPr>
            <a:endParaRPr lang="en-GB" dirty="0" smtClean="0">
              <a:latin typeface="Arial" charset="0"/>
            </a:endParaRPr>
          </a:p>
          <a:p>
            <a:pPr marL="571500" indent="-571500" eaLnBrk="1" hangingPunct="1">
              <a:buFont typeface="Calibri" charset="0"/>
              <a:buAutoNum type="arabicPeriod"/>
              <a:defRPr/>
            </a:pPr>
            <a:r>
              <a:rPr lang="en-GB" dirty="0" smtClean="0">
                <a:latin typeface="Arial" charset="0"/>
              </a:rPr>
              <a:t>Many resource providers</a:t>
            </a:r>
          </a:p>
          <a:p>
            <a:pPr marL="571500" indent="-571500" eaLnBrk="1" hangingPunct="1">
              <a:buFont typeface="Calibri" charset="0"/>
              <a:buAutoNum type="arabicPeriod"/>
              <a:defRPr/>
            </a:pPr>
            <a:r>
              <a:rPr lang="en-GB" dirty="0" smtClean="0">
                <a:latin typeface="Arial" charset="0"/>
              </a:rPr>
              <a:t>Comparable service descriptions</a:t>
            </a:r>
          </a:p>
          <a:p>
            <a:pPr marL="571500" indent="-571500" eaLnBrk="1" hangingPunct="1">
              <a:buFont typeface="Calibri" charset="0"/>
              <a:buAutoNum type="arabicPeriod"/>
              <a:defRPr/>
            </a:pPr>
            <a:r>
              <a:rPr lang="en-GB" dirty="0" smtClean="0">
                <a:latin typeface="Arial" charset="0"/>
              </a:rPr>
              <a:t>Integration at user level</a:t>
            </a:r>
            <a:br>
              <a:rPr lang="en-GB" dirty="0" smtClean="0">
                <a:latin typeface="Arial" charset="0"/>
              </a:rPr>
            </a:br>
            <a:endParaRPr lang="en-GB" dirty="0">
              <a:latin typeface="Arial" charset="0"/>
            </a:endParaRPr>
          </a:p>
          <a:p>
            <a:pPr marL="571500" indent="-571500" eaLnBrk="1" hangingPunct="1">
              <a:buFont typeface="Calibri" charset="0"/>
              <a:buAutoNum type="arabicPeriod"/>
              <a:defRPr/>
            </a:pPr>
            <a:r>
              <a:rPr lang="en-GB" dirty="0">
                <a:latin typeface="Arial" charset="0"/>
              </a:rPr>
              <a:t>Services </a:t>
            </a:r>
          </a:p>
          <a:p>
            <a:pPr marL="971550" lvl="1" indent="-571500" eaLnBrk="1" hangingPunct="1">
              <a:buFont typeface="Arial" charset="0"/>
              <a:buChar char="–"/>
              <a:defRPr/>
            </a:pPr>
            <a:r>
              <a:rPr lang="en-GB" dirty="0" smtClean="0">
                <a:latin typeface="Arial" charset="0"/>
              </a:rPr>
              <a:t>Service description (Information)</a:t>
            </a:r>
            <a:endParaRPr lang="en-GB" dirty="0">
              <a:latin typeface="Arial" charset="0"/>
            </a:endParaRPr>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6807CC0-CFFC-4327-8A66-80070F0C5EA6}" type="slidenum">
              <a:rPr lang="en-US" sz="1200">
                <a:solidFill>
                  <a:schemeClr val="bg1"/>
                </a:solidFill>
              </a:rPr>
              <a:pPr eaLnBrk="1" hangingPunct="1"/>
              <a:t>23</a:t>
            </a:fld>
            <a:endParaRPr lang="en-US" sz="1200">
              <a:solidFill>
                <a:schemeClr val="bg1"/>
              </a:solidFill>
            </a:endParaRPr>
          </a:p>
        </p:txBody>
      </p:sp>
    </p:spTree>
    <p:extLst>
      <p:ext uri="{BB962C8B-B14F-4D97-AF65-F5344CB8AC3E}">
        <p14:creationId xmlns:p14="http://schemas.microsoft.com/office/powerpoint/2010/main" val="399562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GB" smtClean="0">
                <a:ea typeface="ＭＳ Ｐゴシック" pitchFamily="34" charset="-128"/>
              </a:rPr>
              <a:t>Scenario 4</a:t>
            </a:r>
          </a:p>
        </p:txBody>
      </p:sp>
      <p:sp>
        <p:nvSpPr>
          <p:cNvPr id="6146" name="Content Placeholder 2"/>
          <p:cNvSpPr>
            <a:spLocks noGrp="1"/>
          </p:cNvSpPr>
          <p:nvPr>
            <p:ph idx="1"/>
          </p:nvPr>
        </p:nvSpPr>
        <p:spPr>
          <a:xfrm>
            <a:off x="611188" y="1052513"/>
            <a:ext cx="8075612" cy="4886325"/>
          </a:xfrm>
        </p:spPr>
        <p:txBody>
          <a:bodyPr/>
          <a:lstStyle/>
          <a:p>
            <a:pPr marL="0" indent="0" eaLnBrk="1" hangingPunct="1">
              <a:buFont typeface="Arial" charset="0"/>
              <a:buNone/>
              <a:defRPr/>
            </a:pPr>
            <a:r>
              <a:rPr lang="en-GB" sz="2800" i="1" dirty="0" smtClean="0">
                <a:latin typeface="Calibri"/>
                <a:cs typeface="Calibri"/>
              </a:rPr>
              <a:t>Accounting across Resource Providers</a:t>
            </a:r>
          </a:p>
          <a:p>
            <a:pPr marL="0" indent="0" eaLnBrk="1" hangingPunct="1">
              <a:buFont typeface="Arial" charset="0"/>
              <a:buNone/>
              <a:defRPr/>
            </a:pPr>
            <a:endParaRPr lang="en-GB" dirty="0" smtClean="0">
              <a:latin typeface="Arial" charset="0"/>
            </a:endParaRPr>
          </a:p>
          <a:p>
            <a:pPr marL="571500" indent="-571500" eaLnBrk="1" hangingPunct="1">
              <a:buFont typeface="Calibri" charset="0"/>
              <a:buAutoNum type="arabicPeriod"/>
              <a:defRPr/>
            </a:pPr>
            <a:r>
              <a:rPr lang="en-GB" dirty="0" smtClean="0">
                <a:latin typeface="Arial" charset="0"/>
              </a:rPr>
              <a:t>Unique user identification across resource providers</a:t>
            </a:r>
          </a:p>
          <a:p>
            <a:pPr marL="571500" indent="-571500" eaLnBrk="1" hangingPunct="1">
              <a:buFont typeface="Calibri" charset="0"/>
              <a:buAutoNum type="arabicPeriod"/>
              <a:defRPr/>
            </a:pPr>
            <a:r>
              <a:rPr lang="en-GB" dirty="0" smtClean="0">
                <a:latin typeface="Arial" charset="0"/>
              </a:rPr>
              <a:t>Resource usage is accounted</a:t>
            </a:r>
          </a:p>
          <a:p>
            <a:pPr marL="571500" indent="-571500" eaLnBrk="1" hangingPunct="1">
              <a:buFont typeface="Calibri" charset="0"/>
              <a:buAutoNum type="arabicPeriod"/>
              <a:defRPr/>
            </a:pPr>
            <a:r>
              <a:rPr lang="en-GB" dirty="0" smtClean="0">
                <a:latin typeface="Arial" charset="0"/>
              </a:rPr>
              <a:t>Shared resource accounting profile</a:t>
            </a:r>
            <a:br>
              <a:rPr lang="en-GB" dirty="0" smtClean="0">
                <a:latin typeface="Arial" charset="0"/>
              </a:rPr>
            </a:br>
            <a:endParaRPr lang="en-GB" dirty="0">
              <a:latin typeface="Arial" charset="0"/>
            </a:endParaRPr>
          </a:p>
          <a:p>
            <a:pPr marL="571500" indent="-571500" eaLnBrk="1" hangingPunct="1">
              <a:buFont typeface="Calibri" charset="0"/>
              <a:buAutoNum type="arabicPeriod"/>
              <a:defRPr/>
            </a:pPr>
            <a:r>
              <a:rPr lang="en-GB" dirty="0">
                <a:latin typeface="Arial" charset="0"/>
              </a:rPr>
              <a:t>Services </a:t>
            </a:r>
          </a:p>
          <a:p>
            <a:pPr marL="971550" lvl="1" indent="-571500" eaLnBrk="1" hangingPunct="1">
              <a:buFont typeface="Arial" charset="0"/>
              <a:buChar char="–"/>
              <a:defRPr/>
            </a:pPr>
            <a:r>
              <a:rPr lang="en-GB" dirty="0" smtClean="0">
                <a:latin typeface="Arial" charset="0"/>
              </a:rPr>
              <a:t>Accounting</a:t>
            </a:r>
            <a:endParaRPr lang="en-GB" dirty="0">
              <a:latin typeface="Arial" charset="0"/>
            </a:endParaRP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31E7B2D-675C-4244-B800-280F820EE2EF}" type="slidenum">
              <a:rPr lang="en-US" sz="1200">
                <a:solidFill>
                  <a:schemeClr val="bg1"/>
                </a:solidFill>
              </a:rPr>
              <a:pPr eaLnBrk="1" hangingPunct="1"/>
              <a:t>24</a:t>
            </a:fld>
            <a:endParaRPr lang="en-US" sz="1200">
              <a:solidFill>
                <a:schemeClr val="bg1"/>
              </a:solidFill>
            </a:endParaRPr>
          </a:p>
        </p:txBody>
      </p:sp>
    </p:spTree>
    <p:extLst>
      <p:ext uri="{BB962C8B-B14F-4D97-AF65-F5344CB8AC3E}">
        <p14:creationId xmlns:p14="http://schemas.microsoft.com/office/powerpoint/2010/main" val="3803861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smtClean="0">
                <a:ea typeface="ＭＳ Ｐゴシック" pitchFamily="34" charset="-128"/>
              </a:rPr>
              <a:t>Scenario 5</a:t>
            </a:r>
          </a:p>
        </p:txBody>
      </p:sp>
      <p:sp>
        <p:nvSpPr>
          <p:cNvPr id="6146" name="Content Placeholder 2"/>
          <p:cNvSpPr>
            <a:spLocks noGrp="1"/>
          </p:cNvSpPr>
          <p:nvPr>
            <p:ph idx="1"/>
          </p:nvPr>
        </p:nvSpPr>
        <p:spPr>
          <a:xfrm>
            <a:off x="611188" y="1052513"/>
            <a:ext cx="8075612" cy="4886325"/>
          </a:xfrm>
        </p:spPr>
        <p:txBody>
          <a:bodyPr/>
          <a:lstStyle/>
          <a:p>
            <a:pPr marL="0" indent="0" eaLnBrk="1" hangingPunct="1">
              <a:buFont typeface="Arial" charset="0"/>
              <a:buNone/>
              <a:defRPr/>
            </a:pPr>
            <a:r>
              <a:rPr lang="en-GB" sz="2800" i="1" dirty="0" smtClean="0">
                <a:latin typeface="Calibri"/>
                <a:cs typeface="Calibri"/>
              </a:rPr>
              <a:t>Reliability/Availability of Resource Providers</a:t>
            </a:r>
          </a:p>
          <a:p>
            <a:pPr marL="0" indent="0" eaLnBrk="1" hangingPunct="1">
              <a:buFont typeface="Arial" charset="0"/>
              <a:buNone/>
              <a:defRPr/>
            </a:pPr>
            <a:endParaRPr lang="en-GB" dirty="0" smtClean="0">
              <a:latin typeface="Arial" charset="0"/>
            </a:endParaRPr>
          </a:p>
          <a:p>
            <a:pPr marL="571500" indent="-571500" eaLnBrk="1" hangingPunct="1">
              <a:buFont typeface="Calibri" charset="0"/>
              <a:buAutoNum type="arabicPeriod"/>
              <a:defRPr/>
            </a:pPr>
            <a:r>
              <a:rPr lang="en-GB" dirty="0" smtClean="0">
                <a:latin typeface="Arial" charset="0"/>
              </a:rPr>
              <a:t>Provider reliability and availability statistics</a:t>
            </a:r>
          </a:p>
          <a:p>
            <a:pPr marL="571500" indent="-571500" eaLnBrk="1" hangingPunct="1">
              <a:buFont typeface="Calibri" charset="0"/>
              <a:buAutoNum type="arabicPeriod"/>
              <a:defRPr/>
            </a:pPr>
            <a:r>
              <a:rPr lang="en-GB" dirty="0" smtClean="0">
                <a:latin typeface="Arial" charset="0"/>
              </a:rPr>
              <a:t>Historic accounts, and current figures</a:t>
            </a:r>
          </a:p>
          <a:p>
            <a:pPr marL="571500" indent="-571500" eaLnBrk="1" hangingPunct="1">
              <a:buFont typeface="Calibri" charset="0"/>
              <a:buAutoNum type="arabicPeriod"/>
              <a:defRPr/>
            </a:pPr>
            <a:r>
              <a:rPr lang="en-GB" dirty="0" smtClean="0">
                <a:latin typeface="Arial" charset="0"/>
              </a:rPr>
              <a:t>Regular publication of statistics</a:t>
            </a:r>
            <a:br>
              <a:rPr lang="en-GB" dirty="0" smtClean="0">
                <a:latin typeface="Arial" charset="0"/>
              </a:rPr>
            </a:br>
            <a:endParaRPr lang="en-GB" dirty="0">
              <a:latin typeface="Arial" charset="0"/>
            </a:endParaRPr>
          </a:p>
          <a:p>
            <a:pPr marL="571500" indent="-571500" eaLnBrk="1" hangingPunct="1">
              <a:buFont typeface="Calibri" charset="0"/>
              <a:buAutoNum type="arabicPeriod"/>
              <a:defRPr/>
            </a:pPr>
            <a:r>
              <a:rPr lang="en-GB" dirty="0">
                <a:latin typeface="Arial" charset="0"/>
              </a:rPr>
              <a:t>Services </a:t>
            </a:r>
          </a:p>
          <a:p>
            <a:pPr marL="971550" lvl="1" indent="-571500" eaLnBrk="1" hangingPunct="1">
              <a:buFont typeface="Arial" charset="0"/>
              <a:buChar char="–"/>
              <a:defRPr/>
            </a:pPr>
            <a:r>
              <a:rPr lang="en-GB" dirty="0" smtClean="0">
                <a:latin typeface="Arial" charset="0"/>
              </a:rPr>
              <a:t>Monitoring, Reporting (Information?)</a:t>
            </a:r>
            <a:endParaRPr lang="en-GB" dirty="0">
              <a:latin typeface="Arial" charset="0"/>
            </a:endParaRPr>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C701B9A-9847-4715-970A-DC9449D9F14A}" type="slidenum">
              <a:rPr lang="en-US" sz="1200">
                <a:solidFill>
                  <a:schemeClr val="bg1"/>
                </a:solidFill>
              </a:rPr>
              <a:pPr eaLnBrk="1" hangingPunct="1"/>
              <a:t>25</a:t>
            </a:fld>
            <a:endParaRPr lang="en-US" sz="1200">
              <a:solidFill>
                <a:schemeClr val="bg1"/>
              </a:solidFill>
            </a:endParaRPr>
          </a:p>
        </p:txBody>
      </p:sp>
    </p:spTree>
    <p:extLst>
      <p:ext uri="{BB962C8B-B14F-4D97-AF65-F5344CB8AC3E}">
        <p14:creationId xmlns:p14="http://schemas.microsoft.com/office/powerpoint/2010/main" val="1196343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smtClean="0">
                <a:ea typeface="ＭＳ Ｐゴシック" pitchFamily="34" charset="-128"/>
              </a:rPr>
              <a:t>Scenario 6</a:t>
            </a:r>
          </a:p>
        </p:txBody>
      </p:sp>
      <p:sp>
        <p:nvSpPr>
          <p:cNvPr id="6146" name="Content Placeholder 2"/>
          <p:cNvSpPr>
            <a:spLocks noGrp="1"/>
          </p:cNvSpPr>
          <p:nvPr>
            <p:ph idx="1"/>
          </p:nvPr>
        </p:nvSpPr>
        <p:spPr>
          <a:xfrm>
            <a:off x="611188" y="1052513"/>
            <a:ext cx="8075612" cy="4886325"/>
          </a:xfrm>
        </p:spPr>
        <p:txBody>
          <a:bodyPr/>
          <a:lstStyle/>
          <a:p>
            <a:pPr marL="0" indent="0" eaLnBrk="1" hangingPunct="1">
              <a:buFont typeface="Arial" charset="0"/>
              <a:buNone/>
              <a:defRPr/>
            </a:pPr>
            <a:r>
              <a:rPr lang="en-GB" sz="2800" i="1" dirty="0" smtClean="0">
                <a:latin typeface="Calibri"/>
                <a:cs typeface="Calibri"/>
              </a:rPr>
              <a:t>VM/Resource state change notification</a:t>
            </a:r>
          </a:p>
          <a:p>
            <a:pPr marL="0" indent="0" eaLnBrk="1" hangingPunct="1">
              <a:buFont typeface="Arial" charset="0"/>
              <a:buNone/>
              <a:defRPr/>
            </a:pPr>
            <a:endParaRPr lang="en-GB" dirty="0" smtClean="0">
              <a:latin typeface="Arial" charset="0"/>
            </a:endParaRPr>
          </a:p>
          <a:p>
            <a:pPr marL="571500" indent="-571500" eaLnBrk="1" hangingPunct="1">
              <a:buFont typeface="Calibri" charset="0"/>
              <a:buAutoNum type="arabicPeriod"/>
              <a:defRPr/>
            </a:pPr>
            <a:r>
              <a:rPr lang="en-GB" dirty="0" smtClean="0">
                <a:latin typeface="Arial" charset="0"/>
              </a:rPr>
              <a:t>Reactive/proactive management</a:t>
            </a:r>
          </a:p>
          <a:p>
            <a:pPr marL="571500" indent="-571500" eaLnBrk="1" hangingPunct="1">
              <a:buFont typeface="Calibri" charset="0"/>
              <a:buAutoNum type="arabicPeriod"/>
              <a:defRPr/>
            </a:pPr>
            <a:r>
              <a:rPr lang="en-GB" dirty="0" smtClean="0">
                <a:latin typeface="Arial" charset="0"/>
              </a:rPr>
              <a:t>VM Instance state change management</a:t>
            </a:r>
          </a:p>
          <a:p>
            <a:pPr marL="571500" indent="-571500" eaLnBrk="1" hangingPunct="1">
              <a:buFont typeface="Calibri" charset="0"/>
              <a:buAutoNum type="arabicPeriod"/>
              <a:defRPr/>
            </a:pPr>
            <a:r>
              <a:rPr lang="en-GB" dirty="0" smtClean="0">
                <a:latin typeface="Arial" charset="0"/>
              </a:rPr>
              <a:t>Real-time notification constraints</a:t>
            </a:r>
            <a:br>
              <a:rPr lang="en-GB" dirty="0" smtClean="0">
                <a:latin typeface="Arial" charset="0"/>
              </a:rPr>
            </a:br>
            <a:endParaRPr lang="en-GB" dirty="0">
              <a:latin typeface="Arial" charset="0"/>
            </a:endParaRPr>
          </a:p>
          <a:p>
            <a:pPr marL="571500" indent="-571500" eaLnBrk="1" hangingPunct="1">
              <a:buFont typeface="Calibri" charset="0"/>
              <a:buAutoNum type="arabicPeriod"/>
              <a:defRPr/>
            </a:pPr>
            <a:r>
              <a:rPr lang="en-GB" dirty="0">
                <a:latin typeface="Arial" charset="0"/>
              </a:rPr>
              <a:t>Services </a:t>
            </a:r>
          </a:p>
          <a:p>
            <a:pPr marL="971550" lvl="1" indent="-571500" eaLnBrk="1" hangingPunct="1">
              <a:buFont typeface="Arial" charset="0"/>
              <a:buChar char="–"/>
              <a:defRPr/>
            </a:pPr>
            <a:r>
              <a:rPr lang="en-GB" dirty="0" smtClean="0">
                <a:latin typeface="Arial" charset="0"/>
              </a:rPr>
              <a:t>Notification (infrastructure, endpoints)</a:t>
            </a:r>
            <a:endParaRPr lang="en-GB" dirty="0">
              <a:latin typeface="Arial" charset="0"/>
            </a:endParaRP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A99E4E7-6F43-4419-BB5A-D9F4BE219976}" type="slidenum">
              <a:rPr lang="en-US" sz="1200">
                <a:solidFill>
                  <a:schemeClr val="bg1"/>
                </a:solidFill>
              </a:rPr>
              <a:pPr eaLnBrk="1" hangingPunct="1"/>
              <a:t>26</a:t>
            </a:fld>
            <a:endParaRPr lang="en-US" sz="1200">
              <a:solidFill>
                <a:schemeClr val="bg1"/>
              </a:solidFill>
            </a:endParaRPr>
          </a:p>
        </p:txBody>
      </p:sp>
    </p:spTree>
    <p:extLst>
      <p:ext uri="{BB962C8B-B14F-4D97-AF65-F5344CB8AC3E}">
        <p14:creationId xmlns:p14="http://schemas.microsoft.com/office/powerpoint/2010/main" val="3513093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1833563"/>
            <a:ext cx="8480425"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ctrTitle"/>
          </p:nvPr>
        </p:nvSpPr>
        <p:spPr>
          <a:xfrm>
            <a:off x="784225" y="512763"/>
            <a:ext cx="7772400" cy="1470025"/>
          </a:xfrm>
        </p:spPr>
        <p:txBody>
          <a:bodyPr/>
          <a:lstStyle/>
          <a:p>
            <a:pPr eaLnBrk="1" hangingPunct="1"/>
            <a:r>
              <a:rPr lang="en-GB" smtClean="0">
                <a:solidFill>
                  <a:srgbClr val="10253F"/>
                </a:solidFill>
                <a:latin typeface="Arial" pitchFamily="34" charset="0"/>
                <a:cs typeface="Arial" pitchFamily="34" charset="0"/>
              </a:rPr>
              <a:t>Grid and Cloud Operations Interoperability – An overview</a:t>
            </a:r>
          </a:p>
        </p:txBody>
      </p:sp>
      <p:sp>
        <p:nvSpPr>
          <p:cNvPr id="5124" name="Subtitle 2"/>
          <p:cNvSpPr>
            <a:spLocks noGrp="1"/>
          </p:cNvSpPr>
          <p:nvPr>
            <p:ph type="subTitle" idx="1"/>
          </p:nvPr>
        </p:nvSpPr>
        <p:spPr>
          <a:xfrm>
            <a:off x="3009900" y="2703513"/>
            <a:ext cx="5894388" cy="3190875"/>
          </a:xfrm>
        </p:spPr>
        <p:txBody>
          <a:bodyPr/>
          <a:lstStyle/>
          <a:p>
            <a:pPr algn="r" eaLnBrk="1" hangingPunct="1"/>
            <a:r>
              <a:rPr lang="en-GB" smtClean="0">
                <a:solidFill>
                  <a:srgbClr val="10253F"/>
                </a:solidFill>
              </a:rPr>
              <a:t>Alberto Di Meglio (CERN, EMI)</a:t>
            </a:r>
          </a:p>
          <a:p>
            <a:pPr algn="r" eaLnBrk="1" hangingPunct="1"/>
            <a:r>
              <a:rPr lang="en-GB" smtClean="0">
                <a:solidFill>
                  <a:srgbClr val="10253F"/>
                </a:solidFill>
              </a:rPr>
              <a:t>Morris Riedel (FZJ, EMI)</a:t>
            </a:r>
          </a:p>
          <a:p>
            <a:pPr algn="r" eaLnBrk="1" hangingPunct="1"/>
            <a:r>
              <a:rPr lang="en-GB" smtClean="0">
                <a:solidFill>
                  <a:srgbClr val="10253F"/>
                </a:solidFill>
              </a:rPr>
              <a:t>Shahbaz Memon (FZJ, EMI)</a:t>
            </a:r>
          </a:p>
          <a:p>
            <a:pPr algn="r" eaLnBrk="1" hangingPunct="1"/>
            <a:r>
              <a:rPr lang="en-GB" smtClean="0">
                <a:solidFill>
                  <a:srgbClr val="10253F"/>
                </a:solidFill>
              </a:rPr>
              <a:t>Cal Loomis (CNRS/LAL, StratusLab)</a:t>
            </a:r>
          </a:p>
          <a:p>
            <a:pPr algn="r" eaLnBrk="1" hangingPunct="1"/>
            <a:r>
              <a:rPr lang="en-GB" smtClean="0">
                <a:solidFill>
                  <a:srgbClr val="10253F"/>
                </a:solidFill>
              </a:rPr>
              <a:t>Davide Salomoni (INFN, WNoDeS)</a:t>
            </a:r>
          </a:p>
        </p:txBody>
      </p:sp>
      <p:pic>
        <p:nvPicPr>
          <p:cNvPr id="5125" name="Picture 5" descr="C:\Dokumente und Einstellungen\nl\Eigene Dateien\Aufträge 2009-JSC\EMI-PPT-Template\EMI_Logo_newe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8" y="5672138"/>
            <a:ext cx="20161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tratuslab-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95625" y="5659438"/>
            <a:ext cx="22256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8963" y="5602288"/>
            <a:ext cx="32877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769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chemeClr val="accent5">
                    <a:lumMod val="50000"/>
                  </a:schemeClr>
                </a:solidFill>
                <a:latin typeface="Arial" charset="0"/>
                <a:cs typeface="Arial" charset="0"/>
              </a:rPr>
              <a:t>ISGC Paper IAAS/PAAS/SAAS</a:t>
            </a:r>
          </a:p>
        </p:txBody>
      </p:sp>
      <p:sp>
        <p:nvSpPr>
          <p:cNvPr id="22531" name="Date Placeholder 2"/>
          <p:cNvSpPr>
            <a:spLocks noGrp="1"/>
          </p:cNvSpPr>
          <p:nvPr>
            <p:ph type="dt" sz="quarter" idx="10"/>
          </p:nvPr>
        </p:nvSpPr>
        <p:spPr bwMode="auto">
          <a:ln>
            <a:miter lim="800000"/>
            <a:headEnd/>
            <a:tailEnd/>
          </a:ln>
        </p:spPr>
        <p:txBody>
          <a:bodyPr/>
          <a:lstStyle/>
          <a:p>
            <a:pPr>
              <a:defRPr/>
            </a:pPr>
            <a:r>
              <a:rPr lang="en-US" dirty="0" smtClean="0">
                <a:solidFill>
                  <a:prstClr val="black">
                    <a:tint val="75000"/>
                  </a:prstClr>
                </a:solidFill>
              </a:rPr>
              <a:t>12/05/2011</a:t>
            </a:r>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GB" dirty="0" smtClean="0">
                <a:solidFill>
                  <a:prstClr val="black">
                    <a:tint val="75000"/>
                  </a:prstClr>
                </a:solidFill>
              </a:rPr>
              <a:t>EGI User Virtualization Workshop</a:t>
            </a:r>
            <a:endParaRPr lang="en-GB" dirty="0">
              <a:solidFill>
                <a:prstClr val="black">
                  <a:tint val="75000"/>
                </a:prstClr>
              </a:solidFill>
            </a:endParaRPr>
          </a:p>
        </p:txBody>
      </p:sp>
      <p:sp>
        <p:nvSpPr>
          <p:cNvPr id="22533" name="Slide Number Placeholder 4"/>
          <p:cNvSpPr>
            <a:spLocks noGrp="1"/>
          </p:cNvSpPr>
          <p:nvPr>
            <p:ph type="sldNum" sz="quarter" idx="12"/>
          </p:nvPr>
        </p:nvSpPr>
        <p:spPr bwMode="auto">
          <a:ln>
            <a:miter lim="800000"/>
            <a:headEnd/>
            <a:tailEnd/>
          </a:ln>
        </p:spPr>
        <p:txBody>
          <a:bodyPr/>
          <a:lstStyle/>
          <a:p>
            <a:pPr>
              <a:defRPr/>
            </a:pPr>
            <a:fld id="{70AECE4E-4B84-4B66-8154-3D427557B158}" type="slidenum">
              <a:rPr lang="en-GB">
                <a:solidFill>
                  <a:prstClr val="black">
                    <a:tint val="75000"/>
                  </a:prstClr>
                </a:solidFill>
              </a:rPr>
              <a:pPr>
                <a:defRPr/>
              </a:pPr>
              <a:t>28</a:t>
            </a:fld>
            <a:endParaRPr lang="en-GB">
              <a:solidFill>
                <a:prstClr val="black">
                  <a:tint val="75000"/>
                </a:prstClr>
              </a:solidFill>
            </a:endParaRPr>
          </a:p>
        </p:txBody>
      </p:sp>
      <p:sp>
        <p:nvSpPr>
          <p:cNvPr id="6" name="Content Placeholder 5"/>
          <p:cNvSpPr txBox="1">
            <a:spLocks/>
          </p:cNvSpPr>
          <p:nvPr/>
        </p:nvSpPr>
        <p:spPr>
          <a:xfrm>
            <a:off x="914400" y="1068388"/>
            <a:ext cx="7772400" cy="5057775"/>
          </a:xfrm>
          <a:prstGeom prst="rect">
            <a:avLst/>
          </a:prstGeom>
        </p:spPr>
        <p:txBody>
          <a:bodyPr/>
          <a:lstStyle/>
          <a:p>
            <a:pPr marL="342900"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The trend is foreseen to continue over the next years, forcing a greater integration between existing production grid infrastructures and the ability to provision resources „on-demand‟ that </a:t>
            </a:r>
            <a:r>
              <a:rPr lang="en-US" sz="2000" dirty="0" err="1">
                <a:solidFill>
                  <a:prstClr val="black"/>
                </a:solidFill>
                <a:latin typeface="Arial" charset="0"/>
                <a:cs typeface="Arial" charset="0"/>
              </a:rPr>
              <a:t>characterises</a:t>
            </a:r>
            <a:r>
              <a:rPr lang="en-US" sz="2000" dirty="0">
                <a:solidFill>
                  <a:prstClr val="black"/>
                </a:solidFill>
                <a:latin typeface="Arial" charset="0"/>
                <a:cs typeface="Arial" charset="0"/>
              </a:rPr>
              <a:t> the emerging cloud models [5]. </a:t>
            </a:r>
          </a:p>
          <a:p>
            <a:pPr marL="342900"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The use of </a:t>
            </a:r>
            <a:r>
              <a:rPr lang="en-US" sz="2000" dirty="0" err="1">
                <a:solidFill>
                  <a:prstClr val="black"/>
                </a:solidFill>
                <a:latin typeface="Arial" charset="0"/>
                <a:cs typeface="Arial" charset="0"/>
              </a:rPr>
              <a:t>virtualisation</a:t>
            </a:r>
            <a:r>
              <a:rPr lang="en-US" sz="2000" dirty="0">
                <a:solidFill>
                  <a:prstClr val="black"/>
                </a:solidFill>
                <a:latin typeface="Arial" charset="0"/>
                <a:cs typeface="Arial" charset="0"/>
              </a:rPr>
              <a:t> to deliver „Infrastructure as a Service‟ (</a:t>
            </a:r>
            <a:r>
              <a:rPr lang="en-US" sz="2000" dirty="0" err="1">
                <a:solidFill>
                  <a:prstClr val="black"/>
                </a:solidFill>
                <a:latin typeface="Arial" charset="0"/>
                <a:cs typeface="Arial" charset="0"/>
              </a:rPr>
              <a:t>IaaS</a:t>
            </a:r>
            <a:r>
              <a:rPr lang="en-US" sz="2000" dirty="0">
                <a:solidFill>
                  <a:prstClr val="black"/>
                </a:solidFill>
                <a:latin typeface="Arial" charset="0"/>
                <a:cs typeface="Arial" charset="0"/>
              </a:rPr>
              <a:t>), </a:t>
            </a:r>
          </a:p>
          <a:p>
            <a:pPr marL="800100" lvl="1"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hosted environments to provide a „Platform as a Service‟ (</a:t>
            </a:r>
            <a:r>
              <a:rPr lang="en-US" sz="2000" dirty="0" err="1">
                <a:solidFill>
                  <a:prstClr val="black"/>
                </a:solidFill>
                <a:latin typeface="Arial" charset="0"/>
                <a:cs typeface="Arial" charset="0"/>
              </a:rPr>
              <a:t>PaaS</a:t>
            </a:r>
            <a:r>
              <a:rPr lang="en-US" sz="2000" dirty="0">
                <a:solidFill>
                  <a:prstClr val="black"/>
                </a:solidFill>
                <a:latin typeface="Arial" charset="0"/>
                <a:cs typeface="Arial" charset="0"/>
              </a:rPr>
              <a:t>) and </a:t>
            </a:r>
          </a:p>
          <a:p>
            <a:pPr marL="800100" lvl="1"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hosted applications to access „Software as a Service‟ (</a:t>
            </a:r>
            <a:r>
              <a:rPr lang="en-US" sz="2000" dirty="0" err="1">
                <a:solidFill>
                  <a:prstClr val="black"/>
                </a:solidFill>
                <a:latin typeface="Arial" charset="0"/>
                <a:cs typeface="Arial" charset="0"/>
              </a:rPr>
              <a:t>SaaS</a:t>
            </a:r>
            <a:r>
              <a:rPr lang="en-US" sz="2000" dirty="0">
                <a:solidFill>
                  <a:prstClr val="black"/>
                </a:solidFill>
                <a:latin typeface="Arial" charset="0"/>
                <a:cs typeface="Arial" charset="0"/>
              </a:rPr>
              <a:t>) </a:t>
            </a:r>
          </a:p>
          <a:p>
            <a:pPr marL="800100" lvl="1"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promise to facilitate access to the research </a:t>
            </a:r>
            <a:r>
              <a:rPr lang="en-US" sz="2000" dirty="0" err="1">
                <a:solidFill>
                  <a:prstClr val="black"/>
                </a:solidFill>
                <a:latin typeface="Arial" charset="0"/>
                <a:cs typeface="Arial" charset="0"/>
              </a:rPr>
              <a:t>infrastrustructure</a:t>
            </a:r>
            <a:r>
              <a:rPr lang="en-US" sz="2000" dirty="0">
                <a:solidFill>
                  <a:prstClr val="black"/>
                </a:solidFill>
                <a:latin typeface="Arial" charset="0"/>
                <a:cs typeface="Arial" charset="0"/>
              </a:rPr>
              <a:t> to growing numbers of researchers and lower the deployment and maintenance costs for resource and middleware providers. </a:t>
            </a:r>
            <a:endParaRPr lang="en-GB" sz="2000" dirty="0">
              <a:solidFill>
                <a:srgbClr val="010920"/>
              </a:solidFill>
              <a:cs typeface="Arial" charset="0"/>
            </a:endParaRPr>
          </a:p>
        </p:txBody>
      </p:sp>
    </p:spTree>
    <p:extLst>
      <p:ext uri="{BB962C8B-B14F-4D97-AF65-F5344CB8AC3E}">
        <p14:creationId xmlns:p14="http://schemas.microsoft.com/office/powerpoint/2010/main" val="4002043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chemeClr val="accent5">
                    <a:lumMod val="50000"/>
                  </a:schemeClr>
                </a:solidFill>
                <a:latin typeface="Arial" charset="0"/>
                <a:cs typeface="Arial" charset="0"/>
              </a:rPr>
              <a:t>ISGC Paper Model 1</a:t>
            </a:r>
          </a:p>
        </p:txBody>
      </p:sp>
      <p:sp>
        <p:nvSpPr>
          <p:cNvPr id="22531" name="Date Placeholder 2"/>
          <p:cNvSpPr>
            <a:spLocks noGrp="1"/>
          </p:cNvSpPr>
          <p:nvPr>
            <p:ph type="dt" sz="quarter" idx="10"/>
          </p:nvPr>
        </p:nvSpPr>
        <p:spPr bwMode="auto">
          <a:ln>
            <a:miter lim="800000"/>
            <a:headEnd/>
            <a:tailEnd/>
          </a:ln>
        </p:spPr>
        <p:txBody>
          <a:bodyPr/>
          <a:lstStyle/>
          <a:p>
            <a:pPr>
              <a:defRPr/>
            </a:pPr>
            <a:r>
              <a:rPr lang="en-US" dirty="0" smtClean="0">
                <a:solidFill>
                  <a:prstClr val="black">
                    <a:tint val="75000"/>
                  </a:prstClr>
                </a:solidFill>
              </a:rPr>
              <a:t>12/05/2011</a:t>
            </a:r>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GB" dirty="0" smtClean="0">
                <a:solidFill>
                  <a:prstClr val="black">
                    <a:tint val="75000"/>
                  </a:prstClr>
                </a:solidFill>
              </a:rPr>
              <a:t>EGI User Virtualization Workshop</a:t>
            </a:r>
            <a:endParaRPr lang="en-GB" dirty="0">
              <a:solidFill>
                <a:prstClr val="black">
                  <a:tint val="75000"/>
                </a:prstClr>
              </a:solidFill>
            </a:endParaRPr>
          </a:p>
        </p:txBody>
      </p:sp>
      <p:sp>
        <p:nvSpPr>
          <p:cNvPr id="22533" name="Slide Number Placeholder 4"/>
          <p:cNvSpPr>
            <a:spLocks noGrp="1"/>
          </p:cNvSpPr>
          <p:nvPr>
            <p:ph type="sldNum" sz="quarter" idx="12"/>
          </p:nvPr>
        </p:nvSpPr>
        <p:spPr bwMode="auto">
          <a:ln>
            <a:miter lim="800000"/>
            <a:headEnd/>
            <a:tailEnd/>
          </a:ln>
        </p:spPr>
        <p:txBody>
          <a:bodyPr/>
          <a:lstStyle/>
          <a:p>
            <a:pPr>
              <a:defRPr/>
            </a:pPr>
            <a:fld id="{0D93AD40-E505-4775-9FAC-2BF2ED980DCA}" type="slidenum">
              <a:rPr lang="en-GB">
                <a:solidFill>
                  <a:prstClr val="black">
                    <a:tint val="75000"/>
                  </a:prstClr>
                </a:solidFill>
              </a:rPr>
              <a:pPr>
                <a:defRPr/>
              </a:pPr>
              <a:t>29</a:t>
            </a:fld>
            <a:endParaRPr lang="en-GB">
              <a:solidFill>
                <a:prstClr val="black">
                  <a:tint val="75000"/>
                </a:prstClr>
              </a:solidFill>
            </a:endParaRPr>
          </a:p>
        </p:txBody>
      </p:sp>
      <p:sp>
        <p:nvSpPr>
          <p:cNvPr id="6" name="Content Placeholder 5"/>
          <p:cNvSpPr txBox="1">
            <a:spLocks/>
          </p:cNvSpPr>
          <p:nvPr/>
        </p:nvSpPr>
        <p:spPr>
          <a:xfrm>
            <a:off x="914400" y="1068388"/>
            <a:ext cx="7772400" cy="5057775"/>
          </a:xfrm>
          <a:prstGeom prst="rect">
            <a:avLst/>
          </a:prstGeom>
        </p:spPr>
        <p:txBody>
          <a:bodyPr/>
          <a:lstStyle/>
          <a:p>
            <a:pPr marL="342900" indent="-342900" eaLnBrk="0" fontAlgn="base" hangingPunct="0">
              <a:spcBef>
                <a:spcPct val="20000"/>
              </a:spcBef>
              <a:spcAft>
                <a:spcPct val="0"/>
              </a:spcAft>
              <a:buFont typeface="Arial" charset="0"/>
              <a:buChar char="•"/>
              <a:defRPr/>
            </a:pPr>
            <a:r>
              <a:rPr lang="en-US" sz="2000" b="1" dirty="0">
                <a:solidFill>
                  <a:prstClr val="black"/>
                </a:solidFill>
                <a:latin typeface="Arial" charset="0"/>
                <a:cs typeface="Arial" charset="0"/>
              </a:rPr>
              <a:t>Scenario 1: Cloud resources behind grid services</a:t>
            </a:r>
          </a:p>
          <a:p>
            <a:pPr marL="342900"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Standardization plays a limited role in this scenario, since it concerns the interface </a:t>
            </a:r>
            <a:r>
              <a:rPr lang="en-US" sz="2000" dirty="0" err="1">
                <a:solidFill>
                  <a:prstClr val="black"/>
                </a:solidFill>
                <a:latin typeface="Arial" charset="0"/>
                <a:cs typeface="Arial" charset="0"/>
              </a:rPr>
              <a:t>betwenn</a:t>
            </a:r>
            <a:r>
              <a:rPr lang="en-US" sz="2000" dirty="0">
                <a:solidFill>
                  <a:prstClr val="black"/>
                </a:solidFill>
                <a:latin typeface="Arial" charset="0"/>
                <a:cs typeface="Arial" charset="0"/>
              </a:rPr>
              <a:t> CEs and VMs, where a standard API would allow to separate CE and VM implementations.</a:t>
            </a:r>
            <a:endParaRPr lang="en-GB" sz="2000" dirty="0">
              <a:solidFill>
                <a:srgbClr val="010920"/>
              </a:solidFill>
              <a:cs typeface="Arial" charset="0"/>
            </a:endParaRPr>
          </a:p>
        </p:txBody>
      </p:sp>
      <p:pic>
        <p:nvPicPr>
          <p:cNvPr id="542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8" y="3976688"/>
            <a:ext cx="30607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260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Linked Challenges</a:t>
            </a:r>
            <a:endParaRPr lang="en-GB" dirty="0"/>
          </a:p>
        </p:txBody>
      </p:sp>
      <p:sp>
        <p:nvSpPr>
          <p:cNvPr id="3" name="Content Placeholder 2"/>
          <p:cNvSpPr>
            <a:spLocks noGrp="1"/>
          </p:cNvSpPr>
          <p:nvPr>
            <p:ph idx="1"/>
          </p:nvPr>
        </p:nvSpPr>
        <p:spPr>
          <a:xfrm>
            <a:off x="611188" y="1412776"/>
            <a:ext cx="8353300" cy="4525963"/>
          </a:xfrm>
        </p:spPr>
        <p:txBody>
          <a:bodyPr/>
          <a:lstStyle/>
          <a:p>
            <a:r>
              <a:rPr lang="en-GB" dirty="0" smtClean="0"/>
              <a:t>Increasing </a:t>
            </a:r>
            <a:r>
              <a:rPr lang="en-GB" dirty="0"/>
              <a:t>the diversity of the </a:t>
            </a:r>
            <a:r>
              <a:rPr lang="en-GB" dirty="0" smtClean="0"/>
              <a:t>users</a:t>
            </a:r>
          </a:p>
          <a:p>
            <a:pPr lvl="1"/>
            <a:r>
              <a:rPr lang="en-GB" dirty="0" smtClean="0"/>
              <a:t>Provide more diverse services for more users</a:t>
            </a:r>
          </a:p>
          <a:p>
            <a:pPr lvl="1"/>
            <a:r>
              <a:rPr lang="en-GB" dirty="0" smtClean="0"/>
              <a:t>Scale out the support model</a:t>
            </a:r>
          </a:p>
          <a:p>
            <a:r>
              <a:rPr lang="en-GB" dirty="0" smtClean="0"/>
              <a:t>Increasing the flexibility of the infrastructure</a:t>
            </a:r>
          </a:p>
          <a:p>
            <a:pPr lvl="1"/>
            <a:r>
              <a:rPr lang="en-GB" dirty="0" smtClean="0"/>
              <a:t>Move control back towards the </a:t>
            </a:r>
            <a:r>
              <a:rPr lang="en-GB" dirty="0" smtClean="0"/>
              <a:t>end-users</a:t>
            </a:r>
            <a:endParaRPr lang="en-GB" dirty="0" smtClean="0"/>
          </a:p>
          <a:p>
            <a:pPr lvl="1"/>
            <a:r>
              <a:rPr lang="en-GB" dirty="0" smtClean="0"/>
              <a:t>Scale out the different environments</a:t>
            </a:r>
          </a:p>
          <a:p>
            <a:pPr lvl="1"/>
            <a:endParaRPr lang="en-GB" dirty="0"/>
          </a:p>
        </p:txBody>
      </p:sp>
      <p:sp>
        <p:nvSpPr>
          <p:cNvPr id="4" name="TextBox 3"/>
          <p:cNvSpPr txBox="1"/>
          <p:nvPr/>
        </p:nvSpPr>
        <p:spPr>
          <a:xfrm>
            <a:off x="539552" y="5301208"/>
            <a:ext cx="8424166" cy="646331"/>
          </a:xfrm>
          <a:prstGeom prst="rect">
            <a:avLst/>
          </a:prstGeom>
          <a:noFill/>
        </p:spPr>
        <p:txBody>
          <a:bodyPr wrap="none" rtlCol="0">
            <a:spAutoFit/>
          </a:bodyPr>
          <a:lstStyle/>
          <a:p>
            <a:r>
              <a:rPr lang="en-GB" sz="3600" dirty="0">
                <a:solidFill>
                  <a:prstClr val="black"/>
                </a:solidFill>
              </a:rPr>
              <a:t>Virtualisation has a key role to </a:t>
            </a:r>
            <a:r>
              <a:rPr lang="en-GB" sz="3600" dirty="0" smtClean="0">
                <a:solidFill>
                  <a:prstClr val="black"/>
                </a:solidFill>
              </a:rPr>
              <a:t>play in EGI…. </a:t>
            </a:r>
            <a:endParaRPr lang="en-GB" sz="3600" dirty="0">
              <a:solidFill>
                <a:prstClr val="black"/>
              </a:solidFill>
            </a:endParaRPr>
          </a:p>
        </p:txBody>
      </p:sp>
      <p:sp>
        <p:nvSpPr>
          <p:cNvPr id="5" name="Footer Placeholder 4"/>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6" name="Slide Number Placeholder 5"/>
          <p:cNvSpPr>
            <a:spLocks noGrp="1"/>
          </p:cNvSpPr>
          <p:nvPr>
            <p:ph type="sldNum" sz="quarter" idx="12"/>
          </p:nvPr>
        </p:nvSpPr>
        <p:spPr/>
        <p:txBody>
          <a:bodyPr/>
          <a:lstStyle/>
          <a:p>
            <a:fld id="{F768625B-2D50-4F49-9BE7-AEEB59BBC970}" type="slidenum">
              <a:rPr lang="en-GB" smtClean="0">
                <a:solidFill>
                  <a:prstClr val="white"/>
                </a:solidFill>
              </a:rPr>
              <a:pPr/>
              <a:t>3</a:t>
            </a:fld>
            <a:endParaRPr lang="en-GB">
              <a:solidFill>
                <a:prstClr val="white"/>
              </a:solidFill>
            </a:endParaRPr>
          </a:p>
        </p:txBody>
      </p:sp>
    </p:spTree>
    <p:extLst>
      <p:ext uri="{BB962C8B-B14F-4D97-AF65-F5344CB8AC3E}">
        <p14:creationId xmlns:p14="http://schemas.microsoft.com/office/powerpoint/2010/main" val="13598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755650" y="274638"/>
            <a:ext cx="7931150" cy="706437"/>
          </a:xfrm>
        </p:spPr>
        <p:txBody>
          <a:bodyPr>
            <a:normAutofit/>
          </a:bodyPr>
          <a:lstStyle/>
          <a:p>
            <a:r>
              <a:rPr lang="en-US" smtClean="0">
                <a:solidFill>
                  <a:srgbClr val="215968"/>
                </a:solidFill>
                <a:latin typeface="Arial" pitchFamily="34" charset="0"/>
                <a:cs typeface="Arial" pitchFamily="34" charset="0"/>
              </a:rPr>
              <a:t>Model 1: Grid with private clouds</a:t>
            </a:r>
          </a:p>
        </p:txBody>
      </p:sp>
      <p:sp>
        <p:nvSpPr>
          <p:cNvPr id="17412" name="Date Placeholder 1"/>
          <p:cNvSpPr>
            <a:spLocks noGrp="1"/>
          </p:cNvSpPr>
          <p:nvPr>
            <p:ph type="dt" sz="quarter" idx="10"/>
          </p:nvPr>
        </p:nvSpPr>
        <p:spPr bwMode="auto">
          <a:ln>
            <a:miter lim="800000"/>
            <a:headEnd/>
            <a:tailEnd/>
          </a:ln>
        </p:spPr>
        <p:txBody>
          <a:bodyPr/>
          <a:lstStyle/>
          <a:p>
            <a:pPr>
              <a:defRPr/>
            </a:pPr>
            <a:r>
              <a:rPr lang="en-US">
                <a:solidFill>
                  <a:prstClr val="black">
                    <a:tint val="75000"/>
                  </a:prstClr>
                </a:solidFill>
              </a:rPr>
              <a:t>24/03/2011</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17414" name="Slide Number Placeholder 3"/>
          <p:cNvSpPr>
            <a:spLocks noGrp="1"/>
          </p:cNvSpPr>
          <p:nvPr>
            <p:ph type="sldNum" sz="quarter" idx="12"/>
          </p:nvPr>
        </p:nvSpPr>
        <p:spPr bwMode="auto">
          <a:ln>
            <a:miter lim="800000"/>
            <a:headEnd/>
            <a:tailEnd/>
          </a:ln>
        </p:spPr>
        <p:txBody>
          <a:bodyPr/>
          <a:lstStyle/>
          <a:p>
            <a:pPr>
              <a:defRPr/>
            </a:pPr>
            <a:fld id="{E6A0613D-139A-4A6A-9119-7576A07F14B2}" type="slidenum">
              <a:rPr lang="en-GB">
                <a:solidFill>
                  <a:prstClr val="black">
                    <a:tint val="75000"/>
                  </a:prstClr>
                </a:solidFill>
              </a:rPr>
              <a:pPr>
                <a:defRPr/>
              </a:pPr>
              <a:t>30</a:t>
            </a:fld>
            <a:endParaRPr lang="en-GB">
              <a:solidFill>
                <a:prstClr val="black">
                  <a:tint val="75000"/>
                </a:prstClr>
              </a:solidFill>
            </a:endParaRPr>
          </a:p>
        </p:txBody>
      </p:sp>
      <p:pic>
        <p:nvPicPr>
          <p:cNvPr id="18438" name="Picture 7" descr="EGI-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830263"/>
            <a:ext cx="80787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87975" y="4014788"/>
            <a:ext cx="1800225" cy="2363787"/>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11" name="Rectangle 10"/>
          <p:cNvSpPr/>
          <p:nvPr/>
        </p:nvSpPr>
        <p:spPr>
          <a:xfrm>
            <a:off x="914400" y="871538"/>
            <a:ext cx="7989888" cy="3151187"/>
          </a:xfrm>
          <a:prstGeom prst="rect">
            <a:avLst/>
          </a:prstGeom>
          <a:solidFill>
            <a:schemeClr val="accent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6600" b="1" dirty="0">
                <a:solidFill>
                  <a:prstClr val="white"/>
                </a:solidFill>
              </a:rPr>
              <a:t>grid services</a:t>
            </a:r>
          </a:p>
        </p:txBody>
      </p:sp>
      <p:sp>
        <p:nvSpPr>
          <p:cNvPr id="12" name="Down Arrow 11"/>
          <p:cNvSpPr/>
          <p:nvPr/>
        </p:nvSpPr>
        <p:spPr>
          <a:xfrm>
            <a:off x="1687513" y="3179763"/>
            <a:ext cx="2716212" cy="8016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600" b="1" dirty="0">
                <a:solidFill>
                  <a:prstClr val="white"/>
                </a:solidFill>
              </a:rPr>
              <a:t>CEs</a:t>
            </a:r>
          </a:p>
        </p:txBody>
      </p:sp>
      <p:sp>
        <p:nvSpPr>
          <p:cNvPr id="16" name="Rectangle 15"/>
          <p:cNvSpPr/>
          <p:nvPr/>
        </p:nvSpPr>
        <p:spPr>
          <a:xfrm>
            <a:off x="914400" y="858838"/>
            <a:ext cx="8018463" cy="715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4400" b="1" dirty="0">
                <a:solidFill>
                  <a:prstClr val="white"/>
                </a:solidFill>
              </a:rPr>
              <a:t>Users</a:t>
            </a:r>
          </a:p>
        </p:txBody>
      </p:sp>
      <p:sp>
        <p:nvSpPr>
          <p:cNvPr id="18" name="Down Arrow 17"/>
          <p:cNvSpPr/>
          <p:nvPr/>
        </p:nvSpPr>
        <p:spPr>
          <a:xfrm>
            <a:off x="6345238" y="1279525"/>
            <a:ext cx="744537" cy="10128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Down Arrow 19"/>
          <p:cNvSpPr/>
          <p:nvPr/>
        </p:nvSpPr>
        <p:spPr>
          <a:xfrm>
            <a:off x="5176838" y="3162300"/>
            <a:ext cx="2714625" cy="8016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600" b="1" dirty="0">
                <a:solidFill>
                  <a:prstClr val="white"/>
                </a:solidFill>
              </a:rPr>
              <a:t>CEs</a:t>
            </a:r>
          </a:p>
        </p:txBody>
      </p:sp>
      <p:sp>
        <p:nvSpPr>
          <p:cNvPr id="21" name="Rectangle 20"/>
          <p:cNvSpPr/>
          <p:nvPr/>
        </p:nvSpPr>
        <p:spPr>
          <a:xfrm>
            <a:off x="3997325" y="4014788"/>
            <a:ext cx="984250" cy="2363787"/>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24" name="Rectangle 23"/>
          <p:cNvSpPr/>
          <p:nvPr/>
        </p:nvSpPr>
        <p:spPr>
          <a:xfrm>
            <a:off x="2606675" y="4014788"/>
            <a:ext cx="985838" cy="2363787"/>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25" name="Rectangle 24"/>
          <p:cNvSpPr/>
          <p:nvPr/>
        </p:nvSpPr>
        <p:spPr>
          <a:xfrm>
            <a:off x="1217613" y="4014788"/>
            <a:ext cx="984250" cy="2363787"/>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14" name="Up Arrow 13"/>
          <p:cNvSpPr/>
          <p:nvPr/>
        </p:nvSpPr>
        <p:spPr>
          <a:xfrm>
            <a:off x="1238250" y="4022725"/>
            <a:ext cx="4937125" cy="14208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a:solidFill>
                  <a:prstClr val="white"/>
                </a:solidFill>
              </a:rPr>
              <a:t>Virtualization Managers</a:t>
            </a:r>
          </a:p>
        </p:txBody>
      </p:sp>
      <p:sp>
        <p:nvSpPr>
          <p:cNvPr id="26" name="Down Arrow 25"/>
          <p:cNvSpPr/>
          <p:nvPr/>
        </p:nvSpPr>
        <p:spPr>
          <a:xfrm>
            <a:off x="1671638" y="1277938"/>
            <a:ext cx="746125" cy="10128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a:off x="914400" y="4010025"/>
            <a:ext cx="8004175" cy="23780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6600" b="1" dirty="0">
                <a:solidFill>
                  <a:prstClr val="white"/>
                </a:solidFill>
              </a:rPr>
              <a:t>grid resources</a:t>
            </a:r>
          </a:p>
        </p:txBody>
      </p:sp>
      <p:sp>
        <p:nvSpPr>
          <p:cNvPr id="22" name="Rectangle 21"/>
          <p:cNvSpPr/>
          <p:nvPr/>
        </p:nvSpPr>
        <p:spPr>
          <a:xfrm>
            <a:off x="6076950" y="4021138"/>
            <a:ext cx="2840038" cy="23780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6600" b="1" dirty="0">
                <a:solidFill>
                  <a:prstClr val="white"/>
                </a:solidFill>
              </a:rPr>
              <a:t>grid</a:t>
            </a:r>
          </a:p>
        </p:txBody>
      </p:sp>
    </p:spTree>
    <p:extLst>
      <p:ext uri="{BB962C8B-B14F-4D97-AF65-F5344CB8AC3E}">
        <p14:creationId xmlns:p14="http://schemas.microsoft.com/office/powerpoint/2010/main" val="4265427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xit" presetSubtype="8" fill="hold" grpId="1" nodeType="clickEffect">
                                  <p:stCondLst>
                                    <p:cond delay="0"/>
                                  </p:stCondLst>
                                  <p:childTnLst>
                                    <p:animEffect transition="out" filter="wipe(left)">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6" grpId="0" animBg="1"/>
      <p:bldP spid="18" grpId="0" animBg="1"/>
      <p:bldP spid="20" grpId="0" animBg="1"/>
      <p:bldP spid="21" grpId="0" animBg="1"/>
      <p:bldP spid="24" grpId="0" animBg="1"/>
      <p:bldP spid="25" grpId="0" animBg="1"/>
      <p:bldP spid="14" grpId="0" animBg="1"/>
      <p:bldP spid="26" grpId="0" animBg="1"/>
      <p:bldP spid="15" grpId="0" animBg="1"/>
      <p:bldP spid="15" grpId="1"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chemeClr val="accent5">
                    <a:lumMod val="50000"/>
                  </a:schemeClr>
                </a:solidFill>
                <a:latin typeface="Arial" charset="0"/>
                <a:cs typeface="Arial" charset="0"/>
              </a:rPr>
              <a:t>ISGC Paper Model 2</a:t>
            </a:r>
          </a:p>
        </p:txBody>
      </p:sp>
      <p:sp>
        <p:nvSpPr>
          <p:cNvPr id="22531" name="Date Placeholder 2"/>
          <p:cNvSpPr>
            <a:spLocks noGrp="1"/>
          </p:cNvSpPr>
          <p:nvPr>
            <p:ph type="dt" sz="quarter" idx="10"/>
          </p:nvPr>
        </p:nvSpPr>
        <p:spPr bwMode="auto">
          <a:ln>
            <a:miter lim="800000"/>
            <a:headEnd/>
            <a:tailEnd/>
          </a:ln>
        </p:spPr>
        <p:txBody>
          <a:bodyPr/>
          <a:lstStyle/>
          <a:p>
            <a:pPr>
              <a:defRPr/>
            </a:pPr>
            <a:r>
              <a:rPr lang="en-US" dirty="0" smtClean="0">
                <a:solidFill>
                  <a:prstClr val="black">
                    <a:tint val="75000"/>
                  </a:prstClr>
                </a:solidFill>
              </a:rPr>
              <a:t>12/05/2011</a:t>
            </a:r>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GB" dirty="0" smtClean="0">
                <a:solidFill>
                  <a:prstClr val="black">
                    <a:tint val="75000"/>
                  </a:prstClr>
                </a:solidFill>
              </a:rPr>
              <a:t>EGI User Virtualization Workshop</a:t>
            </a:r>
            <a:endParaRPr lang="en-GB" dirty="0">
              <a:solidFill>
                <a:prstClr val="black">
                  <a:tint val="75000"/>
                </a:prstClr>
              </a:solidFill>
            </a:endParaRPr>
          </a:p>
        </p:txBody>
      </p:sp>
      <p:sp>
        <p:nvSpPr>
          <p:cNvPr id="22533" name="Slide Number Placeholder 4"/>
          <p:cNvSpPr>
            <a:spLocks noGrp="1"/>
          </p:cNvSpPr>
          <p:nvPr>
            <p:ph type="sldNum" sz="quarter" idx="12"/>
          </p:nvPr>
        </p:nvSpPr>
        <p:spPr bwMode="auto">
          <a:ln>
            <a:miter lim="800000"/>
            <a:headEnd/>
            <a:tailEnd/>
          </a:ln>
        </p:spPr>
        <p:txBody>
          <a:bodyPr/>
          <a:lstStyle/>
          <a:p>
            <a:pPr>
              <a:defRPr/>
            </a:pPr>
            <a:fld id="{D18A629C-E9DF-4CF8-990B-B4EE26F14907}" type="slidenum">
              <a:rPr lang="en-GB">
                <a:solidFill>
                  <a:prstClr val="black">
                    <a:tint val="75000"/>
                  </a:prstClr>
                </a:solidFill>
              </a:rPr>
              <a:pPr>
                <a:defRPr/>
              </a:pPr>
              <a:t>31</a:t>
            </a:fld>
            <a:endParaRPr lang="en-GB">
              <a:solidFill>
                <a:prstClr val="black">
                  <a:tint val="75000"/>
                </a:prstClr>
              </a:solidFill>
            </a:endParaRPr>
          </a:p>
        </p:txBody>
      </p:sp>
      <p:sp>
        <p:nvSpPr>
          <p:cNvPr id="6" name="Content Placeholder 5"/>
          <p:cNvSpPr txBox="1">
            <a:spLocks/>
          </p:cNvSpPr>
          <p:nvPr/>
        </p:nvSpPr>
        <p:spPr>
          <a:xfrm>
            <a:off x="914400" y="1068388"/>
            <a:ext cx="7772400" cy="5057775"/>
          </a:xfrm>
          <a:prstGeom prst="rect">
            <a:avLst/>
          </a:prstGeom>
        </p:spPr>
        <p:txBody>
          <a:bodyPr/>
          <a:lstStyle/>
          <a:p>
            <a:pPr marL="342900" indent="-342900" eaLnBrk="0" fontAlgn="base" hangingPunct="0">
              <a:spcBef>
                <a:spcPct val="20000"/>
              </a:spcBef>
              <a:spcAft>
                <a:spcPct val="0"/>
              </a:spcAft>
              <a:buFont typeface="Arial" charset="0"/>
              <a:buChar char="•"/>
              <a:defRPr/>
            </a:pPr>
            <a:r>
              <a:rPr lang="en-US" sz="2000" b="1" dirty="0">
                <a:solidFill>
                  <a:prstClr val="black"/>
                </a:solidFill>
                <a:latin typeface="Arial" charset="0"/>
                <a:cs typeface="Arial" charset="0"/>
              </a:rPr>
              <a:t>Scenario 2: Shared grid and cloud access</a:t>
            </a:r>
          </a:p>
          <a:p>
            <a:pPr marL="342900"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Remote access can be based on existing Virtual Organization principles and make use of existing Authentication, Authorization and Accounting (AAA) technology already extensively used by grid services, like VOMS, Argus or APEL. </a:t>
            </a:r>
          </a:p>
          <a:p>
            <a:pPr marL="342900"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The Infrastructure part is relatively simple to implement, but the access model requires extension of existing grid AA policies and technologies, accounting and brokering mechanisms to the cloud systems.</a:t>
            </a:r>
          </a:p>
          <a:p>
            <a:pPr marL="342900"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Standardization plays an important </a:t>
            </a:r>
            <a:br>
              <a:rPr lang="en-US" sz="2000" dirty="0">
                <a:solidFill>
                  <a:prstClr val="black"/>
                </a:solidFill>
                <a:latin typeface="Arial" charset="0"/>
                <a:cs typeface="Arial" charset="0"/>
              </a:rPr>
            </a:br>
            <a:r>
              <a:rPr lang="en-US" sz="2000" dirty="0">
                <a:solidFill>
                  <a:prstClr val="black"/>
                </a:solidFill>
                <a:latin typeface="Arial" charset="0"/>
                <a:cs typeface="Arial" charset="0"/>
              </a:rPr>
              <a:t>role in in the AAA services and </a:t>
            </a:r>
            <a:br>
              <a:rPr lang="en-US" sz="2000" dirty="0">
                <a:solidFill>
                  <a:prstClr val="black"/>
                </a:solidFill>
                <a:latin typeface="Arial" charset="0"/>
                <a:cs typeface="Arial" charset="0"/>
              </a:rPr>
            </a:br>
            <a:r>
              <a:rPr lang="en-US" sz="2000" dirty="0">
                <a:solidFill>
                  <a:prstClr val="black"/>
                </a:solidFill>
                <a:latin typeface="Arial" charset="0"/>
                <a:cs typeface="Arial" charset="0"/>
              </a:rPr>
              <a:t>in the Data Access services </a:t>
            </a:r>
            <a:br>
              <a:rPr lang="en-US" sz="2000" dirty="0">
                <a:solidFill>
                  <a:prstClr val="black"/>
                </a:solidFill>
                <a:latin typeface="Arial" charset="0"/>
                <a:cs typeface="Arial" charset="0"/>
              </a:rPr>
            </a:br>
            <a:r>
              <a:rPr lang="en-US" sz="2000" dirty="0">
                <a:solidFill>
                  <a:prstClr val="black"/>
                </a:solidFill>
                <a:latin typeface="Arial" charset="0"/>
                <a:cs typeface="Arial" charset="0"/>
              </a:rPr>
              <a:t>in case data sharing between </a:t>
            </a:r>
            <a:br>
              <a:rPr lang="en-US" sz="2000" dirty="0">
                <a:solidFill>
                  <a:prstClr val="black"/>
                </a:solidFill>
                <a:latin typeface="Arial" charset="0"/>
                <a:cs typeface="Arial" charset="0"/>
              </a:rPr>
            </a:br>
            <a:r>
              <a:rPr lang="en-US" sz="2000" dirty="0">
                <a:solidFill>
                  <a:prstClr val="black"/>
                </a:solidFill>
                <a:latin typeface="Arial" charset="0"/>
                <a:cs typeface="Arial" charset="0"/>
              </a:rPr>
              <a:t>the grid and the cloud services required</a:t>
            </a:r>
            <a:endParaRPr lang="en-GB" sz="2000" dirty="0">
              <a:solidFill>
                <a:srgbClr val="010920"/>
              </a:solidFill>
              <a:cs typeface="Arial" charset="0"/>
            </a:endParaRPr>
          </a:p>
        </p:txBody>
      </p:sp>
      <p:pic>
        <p:nvPicPr>
          <p:cNvPr id="553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513" y="3900488"/>
            <a:ext cx="3111500"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168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755650" y="274638"/>
            <a:ext cx="7931150" cy="706437"/>
          </a:xfrm>
        </p:spPr>
        <p:txBody>
          <a:bodyPr>
            <a:normAutofit/>
          </a:bodyPr>
          <a:lstStyle/>
          <a:p>
            <a:r>
              <a:rPr lang="en-US" smtClean="0">
                <a:solidFill>
                  <a:srgbClr val="215968"/>
                </a:solidFill>
                <a:latin typeface="Arial" pitchFamily="34" charset="0"/>
                <a:cs typeface="Arial" pitchFamily="34" charset="0"/>
              </a:rPr>
              <a:t>Model 2: Grid and cloud access</a:t>
            </a:r>
          </a:p>
        </p:txBody>
      </p:sp>
      <p:sp>
        <p:nvSpPr>
          <p:cNvPr id="17412" name="Date Placeholder 1"/>
          <p:cNvSpPr>
            <a:spLocks noGrp="1"/>
          </p:cNvSpPr>
          <p:nvPr>
            <p:ph type="dt" sz="quarter" idx="10"/>
          </p:nvPr>
        </p:nvSpPr>
        <p:spPr bwMode="auto">
          <a:ln>
            <a:miter lim="800000"/>
            <a:headEnd/>
            <a:tailEnd/>
          </a:ln>
        </p:spPr>
        <p:txBody>
          <a:bodyPr/>
          <a:lstStyle/>
          <a:p>
            <a:pPr>
              <a:defRPr/>
            </a:pPr>
            <a:r>
              <a:rPr lang="en-US">
                <a:solidFill>
                  <a:prstClr val="black">
                    <a:tint val="75000"/>
                  </a:prstClr>
                </a:solidFill>
              </a:rPr>
              <a:t>24/03/2011</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17414" name="Slide Number Placeholder 3"/>
          <p:cNvSpPr>
            <a:spLocks noGrp="1"/>
          </p:cNvSpPr>
          <p:nvPr>
            <p:ph type="sldNum" sz="quarter" idx="12"/>
          </p:nvPr>
        </p:nvSpPr>
        <p:spPr bwMode="auto">
          <a:ln>
            <a:miter lim="800000"/>
            <a:headEnd/>
            <a:tailEnd/>
          </a:ln>
        </p:spPr>
        <p:txBody>
          <a:bodyPr/>
          <a:lstStyle/>
          <a:p>
            <a:pPr>
              <a:defRPr/>
            </a:pPr>
            <a:fld id="{3A7BAC20-857A-4124-8983-F8FEFFBD583E}" type="slidenum">
              <a:rPr lang="en-GB">
                <a:solidFill>
                  <a:prstClr val="black">
                    <a:tint val="75000"/>
                  </a:prstClr>
                </a:solidFill>
              </a:rPr>
              <a:pPr>
                <a:defRPr/>
              </a:pPr>
              <a:t>32</a:t>
            </a:fld>
            <a:endParaRPr lang="en-GB">
              <a:solidFill>
                <a:prstClr val="black">
                  <a:tint val="75000"/>
                </a:prstClr>
              </a:solidFill>
            </a:endParaRPr>
          </a:p>
        </p:txBody>
      </p:sp>
      <p:pic>
        <p:nvPicPr>
          <p:cNvPr id="20486" name="Picture 7" descr="EGI-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830263"/>
            <a:ext cx="80787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87975" y="4014788"/>
            <a:ext cx="1800225" cy="2363787"/>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11" name="Rectangle 10"/>
          <p:cNvSpPr/>
          <p:nvPr/>
        </p:nvSpPr>
        <p:spPr>
          <a:xfrm>
            <a:off x="5387975" y="871538"/>
            <a:ext cx="3516313" cy="3151187"/>
          </a:xfrm>
          <a:prstGeom prst="rect">
            <a:avLst/>
          </a:prstGeom>
          <a:solidFill>
            <a:schemeClr val="accent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6600" b="1" dirty="0">
                <a:solidFill>
                  <a:prstClr val="white"/>
                </a:solidFill>
              </a:rPr>
              <a:t>grid</a:t>
            </a:r>
          </a:p>
        </p:txBody>
      </p:sp>
      <p:sp>
        <p:nvSpPr>
          <p:cNvPr id="15" name="Rectangle 14"/>
          <p:cNvSpPr/>
          <p:nvPr/>
        </p:nvSpPr>
        <p:spPr>
          <a:xfrm>
            <a:off x="6316663" y="4022725"/>
            <a:ext cx="2601912" cy="23780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6600" b="1" dirty="0">
                <a:solidFill>
                  <a:prstClr val="white"/>
                </a:solidFill>
              </a:rPr>
              <a:t>grid</a:t>
            </a:r>
          </a:p>
        </p:txBody>
      </p:sp>
      <p:sp>
        <p:nvSpPr>
          <p:cNvPr id="31" name="Rectangle 30"/>
          <p:cNvSpPr/>
          <p:nvPr/>
        </p:nvSpPr>
        <p:spPr>
          <a:xfrm>
            <a:off x="928688" y="865188"/>
            <a:ext cx="7974012" cy="3151187"/>
          </a:xfrm>
          <a:prstGeom prst="rect">
            <a:avLst/>
          </a:prstGeom>
          <a:solidFill>
            <a:schemeClr val="accent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6600" b="1" dirty="0">
                <a:solidFill>
                  <a:prstClr val="white"/>
                </a:solidFill>
              </a:rPr>
              <a:t>grid services</a:t>
            </a:r>
          </a:p>
        </p:txBody>
      </p:sp>
      <p:sp>
        <p:nvSpPr>
          <p:cNvPr id="16" name="Rectangle 15"/>
          <p:cNvSpPr/>
          <p:nvPr/>
        </p:nvSpPr>
        <p:spPr>
          <a:xfrm>
            <a:off x="914400" y="858838"/>
            <a:ext cx="8018463" cy="715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4400" b="1" dirty="0">
                <a:solidFill>
                  <a:prstClr val="white"/>
                </a:solidFill>
              </a:rPr>
              <a:t>Users</a:t>
            </a:r>
          </a:p>
        </p:txBody>
      </p:sp>
      <p:sp>
        <p:nvSpPr>
          <p:cNvPr id="18" name="Down Arrow 17"/>
          <p:cNvSpPr/>
          <p:nvPr/>
        </p:nvSpPr>
        <p:spPr>
          <a:xfrm>
            <a:off x="6105525" y="1111250"/>
            <a:ext cx="746125" cy="10128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Down Arrow 19"/>
          <p:cNvSpPr/>
          <p:nvPr/>
        </p:nvSpPr>
        <p:spPr>
          <a:xfrm>
            <a:off x="5570538" y="3190875"/>
            <a:ext cx="2714625" cy="8016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600" b="1" dirty="0">
                <a:solidFill>
                  <a:prstClr val="white"/>
                </a:solidFill>
              </a:rPr>
              <a:t>CEs</a:t>
            </a:r>
          </a:p>
        </p:txBody>
      </p:sp>
      <p:sp>
        <p:nvSpPr>
          <p:cNvPr id="21" name="Rectangle 20"/>
          <p:cNvSpPr/>
          <p:nvPr/>
        </p:nvSpPr>
        <p:spPr>
          <a:xfrm>
            <a:off x="3997325" y="4430713"/>
            <a:ext cx="984250" cy="1947862"/>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24" name="Rectangle 23"/>
          <p:cNvSpPr/>
          <p:nvPr/>
        </p:nvSpPr>
        <p:spPr>
          <a:xfrm>
            <a:off x="2606675" y="4430713"/>
            <a:ext cx="985838" cy="1947862"/>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25" name="Rectangle 24"/>
          <p:cNvSpPr/>
          <p:nvPr/>
        </p:nvSpPr>
        <p:spPr>
          <a:xfrm>
            <a:off x="1217613" y="4430713"/>
            <a:ext cx="984250" cy="1947862"/>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14" name="Up Arrow 13"/>
          <p:cNvSpPr/>
          <p:nvPr/>
        </p:nvSpPr>
        <p:spPr>
          <a:xfrm>
            <a:off x="1195388" y="4572000"/>
            <a:ext cx="4938712" cy="14208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a:solidFill>
                  <a:prstClr val="white"/>
                </a:solidFill>
              </a:rPr>
              <a:t>Virtualization Managers</a:t>
            </a:r>
          </a:p>
        </p:txBody>
      </p:sp>
      <p:sp>
        <p:nvSpPr>
          <p:cNvPr id="19" name="Down Arrow 18"/>
          <p:cNvSpPr/>
          <p:nvPr/>
        </p:nvSpPr>
        <p:spPr>
          <a:xfrm>
            <a:off x="1306513" y="1376363"/>
            <a:ext cx="744537" cy="288607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Oval 21"/>
          <p:cNvSpPr/>
          <p:nvPr/>
        </p:nvSpPr>
        <p:spPr>
          <a:xfrm>
            <a:off x="2771775" y="2039938"/>
            <a:ext cx="1462088" cy="1027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prstClr val="white"/>
                </a:solidFill>
              </a:rPr>
              <a:t>broker</a:t>
            </a:r>
          </a:p>
        </p:txBody>
      </p:sp>
      <p:sp>
        <p:nvSpPr>
          <p:cNvPr id="26" name="Down Arrow 25"/>
          <p:cNvSpPr/>
          <p:nvPr/>
        </p:nvSpPr>
        <p:spPr>
          <a:xfrm rot="1565256">
            <a:off x="2413000" y="2930525"/>
            <a:ext cx="352425" cy="143033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Down Arrow 26"/>
          <p:cNvSpPr/>
          <p:nvPr/>
        </p:nvSpPr>
        <p:spPr>
          <a:xfrm>
            <a:off x="3294063" y="3282950"/>
            <a:ext cx="419100" cy="10636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 name="Down Arrow 27"/>
          <p:cNvSpPr/>
          <p:nvPr/>
        </p:nvSpPr>
        <p:spPr>
          <a:xfrm rot="19902525">
            <a:off x="4324350" y="2889250"/>
            <a:ext cx="352425" cy="152558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Down Arrow 22"/>
          <p:cNvSpPr/>
          <p:nvPr/>
        </p:nvSpPr>
        <p:spPr>
          <a:xfrm>
            <a:off x="3135313" y="1220788"/>
            <a:ext cx="744537" cy="101441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Rectangle 29"/>
          <p:cNvSpPr/>
          <p:nvPr/>
        </p:nvSpPr>
        <p:spPr>
          <a:xfrm>
            <a:off x="2333625" y="3132138"/>
            <a:ext cx="3051175" cy="8778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a:solidFill>
                  <a:prstClr val="white"/>
                </a:solidFill>
              </a:rPr>
              <a:t>Accounting, policies</a:t>
            </a:r>
          </a:p>
        </p:txBody>
      </p:sp>
      <p:sp>
        <p:nvSpPr>
          <p:cNvPr id="29" name="Rectangle 28"/>
          <p:cNvSpPr/>
          <p:nvPr/>
        </p:nvSpPr>
        <p:spPr>
          <a:xfrm>
            <a:off x="2335213" y="1573213"/>
            <a:ext cx="3052762" cy="4667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b="1" dirty="0">
                <a:solidFill>
                  <a:prstClr val="white"/>
                </a:solidFill>
              </a:rPr>
              <a:t>AA</a:t>
            </a:r>
            <a:endParaRPr lang="en-US" sz="4000" b="1" dirty="0">
              <a:solidFill>
                <a:prstClr val="white"/>
              </a:solidFill>
            </a:endParaRPr>
          </a:p>
        </p:txBody>
      </p:sp>
    </p:spTree>
    <p:extLst>
      <p:ext uri="{BB962C8B-B14F-4D97-AF65-F5344CB8AC3E}">
        <p14:creationId xmlns:p14="http://schemas.microsoft.com/office/powerpoint/2010/main" val="536653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19" grpId="0" animBg="1"/>
      <p:bldP spid="22" grpId="0" animBg="1"/>
      <p:bldP spid="26" grpId="0" animBg="1"/>
      <p:bldP spid="27" grpId="0" animBg="1"/>
      <p:bldP spid="28" grpId="0" animBg="1"/>
      <p:bldP spid="23" grpId="0" animBg="1"/>
      <p:bldP spid="30" grpId="0" animBg="1"/>
      <p:bldP spid="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chemeClr val="accent5">
                    <a:lumMod val="50000"/>
                  </a:schemeClr>
                </a:solidFill>
                <a:latin typeface="Arial" charset="0"/>
                <a:cs typeface="Arial" charset="0"/>
              </a:rPr>
              <a:t>ISGC Paper Model 3</a:t>
            </a:r>
          </a:p>
        </p:txBody>
      </p:sp>
      <p:sp>
        <p:nvSpPr>
          <p:cNvPr id="22531" name="Date Placeholder 2"/>
          <p:cNvSpPr>
            <a:spLocks noGrp="1"/>
          </p:cNvSpPr>
          <p:nvPr>
            <p:ph type="dt" sz="quarter" idx="10"/>
          </p:nvPr>
        </p:nvSpPr>
        <p:spPr bwMode="auto">
          <a:ln>
            <a:miter lim="800000"/>
            <a:headEnd/>
            <a:tailEnd/>
          </a:ln>
        </p:spPr>
        <p:txBody>
          <a:bodyPr/>
          <a:lstStyle/>
          <a:p>
            <a:pPr>
              <a:defRPr/>
            </a:pPr>
            <a:r>
              <a:rPr lang="en-US" dirty="0" smtClean="0">
                <a:solidFill>
                  <a:prstClr val="black">
                    <a:tint val="75000"/>
                  </a:prstClr>
                </a:solidFill>
              </a:rPr>
              <a:t>12/05/2011</a:t>
            </a:r>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GB" dirty="0" smtClean="0">
                <a:solidFill>
                  <a:prstClr val="black">
                    <a:tint val="75000"/>
                  </a:prstClr>
                </a:solidFill>
              </a:rPr>
              <a:t>EGI User Virtualization Workshop</a:t>
            </a:r>
            <a:endParaRPr lang="en-GB" dirty="0">
              <a:solidFill>
                <a:prstClr val="black">
                  <a:tint val="75000"/>
                </a:prstClr>
              </a:solidFill>
            </a:endParaRPr>
          </a:p>
        </p:txBody>
      </p:sp>
      <p:sp>
        <p:nvSpPr>
          <p:cNvPr id="22533" name="Slide Number Placeholder 4"/>
          <p:cNvSpPr>
            <a:spLocks noGrp="1"/>
          </p:cNvSpPr>
          <p:nvPr>
            <p:ph type="sldNum" sz="quarter" idx="12"/>
          </p:nvPr>
        </p:nvSpPr>
        <p:spPr bwMode="auto">
          <a:ln>
            <a:miter lim="800000"/>
            <a:headEnd/>
            <a:tailEnd/>
          </a:ln>
        </p:spPr>
        <p:txBody>
          <a:bodyPr/>
          <a:lstStyle/>
          <a:p>
            <a:pPr>
              <a:defRPr/>
            </a:pPr>
            <a:fld id="{7F38797F-3539-44BF-9314-463DBCFEB7C7}" type="slidenum">
              <a:rPr lang="en-GB">
                <a:solidFill>
                  <a:prstClr val="black">
                    <a:tint val="75000"/>
                  </a:prstClr>
                </a:solidFill>
              </a:rPr>
              <a:pPr>
                <a:defRPr/>
              </a:pPr>
              <a:t>33</a:t>
            </a:fld>
            <a:endParaRPr lang="en-GB">
              <a:solidFill>
                <a:prstClr val="black">
                  <a:tint val="75000"/>
                </a:prstClr>
              </a:solidFill>
            </a:endParaRPr>
          </a:p>
        </p:txBody>
      </p:sp>
      <p:sp>
        <p:nvSpPr>
          <p:cNvPr id="6" name="Content Placeholder 5"/>
          <p:cNvSpPr txBox="1">
            <a:spLocks/>
          </p:cNvSpPr>
          <p:nvPr/>
        </p:nvSpPr>
        <p:spPr>
          <a:xfrm>
            <a:off x="914400" y="1068388"/>
            <a:ext cx="7772400" cy="5057775"/>
          </a:xfrm>
          <a:prstGeom prst="rect">
            <a:avLst/>
          </a:prstGeom>
        </p:spPr>
        <p:txBody>
          <a:bodyPr/>
          <a:lstStyle/>
          <a:p>
            <a:pPr marL="342900" indent="-342900" eaLnBrk="0" fontAlgn="base" hangingPunct="0">
              <a:spcBef>
                <a:spcPct val="20000"/>
              </a:spcBef>
              <a:spcAft>
                <a:spcPct val="0"/>
              </a:spcAft>
              <a:buFont typeface="Arial" charset="0"/>
              <a:buChar char="•"/>
              <a:defRPr/>
            </a:pPr>
            <a:r>
              <a:rPr lang="en-US" sz="2000" b="1" dirty="0">
                <a:solidFill>
                  <a:prstClr val="black"/>
                </a:solidFill>
                <a:latin typeface="Arial" charset="0"/>
                <a:cs typeface="Arial" charset="0"/>
              </a:rPr>
              <a:t>Scenario 3: Shared access with dynamic brokering </a:t>
            </a:r>
          </a:p>
          <a:p>
            <a:pPr marL="342900"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The infrastructure part of this scenario is more complex to implement than previous cases. </a:t>
            </a:r>
          </a:p>
          <a:p>
            <a:pPr marL="342900"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The access model requires extensions to the cloud virtualization managers of the AA policies and technologies and of the accounting and brokering mechanisms already used in the grid.</a:t>
            </a:r>
          </a:p>
          <a:p>
            <a:pPr marL="342900"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In addition potentially complex </a:t>
            </a:r>
            <a:r>
              <a:rPr lang="en-US" sz="2000" dirty="0" err="1">
                <a:solidFill>
                  <a:prstClr val="black"/>
                </a:solidFill>
                <a:latin typeface="Arial" charset="0"/>
                <a:cs typeface="Arial" charset="0"/>
              </a:rPr>
              <a:t>accouting</a:t>
            </a:r>
            <a:r>
              <a:rPr lang="en-US" sz="2000" dirty="0">
                <a:solidFill>
                  <a:prstClr val="black"/>
                </a:solidFill>
                <a:latin typeface="Arial" charset="0"/>
                <a:cs typeface="Arial" charset="0"/>
              </a:rPr>
              <a:t> and billing systems have to be put in place to interact with commercial public providers.</a:t>
            </a:r>
            <a:endParaRPr lang="en-GB" sz="2000" dirty="0">
              <a:solidFill>
                <a:srgbClr val="010920"/>
              </a:solidFill>
              <a:cs typeface="Arial" charset="0"/>
            </a:endParaRPr>
          </a:p>
        </p:txBody>
      </p:sp>
      <p:pic>
        <p:nvPicPr>
          <p:cNvPr id="563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288" y="3954463"/>
            <a:ext cx="31115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365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755650" y="274638"/>
            <a:ext cx="7931150" cy="706437"/>
          </a:xfrm>
        </p:spPr>
        <p:txBody>
          <a:bodyPr/>
          <a:lstStyle/>
          <a:p>
            <a:pPr>
              <a:defRPr/>
            </a:pPr>
            <a:r>
              <a:rPr lang="en-US" smtClean="0">
                <a:solidFill>
                  <a:srgbClr val="215968"/>
                </a:solidFill>
                <a:latin typeface="Arial" charset="0"/>
                <a:cs typeface="Arial" charset="0"/>
              </a:rPr>
              <a:t>Model 3: Grid and hybrid cloud access</a:t>
            </a:r>
          </a:p>
        </p:txBody>
      </p:sp>
      <p:sp>
        <p:nvSpPr>
          <p:cNvPr id="17412" name="Date Placeholder 1"/>
          <p:cNvSpPr>
            <a:spLocks noGrp="1"/>
          </p:cNvSpPr>
          <p:nvPr>
            <p:ph type="dt" sz="quarter" idx="10"/>
          </p:nvPr>
        </p:nvSpPr>
        <p:spPr bwMode="auto">
          <a:ln>
            <a:miter lim="800000"/>
            <a:headEnd/>
            <a:tailEnd/>
          </a:ln>
        </p:spPr>
        <p:txBody>
          <a:bodyPr/>
          <a:lstStyle/>
          <a:p>
            <a:pPr>
              <a:defRPr/>
            </a:pPr>
            <a:r>
              <a:rPr lang="en-US">
                <a:solidFill>
                  <a:prstClr val="black">
                    <a:tint val="75000"/>
                  </a:prstClr>
                </a:solidFill>
              </a:rPr>
              <a:t>24/03/2011</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17414" name="Slide Number Placeholder 3"/>
          <p:cNvSpPr>
            <a:spLocks noGrp="1"/>
          </p:cNvSpPr>
          <p:nvPr>
            <p:ph type="sldNum" sz="quarter" idx="12"/>
          </p:nvPr>
        </p:nvSpPr>
        <p:spPr bwMode="auto">
          <a:ln>
            <a:miter lim="800000"/>
            <a:headEnd/>
            <a:tailEnd/>
          </a:ln>
        </p:spPr>
        <p:txBody>
          <a:bodyPr/>
          <a:lstStyle/>
          <a:p>
            <a:pPr>
              <a:defRPr/>
            </a:pPr>
            <a:fld id="{11E87A9E-1EBE-4ED3-86E5-7DA311098DAA}" type="slidenum">
              <a:rPr lang="en-GB">
                <a:solidFill>
                  <a:prstClr val="black">
                    <a:tint val="75000"/>
                  </a:prstClr>
                </a:solidFill>
              </a:rPr>
              <a:pPr>
                <a:defRPr/>
              </a:pPr>
              <a:t>34</a:t>
            </a:fld>
            <a:endParaRPr lang="en-GB">
              <a:solidFill>
                <a:prstClr val="black">
                  <a:tint val="75000"/>
                </a:prstClr>
              </a:solidFill>
            </a:endParaRPr>
          </a:p>
        </p:txBody>
      </p:sp>
      <p:pic>
        <p:nvPicPr>
          <p:cNvPr id="22534" name="Picture 7" descr="EGI-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830263"/>
            <a:ext cx="80787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87975" y="4014788"/>
            <a:ext cx="1800225" cy="2363787"/>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11" name="Rectangle 10"/>
          <p:cNvSpPr/>
          <p:nvPr/>
        </p:nvSpPr>
        <p:spPr>
          <a:xfrm>
            <a:off x="5387975" y="871538"/>
            <a:ext cx="3516313" cy="3151187"/>
          </a:xfrm>
          <a:prstGeom prst="rect">
            <a:avLst/>
          </a:prstGeom>
          <a:solidFill>
            <a:schemeClr val="accent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6600" b="1" dirty="0">
                <a:solidFill>
                  <a:prstClr val="white"/>
                </a:solidFill>
              </a:rPr>
              <a:t>grid</a:t>
            </a:r>
          </a:p>
        </p:txBody>
      </p:sp>
      <p:sp>
        <p:nvSpPr>
          <p:cNvPr id="15" name="Rectangle 14"/>
          <p:cNvSpPr/>
          <p:nvPr/>
        </p:nvSpPr>
        <p:spPr>
          <a:xfrm>
            <a:off x="6316663" y="4022725"/>
            <a:ext cx="2601912" cy="23780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6600" b="1" dirty="0">
                <a:solidFill>
                  <a:prstClr val="white"/>
                </a:solidFill>
              </a:rPr>
              <a:t>grid</a:t>
            </a:r>
          </a:p>
        </p:txBody>
      </p:sp>
      <p:sp>
        <p:nvSpPr>
          <p:cNvPr id="16" name="Rectangle 15"/>
          <p:cNvSpPr/>
          <p:nvPr/>
        </p:nvSpPr>
        <p:spPr>
          <a:xfrm>
            <a:off x="914400" y="858838"/>
            <a:ext cx="8018463" cy="715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4400" b="1" dirty="0">
                <a:solidFill>
                  <a:prstClr val="white"/>
                </a:solidFill>
              </a:rPr>
              <a:t>          Users</a:t>
            </a:r>
          </a:p>
        </p:txBody>
      </p:sp>
      <p:sp>
        <p:nvSpPr>
          <p:cNvPr id="18" name="Down Arrow 17"/>
          <p:cNvSpPr/>
          <p:nvPr/>
        </p:nvSpPr>
        <p:spPr>
          <a:xfrm>
            <a:off x="6724650" y="1181100"/>
            <a:ext cx="744538" cy="10128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Down Arrow 19"/>
          <p:cNvSpPr/>
          <p:nvPr/>
        </p:nvSpPr>
        <p:spPr>
          <a:xfrm>
            <a:off x="5570538" y="3190875"/>
            <a:ext cx="2714625" cy="8016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600" b="1" dirty="0">
                <a:solidFill>
                  <a:prstClr val="white"/>
                </a:solidFill>
              </a:rPr>
              <a:t>CEs</a:t>
            </a:r>
          </a:p>
        </p:txBody>
      </p:sp>
      <p:sp>
        <p:nvSpPr>
          <p:cNvPr id="21" name="Rectangle 20"/>
          <p:cNvSpPr/>
          <p:nvPr/>
        </p:nvSpPr>
        <p:spPr>
          <a:xfrm>
            <a:off x="3997325" y="2079625"/>
            <a:ext cx="984250" cy="4321175"/>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24" name="Rectangle 23"/>
          <p:cNvSpPr/>
          <p:nvPr/>
        </p:nvSpPr>
        <p:spPr>
          <a:xfrm>
            <a:off x="2606675" y="2079625"/>
            <a:ext cx="985838" cy="1017588"/>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25" name="Rectangle 24"/>
          <p:cNvSpPr/>
          <p:nvPr/>
        </p:nvSpPr>
        <p:spPr>
          <a:xfrm>
            <a:off x="1217613" y="2079625"/>
            <a:ext cx="984250" cy="1017588"/>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22" name="Oval 21"/>
          <p:cNvSpPr/>
          <p:nvPr/>
        </p:nvSpPr>
        <p:spPr>
          <a:xfrm>
            <a:off x="1001713" y="3863975"/>
            <a:ext cx="1463675" cy="1027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prstClr val="white"/>
                </a:solidFill>
              </a:rPr>
              <a:t>broker</a:t>
            </a:r>
          </a:p>
        </p:txBody>
      </p:sp>
      <p:sp>
        <p:nvSpPr>
          <p:cNvPr id="23" name="Down Arrow 22"/>
          <p:cNvSpPr/>
          <p:nvPr/>
        </p:nvSpPr>
        <p:spPr>
          <a:xfrm>
            <a:off x="1350963" y="3214688"/>
            <a:ext cx="746125" cy="5969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Down Arrow 26"/>
          <p:cNvSpPr/>
          <p:nvPr/>
        </p:nvSpPr>
        <p:spPr>
          <a:xfrm>
            <a:off x="1554163" y="4741863"/>
            <a:ext cx="419100" cy="96996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 name="Down Arrow 27"/>
          <p:cNvSpPr/>
          <p:nvPr/>
        </p:nvSpPr>
        <p:spPr>
          <a:xfrm rot="16200000">
            <a:off x="3013869" y="3507581"/>
            <a:ext cx="352425" cy="189071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22548" name="Picture 2" descr="Amazon Web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5886450"/>
            <a:ext cx="1562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9" descr="C:\Users\shinsenai\AppData\Local\Microsoft\Windows\Temporary Internet Files\Low\Content.IE5\91LPUM1Y\pixel[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8825" y="3425825"/>
            <a:ext cx="6350"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5663" y="5715000"/>
            <a:ext cx="1363662"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Down Arrow 28"/>
          <p:cNvSpPr/>
          <p:nvPr/>
        </p:nvSpPr>
        <p:spPr>
          <a:xfrm>
            <a:off x="4105275" y="1320800"/>
            <a:ext cx="746125" cy="10128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 name="Down Arrow 29"/>
          <p:cNvSpPr/>
          <p:nvPr/>
        </p:nvSpPr>
        <p:spPr>
          <a:xfrm>
            <a:off x="2695575" y="1274763"/>
            <a:ext cx="746125" cy="10128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1" name="Down Arrow 30"/>
          <p:cNvSpPr/>
          <p:nvPr/>
        </p:nvSpPr>
        <p:spPr>
          <a:xfrm>
            <a:off x="1301750" y="1328738"/>
            <a:ext cx="744538" cy="10128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2" name="Rectangle 31"/>
          <p:cNvSpPr/>
          <p:nvPr/>
        </p:nvSpPr>
        <p:spPr>
          <a:xfrm>
            <a:off x="295275" y="3219450"/>
            <a:ext cx="998538" cy="6207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b="1" dirty="0">
                <a:solidFill>
                  <a:prstClr val="white"/>
                </a:solidFill>
              </a:rPr>
              <a:t>AAA</a:t>
            </a:r>
            <a:endParaRPr lang="en-US" sz="4000" b="1" dirty="0">
              <a:solidFill>
                <a:prstClr val="white"/>
              </a:solidFill>
            </a:endParaRPr>
          </a:p>
        </p:txBody>
      </p:sp>
      <p:sp>
        <p:nvSpPr>
          <p:cNvPr id="33" name="Rectangle 32"/>
          <p:cNvSpPr/>
          <p:nvPr/>
        </p:nvSpPr>
        <p:spPr>
          <a:xfrm>
            <a:off x="2782888" y="3638550"/>
            <a:ext cx="1100137" cy="6223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b="1" dirty="0">
                <a:solidFill>
                  <a:prstClr val="white"/>
                </a:solidFill>
              </a:rPr>
              <a:t>AAA</a:t>
            </a:r>
            <a:endParaRPr lang="en-US" sz="4000" b="1" dirty="0">
              <a:solidFill>
                <a:prstClr val="white"/>
              </a:solidFill>
            </a:endParaRPr>
          </a:p>
        </p:txBody>
      </p:sp>
      <p:sp>
        <p:nvSpPr>
          <p:cNvPr id="34" name="Left-Right Arrow 33"/>
          <p:cNvSpPr/>
          <p:nvPr/>
        </p:nvSpPr>
        <p:spPr>
          <a:xfrm>
            <a:off x="3403600" y="5514975"/>
            <a:ext cx="3376613" cy="815975"/>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b="1" dirty="0">
                <a:solidFill>
                  <a:prstClr val="black"/>
                </a:solidFill>
              </a:rPr>
              <a:t>Storage</a:t>
            </a:r>
          </a:p>
        </p:txBody>
      </p:sp>
      <p:sp>
        <p:nvSpPr>
          <p:cNvPr id="35" name="Left-Right Arrow 34"/>
          <p:cNvSpPr/>
          <p:nvPr/>
        </p:nvSpPr>
        <p:spPr>
          <a:xfrm>
            <a:off x="4162425" y="2389188"/>
            <a:ext cx="2278063" cy="815975"/>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b="1" dirty="0">
                <a:solidFill>
                  <a:prstClr val="black"/>
                </a:solidFill>
              </a:rPr>
              <a:t>Storage</a:t>
            </a:r>
          </a:p>
        </p:txBody>
      </p:sp>
    </p:spTree>
    <p:extLst>
      <p:ext uri="{BB962C8B-B14F-4D97-AF65-F5344CB8AC3E}">
        <p14:creationId xmlns:p14="http://schemas.microsoft.com/office/powerpoint/2010/main" val="89582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up)">
                                      <p:cBhvr>
                                        <p:cTn id="40" dur="500"/>
                                        <p:tgtEl>
                                          <p:spTgt spid="27"/>
                                        </p:tgtEl>
                                      </p:cBhvr>
                                    </p:animEffect>
                                  </p:childTnLst>
                                </p:cTn>
                              </p:par>
                              <p:par>
                                <p:cTn id="41" presetID="22" presetClass="entr" presetSubtype="1" fill="hold" nodeType="withEffect">
                                  <p:stCondLst>
                                    <p:cond delay="0"/>
                                  </p:stCondLst>
                                  <p:childTnLst>
                                    <p:set>
                                      <p:cBhvr>
                                        <p:cTn id="42" dur="1" fill="hold">
                                          <p:stCondLst>
                                            <p:cond delay="0"/>
                                          </p:stCondLst>
                                        </p:cTn>
                                        <p:tgtEl>
                                          <p:spTgt spid="22548"/>
                                        </p:tgtEl>
                                        <p:attrNameLst>
                                          <p:attrName>style.visibility</p:attrName>
                                        </p:attrNameLst>
                                      </p:cBhvr>
                                      <p:to>
                                        <p:strVal val="visible"/>
                                      </p:to>
                                    </p:set>
                                    <p:animEffect transition="in" filter="wipe(up)">
                                      <p:cBhvr>
                                        <p:cTn id="43" dur="500"/>
                                        <p:tgtEl>
                                          <p:spTgt spid="22548"/>
                                        </p:tgtEl>
                                      </p:cBhvr>
                                    </p:animEffect>
                                  </p:childTnLst>
                                </p:cTn>
                              </p:par>
                              <p:par>
                                <p:cTn id="44" presetID="22" presetClass="entr" presetSubtype="1" fill="hold" nodeType="withEffect">
                                  <p:stCondLst>
                                    <p:cond delay="0"/>
                                  </p:stCondLst>
                                  <p:childTnLst>
                                    <p:set>
                                      <p:cBhvr>
                                        <p:cTn id="45" dur="1" fill="hold">
                                          <p:stCondLst>
                                            <p:cond delay="0"/>
                                          </p:stCondLst>
                                        </p:cTn>
                                        <p:tgtEl>
                                          <p:spTgt spid="22550"/>
                                        </p:tgtEl>
                                        <p:attrNameLst>
                                          <p:attrName>style.visibility</p:attrName>
                                        </p:attrNameLst>
                                      </p:cBhvr>
                                      <p:to>
                                        <p:strVal val="visible"/>
                                      </p:to>
                                    </p:set>
                                    <p:animEffect transition="in" filter="wipe(up)">
                                      <p:cBhvr>
                                        <p:cTn id="46" dur="500"/>
                                        <p:tgtEl>
                                          <p:spTgt spid="2255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2" grpId="0" animBg="1"/>
      <p:bldP spid="23"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chemeClr val="accent5">
                    <a:lumMod val="50000"/>
                  </a:schemeClr>
                </a:solidFill>
                <a:latin typeface="Arial" charset="0"/>
                <a:cs typeface="Arial" charset="0"/>
              </a:rPr>
              <a:t>ISGC Paper Model 4</a:t>
            </a:r>
          </a:p>
        </p:txBody>
      </p:sp>
      <p:sp>
        <p:nvSpPr>
          <p:cNvPr id="22531" name="Date Placeholder 2"/>
          <p:cNvSpPr>
            <a:spLocks noGrp="1"/>
          </p:cNvSpPr>
          <p:nvPr>
            <p:ph type="dt" sz="quarter" idx="10"/>
          </p:nvPr>
        </p:nvSpPr>
        <p:spPr bwMode="auto">
          <a:ln>
            <a:miter lim="800000"/>
            <a:headEnd/>
            <a:tailEnd/>
          </a:ln>
        </p:spPr>
        <p:txBody>
          <a:bodyPr/>
          <a:lstStyle/>
          <a:p>
            <a:pPr>
              <a:defRPr/>
            </a:pPr>
            <a:r>
              <a:rPr lang="en-US" dirty="0" smtClean="0">
                <a:solidFill>
                  <a:prstClr val="black">
                    <a:tint val="75000"/>
                  </a:prstClr>
                </a:solidFill>
              </a:rPr>
              <a:t>12/05/2011</a:t>
            </a:r>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GB" dirty="0" smtClean="0">
                <a:solidFill>
                  <a:prstClr val="black">
                    <a:tint val="75000"/>
                  </a:prstClr>
                </a:solidFill>
              </a:rPr>
              <a:t>EGI User Virtualization Workshop</a:t>
            </a:r>
            <a:endParaRPr lang="en-GB" dirty="0">
              <a:solidFill>
                <a:prstClr val="black">
                  <a:tint val="75000"/>
                </a:prstClr>
              </a:solidFill>
            </a:endParaRPr>
          </a:p>
        </p:txBody>
      </p:sp>
      <p:sp>
        <p:nvSpPr>
          <p:cNvPr id="22533" name="Slide Number Placeholder 4"/>
          <p:cNvSpPr>
            <a:spLocks noGrp="1"/>
          </p:cNvSpPr>
          <p:nvPr>
            <p:ph type="sldNum" sz="quarter" idx="12"/>
          </p:nvPr>
        </p:nvSpPr>
        <p:spPr bwMode="auto">
          <a:ln>
            <a:miter lim="800000"/>
            <a:headEnd/>
            <a:tailEnd/>
          </a:ln>
        </p:spPr>
        <p:txBody>
          <a:bodyPr/>
          <a:lstStyle/>
          <a:p>
            <a:pPr>
              <a:defRPr/>
            </a:pPr>
            <a:fld id="{60081FD1-0977-442F-801A-BEFA3977CDD9}" type="slidenum">
              <a:rPr lang="en-GB">
                <a:solidFill>
                  <a:prstClr val="black">
                    <a:tint val="75000"/>
                  </a:prstClr>
                </a:solidFill>
              </a:rPr>
              <a:pPr>
                <a:defRPr/>
              </a:pPr>
              <a:t>35</a:t>
            </a:fld>
            <a:endParaRPr lang="en-GB">
              <a:solidFill>
                <a:prstClr val="black">
                  <a:tint val="75000"/>
                </a:prstClr>
              </a:solidFill>
            </a:endParaRPr>
          </a:p>
        </p:txBody>
      </p:sp>
      <p:sp>
        <p:nvSpPr>
          <p:cNvPr id="6" name="Content Placeholder 5"/>
          <p:cNvSpPr txBox="1">
            <a:spLocks/>
          </p:cNvSpPr>
          <p:nvPr/>
        </p:nvSpPr>
        <p:spPr>
          <a:xfrm>
            <a:off x="914400" y="1068388"/>
            <a:ext cx="7772400" cy="5057775"/>
          </a:xfrm>
          <a:prstGeom prst="rect">
            <a:avLst/>
          </a:prstGeom>
        </p:spPr>
        <p:txBody>
          <a:bodyPr/>
          <a:lstStyle/>
          <a:p>
            <a:pPr marL="342900" indent="-342900" eaLnBrk="0" fontAlgn="base" hangingPunct="0">
              <a:spcBef>
                <a:spcPct val="20000"/>
              </a:spcBef>
              <a:spcAft>
                <a:spcPct val="0"/>
              </a:spcAft>
              <a:buFont typeface="Arial" charset="0"/>
              <a:buChar char="•"/>
              <a:defRPr/>
            </a:pPr>
            <a:r>
              <a:rPr lang="en-US" sz="2000" b="1" dirty="0">
                <a:solidFill>
                  <a:prstClr val="black"/>
                </a:solidFill>
                <a:latin typeface="Arial" charset="0"/>
                <a:cs typeface="Arial" charset="0"/>
              </a:rPr>
              <a:t>Scenario 4: Dynamic grid services </a:t>
            </a:r>
          </a:p>
          <a:p>
            <a:pPr marL="342900"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…the full potential of cloud can be exploited by realizing that grid services are indeed just services that can be provisioned according to the standard cloud approach </a:t>
            </a:r>
          </a:p>
          <a:p>
            <a:pPr marL="342900"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This model is based on the assumption that grid services are specialized services needed by specific communities, but do not differ from a “business” point of view from other services required by other communities and provisioned using the dynamic capabilities of clouds </a:t>
            </a:r>
            <a:br>
              <a:rPr lang="en-US" sz="2000" dirty="0">
                <a:solidFill>
                  <a:prstClr val="black"/>
                </a:solidFill>
                <a:latin typeface="Arial" charset="0"/>
                <a:cs typeface="Arial" charset="0"/>
              </a:rPr>
            </a:br>
            <a:r>
              <a:rPr lang="en-US" sz="2000" dirty="0">
                <a:solidFill>
                  <a:prstClr val="black"/>
                </a:solidFill>
                <a:latin typeface="Arial" charset="0"/>
                <a:cs typeface="Arial" charset="0"/>
              </a:rPr>
              <a:t>in their </a:t>
            </a:r>
            <a:r>
              <a:rPr lang="en-US" sz="2000" dirty="0" err="1">
                <a:solidFill>
                  <a:prstClr val="black"/>
                </a:solidFill>
                <a:latin typeface="Arial" charset="0"/>
                <a:cs typeface="Arial" charset="0"/>
              </a:rPr>
              <a:t>PaaS</a:t>
            </a:r>
            <a:r>
              <a:rPr lang="en-US" sz="2000" dirty="0">
                <a:solidFill>
                  <a:prstClr val="black"/>
                </a:solidFill>
                <a:latin typeface="Arial" charset="0"/>
                <a:cs typeface="Arial" charset="0"/>
              </a:rPr>
              <a:t> or </a:t>
            </a:r>
            <a:r>
              <a:rPr lang="en-US" sz="2000" dirty="0" err="1">
                <a:solidFill>
                  <a:prstClr val="black"/>
                </a:solidFill>
                <a:latin typeface="Arial" charset="0"/>
                <a:cs typeface="Arial" charset="0"/>
              </a:rPr>
              <a:t>SaaS</a:t>
            </a:r>
            <a:r>
              <a:rPr lang="en-US" sz="2000" dirty="0">
                <a:solidFill>
                  <a:prstClr val="black"/>
                </a:solidFill>
                <a:latin typeface="Arial" charset="0"/>
                <a:cs typeface="Arial" charset="0"/>
              </a:rPr>
              <a:t> declinations</a:t>
            </a:r>
          </a:p>
          <a:p>
            <a:pPr marL="342900" indent="-342900" eaLnBrk="0" fontAlgn="base" hangingPunct="0">
              <a:spcBef>
                <a:spcPct val="20000"/>
              </a:spcBef>
              <a:spcAft>
                <a:spcPct val="0"/>
              </a:spcAft>
              <a:buFont typeface="Arial" charset="0"/>
              <a:buChar char="•"/>
              <a:defRPr/>
            </a:pPr>
            <a:r>
              <a:rPr lang="en-US" sz="2000" dirty="0">
                <a:solidFill>
                  <a:prstClr val="black"/>
                </a:solidFill>
                <a:latin typeface="Arial" charset="0"/>
                <a:cs typeface="Arial" charset="0"/>
              </a:rPr>
              <a:t>The grid services, or suitable subsets </a:t>
            </a:r>
            <a:br>
              <a:rPr lang="en-US" sz="2000" dirty="0">
                <a:solidFill>
                  <a:prstClr val="black"/>
                </a:solidFill>
                <a:latin typeface="Arial" charset="0"/>
                <a:cs typeface="Arial" charset="0"/>
              </a:rPr>
            </a:br>
            <a:r>
              <a:rPr lang="en-US" sz="2000" dirty="0">
                <a:solidFill>
                  <a:prstClr val="black"/>
                </a:solidFill>
                <a:latin typeface="Arial" charset="0"/>
                <a:cs typeface="Arial" charset="0"/>
              </a:rPr>
              <a:t>of the current grid services, can </a:t>
            </a:r>
            <a:br>
              <a:rPr lang="en-US" sz="2000" dirty="0">
                <a:solidFill>
                  <a:prstClr val="black"/>
                </a:solidFill>
                <a:latin typeface="Arial" charset="0"/>
                <a:cs typeface="Arial" charset="0"/>
              </a:rPr>
            </a:br>
            <a:r>
              <a:rPr lang="en-US" sz="2000" dirty="0">
                <a:solidFill>
                  <a:prstClr val="black"/>
                </a:solidFill>
                <a:latin typeface="Arial" charset="0"/>
                <a:cs typeface="Arial" charset="0"/>
              </a:rPr>
              <a:t>therefore be instantiated on demand </a:t>
            </a:r>
            <a:br>
              <a:rPr lang="en-US" sz="2000" dirty="0">
                <a:solidFill>
                  <a:prstClr val="black"/>
                </a:solidFill>
                <a:latin typeface="Arial" charset="0"/>
                <a:cs typeface="Arial" charset="0"/>
              </a:rPr>
            </a:br>
            <a:r>
              <a:rPr lang="en-US" sz="2000" dirty="0">
                <a:solidFill>
                  <a:prstClr val="black"/>
                </a:solidFill>
                <a:latin typeface="Arial" charset="0"/>
                <a:cs typeface="Arial" charset="0"/>
              </a:rPr>
              <a:t>using pre-packaged appliances or by </a:t>
            </a:r>
            <a:br>
              <a:rPr lang="en-US" sz="2000" dirty="0">
                <a:solidFill>
                  <a:prstClr val="black"/>
                </a:solidFill>
                <a:latin typeface="Arial" charset="0"/>
                <a:cs typeface="Arial" charset="0"/>
              </a:rPr>
            </a:br>
            <a:r>
              <a:rPr lang="en-US" sz="2000" dirty="0">
                <a:solidFill>
                  <a:prstClr val="black"/>
                </a:solidFill>
                <a:latin typeface="Arial" charset="0"/>
                <a:cs typeface="Arial" charset="0"/>
              </a:rPr>
              <a:t>deploying and configuring the services </a:t>
            </a:r>
            <a:br>
              <a:rPr lang="en-US" sz="2000" dirty="0">
                <a:solidFill>
                  <a:prstClr val="black"/>
                </a:solidFill>
                <a:latin typeface="Arial" charset="0"/>
                <a:cs typeface="Arial" charset="0"/>
              </a:rPr>
            </a:br>
            <a:r>
              <a:rPr lang="en-US" sz="2000" dirty="0">
                <a:solidFill>
                  <a:prstClr val="black"/>
                </a:solidFill>
                <a:latin typeface="Arial" charset="0"/>
                <a:cs typeface="Arial" charset="0"/>
              </a:rPr>
              <a:t>on base virtual machines according to specific user communities requirements and then disposed of when not needed anymore.</a:t>
            </a:r>
            <a:endParaRPr lang="en-GB" sz="2000" dirty="0">
              <a:solidFill>
                <a:srgbClr val="010920"/>
              </a:solidFill>
              <a:cs typeface="Arial" charset="0"/>
            </a:endParaRPr>
          </a:p>
        </p:txBody>
      </p:sp>
      <p:pic>
        <p:nvPicPr>
          <p:cNvPr id="573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3590925"/>
            <a:ext cx="2633663"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965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755650" y="274638"/>
            <a:ext cx="7931150" cy="706437"/>
          </a:xfrm>
        </p:spPr>
        <p:txBody>
          <a:bodyPr>
            <a:normAutofit/>
          </a:bodyPr>
          <a:lstStyle/>
          <a:p>
            <a:r>
              <a:rPr lang="en-US" smtClean="0">
                <a:solidFill>
                  <a:srgbClr val="215968"/>
                </a:solidFill>
                <a:latin typeface="Arial" pitchFamily="34" charset="0"/>
                <a:cs typeface="Arial" pitchFamily="34" charset="0"/>
              </a:rPr>
              <a:t>Model 4: Virtual grid services</a:t>
            </a:r>
          </a:p>
        </p:txBody>
      </p:sp>
      <p:sp>
        <p:nvSpPr>
          <p:cNvPr id="17412" name="Date Placeholder 1"/>
          <p:cNvSpPr>
            <a:spLocks noGrp="1"/>
          </p:cNvSpPr>
          <p:nvPr>
            <p:ph type="dt" sz="quarter" idx="10"/>
          </p:nvPr>
        </p:nvSpPr>
        <p:spPr bwMode="auto">
          <a:ln>
            <a:miter lim="800000"/>
            <a:headEnd/>
            <a:tailEnd/>
          </a:ln>
        </p:spPr>
        <p:txBody>
          <a:bodyPr/>
          <a:lstStyle/>
          <a:p>
            <a:pPr>
              <a:defRPr/>
            </a:pPr>
            <a:r>
              <a:rPr lang="en-US">
                <a:solidFill>
                  <a:prstClr val="black">
                    <a:tint val="75000"/>
                  </a:prstClr>
                </a:solidFill>
              </a:rPr>
              <a:t>24/03/2011</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GB">
                <a:solidFill>
                  <a:prstClr val="black">
                    <a:tint val="75000"/>
                  </a:prstClr>
                </a:solidFill>
              </a:rPr>
              <a:t>ISGC 2011 - Academia Sinica, Taipei, Taiwan</a:t>
            </a:r>
            <a:endParaRPr lang="en-GB" dirty="0">
              <a:solidFill>
                <a:prstClr val="black">
                  <a:tint val="75000"/>
                </a:prstClr>
              </a:solidFill>
            </a:endParaRPr>
          </a:p>
        </p:txBody>
      </p:sp>
      <p:sp>
        <p:nvSpPr>
          <p:cNvPr id="17414" name="Slide Number Placeholder 3"/>
          <p:cNvSpPr>
            <a:spLocks noGrp="1"/>
          </p:cNvSpPr>
          <p:nvPr>
            <p:ph type="sldNum" sz="quarter" idx="12"/>
          </p:nvPr>
        </p:nvSpPr>
        <p:spPr bwMode="auto">
          <a:ln>
            <a:miter lim="800000"/>
            <a:headEnd/>
            <a:tailEnd/>
          </a:ln>
        </p:spPr>
        <p:txBody>
          <a:bodyPr/>
          <a:lstStyle/>
          <a:p>
            <a:pPr>
              <a:defRPr/>
            </a:pPr>
            <a:fld id="{A39EE8EC-107D-41BF-997E-2F47713B91A1}" type="slidenum">
              <a:rPr lang="en-GB">
                <a:solidFill>
                  <a:prstClr val="black">
                    <a:tint val="75000"/>
                  </a:prstClr>
                </a:solidFill>
              </a:rPr>
              <a:pPr>
                <a:defRPr/>
              </a:pPr>
              <a:t>36</a:t>
            </a:fld>
            <a:endParaRPr lang="en-GB">
              <a:solidFill>
                <a:prstClr val="black">
                  <a:tint val="75000"/>
                </a:prstClr>
              </a:solidFill>
            </a:endParaRPr>
          </a:p>
        </p:txBody>
      </p:sp>
      <p:pic>
        <p:nvPicPr>
          <p:cNvPr id="24582" name="Picture 7" descr="EGI-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830263"/>
            <a:ext cx="80787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87975" y="4014788"/>
            <a:ext cx="1800225" cy="2363787"/>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7200" b="1" dirty="0">
              <a:solidFill>
                <a:prstClr val="white"/>
              </a:solidFill>
            </a:endParaRPr>
          </a:p>
        </p:txBody>
      </p:sp>
      <p:sp>
        <p:nvSpPr>
          <p:cNvPr id="11" name="Rectangle 10"/>
          <p:cNvSpPr/>
          <p:nvPr/>
        </p:nvSpPr>
        <p:spPr>
          <a:xfrm>
            <a:off x="2757488" y="1041400"/>
            <a:ext cx="6146800" cy="2981325"/>
          </a:xfrm>
          <a:prstGeom prst="rect">
            <a:avLst/>
          </a:prstGeom>
          <a:solidFill>
            <a:schemeClr val="accent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6600" b="1" dirty="0">
                <a:solidFill>
                  <a:prstClr val="white"/>
                </a:solidFill>
              </a:rPr>
              <a:t>Grid services</a:t>
            </a:r>
          </a:p>
        </p:txBody>
      </p:sp>
      <p:sp>
        <p:nvSpPr>
          <p:cNvPr id="15" name="Rectangle 14"/>
          <p:cNvSpPr/>
          <p:nvPr/>
        </p:nvSpPr>
        <p:spPr>
          <a:xfrm>
            <a:off x="6316663" y="4022725"/>
            <a:ext cx="2601912" cy="23780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6600" b="1" dirty="0">
                <a:solidFill>
                  <a:prstClr val="white"/>
                </a:solidFill>
              </a:rPr>
              <a:t>grid</a:t>
            </a:r>
          </a:p>
        </p:txBody>
      </p:sp>
      <p:sp>
        <p:nvSpPr>
          <p:cNvPr id="16" name="Rectangle 15"/>
          <p:cNvSpPr/>
          <p:nvPr/>
        </p:nvSpPr>
        <p:spPr>
          <a:xfrm>
            <a:off x="2714625" y="1055688"/>
            <a:ext cx="6218238" cy="519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4400" b="1" dirty="0">
                <a:solidFill>
                  <a:prstClr val="white"/>
                </a:solidFill>
              </a:rPr>
              <a:t>Users</a:t>
            </a:r>
          </a:p>
        </p:txBody>
      </p:sp>
      <p:sp>
        <p:nvSpPr>
          <p:cNvPr id="18" name="Down Arrow 17"/>
          <p:cNvSpPr/>
          <p:nvPr/>
        </p:nvSpPr>
        <p:spPr>
          <a:xfrm>
            <a:off x="7146925" y="1293813"/>
            <a:ext cx="744538" cy="10128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0" name="Down Arrow 19"/>
          <p:cNvSpPr/>
          <p:nvPr/>
        </p:nvSpPr>
        <p:spPr>
          <a:xfrm>
            <a:off x="5176838" y="3162300"/>
            <a:ext cx="2714625" cy="8016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600" b="1" dirty="0">
                <a:solidFill>
                  <a:prstClr val="white"/>
                </a:solidFill>
              </a:rPr>
              <a:t>CEs</a:t>
            </a:r>
          </a:p>
        </p:txBody>
      </p:sp>
      <p:sp>
        <p:nvSpPr>
          <p:cNvPr id="21" name="Rectangle 20"/>
          <p:cNvSpPr/>
          <p:nvPr/>
        </p:nvSpPr>
        <p:spPr>
          <a:xfrm>
            <a:off x="2728913" y="1562100"/>
            <a:ext cx="2252662" cy="4816475"/>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b="1" dirty="0">
              <a:solidFill>
                <a:prstClr val="white"/>
              </a:solidFill>
            </a:endParaRPr>
          </a:p>
          <a:p>
            <a:pPr algn="ctr" fontAlgn="base">
              <a:spcBef>
                <a:spcPct val="0"/>
              </a:spcBef>
              <a:spcAft>
                <a:spcPct val="0"/>
              </a:spcAft>
              <a:defRPr/>
            </a:pPr>
            <a:endParaRPr lang="en-US" sz="3200" b="1" dirty="0">
              <a:solidFill>
                <a:prstClr val="white"/>
              </a:solidFill>
            </a:endParaRPr>
          </a:p>
          <a:p>
            <a:pPr algn="ctr" fontAlgn="base">
              <a:spcBef>
                <a:spcPct val="0"/>
              </a:spcBef>
              <a:spcAft>
                <a:spcPct val="0"/>
              </a:spcAft>
              <a:defRPr/>
            </a:pPr>
            <a:r>
              <a:rPr lang="en-US" sz="3200" b="1" dirty="0">
                <a:solidFill>
                  <a:prstClr val="white"/>
                </a:solidFill>
              </a:rPr>
              <a:t>Grid Appliances</a:t>
            </a:r>
          </a:p>
          <a:p>
            <a:pPr algn="ctr" fontAlgn="base">
              <a:spcBef>
                <a:spcPct val="0"/>
              </a:spcBef>
              <a:spcAft>
                <a:spcPct val="0"/>
              </a:spcAft>
              <a:defRPr/>
            </a:pPr>
            <a:endParaRPr lang="en-US" sz="3200" b="1" dirty="0">
              <a:solidFill>
                <a:prstClr val="white"/>
              </a:solidFill>
            </a:endParaRPr>
          </a:p>
          <a:p>
            <a:pPr algn="ctr" fontAlgn="base">
              <a:spcBef>
                <a:spcPct val="0"/>
              </a:spcBef>
              <a:spcAft>
                <a:spcPct val="0"/>
              </a:spcAft>
              <a:defRPr/>
            </a:pPr>
            <a:endParaRPr lang="en-US" sz="3200" b="1" dirty="0">
              <a:solidFill>
                <a:prstClr val="white"/>
              </a:solidFill>
            </a:endParaRPr>
          </a:p>
          <a:p>
            <a:pPr algn="ctr" fontAlgn="base">
              <a:spcBef>
                <a:spcPct val="0"/>
              </a:spcBef>
              <a:spcAft>
                <a:spcPct val="0"/>
              </a:spcAft>
              <a:defRPr/>
            </a:pPr>
            <a:endParaRPr lang="en-US" sz="3200" b="1" dirty="0">
              <a:solidFill>
                <a:prstClr val="white"/>
              </a:solidFill>
            </a:endParaRPr>
          </a:p>
          <a:p>
            <a:pPr algn="ctr" fontAlgn="base">
              <a:spcBef>
                <a:spcPct val="0"/>
              </a:spcBef>
              <a:spcAft>
                <a:spcPct val="0"/>
              </a:spcAft>
              <a:defRPr/>
            </a:pPr>
            <a:endParaRPr lang="en-US" sz="3200" b="1" dirty="0">
              <a:solidFill>
                <a:prstClr val="white"/>
              </a:solidFill>
            </a:endParaRPr>
          </a:p>
          <a:p>
            <a:pPr algn="ctr" fontAlgn="base">
              <a:spcBef>
                <a:spcPct val="0"/>
              </a:spcBef>
              <a:spcAft>
                <a:spcPct val="0"/>
              </a:spcAft>
              <a:defRPr/>
            </a:pPr>
            <a:endParaRPr lang="en-US" sz="3200" b="1" dirty="0">
              <a:solidFill>
                <a:prstClr val="white"/>
              </a:solidFill>
            </a:endParaRPr>
          </a:p>
          <a:p>
            <a:pPr algn="ctr" fontAlgn="base">
              <a:spcBef>
                <a:spcPct val="0"/>
              </a:spcBef>
              <a:spcAft>
                <a:spcPct val="0"/>
              </a:spcAft>
              <a:defRPr/>
            </a:pPr>
            <a:endParaRPr lang="en-US" sz="3200" b="1" dirty="0">
              <a:solidFill>
                <a:prstClr val="white"/>
              </a:solidFill>
            </a:endParaRPr>
          </a:p>
        </p:txBody>
      </p:sp>
      <p:sp>
        <p:nvSpPr>
          <p:cNvPr id="14" name="Up Arrow 13"/>
          <p:cNvSpPr/>
          <p:nvPr/>
        </p:nvSpPr>
        <p:spPr>
          <a:xfrm>
            <a:off x="2124075" y="4051300"/>
            <a:ext cx="4937125" cy="14208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a:solidFill>
                  <a:prstClr val="white"/>
                </a:solidFill>
              </a:rPr>
              <a:t>Virtualization Managers</a:t>
            </a:r>
          </a:p>
        </p:txBody>
      </p:sp>
      <p:sp>
        <p:nvSpPr>
          <p:cNvPr id="19" name="Rectangle 18"/>
          <p:cNvSpPr/>
          <p:nvPr/>
        </p:nvSpPr>
        <p:spPr>
          <a:xfrm>
            <a:off x="760413" y="1519238"/>
            <a:ext cx="1363662" cy="48672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a:solidFill>
                  <a:prstClr val="white"/>
                </a:solidFill>
              </a:rPr>
              <a:t>Site </a:t>
            </a:r>
            <a:r>
              <a:rPr lang="en-US" sz="2800" b="1" dirty="0" err="1">
                <a:solidFill>
                  <a:prstClr val="white"/>
                </a:solidFill>
              </a:rPr>
              <a:t>admins</a:t>
            </a:r>
            <a:endParaRPr lang="en-US" sz="2800" b="1" dirty="0">
              <a:solidFill>
                <a:prstClr val="white"/>
              </a:solidFill>
            </a:endParaRPr>
          </a:p>
        </p:txBody>
      </p:sp>
      <p:sp>
        <p:nvSpPr>
          <p:cNvPr id="22" name="Down Arrow 21"/>
          <p:cNvSpPr/>
          <p:nvPr/>
        </p:nvSpPr>
        <p:spPr>
          <a:xfrm rot="16200000">
            <a:off x="2164557" y="2388394"/>
            <a:ext cx="744537" cy="10128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Down Arrow 22"/>
          <p:cNvSpPr/>
          <p:nvPr/>
        </p:nvSpPr>
        <p:spPr>
          <a:xfrm>
            <a:off x="3529013" y="1319213"/>
            <a:ext cx="744537" cy="10128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478336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why we are here…</a:t>
            </a:r>
            <a:endParaRPr lang="en-GB" dirty="0"/>
          </a:p>
        </p:txBody>
      </p:sp>
      <p:sp>
        <p:nvSpPr>
          <p:cNvPr id="3" name="Content Placeholder 2"/>
          <p:cNvSpPr>
            <a:spLocks noGrp="1"/>
          </p:cNvSpPr>
          <p:nvPr>
            <p:ph idx="1"/>
          </p:nvPr>
        </p:nvSpPr>
        <p:spPr>
          <a:xfrm>
            <a:off x="611188" y="1412776"/>
            <a:ext cx="8281292" cy="4525963"/>
          </a:xfrm>
        </p:spPr>
        <p:txBody>
          <a:bodyPr/>
          <a:lstStyle/>
          <a:p>
            <a:r>
              <a:rPr lang="en-GB" dirty="0" smtClean="0"/>
              <a:t>Is virtualisation internal to the data centre?</a:t>
            </a:r>
          </a:p>
          <a:p>
            <a:pPr lvl="1"/>
            <a:r>
              <a:rPr lang="en-GB" dirty="0" smtClean="0"/>
              <a:t>Enterprise VMM solutions</a:t>
            </a:r>
          </a:p>
          <a:p>
            <a:r>
              <a:rPr lang="en-GB" dirty="0" smtClean="0"/>
              <a:t>Is virtualisation just for providing different batch execution environments?</a:t>
            </a:r>
          </a:p>
          <a:p>
            <a:pPr lvl="1"/>
            <a:r>
              <a:rPr lang="en-GB" dirty="0" smtClean="0"/>
              <a:t>CERN, CNAF and others</a:t>
            </a:r>
          </a:p>
          <a:p>
            <a:r>
              <a:rPr lang="en-GB" dirty="0" smtClean="0"/>
              <a:t>Should virtualised resources be exposed and accessible as for other resources?</a:t>
            </a:r>
          </a:p>
          <a:p>
            <a:pPr lvl="1"/>
            <a:r>
              <a:rPr lang="en-GB" dirty="0" smtClean="0"/>
              <a:t>Yes… the question is how…</a:t>
            </a:r>
            <a:endParaRPr lang="en-GB" dirty="0"/>
          </a:p>
        </p:txBody>
      </p:sp>
      <p:sp>
        <p:nvSpPr>
          <p:cNvPr id="4" name="Footer Placeholder 3"/>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smtClean="0">
                <a:solidFill>
                  <a:prstClr val="white"/>
                </a:solidFill>
              </a:rPr>
              <a:pPr/>
              <a:t>4</a:t>
            </a:fld>
            <a:endParaRPr lang="en-GB">
              <a:solidFill>
                <a:prstClr val="white"/>
              </a:solidFill>
            </a:endParaRPr>
          </a:p>
        </p:txBody>
      </p:sp>
    </p:spTree>
    <p:extLst>
      <p:ext uri="{BB962C8B-B14F-4D97-AF65-F5344CB8AC3E}">
        <p14:creationId xmlns:p14="http://schemas.microsoft.com/office/powerpoint/2010/main" val="324016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Starting Points…</a:t>
            </a:r>
            <a:endParaRPr lang="en-GB" dirty="0"/>
          </a:p>
        </p:txBody>
      </p:sp>
      <p:sp>
        <p:nvSpPr>
          <p:cNvPr id="3" name="Content Placeholder 2"/>
          <p:cNvSpPr>
            <a:spLocks noGrp="1"/>
          </p:cNvSpPr>
          <p:nvPr>
            <p:ph idx="1"/>
          </p:nvPr>
        </p:nvSpPr>
        <p:spPr>
          <a:xfrm>
            <a:off x="323528" y="1412776"/>
            <a:ext cx="8568952" cy="4525963"/>
          </a:xfrm>
        </p:spPr>
        <p:txBody>
          <a:bodyPr/>
          <a:lstStyle/>
          <a:p>
            <a:r>
              <a:rPr lang="en-GB" dirty="0" smtClean="0"/>
              <a:t>EGI: </a:t>
            </a:r>
            <a:r>
              <a:rPr lang="en-GB" dirty="0" smtClean="0"/>
              <a:t>Collaboration </a:t>
            </a:r>
            <a:r>
              <a:rPr lang="en-GB" dirty="0" smtClean="0"/>
              <a:t>of resource providers</a:t>
            </a:r>
          </a:p>
          <a:p>
            <a:r>
              <a:rPr lang="en-GB" dirty="0" smtClean="0"/>
              <a:t>Virtualised Resources will be federated</a:t>
            </a:r>
            <a:endParaRPr lang="en-GB" dirty="0"/>
          </a:p>
        </p:txBody>
      </p:sp>
      <p:sp>
        <p:nvSpPr>
          <p:cNvPr id="4" name="Rectangle 3"/>
          <p:cNvSpPr/>
          <p:nvPr/>
        </p:nvSpPr>
        <p:spPr>
          <a:xfrm>
            <a:off x="2852192" y="5075851"/>
            <a:ext cx="1225550" cy="60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white"/>
                </a:solidFill>
              </a:rPr>
              <a:t>Resource</a:t>
            </a:r>
          </a:p>
          <a:p>
            <a:pPr algn="ctr">
              <a:defRPr/>
            </a:pPr>
            <a:r>
              <a:rPr lang="en-GB" dirty="0">
                <a:solidFill>
                  <a:prstClr val="white"/>
                </a:solidFill>
              </a:rPr>
              <a:t>Centre</a:t>
            </a:r>
          </a:p>
        </p:txBody>
      </p:sp>
      <p:sp>
        <p:nvSpPr>
          <p:cNvPr id="6" name="Rectangle 5"/>
          <p:cNvSpPr/>
          <p:nvPr/>
        </p:nvSpPr>
        <p:spPr>
          <a:xfrm>
            <a:off x="4328060" y="5075852"/>
            <a:ext cx="1225550" cy="60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white"/>
                </a:solidFill>
              </a:rPr>
              <a:t>Resource</a:t>
            </a:r>
          </a:p>
          <a:p>
            <a:pPr algn="ctr">
              <a:defRPr/>
            </a:pPr>
            <a:r>
              <a:rPr lang="en-GB" dirty="0">
                <a:solidFill>
                  <a:prstClr val="white"/>
                </a:solidFill>
              </a:rPr>
              <a:t>Centre</a:t>
            </a:r>
          </a:p>
        </p:txBody>
      </p:sp>
      <p:sp>
        <p:nvSpPr>
          <p:cNvPr id="7" name="Rectangle 6"/>
          <p:cNvSpPr/>
          <p:nvPr/>
        </p:nvSpPr>
        <p:spPr>
          <a:xfrm>
            <a:off x="5706010" y="5068074"/>
            <a:ext cx="1225550" cy="60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white"/>
                </a:solidFill>
              </a:rPr>
              <a:t>Resource</a:t>
            </a:r>
          </a:p>
          <a:p>
            <a:pPr algn="ctr">
              <a:defRPr/>
            </a:pPr>
            <a:r>
              <a:rPr lang="en-GB" dirty="0">
                <a:solidFill>
                  <a:prstClr val="white"/>
                </a:solidFill>
              </a:rPr>
              <a:t>Centre</a:t>
            </a:r>
          </a:p>
        </p:txBody>
      </p:sp>
      <p:sp>
        <p:nvSpPr>
          <p:cNvPr id="8" name="Rectangle 7"/>
          <p:cNvSpPr/>
          <p:nvPr/>
        </p:nvSpPr>
        <p:spPr>
          <a:xfrm>
            <a:off x="2686404" y="4941168"/>
            <a:ext cx="4464496" cy="1152128"/>
          </a:xfrm>
          <a:prstGeom prst="rect">
            <a:avLst/>
          </a:prstGeom>
          <a:noFill/>
        </p:spPr>
        <p:style>
          <a:lnRef idx="2">
            <a:schemeClr val="dk1"/>
          </a:lnRef>
          <a:fillRef idx="1">
            <a:schemeClr val="lt1"/>
          </a:fillRef>
          <a:effectRef idx="0">
            <a:schemeClr val="dk1"/>
          </a:effectRef>
          <a:fontRef idx="minor">
            <a:schemeClr val="dk1"/>
          </a:fontRef>
        </p:style>
        <p:txBody>
          <a:bodyPr rtlCol="0" anchor="b"/>
          <a:lstStyle/>
          <a:p>
            <a:pPr algn="ctr"/>
            <a:r>
              <a:rPr lang="en-GB" dirty="0">
                <a:solidFill>
                  <a:prstClr val="black"/>
                </a:solidFill>
              </a:rPr>
              <a:t>National Grid Initiatives (NGIs)</a:t>
            </a:r>
          </a:p>
        </p:txBody>
      </p:sp>
      <p:sp>
        <p:nvSpPr>
          <p:cNvPr id="10" name="Rectangle 9"/>
          <p:cNvSpPr/>
          <p:nvPr/>
        </p:nvSpPr>
        <p:spPr>
          <a:xfrm>
            <a:off x="7303300" y="4941168"/>
            <a:ext cx="1517172" cy="11521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prstClr val="black"/>
                </a:solidFill>
              </a:rPr>
              <a:t>National Grid Initiatives (NGIs)</a:t>
            </a:r>
          </a:p>
        </p:txBody>
      </p:sp>
      <p:sp>
        <p:nvSpPr>
          <p:cNvPr id="11" name="Rectangle 10"/>
          <p:cNvSpPr/>
          <p:nvPr/>
        </p:nvSpPr>
        <p:spPr>
          <a:xfrm>
            <a:off x="251520" y="4929336"/>
            <a:ext cx="2245636" cy="11521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prstClr val="black"/>
                </a:solidFill>
              </a:rPr>
              <a:t>European Intergovernmental Research Organisations (EIROs)</a:t>
            </a:r>
          </a:p>
        </p:txBody>
      </p:sp>
      <p:grpSp>
        <p:nvGrpSpPr>
          <p:cNvPr id="17" name="Group 16"/>
          <p:cNvGrpSpPr/>
          <p:nvPr/>
        </p:nvGrpSpPr>
        <p:grpSpPr>
          <a:xfrm>
            <a:off x="1161940" y="2708918"/>
            <a:ext cx="6650420" cy="1288895"/>
            <a:chOff x="1161940" y="2708918"/>
            <a:chExt cx="6650420" cy="1288895"/>
          </a:xfrm>
        </p:grpSpPr>
        <p:pic>
          <p:nvPicPr>
            <p:cNvPr id="1026"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940" y="2708920"/>
              <a:ext cx="1288892" cy="12888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563" y="2708919"/>
              <a:ext cx="1288892" cy="12888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269" y="2708920"/>
              <a:ext cx="1288892" cy="12888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468" y="2708918"/>
              <a:ext cx="1288892" cy="128889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683568" y="4077072"/>
            <a:ext cx="7632848" cy="63624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5400" dirty="0" smtClean="0">
                <a:solidFill>
                  <a:prstClr val="white"/>
                </a:solidFill>
              </a:rPr>
              <a:t>Standards </a:t>
            </a:r>
            <a:r>
              <a:rPr lang="en-GB" sz="2400" dirty="0" smtClean="0">
                <a:solidFill>
                  <a:prstClr val="white"/>
                </a:solidFill>
              </a:rPr>
              <a:t>(e.g. OGF, DMTF, SNIA, …)</a:t>
            </a:r>
            <a:endParaRPr lang="en-GB" sz="900" dirty="0">
              <a:solidFill>
                <a:prstClr val="white"/>
              </a:solidFill>
            </a:endParaRPr>
          </a:p>
        </p:txBody>
      </p:sp>
      <p:sp>
        <p:nvSpPr>
          <p:cNvPr id="16" name="Footer Placeholder 15"/>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18" name="Slide Number Placeholder 17"/>
          <p:cNvSpPr>
            <a:spLocks noGrp="1"/>
          </p:cNvSpPr>
          <p:nvPr>
            <p:ph type="sldNum" sz="quarter" idx="12"/>
          </p:nvPr>
        </p:nvSpPr>
        <p:spPr/>
        <p:txBody>
          <a:bodyPr/>
          <a:lstStyle/>
          <a:p>
            <a:fld id="{F768625B-2D50-4F49-9BE7-AEEB59BBC970}" type="slidenum">
              <a:rPr lang="en-GB" smtClean="0">
                <a:solidFill>
                  <a:prstClr val="white"/>
                </a:solidFill>
              </a:rPr>
              <a:pPr/>
              <a:t>5</a:t>
            </a:fld>
            <a:endParaRPr lang="en-GB">
              <a:solidFill>
                <a:prstClr val="white"/>
              </a:solidFill>
            </a:endParaRPr>
          </a:p>
        </p:txBody>
      </p:sp>
    </p:spTree>
    <p:extLst>
      <p:ext uri="{BB962C8B-B14F-4D97-AF65-F5344CB8AC3E}">
        <p14:creationId xmlns:p14="http://schemas.microsoft.com/office/powerpoint/2010/main" val="40479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GI-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14584"/>
            <a:ext cx="8002970"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79512" y="4033768"/>
            <a:ext cx="8812088" cy="2275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dirty="0">
              <a:solidFill>
                <a:prstClr val="white"/>
              </a:solidFill>
            </a:endParaRPr>
          </a:p>
        </p:txBody>
      </p:sp>
      <p:sp>
        <p:nvSpPr>
          <p:cNvPr id="18" name="Rectangle 17"/>
          <p:cNvSpPr/>
          <p:nvPr/>
        </p:nvSpPr>
        <p:spPr>
          <a:xfrm>
            <a:off x="3995936" y="1124744"/>
            <a:ext cx="4968552" cy="289048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19" name="Rectangle 18"/>
          <p:cNvSpPr/>
          <p:nvPr/>
        </p:nvSpPr>
        <p:spPr>
          <a:xfrm>
            <a:off x="179512" y="1124744"/>
            <a:ext cx="3816424" cy="289048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4" name="Title 3"/>
          <p:cNvSpPr>
            <a:spLocks noGrp="1"/>
          </p:cNvSpPr>
          <p:nvPr>
            <p:ph type="title"/>
          </p:nvPr>
        </p:nvSpPr>
        <p:spPr/>
        <p:txBody>
          <a:bodyPr/>
          <a:lstStyle/>
          <a:p>
            <a:r>
              <a:rPr lang="en-GB" dirty="0" smtClean="0"/>
              <a:t>The </a:t>
            </a:r>
            <a:r>
              <a:rPr lang="en-GB" dirty="0" smtClean="0"/>
              <a:t>Virtualised Future</a:t>
            </a:r>
            <a:endParaRPr lang="en-GB" dirty="0"/>
          </a:p>
        </p:txBody>
      </p:sp>
      <p:sp>
        <p:nvSpPr>
          <p:cNvPr id="7" name="Footer Placeholder 6"/>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3" name="TextBox 2"/>
          <p:cNvSpPr txBox="1"/>
          <p:nvPr/>
        </p:nvSpPr>
        <p:spPr>
          <a:xfrm>
            <a:off x="611560" y="1114584"/>
            <a:ext cx="3117200" cy="369332"/>
          </a:xfrm>
          <a:prstGeom prst="rect">
            <a:avLst/>
          </a:prstGeom>
          <a:noFill/>
        </p:spPr>
        <p:txBody>
          <a:bodyPr wrap="none" rtlCol="0">
            <a:spAutoFit/>
          </a:bodyPr>
          <a:lstStyle/>
          <a:p>
            <a:r>
              <a:rPr lang="en-GB" dirty="0">
                <a:solidFill>
                  <a:prstClr val="black"/>
                </a:solidFill>
              </a:rPr>
              <a:t>VO Specific Operations Staff</a:t>
            </a:r>
          </a:p>
        </p:txBody>
      </p:sp>
      <p:sp>
        <p:nvSpPr>
          <p:cNvPr id="10" name="TextBox 9"/>
          <p:cNvSpPr txBox="1"/>
          <p:nvPr/>
        </p:nvSpPr>
        <p:spPr>
          <a:xfrm>
            <a:off x="179512" y="4005064"/>
            <a:ext cx="1544012" cy="646331"/>
          </a:xfrm>
          <a:prstGeom prst="rect">
            <a:avLst/>
          </a:prstGeom>
          <a:noFill/>
        </p:spPr>
        <p:txBody>
          <a:bodyPr wrap="none" rtlCol="0">
            <a:spAutoFit/>
          </a:bodyPr>
          <a:lstStyle/>
          <a:p>
            <a:pPr algn="ctr"/>
            <a:r>
              <a:rPr lang="en-GB" dirty="0">
                <a:solidFill>
                  <a:prstClr val="black"/>
                </a:solidFill>
              </a:rPr>
              <a:t>Infrastructure</a:t>
            </a:r>
          </a:p>
          <a:p>
            <a:pPr algn="ctr"/>
            <a:r>
              <a:rPr lang="en-GB" dirty="0">
                <a:solidFill>
                  <a:prstClr val="black"/>
                </a:solidFill>
              </a:rPr>
              <a:t>Providers</a:t>
            </a:r>
          </a:p>
        </p:txBody>
      </p:sp>
      <p:sp>
        <p:nvSpPr>
          <p:cNvPr id="9" name="Rectangle 8"/>
          <p:cNvSpPr/>
          <p:nvPr/>
        </p:nvSpPr>
        <p:spPr>
          <a:xfrm>
            <a:off x="204088" y="4023608"/>
            <a:ext cx="8812088" cy="22755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400" dirty="0">
                <a:solidFill>
                  <a:prstClr val="white"/>
                </a:solidFill>
              </a:rPr>
              <a:t>Infrastructure Providers</a:t>
            </a:r>
          </a:p>
          <a:p>
            <a:pPr algn="ctr"/>
            <a:r>
              <a:rPr lang="en-GB" sz="2400" dirty="0">
                <a:solidFill>
                  <a:prstClr val="white"/>
                </a:solidFill>
              </a:rPr>
              <a:t>(Research &amp; </a:t>
            </a:r>
            <a:r>
              <a:rPr lang="en-GB" sz="2400" dirty="0" err="1">
                <a:solidFill>
                  <a:prstClr val="white"/>
                </a:solidFill>
              </a:rPr>
              <a:t>Commerical</a:t>
            </a:r>
            <a:r>
              <a:rPr lang="en-GB" sz="2400" dirty="0">
                <a:solidFill>
                  <a:prstClr val="white"/>
                </a:solidFill>
              </a:rPr>
              <a:t> – National, European &amp; Global)</a:t>
            </a:r>
          </a:p>
        </p:txBody>
      </p:sp>
      <p:sp>
        <p:nvSpPr>
          <p:cNvPr id="11" name="Rectangle 10"/>
          <p:cNvSpPr/>
          <p:nvPr/>
        </p:nvSpPr>
        <p:spPr>
          <a:xfrm>
            <a:off x="3995936" y="1114584"/>
            <a:ext cx="4968552" cy="289048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End-Users</a:t>
            </a:r>
          </a:p>
          <a:p>
            <a:pPr algn="ctr"/>
            <a:r>
              <a:rPr lang="en-GB" sz="2400" dirty="0">
                <a:solidFill>
                  <a:prstClr val="white"/>
                </a:solidFill>
              </a:rPr>
              <a:t>(National, European &amp; Global Collaborations)</a:t>
            </a:r>
          </a:p>
        </p:txBody>
      </p:sp>
      <p:sp>
        <p:nvSpPr>
          <p:cNvPr id="2" name="Rectangle 1"/>
          <p:cNvSpPr/>
          <p:nvPr/>
        </p:nvSpPr>
        <p:spPr>
          <a:xfrm>
            <a:off x="179512" y="1114584"/>
            <a:ext cx="3816424" cy="28904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Experts</a:t>
            </a:r>
          </a:p>
          <a:p>
            <a:pPr algn="ctr"/>
            <a:r>
              <a:rPr lang="en-GB" sz="2400" dirty="0">
                <a:solidFill>
                  <a:prstClr val="white"/>
                </a:solidFill>
              </a:rPr>
              <a:t>(Communicating between users &amp; providers)</a:t>
            </a:r>
          </a:p>
        </p:txBody>
      </p:sp>
      <p:sp>
        <p:nvSpPr>
          <p:cNvPr id="14" name="Up-Down Arrow 13"/>
          <p:cNvSpPr/>
          <p:nvPr/>
        </p:nvSpPr>
        <p:spPr>
          <a:xfrm>
            <a:off x="6140694" y="3501008"/>
            <a:ext cx="807570" cy="1015743"/>
          </a:xfrm>
          <a:prstGeom prst="upDownArrow">
            <a:avLst>
              <a:gd name="adj1" fmla="val 41286"/>
              <a:gd name="adj2" fmla="val 29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Left-Up Arrow 12"/>
          <p:cNvSpPr/>
          <p:nvPr/>
        </p:nvSpPr>
        <p:spPr>
          <a:xfrm rot="10800000">
            <a:off x="2051721" y="2780928"/>
            <a:ext cx="2520279" cy="2032230"/>
          </a:xfrm>
          <a:prstGeom prst="leftUpArrow">
            <a:avLst>
              <a:gd name="adj1" fmla="val 16808"/>
              <a:gd name="adj2" fmla="val 25000"/>
              <a:gd name="adj3" fmla="val 16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Oval 15"/>
          <p:cNvSpPr/>
          <p:nvPr/>
        </p:nvSpPr>
        <p:spPr>
          <a:xfrm>
            <a:off x="204088" y="1196752"/>
            <a:ext cx="8760400" cy="2600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prstClr val="black"/>
                </a:solidFill>
              </a:rPr>
              <a:t>Virtual Research Community</a:t>
            </a:r>
          </a:p>
        </p:txBody>
      </p:sp>
      <p:sp>
        <p:nvSpPr>
          <p:cNvPr id="12" name="Rectangle 11"/>
          <p:cNvSpPr/>
          <p:nvPr/>
        </p:nvSpPr>
        <p:spPr>
          <a:xfrm>
            <a:off x="179512" y="1124744"/>
            <a:ext cx="8856984" cy="3712404"/>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End-User Technology Experts</a:t>
            </a:r>
          </a:p>
          <a:p>
            <a:pPr algn="ctr"/>
            <a:r>
              <a:rPr lang="en-GB" sz="2400" dirty="0">
                <a:solidFill>
                  <a:prstClr val="white"/>
                </a:solidFill>
              </a:rPr>
              <a:t>(National, European &amp; Global Collaborations)</a:t>
            </a:r>
          </a:p>
        </p:txBody>
      </p:sp>
      <p:sp>
        <p:nvSpPr>
          <p:cNvPr id="5" name="Up-Down Arrow 4"/>
          <p:cNvSpPr/>
          <p:nvPr/>
        </p:nvSpPr>
        <p:spPr>
          <a:xfrm>
            <a:off x="3851920" y="4085056"/>
            <a:ext cx="1399115" cy="1504184"/>
          </a:xfrm>
          <a:prstGeom prst="upDownArrow">
            <a:avLst>
              <a:gd name="adj1" fmla="val 41286"/>
              <a:gd name="adj2" fmla="val 29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Slide Number Placeholder 14"/>
          <p:cNvSpPr>
            <a:spLocks noGrp="1"/>
          </p:cNvSpPr>
          <p:nvPr>
            <p:ph type="sldNum" sz="quarter" idx="12"/>
          </p:nvPr>
        </p:nvSpPr>
        <p:spPr/>
        <p:txBody>
          <a:bodyPr/>
          <a:lstStyle/>
          <a:p>
            <a:fld id="{F768625B-2D50-4F49-9BE7-AEEB59BBC970}" type="slidenum">
              <a:rPr lang="en-GB">
                <a:solidFill>
                  <a:prstClr val="white"/>
                </a:solidFill>
              </a:rPr>
              <a:pPr/>
              <a:t>6</a:t>
            </a:fld>
            <a:endParaRPr lang="en-GB">
              <a:solidFill>
                <a:prstClr val="white"/>
              </a:solidFill>
            </a:endParaRPr>
          </a:p>
        </p:txBody>
      </p:sp>
    </p:spTree>
    <p:extLst>
      <p:ext uri="{BB962C8B-B14F-4D97-AF65-F5344CB8AC3E}">
        <p14:creationId xmlns:p14="http://schemas.microsoft.com/office/powerpoint/2010/main" val="3063265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 grpId="0" animBg="1"/>
      <p:bldP spid="14" grpId="0" animBg="1"/>
      <p:bldP spid="13" grpId="0" animBg="1"/>
      <p:bldP spid="16" grpId="0" animBg="1"/>
      <p:bldP spid="1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GI-Infra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14584"/>
            <a:ext cx="8002970"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4033768"/>
            <a:ext cx="5220072" cy="2275552"/>
          </a:xfrm>
          <a:prstGeom prst="rect">
            <a:avLst/>
          </a:prstGeom>
          <a:gradFill flip="none" rotWithShape="1">
            <a:gsLst>
              <a:gs pos="50000">
                <a:srgbClr val="FF0000">
                  <a:tint val="66000"/>
                  <a:satMod val="160000"/>
                  <a:lumMod val="67000"/>
                  <a:alpha val="61000"/>
                </a:srgbClr>
              </a:gs>
              <a:gs pos="100000">
                <a:schemeClr val="bg1">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dirty="0">
              <a:solidFill>
                <a:prstClr val="white"/>
              </a:solidFill>
            </a:endParaRPr>
          </a:p>
        </p:txBody>
      </p:sp>
      <p:sp>
        <p:nvSpPr>
          <p:cNvPr id="19" name="Rectangle 18"/>
          <p:cNvSpPr/>
          <p:nvPr/>
        </p:nvSpPr>
        <p:spPr>
          <a:xfrm>
            <a:off x="0" y="2276872"/>
            <a:ext cx="5220072" cy="1756656"/>
          </a:xfrm>
          <a:prstGeom prst="rect">
            <a:avLst/>
          </a:prstGeom>
          <a:gradFill flip="none" rotWithShape="1">
            <a:gsLst>
              <a:gs pos="50000">
                <a:srgbClr val="FF0000">
                  <a:tint val="66000"/>
                  <a:satMod val="160000"/>
                  <a:lumMod val="67000"/>
                  <a:alpha val="61000"/>
                </a:srgbClr>
              </a:gs>
              <a:gs pos="100000">
                <a:schemeClr val="bg1">
                  <a:alpha val="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4" name="Title 3"/>
          <p:cNvSpPr>
            <a:spLocks noGrp="1"/>
          </p:cNvSpPr>
          <p:nvPr>
            <p:ph type="title"/>
          </p:nvPr>
        </p:nvSpPr>
        <p:spPr/>
        <p:txBody>
          <a:bodyPr/>
          <a:lstStyle/>
          <a:p>
            <a:r>
              <a:rPr lang="en-GB" dirty="0" smtClean="0"/>
              <a:t>A Virtualised Ecosystem</a:t>
            </a:r>
            <a:endParaRPr lang="en-GB" dirty="0"/>
          </a:p>
        </p:txBody>
      </p:sp>
      <p:sp>
        <p:nvSpPr>
          <p:cNvPr id="7" name="Footer Placeholder 6"/>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3" name="TextBox 2"/>
          <p:cNvSpPr txBox="1"/>
          <p:nvPr/>
        </p:nvSpPr>
        <p:spPr>
          <a:xfrm>
            <a:off x="611560" y="1114584"/>
            <a:ext cx="3117200" cy="369332"/>
          </a:xfrm>
          <a:prstGeom prst="rect">
            <a:avLst/>
          </a:prstGeom>
          <a:noFill/>
        </p:spPr>
        <p:txBody>
          <a:bodyPr wrap="none" rtlCol="0">
            <a:spAutoFit/>
          </a:bodyPr>
          <a:lstStyle/>
          <a:p>
            <a:r>
              <a:rPr lang="en-GB" dirty="0">
                <a:solidFill>
                  <a:prstClr val="black"/>
                </a:solidFill>
              </a:rPr>
              <a:t>VO Specific Operations Staff</a:t>
            </a:r>
          </a:p>
        </p:txBody>
      </p:sp>
      <p:sp>
        <p:nvSpPr>
          <p:cNvPr id="10" name="TextBox 9"/>
          <p:cNvSpPr txBox="1"/>
          <p:nvPr/>
        </p:nvSpPr>
        <p:spPr>
          <a:xfrm>
            <a:off x="-66168" y="3717032"/>
            <a:ext cx="2117888" cy="584775"/>
          </a:xfrm>
          <a:prstGeom prst="rect">
            <a:avLst/>
          </a:prstGeom>
          <a:noFill/>
        </p:spPr>
        <p:txBody>
          <a:bodyPr wrap="none" rtlCol="0">
            <a:spAutoFit/>
          </a:bodyPr>
          <a:lstStyle/>
          <a:p>
            <a:pPr algn="ctr"/>
            <a:r>
              <a:rPr lang="en-GB" sz="3200" dirty="0">
                <a:solidFill>
                  <a:prstClr val="black"/>
                </a:solidFill>
              </a:rPr>
              <a:t>EGI-</a:t>
            </a:r>
            <a:r>
              <a:rPr lang="en-GB" sz="3200" dirty="0" err="1">
                <a:solidFill>
                  <a:prstClr val="black"/>
                </a:solidFill>
              </a:rPr>
              <a:t>InSPIRE</a:t>
            </a:r>
            <a:endParaRPr lang="en-GB" sz="3200" dirty="0">
              <a:solidFill>
                <a:prstClr val="black"/>
              </a:solidFill>
            </a:endParaRPr>
          </a:p>
        </p:txBody>
      </p:sp>
      <p:sp>
        <p:nvSpPr>
          <p:cNvPr id="15" name="Oval 14"/>
          <p:cNvSpPr/>
          <p:nvPr/>
        </p:nvSpPr>
        <p:spPr>
          <a:xfrm>
            <a:off x="3635896" y="908720"/>
            <a:ext cx="4464496" cy="5256584"/>
          </a:xfrm>
          <a:prstGeom prst="ellipse">
            <a:avLst/>
          </a:prstGeom>
          <a:gradFill flip="none" rotWithShape="1">
            <a:gsLst>
              <a:gs pos="13000">
                <a:srgbClr val="FFFF00">
                  <a:alpha val="50000"/>
                </a:srgbClr>
              </a:gs>
              <a:gs pos="6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prstClr val="black"/>
                </a:solidFill>
              </a:rPr>
              <a:t>EMI &amp; IGE</a:t>
            </a:r>
          </a:p>
        </p:txBody>
      </p:sp>
      <p:sp>
        <p:nvSpPr>
          <p:cNvPr id="21" name="Oval 20"/>
          <p:cNvSpPr/>
          <p:nvPr/>
        </p:nvSpPr>
        <p:spPr>
          <a:xfrm>
            <a:off x="1187624" y="4437112"/>
            <a:ext cx="2808312" cy="687073"/>
          </a:xfrm>
          <a:prstGeom prst="ellipse">
            <a:avLst/>
          </a:prstGeom>
          <a:solidFill>
            <a:schemeClr val="tx2">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prstClr val="black"/>
                </a:solidFill>
              </a:rPr>
              <a:t>StratusLab</a:t>
            </a:r>
            <a:endParaRPr lang="en-GB" sz="3200" dirty="0">
              <a:solidFill>
                <a:prstClr val="black"/>
              </a:solidFill>
            </a:endParaRPr>
          </a:p>
        </p:txBody>
      </p:sp>
      <p:sp>
        <p:nvSpPr>
          <p:cNvPr id="22" name="Oval 21"/>
          <p:cNvSpPr/>
          <p:nvPr/>
        </p:nvSpPr>
        <p:spPr>
          <a:xfrm>
            <a:off x="0" y="5196193"/>
            <a:ext cx="2195669" cy="969111"/>
          </a:xfrm>
          <a:prstGeom prst="ellipse">
            <a:avLst/>
          </a:prstGeom>
          <a:solidFill>
            <a:schemeClr val="tx2">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prstClr val="black"/>
                </a:solidFill>
              </a:rPr>
              <a:t>VENUS-C</a:t>
            </a:r>
          </a:p>
        </p:txBody>
      </p:sp>
      <p:sp>
        <p:nvSpPr>
          <p:cNvPr id="23" name="Oval 22"/>
          <p:cNvSpPr/>
          <p:nvPr/>
        </p:nvSpPr>
        <p:spPr>
          <a:xfrm>
            <a:off x="5076056" y="1307761"/>
            <a:ext cx="2195669" cy="969111"/>
          </a:xfrm>
          <a:prstGeom prst="ellipse">
            <a:avLst/>
          </a:prstGeom>
          <a:solidFill>
            <a:schemeClr val="tx2">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prstClr val="black"/>
              </a:solidFill>
            </a:endParaRPr>
          </a:p>
        </p:txBody>
      </p:sp>
      <p:sp>
        <p:nvSpPr>
          <p:cNvPr id="2" name="Slide Number Placeholder 1"/>
          <p:cNvSpPr>
            <a:spLocks noGrp="1"/>
          </p:cNvSpPr>
          <p:nvPr>
            <p:ph type="sldNum" sz="quarter" idx="12"/>
          </p:nvPr>
        </p:nvSpPr>
        <p:spPr/>
        <p:txBody>
          <a:bodyPr/>
          <a:lstStyle/>
          <a:p>
            <a:fld id="{F768625B-2D50-4F49-9BE7-AEEB59BBC970}" type="slidenum">
              <a:rPr lang="en-GB">
                <a:solidFill>
                  <a:prstClr val="white"/>
                </a:solidFill>
              </a:rPr>
              <a:pPr/>
              <a:t>7</a:t>
            </a:fld>
            <a:endParaRPr lang="en-GB">
              <a:solidFill>
                <a:prstClr val="white"/>
              </a:solidFill>
            </a:endParaRPr>
          </a:p>
        </p:txBody>
      </p:sp>
    </p:spTree>
    <p:extLst>
      <p:ext uri="{BB962C8B-B14F-4D97-AF65-F5344CB8AC3E}">
        <p14:creationId xmlns:p14="http://schemas.microsoft.com/office/powerpoint/2010/main" val="284154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0" grpId="0"/>
      <p:bldP spid="15"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this mean?</a:t>
            </a:r>
            <a:endParaRPr lang="en-GB" dirty="0"/>
          </a:p>
        </p:txBody>
      </p:sp>
      <p:sp>
        <p:nvSpPr>
          <p:cNvPr id="3" name="Content Placeholder 2"/>
          <p:cNvSpPr>
            <a:spLocks noGrp="1"/>
          </p:cNvSpPr>
          <p:nvPr>
            <p:ph idx="1"/>
          </p:nvPr>
        </p:nvSpPr>
        <p:spPr>
          <a:xfrm>
            <a:off x="395536" y="1268760"/>
            <a:ext cx="8640960" cy="4525963"/>
          </a:xfrm>
        </p:spPr>
        <p:txBody>
          <a:bodyPr/>
          <a:lstStyle/>
          <a:p>
            <a:r>
              <a:rPr lang="en-GB" dirty="0" smtClean="0"/>
              <a:t>No ‘big-bang’ migration</a:t>
            </a:r>
          </a:p>
          <a:p>
            <a:pPr lvl="1"/>
            <a:r>
              <a:rPr lang="en-GB" dirty="0" smtClean="0"/>
              <a:t>Gradual change transparent to the end-user</a:t>
            </a:r>
          </a:p>
          <a:p>
            <a:r>
              <a:rPr lang="en-GB" dirty="0" smtClean="0"/>
              <a:t>Clearly identify the role of the expert</a:t>
            </a:r>
          </a:p>
          <a:p>
            <a:pPr lvl="1"/>
            <a:r>
              <a:rPr lang="en-GB" dirty="0" smtClean="0"/>
              <a:t>Already residing in the NGI and VRCs</a:t>
            </a:r>
          </a:p>
          <a:p>
            <a:r>
              <a:rPr lang="en-GB" dirty="0" smtClean="0"/>
              <a:t>Increase the flexibility of the infrastructure</a:t>
            </a:r>
          </a:p>
          <a:p>
            <a:pPr lvl="1"/>
            <a:r>
              <a:rPr lang="en-GB" dirty="0" smtClean="0"/>
              <a:t>Allow experts to configure resources</a:t>
            </a:r>
          </a:p>
          <a:p>
            <a:pPr lvl="1"/>
            <a:r>
              <a:rPr lang="en-GB" dirty="0" smtClean="0"/>
              <a:t>Meet the immediate needs of their users</a:t>
            </a:r>
          </a:p>
          <a:p>
            <a:r>
              <a:rPr lang="en-GB" dirty="0"/>
              <a:t>E</a:t>
            </a:r>
            <a:r>
              <a:rPr lang="en-GB" dirty="0" smtClean="0"/>
              <a:t>xperts from other communities have access</a:t>
            </a:r>
          </a:p>
          <a:p>
            <a:pPr lvl="1"/>
            <a:r>
              <a:rPr lang="en-GB" dirty="0" smtClean="0"/>
              <a:t>Demonstrate resources accessible to all</a:t>
            </a:r>
            <a:endParaRPr lang="en-GB" dirty="0"/>
          </a:p>
        </p:txBody>
      </p:sp>
      <p:sp>
        <p:nvSpPr>
          <p:cNvPr id="4" name="Footer Placeholder 3"/>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smtClean="0">
                <a:solidFill>
                  <a:prstClr val="white"/>
                </a:solidFill>
              </a:rPr>
              <a:pPr/>
              <a:t>8</a:t>
            </a:fld>
            <a:endParaRPr lang="en-GB">
              <a:solidFill>
                <a:prstClr val="white"/>
              </a:solidFill>
            </a:endParaRPr>
          </a:p>
        </p:txBody>
      </p:sp>
    </p:spTree>
    <p:extLst>
      <p:ext uri="{BB962C8B-B14F-4D97-AF65-F5344CB8AC3E}">
        <p14:creationId xmlns:p14="http://schemas.microsoft.com/office/powerpoint/2010/main" val="380725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Diving into the details…</a:t>
            </a:r>
            <a:endParaRPr lang="en-GB" dirty="0"/>
          </a:p>
        </p:txBody>
      </p:sp>
      <p:sp>
        <p:nvSpPr>
          <p:cNvPr id="7" name="Subtitle 6"/>
          <p:cNvSpPr>
            <a:spLocks noGrp="1"/>
          </p:cNvSpPr>
          <p:nvPr>
            <p:ph type="subTitle"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solidFill>
                  <a:prstClr val="white"/>
                </a:solidFill>
              </a:rPr>
              <a:t>EGI User Virtualisation Workshop</a:t>
            </a:r>
            <a:endParaRPr lang="en-GB">
              <a:solidFill>
                <a:prstClr val="white"/>
              </a:solidFill>
            </a:endParaRPr>
          </a:p>
        </p:txBody>
      </p:sp>
      <p:sp>
        <p:nvSpPr>
          <p:cNvPr id="5" name="Slide Number Placeholder 4"/>
          <p:cNvSpPr>
            <a:spLocks noGrp="1"/>
          </p:cNvSpPr>
          <p:nvPr>
            <p:ph type="sldNum" sz="quarter" idx="12"/>
          </p:nvPr>
        </p:nvSpPr>
        <p:spPr/>
        <p:txBody>
          <a:bodyPr/>
          <a:lstStyle/>
          <a:p>
            <a:fld id="{F768625B-2D50-4F49-9BE7-AEEB59BBC970}" type="slidenum">
              <a:rPr lang="en-GB" smtClean="0">
                <a:solidFill>
                  <a:prstClr val="white"/>
                </a:solidFill>
              </a:rPr>
              <a:pPr/>
              <a:t>9</a:t>
            </a:fld>
            <a:endParaRPr lang="en-GB">
              <a:solidFill>
                <a:prstClr val="white"/>
              </a:solidFill>
            </a:endParaRPr>
          </a:p>
        </p:txBody>
      </p:sp>
    </p:spTree>
    <p:extLst>
      <p:ext uri="{BB962C8B-B14F-4D97-AF65-F5344CB8AC3E}">
        <p14:creationId xmlns:p14="http://schemas.microsoft.com/office/powerpoint/2010/main" val="531009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EG-InSP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M-About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ctr">
          <a:defRPr sz="3600"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ADM-About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ctr">
          <a:defRPr sz="3600" b="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3277</TotalTime>
  <Words>1773</Words>
  <Application>Microsoft Office PowerPoint</Application>
  <PresentationFormat>On-screen Show (4:3)</PresentationFormat>
  <Paragraphs>419</Paragraphs>
  <Slides>36</Slides>
  <Notes>36</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EG-InSPIRE</vt:lpstr>
      <vt:lpstr>ADM-AboutMe</vt:lpstr>
      <vt:lpstr>1_ADM-AboutMe</vt:lpstr>
      <vt:lpstr>EGI User Virtualisation Workshop</vt:lpstr>
      <vt:lpstr>C21: Digital Research</vt:lpstr>
      <vt:lpstr>Linked Challenges</vt:lpstr>
      <vt:lpstr>This is why we are here…</vt:lpstr>
      <vt:lpstr>Starting Points…</vt:lpstr>
      <vt:lpstr>The Virtualised Future</vt:lpstr>
      <vt:lpstr>A Virtualised Ecosystem</vt:lpstr>
      <vt:lpstr>What does this mean?</vt:lpstr>
      <vt:lpstr>Diving into the details…</vt:lpstr>
      <vt:lpstr>Some Constraints</vt:lpstr>
      <vt:lpstr>Key Usage Scenarios</vt:lpstr>
      <vt:lpstr>Resource Centre View</vt:lpstr>
      <vt:lpstr>Interoperable Interfaces</vt:lpstr>
      <vt:lpstr>This Morning</vt:lpstr>
      <vt:lpstr>Breakouts This Afternoon</vt:lpstr>
      <vt:lpstr>For all breakouts</vt:lpstr>
      <vt:lpstr>Bringing it Together</vt:lpstr>
      <vt:lpstr>The way ahead…</vt:lpstr>
      <vt:lpstr>Outputs</vt:lpstr>
      <vt:lpstr>Core Usage Scenarios</vt:lpstr>
      <vt:lpstr>Scenario 1</vt:lpstr>
      <vt:lpstr>Scenario 2</vt:lpstr>
      <vt:lpstr>Scenario 3</vt:lpstr>
      <vt:lpstr>Scenario 4</vt:lpstr>
      <vt:lpstr>Scenario 5</vt:lpstr>
      <vt:lpstr>Scenario 6</vt:lpstr>
      <vt:lpstr>Grid and Cloud Operations Interoperability – An overview</vt:lpstr>
      <vt:lpstr>ISGC Paper IAAS/PAAS/SAAS</vt:lpstr>
      <vt:lpstr>ISGC Paper Model 1</vt:lpstr>
      <vt:lpstr>Model 1: Grid with private clouds</vt:lpstr>
      <vt:lpstr>ISGC Paper Model 2</vt:lpstr>
      <vt:lpstr>Model 2: Grid and cloud access</vt:lpstr>
      <vt:lpstr>ISGC Paper Model 3</vt:lpstr>
      <vt:lpstr>Model 3: Grid and hybrid cloud access</vt:lpstr>
      <vt:lpstr>ISGC Paper Model 4</vt:lpstr>
      <vt:lpstr>Model 4: Virtual grid 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StevenNewhouse</dc:creator>
  <cp:lastModifiedBy>StevenNewhouse</cp:lastModifiedBy>
  <cp:revision>42</cp:revision>
  <dcterms:created xsi:type="dcterms:W3CDTF">2011-03-20T06:31:00Z</dcterms:created>
  <dcterms:modified xsi:type="dcterms:W3CDTF">2011-05-12T11:44:26Z</dcterms:modified>
</cp:coreProperties>
</file>