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2"/>
  </p:sldMasterIdLst>
  <p:notesMasterIdLst>
    <p:notesMasterId r:id="rId16"/>
  </p:notesMasterIdLst>
  <p:sldIdLst>
    <p:sldId id="256" r:id="rId3"/>
    <p:sldId id="257" r:id="rId4"/>
    <p:sldId id="272" r:id="rId5"/>
    <p:sldId id="265" r:id="rId6"/>
    <p:sldId id="266" r:id="rId7"/>
    <p:sldId id="267" r:id="rId8"/>
    <p:sldId id="268" r:id="rId9"/>
    <p:sldId id="259" r:id="rId10"/>
    <p:sldId id="269" r:id="rId11"/>
    <p:sldId id="270" r:id="rId12"/>
    <p:sldId id="264" r:id="rId13"/>
    <p:sldId id="271" r:id="rId14"/>
    <p:sldId id="26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>
        <p:scale>
          <a:sx n="95" d="100"/>
          <a:sy n="95" d="100"/>
        </p:scale>
        <p:origin x="3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53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BBA66F0-FD59-1448-ABC0-8F1999F7D9CA}" type="datetimeFigureOut">
              <a:rPr lang="en-US"/>
              <a:pPr/>
              <a:t>5/13/11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B1F740E-DB75-D44F-98D2-3F70604009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12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fld id="{B776845B-E46C-CB46-A04D-FB8C71BD134F}" type="slidenum">
              <a:rPr lang="en-US">
                <a:latin typeface="Calibri" charset="0"/>
              </a:rPr>
              <a:pPr/>
              <a:t>1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285750"/>
            <a:ext cx="49053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71407" y="857232"/>
            <a:ext cx="857282" cy="785801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2" pitchFamily="18" charset="2"/>
              <a:buNone/>
              <a:tabLst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E02A09A-AB90-474D-BC41-FB32B833997B}" type="datetimeFigureOut">
              <a:rPr lang="en-US"/>
              <a:pPr/>
              <a:t>5/13/11</a:t>
            </a:fld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FB3CC1AA-5662-C947-AA09-D0643C8DD8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9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912" cy="1143000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1538" y="1447800"/>
            <a:ext cx="7862912" cy="480060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D7BFE0-658D-BD4F-A642-A9693F9982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43C361E-18CC-084D-A1DA-A1A859EF6BAF}" type="datetimeFigureOut">
              <a:rPr lang="en-US"/>
              <a:pPr/>
              <a:t>5/13/11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8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69EA10-5CBA-9B4E-AB07-88FB2DB4CD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3BB9B29-9F10-F94C-A165-9BF7D83BF6E8}" type="datetimeFigureOut">
              <a:rPr lang="en-US"/>
              <a:pPr/>
              <a:t>5/13/11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18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9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912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663080-123A-834E-9680-A622A7DE7D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E468920-7BCE-B740-AB37-8FC9064FB3DE}" type="datetimeFigureOut">
              <a:rPr lang="en-US"/>
              <a:pPr/>
              <a:t>5/13/11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0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9C6C5E-244C-F445-A385-FD99DE22D0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A9E1812-12F8-4442-8A95-37FB2C3EF799}" type="datetimeFigureOut">
              <a:rPr lang="en-US"/>
              <a:pPr/>
              <a:t>5/13/11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9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invGray">
          <a:xfrm>
            <a:off x="2286000" y="285750"/>
            <a:ext cx="71438" cy="5715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9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F39975-6CB6-1441-9CCC-0F380F2F5111}" type="datetimeFigureOut">
              <a:rPr lang="en-US"/>
              <a:pPr/>
              <a:t>5/13/11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9CD18D-E997-CB4F-80EC-60C88ABB7A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7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1143000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1538" y="1524000"/>
            <a:ext cx="402167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2018" y="1524000"/>
            <a:ext cx="402167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1EB622-36A8-604A-AD77-4952924722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26F4319-CBBC-2442-B492-B0673CEBE626}" type="datetimeFigureOut">
              <a:rPr lang="en-US"/>
              <a:pPr/>
              <a:t>5/13/11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5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38" y="328278"/>
            <a:ext cx="3637622" cy="640080"/>
          </a:xfr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49178" y="328278"/>
            <a:ext cx="3637622" cy="640080"/>
          </a:xfr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071538" y="969336"/>
            <a:ext cx="363762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77778" y="969336"/>
            <a:ext cx="363762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4CEC4D-9B24-1545-BA12-3577F7540D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5AB0D-8102-7C43-A508-A748E40A86C6}" type="datetimeFigureOut">
              <a:rPr lang="en-US"/>
              <a:pPr/>
              <a:t>5/13/11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1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1143000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DAE8F8-195F-FD41-A312-60F5D38DF8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C982A89-A935-164E-A269-C579F448F9C9}" type="datetimeFigureOut">
              <a:rPr lang="en-US"/>
              <a:pPr/>
              <a:t>5/13/11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7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46FE99-1F48-C44F-8BF4-080B3367CD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D2C02A5-9FF8-BB42-AF63-9D37103C07FA}" type="datetimeFigureOut">
              <a:rPr lang="en-US"/>
              <a:pPr/>
              <a:t>5/13/11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4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6778"/>
            <a:ext cx="3672047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71538" y="1406964"/>
            <a:ext cx="3672047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71538" y="2133600"/>
            <a:ext cx="785818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A00D5E-AB52-9042-B577-882482262C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FB905B-0FD0-F740-94CE-8B1385C0EA6F}" type="datetimeFigureOut">
              <a:rPr lang="en-US"/>
              <a:pPr/>
              <a:t>5/13/11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5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928694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7" name="Flowchart: Process 8"/>
          <p:cNvSpPr>
            <a:spLocks noChangeArrowheads="1"/>
          </p:cNvSpPr>
          <p:nvPr/>
        </p:nvSpPr>
        <p:spPr bwMode="auto">
          <a:xfrm rot="19468671">
            <a:off x="563563" y="954088"/>
            <a:ext cx="685800" cy="204787"/>
          </a:xfrm>
          <a:prstGeom prst="flowChartProcess">
            <a:avLst/>
          </a:prstGeom>
          <a:solidFill>
            <a:srgbClr val="F5D3D3">
              <a:alpha val="27058"/>
            </a:srgbClr>
          </a:solidFill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3137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8" name="Flowchart: Process 9"/>
          <p:cNvSpPr>
            <a:spLocks noChangeArrowheads="1"/>
          </p:cNvSpPr>
          <p:nvPr/>
        </p:nvSpPr>
        <p:spPr bwMode="auto">
          <a:xfrm rot="2103354" flipH="1">
            <a:off x="5143500" y="984250"/>
            <a:ext cx="649288" cy="204788"/>
          </a:xfrm>
          <a:prstGeom prst="flowChartProcess">
            <a:avLst/>
          </a:prstGeom>
          <a:solidFill>
            <a:srgbClr val="F5D3D3">
              <a:alpha val="27058"/>
            </a:srgbClr>
          </a:solidFill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3137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9" name="Flowchart: Process 10"/>
          <p:cNvSpPr>
            <a:spLocks noChangeArrowheads="1"/>
          </p:cNvSpPr>
          <p:nvPr/>
        </p:nvSpPr>
        <p:spPr bwMode="auto">
          <a:xfrm rot="21222350" flipH="1">
            <a:off x="2857500" y="5581650"/>
            <a:ext cx="649288" cy="204788"/>
          </a:xfrm>
          <a:prstGeom prst="flowChartProcess">
            <a:avLst/>
          </a:prstGeom>
          <a:solidFill>
            <a:srgbClr val="F5D3D3">
              <a:alpha val="27058"/>
            </a:srgbClr>
          </a:solidFill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3137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4894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4894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5929313" y="3429000"/>
            <a:ext cx="2714625" cy="228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9FB4692F-D667-FE46-8B75-7C712F2CB797}" type="datetimeFigureOut">
              <a:rPr lang="en-US"/>
              <a:pPr/>
              <a:t>5/13/11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50DEBF9-B1A9-8144-91F3-7DCFBF2F04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9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tile tx="0" ty="57150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214313"/>
            <a:ext cx="9144000" cy="58578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5072063"/>
            <a:ext cx="1562100" cy="1047750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C00000"/>
                </a:solidFill>
                <a:latin typeface="+mn-lt"/>
                <a:ea typeface="+mn-ea"/>
              </a:rPr>
              <a:t>J.</a:t>
            </a:r>
            <a:r>
              <a:rPr lang="en-US" sz="1200" baseline="0" dirty="0" smtClean="0">
                <a:solidFill>
                  <a:srgbClr val="C00000"/>
                </a:solidFill>
                <a:latin typeface="+mn-lt"/>
                <a:ea typeface="+mn-ea"/>
              </a:rPr>
              <a:t> Templon</a:t>
            </a:r>
            <a:endParaRPr lang="en-US" sz="1200" dirty="0">
              <a:solidFill>
                <a:srgbClr val="C00000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C00000"/>
                </a:solidFill>
                <a:latin typeface="+mn-lt"/>
                <a:ea typeface="+mn-ea"/>
              </a:rPr>
              <a:t>Nikhef</a:t>
            </a:r>
            <a:br>
              <a:rPr lang="en-US" sz="1200" dirty="0">
                <a:solidFill>
                  <a:srgbClr val="C00000"/>
                </a:solidFill>
                <a:latin typeface="+mn-lt"/>
                <a:ea typeface="+mn-ea"/>
              </a:rPr>
            </a:br>
            <a:r>
              <a:rPr lang="en-US" sz="1200" dirty="0">
                <a:solidFill>
                  <a:srgbClr val="C00000"/>
                </a:solidFill>
                <a:latin typeface="+mn-lt"/>
                <a:ea typeface="+mn-ea"/>
              </a:rPr>
              <a:t>Amsterdam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 smtClean="0">
                <a:solidFill>
                  <a:srgbClr val="C00000"/>
                </a:solidFill>
                <a:latin typeface="+mn-lt"/>
                <a:ea typeface="+mn-ea"/>
              </a:rPr>
              <a:t>Physics Data Processing</a:t>
            </a:r>
            <a:r>
              <a:rPr lang="en-US" sz="1200" i="1" baseline="0" dirty="0" smtClean="0">
                <a:solidFill>
                  <a:srgbClr val="C00000"/>
                </a:solidFill>
                <a:latin typeface="+mn-lt"/>
                <a:ea typeface="+mn-ea"/>
              </a:rPr>
              <a:t> Group</a:t>
            </a:r>
            <a:endParaRPr lang="en-US" sz="1200" i="1" dirty="0">
              <a:solidFill>
                <a:srgbClr val="C00000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FF0000">
                  <a:alpha val="79000"/>
                </a:srgbClr>
              </a:gs>
              <a:gs pos="50000">
                <a:srgbClr val="FF0000"/>
              </a:gs>
              <a:gs pos="100000">
                <a:srgbClr val="FF0000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3" name="Picture 12" descr="nikhef_logo.gi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15063"/>
            <a:ext cx="1008063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Isosceles Triangle 12"/>
          <p:cNvSpPr/>
          <p:nvPr/>
        </p:nvSpPr>
        <p:spPr>
          <a:xfrm flipV="1">
            <a:off x="0" y="6072188"/>
            <a:ext cx="9144000" cy="42862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5626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 i="0" dirty="0">
                <a:solidFill>
                  <a:schemeClr val="bg1"/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613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Gill Sans MT" charset="0"/>
              </a:defRPr>
            </a:lvl1pPr>
          </a:lstStyle>
          <a:p>
            <a:fld id="{4FFD49CA-B6C2-F84D-BA5F-1FA1BF8BDF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928938" y="6305550"/>
            <a:ext cx="2633662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Gill Sans MT" charset="0"/>
              </a:defRPr>
            </a:lvl1pPr>
          </a:lstStyle>
          <a:p>
            <a:fld id="{C24621F0-284A-7341-A374-91D0059FFAB4}" type="datetimeFigureOut">
              <a:rPr lang="en-US"/>
              <a:pPr/>
              <a:t>5/13/11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69975" y="214313"/>
            <a:ext cx="73025" cy="592931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8"/>
          <p:cNvSpPr/>
          <p:nvPr/>
        </p:nvSpPr>
        <p:spPr>
          <a:xfrm>
            <a:off x="1012117" y="1344613"/>
            <a:ext cx="63500" cy="6508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7"/>
          <p:cNvSpPr/>
          <p:nvPr/>
        </p:nvSpPr>
        <p:spPr>
          <a:xfrm>
            <a:off x="928662" y="1566202"/>
            <a:ext cx="210312" cy="21031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8"/>
          <p:cNvSpPr/>
          <p:nvPr/>
        </p:nvSpPr>
        <p:spPr>
          <a:xfrm>
            <a:off x="1164517" y="1497013"/>
            <a:ext cx="63500" cy="6508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9" r:id="rId2"/>
    <p:sldLayoutId id="214748369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700" r:id="rId9"/>
    <p:sldLayoutId id="2147483695" r:id="rId10"/>
    <p:sldLayoutId id="2147483696" r:id="rId11"/>
    <p:sldLayoutId id="2147483697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rgbClr val="FF0000"/>
        </a:buClr>
        <a:buSzPct val="80000"/>
        <a:buFont typeface="Wingdings 2" charset="0"/>
        <a:buChar char="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charset="0"/>
        <a:buChar char="◦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charset="0"/>
        <a:buChar char="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Wingdings 2" charset="0"/>
        <a:buChar char="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Wingdings 2" charset="0"/>
        <a:buChar char="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Monitoring Session Summary</a:t>
            </a:r>
            <a:endParaRPr lang="en-US" dirty="0">
              <a:ea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dirty="0" smtClean="0">
                <a:ea typeface="+mn-ea"/>
              </a:rPr>
              <a:t>EGI Virtualization Workshop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>
                <a:ea typeface="+mn-ea"/>
              </a:rPr>
              <a:t>12-13 May, Amsterdam</a:t>
            </a:r>
          </a:p>
          <a:p>
            <a:pPr>
              <a:buFont typeface="Wingdings 2" pitchFamily="18" charset="2"/>
              <a:buNone/>
              <a:defRPr/>
            </a:pPr>
            <a:endParaRPr lang="en-US" dirty="0">
              <a:ea typeface="+mn-ea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>
                <a:ea typeface="+mn-ea"/>
              </a:rPr>
              <a:t>Thanks to all the participants, Peter </a:t>
            </a:r>
            <a:r>
              <a:rPr lang="en-US" dirty="0" err="1" smtClean="0">
                <a:ea typeface="+mn-ea"/>
              </a:rPr>
              <a:t>Solagna</a:t>
            </a:r>
            <a:r>
              <a:rPr lang="en-US" dirty="0" smtClean="0">
                <a:ea typeface="+mn-ea"/>
              </a:rPr>
              <a:t> for slide editing and Vangelis </a:t>
            </a:r>
            <a:r>
              <a:rPr lang="en-US" dirty="0" err="1" smtClean="0">
                <a:ea typeface="+mn-ea"/>
              </a:rPr>
              <a:t>Floros</a:t>
            </a:r>
            <a:r>
              <a:rPr lang="en-US" dirty="0" smtClean="0">
                <a:ea typeface="+mn-ea"/>
              </a:rPr>
              <a:t> for notes!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level tests of VM gateway service</a:t>
            </a:r>
          </a:p>
          <a:p>
            <a:r>
              <a:rPr lang="en-US" dirty="0" smtClean="0"/>
              <a:t>External tests “submit a VM and see what it does” akin to current job submit tests</a:t>
            </a:r>
          </a:p>
          <a:p>
            <a:r>
              <a:rPr lang="en-US" dirty="0" err="1" smtClean="0"/>
              <a:t>Nagios</a:t>
            </a:r>
            <a:r>
              <a:rPr lang="en-US" dirty="0" smtClean="0"/>
              <a:t> framework already exists; use this!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976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</a:t>
            </a:r>
          </a:p>
          <a:p>
            <a:pPr lvl="1"/>
            <a:r>
              <a:rPr lang="en-US" dirty="0" smtClean="0"/>
              <a:t>De facto standard: </a:t>
            </a:r>
            <a:r>
              <a:rPr lang="en-US" dirty="0" err="1" smtClean="0"/>
              <a:t>Nagios</a:t>
            </a:r>
            <a:endParaRPr lang="en-US" dirty="0" smtClean="0"/>
          </a:p>
          <a:p>
            <a:r>
              <a:rPr lang="en-US" dirty="0" smtClean="0"/>
              <a:t>Best practices: </a:t>
            </a:r>
            <a:r>
              <a:rPr lang="en-US" dirty="0" err="1" smtClean="0"/>
              <a:t>Nagios</a:t>
            </a:r>
            <a:endParaRPr lang="en-US" dirty="0" smtClean="0"/>
          </a:p>
          <a:p>
            <a:r>
              <a:rPr lang="en-US" dirty="0" smtClean="0"/>
              <a:t>Maturity level of the software: ok</a:t>
            </a:r>
          </a:p>
          <a:p>
            <a:r>
              <a:rPr lang="en-US" dirty="0" smtClean="0"/>
              <a:t>Availability of the software: ok</a:t>
            </a:r>
          </a:p>
          <a:p>
            <a:r>
              <a:rPr lang="en-US" dirty="0" smtClean="0"/>
              <a:t>Priorities : develop the two plugins.</a:t>
            </a:r>
          </a:p>
          <a:p>
            <a:r>
              <a:rPr lang="en-US" dirty="0" smtClean="0"/>
              <a:t>Gaps, issues and concerns</a:t>
            </a:r>
          </a:p>
          <a:p>
            <a:pPr lvl="1"/>
            <a:r>
              <a:rPr lang="en-US" dirty="0" smtClean="0"/>
              <a:t>Somebody needs to write the plugins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Answers to the needed questions at infrastructure level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 ourselves first on best practice</a:t>
            </a:r>
          </a:p>
          <a:p>
            <a:r>
              <a:rPr lang="en-US" dirty="0" smtClean="0"/>
              <a:t>If nothing new is needed, develop nothing</a:t>
            </a:r>
          </a:p>
          <a:p>
            <a:r>
              <a:rPr lang="en-US" dirty="0" smtClean="0"/>
              <a:t>To 0</a:t>
            </a:r>
            <a:r>
              <a:rPr lang="en-US" baseline="30000" dirty="0" smtClean="0"/>
              <a:t>th</a:t>
            </a:r>
            <a:r>
              <a:rPr lang="en-US" dirty="0" smtClean="0"/>
              <a:t> order should need nothing new since a VM is just an application</a:t>
            </a:r>
          </a:p>
          <a:p>
            <a:pPr marL="8255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for Security Monitoring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19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want to know which VMs they have started and what is their status</a:t>
            </a:r>
          </a:p>
          <a:p>
            <a:r>
              <a:rPr lang="en-US" dirty="0" smtClean="0"/>
              <a:t>We assume that the VM management layer is rich enough to have internal monitoring where necessary (</a:t>
            </a:r>
            <a:r>
              <a:rPr lang="en-US" dirty="0" err="1" smtClean="0"/>
              <a:t>eg</a:t>
            </a:r>
            <a:r>
              <a:rPr lang="en-US" dirty="0" smtClean="0"/>
              <a:t> can I shut down host Z in ten minutes?)</a:t>
            </a:r>
          </a:p>
          <a:p>
            <a:r>
              <a:rPr lang="en-US" dirty="0" smtClean="0"/>
              <a:t>Large class of things to be measured for scheduling purposes!!! When will my VM run, how many VMs can I run,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Where is the data closest to my job?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identified but out of 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67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RP, 9 D </a:t>
            </a:r>
            <a:r>
              <a:rPr lang="en-US" dirty="0" smtClean="0">
                <a:solidFill>
                  <a:srgbClr val="FF0000"/>
                </a:solidFill>
              </a:rPr>
              <a:t>(uh oh)</a:t>
            </a:r>
            <a:r>
              <a:rPr lang="en-US" dirty="0" smtClean="0"/>
              <a:t>, 2 U</a:t>
            </a:r>
          </a:p>
          <a:p>
            <a:r>
              <a:rPr lang="en-US" dirty="0" smtClean="0"/>
              <a:t>Four parts:</a:t>
            </a:r>
          </a:p>
          <a:p>
            <a:pPr marL="917575" lvl="1" indent="-514350">
              <a:buFont typeface="+mj-lt"/>
              <a:buAutoNum type="arabicPeriod"/>
            </a:pPr>
            <a:r>
              <a:rPr lang="en-US" dirty="0" smtClean="0"/>
              <a:t>Why Monitor</a:t>
            </a:r>
          </a:p>
          <a:p>
            <a:pPr marL="917575" lvl="1" indent="-514350">
              <a:buFont typeface="+mj-lt"/>
              <a:buAutoNum type="arabicPeriod"/>
            </a:pPr>
            <a:r>
              <a:rPr lang="en-US" dirty="0" smtClean="0"/>
              <a:t>What to Monitor for 1.</a:t>
            </a:r>
          </a:p>
          <a:p>
            <a:pPr marL="917575" lvl="1" indent="-514350">
              <a:buFont typeface="+mj-lt"/>
              <a:buAutoNum type="arabicPeriod"/>
            </a:pPr>
            <a:r>
              <a:rPr lang="en-US" dirty="0" smtClean="0"/>
              <a:t>How to Monitor 2.</a:t>
            </a:r>
          </a:p>
          <a:p>
            <a:pPr marL="917575" lvl="1" indent="-514350">
              <a:buFont typeface="+mj-lt"/>
              <a:buAutoNum type="arabicPeriod"/>
            </a:pPr>
            <a:r>
              <a:rPr lang="en-US" dirty="0" smtClean="0"/>
              <a:t>Required questions based on 3.</a:t>
            </a:r>
          </a:p>
          <a:p>
            <a:pPr marL="642937" indent="-514350"/>
            <a:r>
              <a:rPr lang="en-US" dirty="0" smtClean="0"/>
              <a:t>Spent almost all time on 1 and 2</a:t>
            </a:r>
            <a:endParaRPr lang="en-US" dirty="0"/>
          </a:p>
          <a:p>
            <a:pPr marL="128587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4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76400" y="1828800"/>
            <a:ext cx="655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  <a:cs typeface="Papyrus"/>
              </a:rPr>
              <a:t>"You've got to be very careful if you don't know where you </a:t>
            </a:r>
            <a:r>
              <a:rPr lang="en-US" sz="3200" dirty="0" smtClean="0">
                <a:latin typeface="Papyrus"/>
                <a:cs typeface="Papyrus"/>
              </a:rPr>
              <a:t>are going</a:t>
            </a:r>
            <a:r>
              <a:rPr lang="en-US" sz="3200" dirty="0">
                <a:latin typeface="Papyrus"/>
                <a:cs typeface="Papyrus"/>
              </a:rPr>
              <a:t>, because you might not get there."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Yogi </a:t>
            </a:r>
            <a:r>
              <a:rPr lang="en-US" sz="2400" dirty="0"/>
              <a:t>Berra</a:t>
            </a:r>
          </a:p>
        </p:txBody>
      </p:sp>
    </p:spTree>
    <p:extLst>
      <p:ext uri="{BB962C8B-B14F-4D97-AF65-F5344CB8AC3E}">
        <p14:creationId xmlns:p14="http://schemas.microsoft.com/office/powerpoint/2010/main" val="16365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“problem needing solution”</a:t>
            </a:r>
          </a:p>
          <a:p>
            <a:r>
              <a:rPr lang="en-US" dirty="0" smtClean="0"/>
              <a:t>Lots of scope discussion</a:t>
            </a:r>
          </a:p>
          <a:p>
            <a:r>
              <a:rPr lang="en-US" dirty="0" smtClean="0"/>
              <a:t>Monitoring != Measurement : monitoring concerns answer to question “functioning correctly?” Lots more things being measured than monitored …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Monitor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9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monitoring : done by users; just make sure we don’t make it hard for them</a:t>
            </a:r>
          </a:p>
          <a:p>
            <a:r>
              <a:rPr lang="en-US" dirty="0" smtClean="0"/>
              <a:t>Site admin monitoring (bare metal) : use what we already have</a:t>
            </a:r>
          </a:p>
          <a:p>
            <a:r>
              <a:rPr lang="en-US" dirty="0" smtClean="0"/>
              <a:t>Security monitoring perhaps is more important in virtual world; we did not explore this.  Somebody should look at whether we need to do anything (</a:t>
            </a:r>
            <a:r>
              <a:rPr lang="en-US" dirty="0" err="1" smtClean="0"/>
              <a:t>nb</a:t>
            </a:r>
            <a:r>
              <a:rPr lang="en-US" dirty="0" smtClean="0"/>
              <a:t> we don’t do this now either).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032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curitymonitor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57200"/>
            <a:ext cx="4368800" cy="551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5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whether the service is functioning correctly</a:t>
            </a:r>
          </a:p>
          <a:p>
            <a:r>
              <a:rPr lang="en-US" dirty="0" smtClean="0"/>
              <a:t>Basic info on activities of VM</a:t>
            </a:r>
          </a:p>
          <a:p>
            <a:pPr lvl="1"/>
            <a:r>
              <a:rPr lang="en-US" dirty="0" smtClean="0"/>
              <a:t>Amazon provides:</a:t>
            </a:r>
          </a:p>
          <a:p>
            <a:pPr lvl="2"/>
            <a:r>
              <a:rPr lang="en-US" dirty="0" err="1" smtClean="0"/>
              <a:t>Avg</a:t>
            </a:r>
            <a:r>
              <a:rPr lang="en-US" dirty="0" smtClean="0"/>
              <a:t> &amp; peak net in/out, </a:t>
            </a:r>
            <a:r>
              <a:rPr lang="en-US" dirty="0" err="1" smtClean="0"/>
              <a:t>cpu</a:t>
            </a:r>
            <a:r>
              <a:rPr lang="en-US" dirty="0" smtClean="0"/>
              <a:t> utilization, disk reads/writes</a:t>
            </a:r>
          </a:p>
          <a:p>
            <a:r>
              <a:rPr lang="en-US" dirty="0" smtClean="0"/>
              <a:t>Understand whether there are contention problems within farm</a:t>
            </a:r>
          </a:p>
          <a:p>
            <a:pPr lvl="1"/>
            <a:r>
              <a:rPr lang="en-US" dirty="0" smtClean="0"/>
              <a:t>May be handled by VM </a:t>
            </a:r>
            <a:r>
              <a:rPr lang="en-US" dirty="0" err="1" smtClean="0"/>
              <a:t>mgt</a:t>
            </a:r>
            <a:r>
              <a:rPr lang="en-US" dirty="0" smtClean="0"/>
              <a:t> layer?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left of why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162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</a:t>
            </a:r>
            <a:r>
              <a:rPr lang="en-US" dirty="0" smtClean="0"/>
              <a:t>not monitor what is happening inside the VM</a:t>
            </a:r>
          </a:p>
          <a:p>
            <a:pPr lvl="1"/>
            <a:r>
              <a:rPr lang="en-US" dirty="0" smtClean="0"/>
              <a:t>Inspecting VM internal behavior raises privacy issues</a:t>
            </a:r>
          </a:p>
          <a:p>
            <a:r>
              <a:rPr lang="en-US" dirty="0" smtClean="0"/>
              <a:t>Fuzzy </a:t>
            </a:r>
            <a:r>
              <a:rPr lang="en-US" dirty="0" smtClean="0"/>
              <a:t>line between monitoring and information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033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monitoring of VMs is provided by various VM </a:t>
            </a:r>
            <a:r>
              <a:rPr lang="en-US" dirty="0" err="1" smtClean="0"/>
              <a:t>mgt</a:t>
            </a:r>
            <a:r>
              <a:rPr lang="en-US" dirty="0" smtClean="0"/>
              <a:t> systems?  Is this enough?</a:t>
            </a:r>
          </a:p>
          <a:p>
            <a:r>
              <a:rPr lang="en-US" dirty="0" smtClean="0"/>
              <a:t>If not, do we want to develop community probes (ganglia?) aimed at detecting contention?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54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ikstyl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ns:customPropertyEditors xmlns:tns="http://schemas.microsoft.com/office/2006/customDocumentInformationPanel">
  <tns:showOnOpen>true</tns:showOnOpen>
  <tns:defaultPropertyEditorNamespace>Standard properties</tns:defaultPropertyEditorNamespace>
</tns:customPropertyEditors>
</file>

<file path=customXml/itemProps1.xml><?xml version="1.0" encoding="utf-8"?>
<ds:datastoreItem xmlns:ds="http://schemas.openxmlformats.org/officeDocument/2006/customXml" ds:itemID="{C91BAAD7-E1A1-4DB6-B22E-6629564085C3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Nikstyl.potx</Template>
  <TotalTime>449</TotalTime>
  <Words>516</Words>
  <Application>Microsoft Macintosh PowerPoint</Application>
  <PresentationFormat>On-screen Show (4:3)</PresentationFormat>
  <Paragraphs>61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Nikstyl</vt:lpstr>
      <vt:lpstr>Monitoring Session Summary</vt:lpstr>
      <vt:lpstr>Structure</vt:lpstr>
      <vt:lpstr>PowerPoint Presentation</vt:lpstr>
      <vt:lpstr>Why Monitor</vt:lpstr>
      <vt:lpstr>Scope</vt:lpstr>
      <vt:lpstr>PowerPoint Presentation</vt:lpstr>
      <vt:lpstr>What’s left of why</vt:lpstr>
      <vt:lpstr>What’s</vt:lpstr>
      <vt:lpstr>Open questions</vt:lpstr>
      <vt:lpstr>What to do</vt:lpstr>
      <vt:lpstr>Answers to the needed questions at infrastructure level </vt:lpstr>
      <vt:lpstr>Answers for Security Monitoring</vt:lpstr>
      <vt:lpstr>Issues identified but out of scope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gabbyz</dc:creator>
  <dc:description>Nikhef horizontal template</dc:description>
  <cp:lastModifiedBy>Jeff Templon</cp:lastModifiedBy>
  <cp:revision>23</cp:revision>
  <dcterms:created xsi:type="dcterms:W3CDTF">2009-03-19T10:57:53Z</dcterms:created>
  <dcterms:modified xsi:type="dcterms:W3CDTF">2011-05-13T08:33:31Z</dcterms:modified>
</cp:coreProperties>
</file>