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4F5150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4F5150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4F5150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4F5150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4F5150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400" kern="1200">
        <a:solidFill>
          <a:srgbClr val="4F5150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1400" kern="1200">
        <a:solidFill>
          <a:srgbClr val="4F5150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1400" kern="1200">
        <a:solidFill>
          <a:srgbClr val="4F5150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1400" kern="1200">
        <a:solidFill>
          <a:srgbClr val="4F5150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FCE"/>
    <a:srgbClr val="83B73D"/>
    <a:srgbClr val="62AF35"/>
    <a:srgbClr val="626464"/>
    <a:srgbClr val="464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Designformatvorlage 2 - Akz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25" autoAdjust="0"/>
  </p:normalViewPr>
  <p:slideViewPr>
    <p:cSldViewPr>
      <p:cViewPr varScale="1">
        <p:scale>
          <a:sx n="68" d="100"/>
          <a:sy n="68" d="100"/>
        </p:scale>
        <p:origin x="-1760" y="-120"/>
      </p:cViewPr>
      <p:guideLst>
        <p:guide orient="horz" pos="2160"/>
        <p:guide orient="horz" pos="527"/>
        <p:guide orient="horz" pos="672"/>
        <p:guide orient="horz" pos="288"/>
        <p:guide pos="544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D0C9E-876F-464A-9851-387D21B93A73}" type="datetimeFigureOut">
              <a:rPr lang="de-DE" smtClean="0"/>
              <a:pPr/>
              <a:t>13.05.11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D7607-FCB5-1946-AB13-7CA6F051A41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2877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CC3C819-3C72-F044-B260-77D63F979EA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197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r>
              <a:rPr lang="en-US">
                <a:latin typeface="Arial" charset="0"/>
                <a:cs typeface="Arial" charset="0"/>
              </a:rPr>
              <a:t>Bandwidth, network type, memory, disk space, IP address, # cores, CPU, firewall rules, running time</a:t>
            </a:r>
          </a:p>
          <a:p>
            <a:pPr marL="171450" indent="-171450">
              <a:buFontTx/>
              <a:buChar char="-"/>
            </a:pPr>
            <a:r>
              <a:rPr lang="en-US">
                <a:latin typeface="Arial" charset="0"/>
              </a:rPr>
              <a:t>R</a:t>
            </a:r>
            <a:r>
              <a:rPr lang="de-DE">
                <a:latin typeface="Arial" charset="0"/>
              </a:rPr>
              <a:t>equested uptime, exclusive usage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63E1E4-C52B-AE49-A4E0-BE560E59335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800600"/>
            <a:ext cx="8229599" cy="64452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5516563"/>
            <a:ext cx="8229599" cy="6477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2"/>
          </p:nvPr>
        </p:nvSpPr>
        <p:spPr>
          <a:xfrm>
            <a:off x="1306348" y="6356350"/>
            <a:ext cx="7380452" cy="365125"/>
          </a:xfrm>
        </p:spPr>
        <p:txBody>
          <a:bodyPr/>
          <a:lstStyle/>
          <a:p>
            <a:r>
              <a:rPr lang="de-DE" smtClean="0"/>
              <a:t>EGI User Virtualization Workshop, May 12-13, 2011 in Amsterdam</a:t>
            </a:r>
            <a:endParaRPr lang="de-DE" dirty="0"/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F4DC32C-E3A3-D244-B8AD-401592467C8B}" type="datetime1">
              <a:rPr lang="de-DE" smtClean="0"/>
              <a:t>13.05.11</a:t>
            </a:fld>
            <a:r>
              <a:rPr lang="de-DE" smtClean="0"/>
              <a:t> </a:t>
            </a:r>
            <a:r>
              <a:rPr lang="de-DE" smtClean="0"/>
              <a:t>|</a:t>
            </a:r>
            <a:endParaRPr lang="de-DE" dirty="0"/>
          </a:p>
        </p:txBody>
      </p:sp>
      <p:sp>
        <p:nvSpPr>
          <p:cNvPr id="22" name="Rectangle 26"/>
          <p:cNvSpPr>
            <a:spLocks noChangeArrowheads="1"/>
          </p:cNvSpPr>
          <p:nvPr userDrawn="1"/>
        </p:nvSpPr>
        <p:spPr bwMode="auto">
          <a:xfrm>
            <a:off x="5334000" y="414704"/>
            <a:ext cx="2895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nl-NL" sz="1500" dirty="0" smtClean="0">
                <a:solidFill>
                  <a:schemeClr val="tx1"/>
                </a:solidFill>
                <a:latin typeface="Akkurat Light Office" pitchFamily="50" charset="0"/>
              </a:rPr>
              <a:t>Robotics Research Institute</a:t>
            </a:r>
          </a:p>
          <a:p>
            <a:r>
              <a:rPr lang="nl-NL" sz="1500" dirty="0" smtClean="0">
                <a:solidFill>
                  <a:schemeClr val="tx1"/>
                </a:solidFill>
                <a:latin typeface="Akkurat Light Office" pitchFamily="50" charset="0"/>
              </a:rPr>
              <a:t>Section Information Technology</a:t>
            </a:r>
            <a:endParaRPr lang="nl-NL" sz="1500" dirty="0">
              <a:solidFill>
                <a:schemeClr val="tx1"/>
              </a:solidFill>
              <a:latin typeface="Akkurat Light Office" pitchFamily="50" charset="0"/>
            </a:endParaRPr>
          </a:p>
        </p:txBody>
      </p:sp>
      <p:pic>
        <p:nvPicPr>
          <p:cNvPr id="23" name="Picture 31" descr="irf-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533400"/>
            <a:ext cx="360362" cy="338138"/>
          </a:xfrm>
          <a:prstGeom prst="rect">
            <a:avLst/>
          </a:prstGeom>
          <a:noFill/>
        </p:spPr>
      </p:pic>
      <p:pic>
        <p:nvPicPr>
          <p:cNvPr id="24" name="Bild 23" descr="TU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381000"/>
            <a:ext cx="800100" cy="517525"/>
          </a:xfrm>
          <a:prstGeom prst="rect">
            <a:avLst/>
          </a:prstGeom>
        </p:spPr>
      </p:pic>
      <p:sp>
        <p:nvSpPr>
          <p:cNvPr id="25" name="Rectangle 26"/>
          <p:cNvSpPr>
            <a:spLocks noChangeArrowheads="1"/>
          </p:cNvSpPr>
          <p:nvPr userDrawn="1"/>
        </p:nvSpPr>
        <p:spPr bwMode="auto">
          <a:xfrm>
            <a:off x="1219200" y="414704"/>
            <a:ext cx="2895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nl-NL" sz="1500" dirty="0" smtClean="0">
                <a:solidFill>
                  <a:schemeClr val="tx1"/>
                </a:solidFill>
                <a:latin typeface="Akkurat Light Office" pitchFamily="50" charset="0"/>
              </a:rPr>
              <a:t>technische universität</a:t>
            </a:r>
          </a:p>
          <a:p>
            <a:r>
              <a:rPr lang="nl-NL" sz="1500" dirty="0" smtClean="0">
                <a:solidFill>
                  <a:schemeClr val="tx1"/>
                </a:solidFill>
                <a:latin typeface="Akkurat Light Office" pitchFamily="50" charset="0"/>
              </a:rPr>
              <a:t>dortmund</a:t>
            </a:r>
            <a:endParaRPr lang="nl-NL" sz="1500" dirty="0">
              <a:solidFill>
                <a:schemeClr val="tx1"/>
              </a:solidFill>
              <a:latin typeface="Akkurat Light Office" pitchFamily="50" charset="0"/>
            </a:endParaRP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/>
          </p:nvPr>
        </p:nvSpPr>
        <p:spPr>
          <a:xfrm>
            <a:off x="457200" y="1066800"/>
            <a:ext cx="8229600" cy="3652095"/>
          </a:xfrm>
        </p:spPr>
        <p:txBody>
          <a:bodyPr/>
          <a:lstStyle/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EF9A-A553-2D43-BC59-9FA565710ABA}" type="datetime1">
              <a:rPr lang="de-DE" smtClean="0"/>
              <a:t>13.05.11</a:t>
            </a:fld>
            <a:r>
              <a:rPr lang="de-DE" smtClean="0"/>
              <a:t> </a:t>
            </a:r>
            <a:r>
              <a:rPr lang="de-DE" smtClean="0"/>
              <a:t>|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2054B-EE2E-5346-B183-160A19B4C00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EGI User Virtualization Workshop, May 12-13, 2011 in Amsterdam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(zweispalt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199" y="1828800"/>
            <a:ext cx="4064167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8001" y="1828435"/>
            <a:ext cx="408679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5E52-BB43-064D-B8E5-7ED5BED4AD70}" type="datetime1">
              <a:rPr lang="de-DE" smtClean="0"/>
              <a:t>13.05.11</a:t>
            </a:fld>
            <a:r>
              <a:rPr lang="de-DE" smtClean="0"/>
              <a:t> </a:t>
            </a:r>
            <a:r>
              <a:rPr lang="de-DE" smtClean="0"/>
              <a:t>|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2054B-EE2E-5346-B183-160A19B4C00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EGI User Virtualization Workshop, May 12-13, 2011 in Amsterdam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Inhalt (zwei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599" cy="6858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828799"/>
            <a:ext cx="8229599" cy="2178429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4081953"/>
            <a:ext cx="8229600" cy="2169762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2531-70D7-A34C-8D8D-5DFCDA42FD50}" type="datetime1">
              <a:rPr lang="de-DE" smtClean="0"/>
              <a:t>13.05.11</a:t>
            </a:fld>
            <a:r>
              <a:rPr lang="de-DE" smtClean="0"/>
              <a:t> </a:t>
            </a:r>
            <a:r>
              <a:rPr lang="de-DE" smtClean="0"/>
              <a:t>|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2054B-EE2E-5346-B183-160A19B4C00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EGI User Virtualization Workshop, May 12-13, 2011 in Amsterdam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nhalt (le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5A00-ABBA-5F47-9A66-F44CF2A7865A}" type="datetime1">
              <a:rPr lang="de-DE" smtClean="0"/>
              <a:t>13.05.11</a:t>
            </a:fld>
            <a:r>
              <a:rPr lang="de-DE" smtClean="0"/>
              <a:t> </a:t>
            </a:r>
            <a:r>
              <a:rPr lang="de-DE" smtClean="0"/>
              <a:t>|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2054B-EE2E-5346-B183-160A19B4C00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EGI User Virtualization Workshop, May 12-13, 2011 in Amsterdam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1066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8288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5334000" y="414704"/>
            <a:ext cx="2895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nl-NL" sz="1500" dirty="0" smtClean="0">
                <a:solidFill>
                  <a:schemeClr val="tx1"/>
                </a:solidFill>
                <a:latin typeface="Akkurat Light Office" pitchFamily="50" charset="0"/>
              </a:rPr>
              <a:t>Robotics Research Institute</a:t>
            </a:r>
          </a:p>
          <a:p>
            <a:r>
              <a:rPr lang="nl-NL" sz="1500" dirty="0" smtClean="0">
                <a:solidFill>
                  <a:schemeClr val="tx1"/>
                </a:solidFill>
                <a:latin typeface="Akkurat Light Office" pitchFamily="50" charset="0"/>
              </a:rPr>
              <a:t>Section Information Technology</a:t>
            </a:r>
            <a:endParaRPr lang="nl-NL" sz="1500" dirty="0">
              <a:solidFill>
                <a:schemeClr val="tx1"/>
              </a:solidFill>
              <a:latin typeface="Akkurat Light Office" pitchFamily="50" charset="0"/>
            </a:endParaRPr>
          </a:p>
        </p:txBody>
      </p:sp>
      <p:pic>
        <p:nvPicPr>
          <p:cNvPr id="1055" name="Picture 31" descr="irf-log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05800" y="533400"/>
            <a:ext cx="360362" cy="338138"/>
          </a:xfrm>
          <a:prstGeom prst="rect">
            <a:avLst/>
          </a:prstGeom>
          <a:noFill/>
        </p:spPr>
      </p:pic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1306348" y="6356350"/>
            <a:ext cx="669465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EGI User Virtualization Workshop, May 12-13, 2011 in Amsterdam</a:t>
            </a:r>
            <a:endParaRPr lang="de-DE" dirty="0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38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8FA24A9-91FF-FD4A-9546-AFE17E155E3D}" type="datetime1">
              <a:rPr lang="de-DE" smtClean="0"/>
              <a:t>13.05.11</a:t>
            </a:fld>
            <a:r>
              <a:rPr lang="de-DE" smtClean="0"/>
              <a:t> </a:t>
            </a:r>
            <a:r>
              <a:rPr lang="de-DE" dirty="0" smtClean="0"/>
              <a:t>|</a:t>
            </a:r>
            <a:endParaRPr lang="de-DE" dirty="0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accent1"/>
                </a:solidFill>
                <a:latin typeface="+mn-lt"/>
              </a:defRPr>
            </a:lvl1pPr>
          </a:lstStyle>
          <a:p>
            <a:fld id="{9EE2054B-EE2E-5346-B183-160A19B4C00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1" name="Bild 20" descr="TU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381000"/>
            <a:ext cx="800100" cy="517525"/>
          </a:xfrm>
          <a:prstGeom prst="rect">
            <a:avLst/>
          </a:prstGeom>
        </p:spPr>
      </p:pic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1219200" y="414704"/>
            <a:ext cx="2895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nl-NL" sz="1500" dirty="0" smtClean="0">
                <a:solidFill>
                  <a:schemeClr val="tx1"/>
                </a:solidFill>
                <a:latin typeface="Akkurat Light Office" pitchFamily="50" charset="0"/>
              </a:rPr>
              <a:t>technische universität</a:t>
            </a:r>
          </a:p>
          <a:p>
            <a:r>
              <a:rPr lang="nl-NL" sz="1500" dirty="0" smtClean="0">
                <a:solidFill>
                  <a:schemeClr val="tx1"/>
                </a:solidFill>
                <a:latin typeface="Akkurat Light Office" pitchFamily="50" charset="0"/>
              </a:rPr>
              <a:t>dortmund</a:t>
            </a:r>
            <a:endParaRPr lang="nl-NL" sz="1500" dirty="0">
              <a:solidFill>
                <a:schemeClr val="tx1"/>
              </a:solidFill>
              <a:latin typeface="Akkurat Light Office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kkurat Office" pitchFamily="50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kkurat Office" pitchFamily="50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kkurat Office" pitchFamily="50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kkurat Office" pitchFamily="50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kkurat Office" pitchFamily="50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kkurat Office" pitchFamily="50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kkurat Office" pitchFamily="50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kkurat Office" pitchFamily="50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3B73D"/>
        </a:buClr>
        <a:buFont typeface="Wingdings" charset="2"/>
        <a:buChar char="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3B73D"/>
        </a:buClr>
        <a:buFont typeface="Wingdings" charset="2"/>
        <a:buChar char="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3B73D"/>
        </a:buClr>
        <a:buFont typeface="Wingdings" charset="2"/>
        <a:buChar char="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3B73D"/>
        </a:buClr>
        <a:buFont typeface="Wingdings" charset="2"/>
        <a:buChar char="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3B73D"/>
        </a:buClr>
        <a:buFont typeface="Wingdings" charset="2"/>
        <a:buChar char="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3B73D"/>
        </a:buClr>
        <a:buFont typeface="Wingdings" charset="2"/>
        <a:buChar char="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3B73D"/>
        </a:buClr>
        <a:buFont typeface="Wingdings" charset="2"/>
        <a:buChar char="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3B73D"/>
        </a:buClr>
        <a:buFont typeface="Wingdings" charset="2"/>
        <a:buChar char="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3B73D"/>
        </a:buClr>
        <a:buFont typeface="Wingdings" charset="2"/>
        <a:buChar char="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EGI User </a:t>
            </a:r>
            <a:r>
              <a:rPr lang="de-DE" dirty="0" err="1" smtClean="0"/>
              <a:t>Virtualization</a:t>
            </a:r>
            <a:r>
              <a:rPr lang="de-DE" dirty="0" smtClean="0"/>
              <a:t> Workshop</a:t>
            </a:r>
            <a:br>
              <a:rPr lang="de-DE" dirty="0" smtClean="0"/>
            </a:br>
            <a:r>
              <a:rPr lang="de-DE" sz="1600" dirty="0" smtClean="0"/>
              <a:t>May 12-13, 2011 in Amsterdam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dirty="0" err="1" smtClean="0"/>
              <a:t>Breakout</a:t>
            </a:r>
            <a:r>
              <a:rPr lang="de-DE" dirty="0" smtClean="0"/>
              <a:t> Session on VM Management: </a:t>
            </a:r>
            <a:r>
              <a:rPr lang="de-DE" dirty="0" err="1" smtClean="0"/>
              <a:t>Results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600" dirty="0" smtClean="0"/>
              <a:t>Alexander Papaspyrou (</a:t>
            </a:r>
            <a:r>
              <a:rPr lang="de-DE" sz="1600" dirty="0" err="1" smtClean="0"/>
              <a:t>with</a:t>
            </a:r>
            <a:r>
              <a:rPr lang="de-DE" sz="1600" dirty="0" smtClean="0"/>
              <a:t> Sergio </a:t>
            </a:r>
            <a:r>
              <a:rPr lang="de-DE" sz="1600" dirty="0" err="1" smtClean="0"/>
              <a:t>Andreozzi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Sy</a:t>
            </a:r>
            <a:r>
              <a:rPr lang="de-DE" sz="1600" dirty="0" smtClean="0"/>
              <a:t> </a:t>
            </a:r>
            <a:r>
              <a:rPr lang="de-DE" sz="1600" dirty="0" err="1" smtClean="0"/>
              <a:t>Holsinger</a:t>
            </a:r>
            <a:r>
              <a:rPr lang="de-DE" sz="1600" dirty="0" smtClean="0"/>
              <a:t>)</a:t>
            </a:r>
            <a:endParaRPr lang="de-DE" sz="1600" dirty="0"/>
          </a:p>
        </p:txBody>
      </p:sp>
      <p:pic>
        <p:nvPicPr>
          <p:cNvPr id="6" name="Picture 35" descr="cloud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2"/>
          <a:srcRect t="16378" b="1637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050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&amp; Best Practices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11188" y="1844824"/>
            <a:ext cx="8075612" cy="4094014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Standards “Market” well-covered</a:t>
            </a:r>
          </a:p>
          <a:p>
            <a:pPr lvl="1">
              <a:defRPr/>
            </a:pPr>
            <a:r>
              <a:rPr lang="en-US" sz="2000" dirty="0" smtClean="0"/>
              <a:t>De-facto, but proprietary (AWS family, Azure, etc.)</a:t>
            </a:r>
          </a:p>
          <a:p>
            <a:pPr lvl="2">
              <a:defRPr/>
            </a:pPr>
            <a:r>
              <a:rPr lang="en-US" sz="1600" dirty="0" smtClean="0"/>
              <a:t>EC2 maybe on a higher level interesting (exposed to users)</a:t>
            </a:r>
          </a:p>
          <a:p>
            <a:pPr lvl="2">
              <a:defRPr/>
            </a:pPr>
            <a:r>
              <a:rPr lang="en-US" sz="1600" dirty="0" smtClean="0"/>
              <a:t>Azure and others not explicitly requested</a:t>
            </a:r>
          </a:p>
          <a:p>
            <a:pPr lvl="1">
              <a:defRPr/>
            </a:pPr>
            <a:r>
              <a:rPr lang="en-US" sz="2000" dirty="0" smtClean="0"/>
              <a:t>Open (as in independent standards bodies)</a:t>
            </a:r>
          </a:p>
          <a:p>
            <a:pPr>
              <a:defRPr/>
            </a:pPr>
            <a:r>
              <a:rPr lang="en-US" sz="2400" dirty="0" smtClean="0"/>
              <a:t>VM management developing</a:t>
            </a:r>
          </a:p>
          <a:p>
            <a:pPr lvl="1">
              <a:defRPr/>
            </a:pPr>
            <a:r>
              <a:rPr lang="en-US" sz="2000" dirty="0" smtClean="0"/>
              <a:t>OCCI family and </a:t>
            </a:r>
            <a:r>
              <a:rPr lang="en-US" sz="2000" dirty="0" err="1" smtClean="0"/>
              <a:t>TCloud</a:t>
            </a:r>
            <a:r>
              <a:rPr lang="en-US" sz="2000" dirty="0" smtClean="0"/>
              <a:t> for VM management</a:t>
            </a:r>
          </a:p>
          <a:p>
            <a:pPr lvl="1">
              <a:defRPr/>
            </a:pPr>
            <a:r>
              <a:rPr lang="en-US" sz="2000" dirty="0" smtClean="0"/>
              <a:t>OVF for VM description</a:t>
            </a:r>
          </a:p>
          <a:p>
            <a:pPr lvl="1">
              <a:defRPr/>
            </a:pPr>
            <a:r>
              <a:rPr lang="en-US" sz="2000" dirty="0" smtClean="0"/>
              <a:t>CDMI (and others) for companion data provisioning</a:t>
            </a:r>
          </a:p>
          <a:p>
            <a:pPr lvl="1">
              <a:defRPr/>
            </a:pPr>
            <a:r>
              <a:rPr lang="en-US" sz="2000" dirty="0" smtClean="0"/>
              <a:t>Networking still unclear</a:t>
            </a:r>
          </a:p>
          <a:p>
            <a:pPr marL="57150" indent="0" algn="ctr">
              <a:buFont typeface="Arial" charset="0"/>
              <a:buNone/>
              <a:defRPr/>
            </a:pPr>
            <a:r>
              <a:rPr lang="en-US" sz="2400" dirty="0" smtClean="0"/>
              <a:t>Harmonization of those required!</a:t>
            </a:r>
          </a:p>
          <a:p>
            <a:pPr marL="400050">
              <a:defRPr/>
            </a:pPr>
            <a:r>
              <a:rPr lang="en-US" sz="2400" dirty="0" smtClean="0"/>
              <a:t>ACTION: Evaluate maturity of proposed products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3E3D-DFCB-444F-97BF-CB58849D2694}" type="datetime1">
              <a:rPr lang="de-DE" smtClean="0"/>
              <a:t>13.05.11</a:t>
            </a:fld>
            <a:r>
              <a:rPr lang="de-DE" smtClean="0"/>
              <a:t> |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EGI User Virtualization Workshop, May 12-13, 2011 in Amsterdam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2054B-EE2E-5346-B183-160A19B4C004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99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Software on </a:t>
            </a:r>
            <a:r>
              <a:rPr lang="de-DE" dirty="0" err="1"/>
              <a:t>the</a:t>
            </a:r>
            <a:r>
              <a:rPr lang="de-DE" dirty="0"/>
              <a:t> Market</a:t>
            </a:r>
          </a:p>
        </p:txBody>
      </p:sp>
      <p:sp>
        <p:nvSpPr>
          <p:cNvPr id="9218" name="Inhaltsplatzhalter 2"/>
          <p:cNvSpPr>
            <a:spLocks noGrp="1"/>
          </p:cNvSpPr>
          <p:nvPr>
            <p:ph idx="1"/>
          </p:nvPr>
        </p:nvSpPr>
        <p:spPr>
          <a:xfrm>
            <a:off x="611188" y="1844824"/>
            <a:ext cx="8075612" cy="4094014"/>
          </a:xfrm>
        </p:spPr>
        <p:txBody>
          <a:bodyPr/>
          <a:lstStyle/>
          <a:p>
            <a:pPr eaLnBrk="1" hangingPunct="1"/>
            <a:r>
              <a:rPr lang="en-US" sz="2400" dirty="0"/>
              <a:t>Market pretty diverse</a:t>
            </a:r>
          </a:p>
          <a:p>
            <a:pPr lvl="1" eaLnBrk="1" hangingPunct="1"/>
            <a:r>
              <a:rPr lang="en-US" sz="2000" dirty="0">
                <a:cs typeface="Arial" charset="0"/>
              </a:rPr>
              <a:t>Commercial, Academic, and Open Source</a:t>
            </a:r>
          </a:p>
          <a:p>
            <a:pPr lvl="1" eaLnBrk="1" hangingPunct="1"/>
            <a:r>
              <a:rPr lang="en-US" sz="2000" dirty="0">
                <a:cs typeface="Arial" charset="0"/>
              </a:rPr>
              <a:t>“Classic” VM players (hypervisor market)</a:t>
            </a:r>
          </a:p>
          <a:p>
            <a:pPr lvl="1" eaLnBrk="1" hangingPunct="1"/>
            <a:r>
              <a:rPr lang="en-US" sz="2000" dirty="0">
                <a:cs typeface="Arial" charset="0"/>
              </a:rPr>
              <a:t>“Cloudy” offerings (Cloud/VM management)</a:t>
            </a:r>
          </a:p>
          <a:p>
            <a:pPr lvl="1" eaLnBrk="1" hangingPunct="1"/>
            <a:r>
              <a:rPr lang="en-US" sz="2000" dirty="0">
                <a:cs typeface="Arial" charset="0"/>
              </a:rPr>
              <a:t>Traditional Batch Schedulers</a:t>
            </a:r>
          </a:p>
          <a:p>
            <a:r>
              <a:rPr lang="de-DE" sz="2400" dirty="0" err="1"/>
              <a:t>Should</a:t>
            </a:r>
            <a:r>
              <a:rPr lang="de-DE" sz="2400" dirty="0"/>
              <a:t> </a:t>
            </a:r>
            <a:r>
              <a:rPr lang="de-DE" sz="2400" dirty="0" err="1"/>
              <a:t>consider</a:t>
            </a:r>
            <a:r>
              <a:rPr lang="de-DE" sz="2400" dirty="0"/>
              <a:t> </a:t>
            </a:r>
            <a:r>
              <a:rPr lang="de-DE" sz="2400" dirty="0" err="1"/>
              <a:t>supported</a:t>
            </a:r>
            <a:r>
              <a:rPr lang="de-DE" sz="2400" dirty="0"/>
              <a:t> API </a:t>
            </a:r>
            <a:r>
              <a:rPr lang="de-DE" sz="2400" dirty="0" err="1"/>
              <a:t>standards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achieve</a:t>
            </a:r>
            <a:r>
              <a:rPr lang="de-DE" sz="2400" dirty="0"/>
              <a:t> a </a:t>
            </a:r>
            <a:r>
              <a:rPr lang="de-DE" sz="2400" dirty="0" err="1"/>
              <a:t>harmonized</a:t>
            </a:r>
            <a:r>
              <a:rPr lang="de-DE" sz="2400" dirty="0"/>
              <a:t> </a:t>
            </a:r>
            <a:r>
              <a:rPr lang="de-DE" sz="2400" dirty="0" err="1"/>
              <a:t>environment</a:t>
            </a:r>
            <a:endParaRPr lang="de-DE" sz="24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1270-C3DC-BA49-8902-C3AC4789E9E9}" type="datetime1">
              <a:rPr lang="de-DE" smtClean="0"/>
              <a:t>13.05.11</a:t>
            </a:fld>
            <a:r>
              <a:rPr lang="de-DE" smtClean="0"/>
              <a:t> |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EGI User Virtualization Workshop, May 12-13, 2011 in Amsterdam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2054B-EE2E-5346-B183-160A19B4C00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75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Priorities</a:t>
            </a:r>
            <a:endParaRPr lang="de-DE" dirty="0"/>
          </a:p>
        </p:txBody>
      </p:sp>
      <p:sp>
        <p:nvSpPr>
          <p:cNvPr id="10242" name="Inhaltsplatzhalter 2"/>
          <p:cNvSpPr>
            <a:spLocks noGrp="1"/>
          </p:cNvSpPr>
          <p:nvPr>
            <p:ph idx="1"/>
          </p:nvPr>
        </p:nvSpPr>
        <p:spPr>
          <a:xfrm>
            <a:off x="611188" y="1844824"/>
            <a:ext cx="8075612" cy="4094014"/>
          </a:xfrm>
        </p:spPr>
        <p:txBody>
          <a:bodyPr/>
          <a:lstStyle/>
          <a:p>
            <a:r>
              <a:rPr lang="de-DE" sz="2400" dirty="0" err="1"/>
              <a:t>Deployment</a:t>
            </a:r>
            <a:endParaRPr lang="de-DE" sz="2400" dirty="0"/>
          </a:p>
          <a:p>
            <a:pPr lvl="1"/>
            <a:r>
              <a:rPr lang="de-DE" sz="2000" dirty="0">
                <a:cs typeface="Arial" charset="0"/>
              </a:rPr>
              <a:t>***Parameters </a:t>
            </a:r>
            <a:r>
              <a:rPr lang="de-DE" sz="2000" dirty="0" err="1">
                <a:cs typeface="Arial" charset="0"/>
              </a:rPr>
              <a:t>to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instantiate</a:t>
            </a:r>
            <a:r>
              <a:rPr lang="de-DE" sz="2000" dirty="0">
                <a:cs typeface="Arial" charset="0"/>
              </a:rPr>
              <a:t> a </a:t>
            </a:r>
            <a:r>
              <a:rPr lang="de-DE" sz="2000" dirty="0" err="1">
                <a:cs typeface="Arial" charset="0"/>
              </a:rPr>
              <a:t>single</a:t>
            </a:r>
            <a:r>
              <a:rPr lang="de-DE" sz="2000" dirty="0">
                <a:cs typeface="Arial" charset="0"/>
              </a:rPr>
              <a:t> VM</a:t>
            </a:r>
          </a:p>
          <a:p>
            <a:pPr lvl="1"/>
            <a:r>
              <a:rPr lang="de-DE" sz="2000" dirty="0">
                <a:cs typeface="Arial" charset="0"/>
              </a:rPr>
              <a:t>***API </a:t>
            </a:r>
            <a:r>
              <a:rPr lang="de-DE" sz="2000" dirty="0" err="1">
                <a:cs typeface="Arial" charset="0"/>
              </a:rPr>
              <a:t>should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expose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supported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hypervisors</a:t>
            </a:r>
            <a:endParaRPr lang="de-DE" sz="2000" dirty="0">
              <a:cs typeface="Arial" charset="0"/>
            </a:endParaRPr>
          </a:p>
          <a:p>
            <a:pPr lvl="1"/>
            <a:r>
              <a:rPr lang="de-DE" sz="2000" dirty="0">
                <a:cs typeface="Arial" charset="0"/>
              </a:rPr>
              <a:t>**</a:t>
            </a:r>
            <a:r>
              <a:rPr lang="de-DE" sz="2000" dirty="0" err="1">
                <a:cs typeface="Arial" charset="0"/>
              </a:rPr>
              <a:t>Mechanisms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for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deploying</a:t>
            </a:r>
            <a:r>
              <a:rPr lang="de-DE" sz="2000" dirty="0">
                <a:cs typeface="Arial" charset="0"/>
              </a:rPr>
              <a:t> VM </a:t>
            </a:r>
            <a:r>
              <a:rPr lang="de-DE" sz="2000" dirty="0" err="1">
                <a:cs typeface="Arial" charset="0"/>
              </a:rPr>
              <a:t>landscapes</a:t>
            </a:r>
            <a:endParaRPr lang="de-DE" sz="2000" dirty="0">
              <a:cs typeface="Arial" charset="0"/>
            </a:endParaRPr>
          </a:p>
          <a:p>
            <a:pPr lvl="1"/>
            <a:r>
              <a:rPr lang="de-DE" sz="2000" dirty="0">
                <a:cs typeface="Arial" charset="0"/>
              </a:rPr>
              <a:t>*</a:t>
            </a:r>
            <a:r>
              <a:rPr lang="de-DE" sz="2000" dirty="0" err="1">
                <a:cs typeface="Arial" charset="0"/>
              </a:rPr>
              <a:t>Specification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of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QoS</a:t>
            </a:r>
            <a:r>
              <a:rPr lang="de-DE" sz="2000" dirty="0">
                <a:cs typeface="Arial" charset="0"/>
              </a:rPr>
              <a:t> (via SLA)</a:t>
            </a:r>
          </a:p>
          <a:p>
            <a:r>
              <a:rPr lang="de-DE" sz="2400" dirty="0"/>
              <a:t>Management</a:t>
            </a:r>
          </a:p>
          <a:p>
            <a:pPr lvl="1"/>
            <a:r>
              <a:rPr lang="de-DE" sz="2000" dirty="0">
                <a:cs typeface="Arial" charset="0"/>
              </a:rPr>
              <a:t>***</a:t>
            </a:r>
            <a:r>
              <a:rPr lang="de-DE" sz="2000" dirty="0" err="1">
                <a:cs typeface="Arial" charset="0"/>
              </a:rPr>
              <a:t>Bulk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operations</a:t>
            </a:r>
            <a:endParaRPr lang="de-DE" sz="2000" dirty="0">
              <a:cs typeface="Arial" charset="0"/>
            </a:endParaRPr>
          </a:p>
          <a:p>
            <a:pPr lvl="1"/>
            <a:r>
              <a:rPr lang="de-DE" sz="2000" dirty="0">
                <a:cs typeface="Arial" charset="0"/>
              </a:rPr>
              <a:t>***State </a:t>
            </a:r>
            <a:r>
              <a:rPr lang="de-DE" sz="2000" dirty="0" err="1">
                <a:cs typeface="Arial" charset="0"/>
              </a:rPr>
              <a:t>view</a:t>
            </a:r>
            <a:r>
              <a:rPr lang="de-DE" sz="2000" dirty="0">
                <a:cs typeface="Arial" charset="0"/>
              </a:rPr>
              <a:t> (</a:t>
            </a:r>
            <a:r>
              <a:rPr lang="de-DE" sz="2000" dirty="0" err="1">
                <a:cs typeface="Arial" charset="0"/>
              </a:rPr>
              <a:t>provider</a:t>
            </a:r>
            <a:r>
              <a:rPr lang="de-DE" sz="2000" dirty="0">
                <a:cs typeface="Arial" charset="0"/>
              </a:rPr>
              <a:t>/</a:t>
            </a:r>
            <a:r>
              <a:rPr lang="de-DE" sz="2000" dirty="0" err="1">
                <a:cs typeface="Arial" charset="0"/>
              </a:rPr>
              <a:t>user</a:t>
            </a:r>
            <a:r>
              <a:rPr lang="de-DE" sz="2000" dirty="0">
                <a:cs typeface="Arial" charset="0"/>
              </a:rPr>
              <a:t>)</a:t>
            </a:r>
          </a:p>
          <a:p>
            <a:pPr lvl="1"/>
            <a:r>
              <a:rPr lang="de-DE" sz="2000" dirty="0">
                <a:cs typeface="Arial" charset="0"/>
              </a:rPr>
              <a:t>**</a:t>
            </a:r>
            <a:r>
              <a:rPr lang="de-DE" sz="2000" dirty="0" err="1">
                <a:cs typeface="Arial" charset="0"/>
              </a:rPr>
              <a:t>Expiry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and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revocation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of</a:t>
            </a:r>
            <a:r>
              <a:rPr lang="de-DE" sz="2000" dirty="0">
                <a:cs typeface="Arial" charset="0"/>
              </a:rPr>
              <a:t> </a:t>
            </a:r>
            <a:r>
              <a:rPr lang="de-DE" sz="2000" dirty="0" err="1">
                <a:cs typeface="Arial" charset="0"/>
              </a:rPr>
              <a:t>images</a:t>
            </a:r>
            <a:endParaRPr lang="de-DE" sz="2000" dirty="0">
              <a:cs typeface="Arial" charset="0"/>
            </a:endParaRPr>
          </a:p>
          <a:p>
            <a:pPr lvl="1"/>
            <a:r>
              <a:rPr lang="de-DE" sz="2000" dirty="0">
                <a:cs typeface="Arial" charset="0"/>
              </a:rPr>
              <a:t>**Snapshot </a:t>
            </a:r>
            <a:r>
              <a:rPr lang="de-DE" sz="2000" dirty="0" err="1">
                <a:cs typeface="Arial" charset="0"/>
              </a:rPr>
              <a:t>taking</a:t>
            </a:r>
            <a:endParaRPr lang="de-DE" sz="2000" dirty="0">
              <a:cs typeface="Arial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41A2-5476-6B4C-923A-324800B57162}" type="datetime1">
              <a:rPr lang="de-DE" smtClean="0"/>
              <a:t>13.05.11</a:t>
            </a:fld>
            <a:r>
              <a:rPr lang="de-DE" smtClean="0"/>
              <a:t> |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EGI User Virtualization Workshop, May 12-13, 2011 in Amsterdam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2054B-EE2E-5346-B183-160A19B4C00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88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Priorities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844824"/>
            <a:ext cx="8075612" cy="4094014"/>
          </a:xfrm>
        </p:spPr>
        <p:txBody>
          <a:bodyPr/>
          <a:lstStyle/>
          <a:p>
            <a:pPr>
              <a:defRPr/>
            </a:pPr>
            <a:r>
              <a:rPr lang="de-DE" sz="2400" dirty="0" smtClean="0"/>
              <a:t>Security</a:t>
            </a:r>
          </a:p>
          <a:p>
            <a:pPr lvl="1">
              <a:defRPr/>
            </a:pPr>
            <a:r>
              <a:rPr lang="de-DE" sz="2000" dirty="0" smtClean="0"/>
              <a:t>***Support traditional (X.509/VOMS), but </a:t>
            </a:r>
            <a:r>
              <a:rPr lang="de-DE" sz="2000" dirty="0" err="1" smtClean="0"/>
              <a:t>consider</a:t>
            </a:r>
            <a:r>
              <a:rPr lang="de-DE" sz="2000" dirty="0" smtClean="0"/>
              <a:t> </a:t>
            </a:r>
            <a:r>
              <a:rPr lang="de-DE" sz="2000" dirty="0" err="1" smtClean="0"/>
              <a:t>others</a:t>
            </a:r>
            <a:r>
              <a:rPr lang="de-DE" sz="2000" dirty="0" smtClean="0"/>
              <a:t> (SAML, </a:t>
            </a:r>
            <a:r>
              <a:rPr lang="de-DE" sz="2000" dirty="0" err="1" smtClean="0"/>
              <a:t>Shibboleth</a:t>
            </a:r>
            <a:r>
              <a:rPr lang="de-DE" sz="2000" dirty="0" smtClean="0"/>
              <a:t>, </a:t>
            </a:r>
            <a:r>
              <a:rPr lang="de-DE" sz="2000" dirty="0" err="1" smtClean="0"/>
              <a:t>eduGAIN</a:t>
            </a:r>
            <a:r>
              <a:rPr lang="de-DE" sz="2000" dirty="0" smtClean="0"/>
              <a:t>)</a:t>
            </a:r>
          </a:p>
          <a:p>
            <a:pPr lvl="1">
              <a:defRPr/>
            </a:pPr>
            <a:r>
              <a:rPr lang="en-US" sz="2000" dirty="0" smtClean="0">
                <a:cs typeface="Arial" charset="0"/>
              </a:rPr>
              <a:t>**Provider </a:t>
            </a:r>
            <a:r>
              <a:rPr lang="en-US" sz="2000" dirty="0">
                <a:cs typeface="Arial" charset="0"/>
              </a:rPr>
              <a:t>should be able to understand </a:t>
            </a:r>
            <a:r>
              <a:rPr lang="en-US" sz="2000" dirty="0" smtClean="0">
                <a:cs typeface="Arial" charset="0"/>
              </a:rPr>
              <a:t>which running VM is based which image (for revocation)</a:t>
            </a:r>
          </a:p>
          <a:p>
            <a:pPr>
              <a:defRPr/>
            </a:pPr>
            <a:r>
              <a:rPr lang="en-US" sz="2400" dirty="0" smtClean="0">
                <a:cs typeface="Arial" charset="0"/>
              </a:rPr>
              <a:t>Capacity planning</a:t>
            </a:r>
          </a:p>
          <a:p>
            <a:pPr lvl="1">
              <a:defRPr/>
            </a:pPr>
            <a:r>
              <a:rPr lang="en-US" sz="2000" dirty="0" smtClean="0">
                <a:cs typeface="Arial" charset="0"/>
              </a:rPr>
              <a:t>*Scheduling capabilities in the interface</a:t>
            </a:r>
          </a:p>
          <a:p>
            <a:pPr lvl="1">
              <a:defRPr/>
            </a:pPr>
            <a:r>
              <a:rPr lang="en-US" sz="2000" dirty="0" smtClean="0">
                <a:cs typeface="Arial" charset="0"/>
              </a:rPr>
              <a:t>*“How long will it take from request to instantiation” (both for single and bulk submissions)</a:t>
            </a:r>
          </a:p>
          <a:p>
            <a:pPr marL="57150" indent="0" algn="ctr">
              <a:buFont typeface="Arial" charset="0"/>
              <a:buNone/>
              <a:defRPr/>
            </a:pPr>
            <a:r>
              <a:rPr lang="en-US" sz="2400" dirty="0" smtClean="0">
                <a:cs typeface="Arial" charset="0"/>
              </a:rPr>
              <a:t>Higher priority in a production </a:t>
            </a:r>
            <a:r>
              <a:rPr lang="en-US" sz="2400" dirty="0" smtClean="0">
                <a:cs typeface="Arial" charset="0"/>
              </a:rPr>
              <a:t>scenario</a:t>
            </a:r>
            <a:endParaRPr lang="en-US" sz="2400" dirty="0" smtClean="0">
              <a:cs typeface="Arial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C88-4981-1B4B-AB65-292827CE40BF}" type="datetime1">
              <a:rPr lang="de-DE" smtClean="0"/>
              <a:t>13.05.11</a:t>
            </a:fld>
            <a:r>
              <a:rPr lang="de-DE" smtClean="0"/>
              <a:t> |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EGI User Virtualization Workshop, May 12-13, 2011 in Amsterdam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2054B-EE2E-5346-B183-160A19B4C00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10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Gaps, Issues &amp; Concerns</a:t>
            </a:r>
          </a:p>
        </p:txBody>
      </p:sp>
      <p:sp>
        <p:nvSpPr>
          <p:cNvPr id="12290" name="Inhaltsplatzhalter 2"/>
          <p:cNvSpPr>
            <a:spLocks noGrp="1"/>
          </p:cNvSpPr>
          <p:nvPr>
            <p:ph idx="1"/>
          </p:nvPr>
        </p:nvSpPr>
        <p:spPr>
          <a:xfrm>
            <a:off x="611188" y="1844824"/>
            <a:ext cx="8075612" cy="4094014"/>
          </a:xfrm>
        </p:spPr>
        <p:txBody>
          <a:bodyPr/>
          <a:lstStyle/>
          <a:p>
            <a:r>
              <a:rPr lang="de-DE" sz="2400" dirty="0"/>
              <a:t>Need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understand</a:t>
            </a:r>
            <a:r>
              <a:rPr lang="de-DE" sz="2400" dirty="0"/>
              <a:t> </a:t>
            </a:r>
            <a:r>
              <a:rPr lang="de-DE" sz="2400" dirty="0" err="1"/>
              <a:t>whether</a:t>
            </a:r>
            <a:r>
              <a:rPr lang="de-DE" sz="2400" dirty="0"/>
              <a:t> different </a:t>
            </a:r>
            <a:r>
              <a:rPr lang="de-DE" sz="2400" dirty="0" err="1"/>
              <a:t>types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appliances</a:t>
            </a:r>
            <a:r>
              <a:rPr lang="de-DE" sz="2400" dirty="0"/>
              <a:t> </a:t>
            </a:r>
            <a:r>
              <a:rPr lang="de-DE" sz="2400" dirty="0" err="1"/>
              <a:t>require</a:t>
            </a:r>
            <a:r>
              <a:rPr lang="de-DE" sz="2400" dirty="0"/>
              <a:t> </a:t>
            </a:r>
            <a:r>
              <a:rPr lang="de-DE" sz="2400" dirty="0" err="1"/>
              <a:t>differences</a:t>
            </a:r>
            <a:r>
              <a:rPr lang="de-DE" sz="2400" dirty="0"/>
              <a:t> in </a:t>
            </a:r>
            <a:r>
              <a:rPr lang="de-DE" sz="2400" dirty="0" err="1"/>
              <a:t>management</a:t>
            </a:r>
            <a:endParaRPr lang="de-DE" sz="2400" dirty="0"/>
          </a:p>
          <a:p>
            <a:r>
              <a:rPr lang="de-DE" sz="2400" dirty="0"/>
              <a:t>Networking </a:t>
            </a:r>
            <a:r>
              <a:rPr lang="de-DE" sz="2400" dirty="0" err="1"/>
              <a:t>seems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underrepresented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standards</a:t>
            </a:r>
            <a:r>
              <a:rPr lang="de-DE" sz="2400" dirty="0"/>
              <a:t> </a:t>
            </a:r>
            <a:r>
              <a:rPr lang="de-DE" sz="2400" dirty="0" err="1"/>
              <a:t>arena</a:t>
            </a:r>
            <a:endParaRPr lang="de-DE" sz="2400" dirty="0"/>
          </a:p>
          <a:p>
            <a:r>
              <a:rPr lang="en-US" sz="2400" dirty="0"/>
              <a:t>Trust/endorsement/approval policy and model not entirely clear (esp. with respect to image management)</a:t>
            </a:r>
            <a:endParaRPr lang="de-DE" sz="24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DCD54-852F-8142-9A14-4B7B47554883}" type="datetime1">
              <a:rPr lang="de-DE" smtClean="0"/>
              <a:t>13.05.11</a:t>
            </a:fld>
            <a:r>
              <a:rPr lang="de-DE" smtClean="0"/>
              <a:t> |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EGI User Virtualization Workshop, May 12-13, 2011 in Amsterdam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2054B-EE2E-5346-B183-160A19B4C00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82001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sche Universität Dortmund">
  <a:themeElements>
    <a:clrScheme name="TU Dortmund 1">
      <a:dk1>
        <a:srgbClr val="000000"/>
      </a:dk1>
      <a:lt1>
        <a:srgbClr val="FFFFFF"/>
      </a:lt1>
      <a:dk2>
        <a:srgbClr val="58585A"/>
      </a:dk2>
      <a:lt2>
        <a:srgbClr val="D9DADB"/>
      </a:lt2>
      <a:accent1>
        <a:srgbClr val="84B819"/>
      </a:accent1>
      <a:accent2>
        <a:srgbClr val="AECD6A"/>
      </a:accent2>
      <a:accent3>
        <a:srgbClr val="D3E3AF"/>
      </a:accent3>
      <a:accent4>
        <a:srgbClr val="000000"/>
      </a:accent4>
      <a:accent5>
        <a:srgbClr val="6F7072"/>
      </a:accent5>
      <a:accent6>
        <a:srgbClr val="B1B3B4"/>
      </a:accent6>
      <a:hlink>
        <a:srgbClr val="84B819"/>
      </a:hlink>
      <a:folHlink>
        <a:srgbClr val="000000"/>
      </a:folHlink>
    </a:clrScheme>
    <a:fontScheme name="Leere Präsentation">
      <a:majorFont>
        <a:latin typeface="Akkurat Office"/>
        <a:ea typeface="ヒラギノ角ゴ Pro W3"/>
        <a:cs typeface="ヒラギノ角ゴ Pro W3"/>
      </a:majorFont>
      <a:minorFont>
        <a:latin typeface="Akkurat Light Office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>
            <a:ln>
              <a:noFill/>
            </a:ln>
            <a:solidFill>
              <a:srgbClr val="4F5150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>
            <a:ln>
              <a:noFill/>
            </a:ln>
            <a:solidFill>
              <a:srgbClr val="4F5150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Technische Universität Dortmund.potx</Template>
  <TotalTime>0</TotalTime>
  <Words>445</Words>
  <Application>Microsoft Macintosh PowerPoint</Application>
  <PresentationFormat>Bildschirmpräsentation (4:3)</PresentationFormat>
  <Paragraphs>63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Technische Universität Dortmund</vt:lpstr>
      <vt:lpstr>EGI User Virtualization Workshop May 12-13, 2011 in Amsterdam</vt:lpstr>
      <vt:lpstr>Standards &amp; Best Practices</vt:lpstr>
      <vt:lpstr>Software on the Market</vt:lpstr>
      <vt:lpstr>Requirements and Priorities</vt:lpstr>
      <vt:lpstr>Requirements and Priorities</vt:lpstr>
      <vt:lpstr>Gaps, Issues &amp; Concerns</vt:lpstr>
    </vt:vector>
  </TitlesOfParts>
  <Company>grimm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grimm</dc:creator>
  <cp:lastModifiedBy>Alexander Papaspyrou</cp:lastModifiedBy>
  <cp:revision>86</cp:revision>
  <cp:lastPrinted>2008-05-19T13:16:41Z</cp:lastPrinted>
  <dcterms:created xsi:type="dcterms:W3CDTF">2010-02-09T08:38:16Z</dcterms:created>
  <dcterms:modified xsi:type="dcterms:W3CDTF">2011-05-13T08:18:49Z</dcterms:modified>
</cp:coreProperties>
</file>