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5"/>
  </p:notesMasterIdLst>
  <p:handoutMasterIdLst>
    <p:handoutMasterId r:id="rId16"/>
  </p:handoutMasterIdLst>
  <p:sldIdLst>
    <p:sldId id="280" r:id="rId4"/>
    <p:sldId id="294" r:id="rId5"/>
    <p:sldId id="311" r:id="rId6"/>
    <p:sldId id="312" r:id="rId7"/>
    <p:sldId id="306" r:id="rId8"/>
    <p:sldId id="304" r:id="rId9"/>
    <p:sldId id="305" r:id="rId10"/>
    <p:sldId id="303" r:id="rId11"/>
    <p:sldId id="309" r:id="rId12"/>
    <p:sldId id="313" r:id="rId13"/>
    <p:sldId id="295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655" autoAdjust="0"/>
    <p:restoredTop sz="96208" autoAdjust="0"/>
  </p:normalViewPr>
  <p:slideViewPr>
    <p:cSldViewPr showGuides="1">
      <p:cViewPr varScale="1">
        <p:scale>
          <a:sx n="87" d="100"/>
          <a:sy n="87" d="100"/>
        </p:scale>
        <p:origin x="-6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19/07/18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19/07/18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94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92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42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421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42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42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CC7721-82B1-4E44-B0AD-3F47CFFA7D3B}" type="datetimeFigureOut">
              <a:rPr lang="nl-NL" smtClean="0"/>
              <a:t>19/07/18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DD296C-0DCF-4F40-BA0C-21CE51AEA73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62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30139" cy="99356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Insert footer here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19/07/18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9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OMB Jul 2018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Matthew Viljoen – EGI Foundation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35696" y="3501008"/>
            <a:ext cx="5689178" cy="431477"/>
          </a:xfrm>
        </p:spPr>
        <p:txBody>
          <a:bodyPr/>
          <a:lstStyle/>
          <a:p>
            <a:r>
              <a:rPr lang="en-US" dirty="0" smtClean="0"/>
              <a:t>EGI Operations Manger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208912" cy="122346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DI4R, 9-11 Oct 2018, Lisbon, Portugal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www.digitalinfrastructures.eu</a:t>
            </a:r>
            <a:r>
              <a:rPr lang="en-US" dirty="0"/>
              <a:t>/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	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OMB</a:t>
            </a:r>
          </a:p>
        </p:txBody>
      </p:sp>
      <p:pic>
        <p:nvPicPr>
          <p:cNvPr id="5" name="Picture 4" descr="Screen Shot 2018-07-19 at 09.05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08920"/>
            <a:ext cx="5342949" cy="3486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763" y="4653136"/>
            <a:ext cx="3057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27 </a:t>
            </a:r>
            <a:r>
              <a:rPr lang="en-US" b="1" dirty="0" smtClean="0"/>
              <a:t>Jul </a:t>
            </a:r>
            <a:r>
              <a:rPr lang="en-US" dirty="0" smtClean="0"/>
              <a:t>Draft </a:t>
            </a:r>
            <a:r>
              <a:rPr lang="en-US" dirty="0" err="1" smtClean="0"/>
              <a:t>programme</a:t>
            </a:r>
            <a:r>
              <a:rPr lang="en-US" dirty="0" smtClean="0"/>
              <a:t> online</a:t>
            </a:r>
          </a:p>
          <a:p>
            <a:r>
              <a:rPr lang="en-US" b="1" dirty="0" smtClean="0"/>
              <a:t>17 Aug </a:t>
            </a:r>
            <a:r>
              <a:rPr lang="en-US" dirty="0" smtClean="0"/>
              <a:t>Early bird closes </a:t>
            </a:r>
          </a:p>
          <a:p>
            <a:r>
              <a:rPr lang="en-US" dirty="0" smtClean="0"/>
              <a:t>24 Sep Registration closes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06896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Jointly </a:t>
            </a:r>
            <a:r>
              <a:rPr lang="en-US" b="1" dirty="0" err="1" smtClean="0"/>
              <a:t>organised</a:t>
            </a:r>
            <a:r>
              <a:rPr lang="en-US" b="1" dirty="0" smtClean="0"/>
              <a:t> by EOSC-hub, GÉANT, </a:t>
            </a:r>
            <a:r>
              <a:rPr lang="en-US" b="1" dirty="0" err="1" smtClean="0"/>
              <a:t>OpenAIRE</a:t>
            </a:r>
            <a:r>
              <a:rPr lang="en-US" b="1" dirty="0" smtClean="0"/>
              <a:t> and PRACE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0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Next OMB?</a:t>
            </a:r>
          </a:p>
          <a:p>
            <a:pPr lvl="1"/>
            <a:r>
              <a:rPr lang="en-US" dirty="0" smtClean="0"/>
              <a:t>Matthew, Alessandro on leave last 2 weeks of Aug</a:t>
            </a:r>
          </a:p>
          <a:p>
            <a:pPr lvl="1"/>
            <a:r>
              <a:rPr lang="en-US" dirty="0" smtClean="0"/>
              <a:t>20 Sept?</a:t>
            </a:r>
          </a:p>
          <a:p>
            <a:r>
              <a:rPr lang="en-US" dirty="0" smtClean="0"/>
              <a:t>To be confirmed on ML</a:t>
            </a:r>
          </a:p>
          <a:p>
            <a:pPr marL="457200" lvl="1" indent="0">
              <a:buNone/>
            </a:pPr>
            <a:r>
              <a:rPr lang="en-US" dirty="0" smtClean="0"/>
              <a:t>		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OMB</a:t>
            </a:r>
          </a:p>
        </p:txBody>
      </p:sp>
    </p:spTree>
    <p:extLst>
      <p:ext uri="{BB962C8B-B14F-4D97-AF65-F5344CB8AC3E}">
        <p14:creationId xmlns:p14="http://schemas.microsoft.com/office/powerpoint/2010/main" val="141219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7664" y="130622"/>
            <a:ext cx="7344816" cy="850106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OMB</a:t>
            </a:r>
          </a:p>
        </p:txBody>
      </p:sp>
      <p:pic>
        <p:nvPicPr>
          <p:cNvPr id="2" name="Picture 1" descr="Screen Shot 2018-07-19 at 09.11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02900"/>
            <a:ext cx="8244408" cy="521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2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from NGI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9435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Face-to-face or virtual meetings with NGI(/ROC) managers to: get feedback, future plans, identify problems with EGI/Operations</a:t>
            </a:r>
          </a:p>
          <a:p>
            <a:r>
              <a:rPr lang="en-US" dirty="0" smtClean="0"/>
              <a:t>So far meetings with: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3103801"/>
            <a:ext cx="1728192" cy="147732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 smtClean="0"/>
              <a:t>NGI-CN</a:t>
            </a:r>
          </a:p>
          <a:p>
            <a:r>
              <a:rPr lang="en-US" sz="2400" dirty="0" smtClean="0"/>
              <a:t>NGI-CZ</a:t>
            </a:r>
          </a:p>
          <a:p>
            <a:r>
              <a:rPr lang="en-US" sz="2400" dirty="0" smtClean="0"/>
              <a:t>NGI-GE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3257108"/>
            <a:ext cx="1728192" cy="11079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 err="1" smtClean="0"/>
              <a:t>IberGrid</a:t>
            </a:r>
            <a:endParaRPr lang="en-US" sz="2400" dirty="0" smtClean="0"/>
          </a:p>
          <a:p>
            <a:r>
              <a:rPr lang="en-US" sz="2400" dirty="0" smtClean="0"/>
              <a:t>CERN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4293766"/>
            <a:ext cx="8424936" cy="19435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few common themes</a:t>
            </a:r>
          </a:p>
          <a:p>
            <a:pPr lvl="1"/>
            <a:r>
              <a:rPr lang="en-US" dirty="0" smtClean="0"/>
              <a:t>managing distributed infrastructure with limited effort</a:t>
            </a:r>
          </a:p>
          <a:p>
            <a:pPr lvl="1"/>
            <a:r>
              <a:rPr lang="en-US" dirty="0" smtClean="0"/>
              <a:t>lack of recognition of resource contribution to EGI</a:t>
            </a:r>
          </a:p>
          <a:p>
            <a:pPr lvl="1"/>
            <a:r>
              <a:rPr lang="en-US" dirty="0" smtClean="0"/>
              <a:t>lack of recognition of strongly performing </a:t>
            </a:r>
            <a:r>
              <a:rPr lang="en-US" dirty="0" err="1" smtClean="0"/>
              <a:t>Fedcloud</a:t>
            </a:r>
            <a:r>
              <a:rPr lang="en-US" dirty="0" smtClean="0"/>
              <a:t> SPs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2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Feedback from NGI </a:t>
            </a:r>
            <a:r>
              <a:rPr lang="en-US" dirty="0" smtClean="0"/>
              <a:t>Managers </a:t>
            </a:r>
            <a:r>
              <a:rPr lang="mr-IN" dirty="0" smtClean="0"/>
              <a:t>–</a:t>
            </a:r>
            <a:r>
              <a:rPr lang="en-US" dirty="0" smtClean="0"/>
              <a:t> 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Managing </a:t>
            </a:r>
            <a:r>
              <a:rPr lang="en-US" dirty="0"/>
              <a:t>distributed infrastructure with </a:t>
            </a:r>
            <a:r>
              <a:rPr lang="en-US" dirty="0" smtClean="0"/>
              <a:t>limited effort</a:t>
            </a:r>
          </a:p>
          <a:p>
            <a:pPr marL="400050" lvl="2" indent="0">
              <a:buNone/>
            </a:pPr>
            <a:r>
              <a:rPr lang="en-US" dirty="0" smtClean="0"/>
              <a:t>- improved use of reliable tools for centrally managed service automation</a:t>
            </a:r>
          </a:p>
          <a:p>
            <a:pPr marL="400050" lvl="2" indent="0">
              <a:buNone/>
            </a:pPr>
            <a:r>
              <a:rPr lang="en-US" dirty="0" smtClean="0"/>
              <a:t>- more consistent use of reliable deployment tools</a:t>
            </a:r>
          </a:p>
          <a:p>
            <a:pPr marL="400050" lvl="2" indent="0">
              <a:buNone/>
            </a:pPr>
            <a:r>
              <a:rPr lang="en-US" dirty="0" smtClean="0"/>
              <a:t>through better documentation, templates provided by EGI Central Operations team</a:t>
            </a:r>
            <a:endParaRPr lang="en-US" dirty="0"/>
          </a:p>
          <a:p>
            <a:r>
              <a:rPr lang="en-US" sz="2400" dirty="0" smtClean="0"/>
              <a:t>Lack </a:t>
            </a:r>
            <a:r>
              <a:rPr lang="en-US" sz="2400" dirty="0"/>
              <a:t>of recognition of resource contribution to EGI</a:t>
            </a:r>
          </a:p>
          <a:p>
            <a:pPr marL="0" lvl="1" indent="0">
              <a:buNone/>
            </a:pPr>
            <a:r>
              <a:rPr lang="en-US" sz="2000" dirty="0" smtClean="0"/>
              <a:t>    - </a:t>
            </a:r>
            <a:r>
              <a:rPr lang="en-US" sz="2000" dirty="0"/>
              <a:t>improved citation of work contributed by EGI </a:t>
            </a:r>
            <a:r>
              <a:rPr lang="en-US" sz="2000" dirty="0" smtClean="0"/>
              <a:t>resources</a:t>
            </a:r>
            <a:endParaRPr lang="en-US" sz="2000" dirty="0"/>
          </a:p>
          <a:p>
            <a:pPr marL="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- stress importance of VO managers of citation in publications</a:t>
            </a:r>
          </a:p>
          <a:p>
            <a:pPr marL="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- better enforcement of citation</a:t>
            </a:r>
          </a:p>
          <a:p>
            <a:r>
              <a:rPr lang="en-US" sz="2400" dirty="0" smtClean="0"/>
              <a:t>Lack </a:t>
            </a:r>
            <a:r>
              <a:rPr lang="en-US" sz="2400" dirty="0" smtClean="0"/>
              <a:t>of recognition of strongly performing SPs</a:t>
            </a:r>
          </a:p>
          <a:p>
            <a:pPr marL="0" lvl="1" indent="0">
              <a:buNone/>
            </a:pPr>
            <a:r>
              <a:rPr lang="en-US" sz="2000" dirty="0" smtClean="0"/>
              <a:t>    </a:t>
            </a:r>
            <a:r>
              <a:rPr lang="en-US" sz="2000" dirty="0"/>
              <a:t>- </a:t>
            </a:r>
            <a:r>
              <a:rPr lang="en-US" sz="2000" dirty="0" smtClean="0"/>
              <a:t>revisit the concept of ‘badging’ </a:t>
            </a:r>
            <a:r>
              <a:rPr lang="en-US" sz="2000" dirty="0" err="1" smtClean="0"/>
              <a:t>Fedcloud</a:t>
            </a:r>
            <a:r>
              <a:rPr lang="en-US" sz="2000" dirty="0" smtClean="0"/>
              <a:t> </a:t>
            </a:r>
            <a:r>
              <a:rPr lang="en-US" sz="2000" dirty="0" err="1" smtClean="0"/>
              <a:t>Fedcoud</a:t>
            </a:r>
            <a:r>
              <a:rPr lang="en-US" sz="2000" dirty="0" smtClean="0"/>
              <a:t> sites (talk later)</a:t>
            </a:r>
            <a:endParaRPr lang="en-US" sz="2000" dirty="0"/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49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Operations News from EOSC-hub </a:t>
            </a:r>
            <a:r>
              <a:rPr lang="mr-IN" dirty="0" smtClean="0"/>
              <a:t>–</a:t>
            </a:r>
            <a:r>
              <a:rPr lang="en-US" dirty="0" smtClean="0"/>
              <a:t> Harmonization of operations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Three focus areas:</a:t>
            </a:r>
            <a:endParaRPr lang="en-GB" dirty="0" smtClean="0"/>
          </a:p>
          <a:p>
            <a:pPr marL="457200" lvl="1" indent="0">
              <a:buNone/>
            </a:pPr>
            <a:r>
              <a:rPr lang="en-US" dirty="0" smtClean="0"/>
              <a:t>1. Operations Governance </a:t>
            </a:r>
          </a:p>
          <a:p>
            <a:pPr marL="457200" lvl="1" indent="0">
              <a:buNone/>
            </a:pPr>
            <a:r>
              <a:rPr lang="en-US" sz="2000" i="1" dirty="0" smtClean="0"/>
              <a:t>method to oversee service delivery</a:t>
            </a:r>
            <a:endParaRPr lang="en-US" sz="2000" i="1" dirty="0" smtClean="0"/>
          </a:p>
          <a:p>
            <a:pPr marL="457200" lvl="1" indent="0">
              <a:buNone/>
            </a:pPr>
            <a:r>
              <a:rPr lang="en-US" dirty="0" smtClean="0"/>
              <a:t>2. Service Monitoring</a:t>
            </a:r>
            <a:endParaRPr lang="en-US" dirty="0"/>
          </a:p>
          <a:p>
            <a:pPr marL="457200" lvl="1" indent="0">
              <a:buNone/>
            </a:pPr>
            <a:r>
              <a:rPr lang="en-US" sz="2000" i="1" dirty="0" smtClean="0"/>
              <a:t>common procedures, reducing duplication &amp; spreading best practice</a:t>
            </a:r>
            <a:endParaRPr lang="en-US" sz="2000" i="1" dirty="0" smtClean="0"/>
          </a:p>
          <a:p>
            <a:pPr marL="457200" lvl="1" indent="0">
              <a:buNone/>
            </a:pPr>
            <a:r>
              <a:rPr lang="en-US" dirty="0"/>
              <a:t>3. </a:t>
            </a:r>
            <a:r>
              <a:rPr lang="en-US" dirty="0" smtClean="0"/>
              <a:t>Collaboration between member e-Infrastructures</a:t>
            </a:r>
            <a:endParaRPr lang="en-US" dirty="0"/>
          </a:p>
          <a:p>
            <a:pPr marL="457200" lvl="1" indent="0">
              <a:buNone/>
            </a:pPr>
            <a:r>
              <a:rPr lang="en-US" sz="2000" i="1" dirty="0" smtClean="0"/>
              <a:t>common operations procedures, tools</a:t>
            </a:r>
            <a:endParaRPr lang="en-US" sz="2000" i="1" dirty="0"/>
          </a:p>
          <a:p>
            <a:pPr marL="457200" lvl="1" indent="0">
              <a:buNone/>
            </a:pPr>
            <a:endParaRPr lang="en-US" sz="2000" i="1" dirty="0"/>
          </a:p>
          <a:p>
            <a:pPr marL="457200" lvl="1" indent="0">
              <a:buNone/>
            </a:pPr>
            <a:endParaRPr lang="en-US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</p:spPr>
        <p:txBody>
          <a:bodyPr/>
          <a:lstStyle/>
          <a:p>
            <a:r>
              <a:rPr lang="en-GB" dirty="0"/>
              <a:t>OMB</a:t>
            </a:r>
          </a:p>
        </p:txBody>
      </p:sp>
      <p:pic>
        <p:nvPicPr>
          <p:cNvPr id="6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150650" cy="14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0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Operations News from EOSC-hub </a:t>
            </a:r>
            <a:r>
              <a:rPr lang="mr-IN" dirty="0" smtClean="0"/>
              <a:t>–</a:t>
            </a:r>
            <a:r>
              <a:rPr lang="en-US" dirty="0" smtClean="0"/>
              <a:t> Harmonization of operations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Proposals agreed upon regarding harmonization of 3 key areas:</a:t>
            </a:r>
          </a:p>
          <a:p>
            <a:pPr marL="457200" lvl="1" indent="0">
              <a:buNone/>
            </a:pPr>
            <a:r>
              <a:rPr lang="en-US" dirty="0" smtClean="0"/>
              <a:t>1. Operations Governance </a:t>
            </a:r>
          </a:p>
          <a:p>
            <a:pPr marL="457200" lvl="1" indent="0">
              <a:buNone/>
            </a:pPr>
            <a:r>
              <a:rPr lang="en-US" sz="2000" i="1" dirty="0" smtClean="0"/>
              <a:t>new body similar to OMB reporting to AMB, covering operations and development of EOSC-hub SMS </a:t>
            </a:r>
            <a:r>
              <a:rPr lang="en-US" sz="2000" i="1" dirty="0" smtClean="0"/>
              <a:t>processes. Writing </a:t>
            </a:r>
            <a:r>
              <a:rPr lang="en-US" sz="2000" i="1" dirty="0" err="1" smtClean="0"/>
              <a:t>ToR</a:t>
            </a:r>
            <a:r>
              <a:rPr lang="en-US" sz="2000" i="1" dirty="0" smtClean="0"/>
              <a:t> to be ready for launch of first EOSC-hub services (Marketplace, XGUS)</a:t>
            </a:r>
            <a:endParaRPr lang="en-US" sz="2000" i="1" dirty="0" smtClean="0"/>
          </a:p>
          <a:p>
            <a:pPr marL="457200" lvl="1" indent="0">
              <a:buNone/>
            </a:pPr>
            <a:r>
              <a:rPr lang="en-US" dirty="0" smtClean="0"/>
              <a:t>2. Service Monitoring</a:t>
            </a:r>
            <a:endParaRPr lang="en-US" dirty="0"/>
          </a:p>
          <a:p>
            <a:pPr marL="457200" lvl="1" indent="0">
              <a:buNone/>
            </a:pPr>
            <a:r>
              <a:rPr lang="en-US" sz="2000" i="1" dirty="0" smtClean="0"/>
              <a:t>common procedures based on </a:t>
            </a:r>
            <a:r>
              <a:rPr lang="en-US" sz="2000" i="1" dirty="0" smtClean="0"/>
              <a:t>ARGO. need for consistent OLAs across </a:t>
            </a:r>
            <a:r>
              <a:rPr lang="en-US" sz="2000" i="1" dirty="0" err="1" smtClean="0"/>
              <a:t>eInfrastructures</a:t>
            </a:r>
            <a:r>
              <a:rPr lang="en-US" sz="2000" i="1" dirty="0" smtClean="0"/>
              <a:t>. </a:t>
            </a:r>
            <a:r>
              <a:rPr lang="en-US" sz="2000" i="1" smtClean="0"/>
              <a:t>Being prepared.</a:t>
            </a:r>
            <a:endParaRPr lang="en-US" sz="2000" i="1" dirty="0" smtClean="0"/>
          </a:p>
          <a:p>
            <a:pPr marL="457200" lvl="1" indent="0">
              <a:buNone/>
            </a:pPr>
            <a:r>
              <a:rPr lang="en-US" dirty="0"/>
              <a:t>3. </a:t>
            </a:r>
            <a:r>
              <a:rPr lang="en-US" dirty="0" smtClean="0"/>
              <a:t>Collaboration between member e-Infrastructures</a:t>
            </a:r>
            <a:endParaRPr lang="en-US" dirty="0"/>
          </a:p>
          <a:p>
            <a:pPr marL="457200" lvl="1" indent="0">
              <a:buNone/>
            </a:pPr>
            <a:r>
              <a:rPr lang="en-US" sz="2000" i="1" dirty="0" smtClean="0"/>
              <a:t>peering </a:t>
            </a:r>
            <a:r>
              <a:rPr lang="en-US" sz="2000" i="1" dirty="0" err="1" smtClean="0"/>
              <a:t>MoU</a:t>
            </a:r>
            <a:r>
              <a:rPr lang="en-US" sz="2000" i="1" dirty="0" smtClean="0"/>
              <a:t>, initially between EGI and </a:t>
            </a:r>
            <a:r>
              <a:rPr lang="en-US" sz="2000" i="1" dirty="0" smtClean="0"/>
              <a:t>EUDAT. In preparation.</a:t>
            </a:r>
            <a:endParaRPr lang="en-US" sz="2000" i="1" dirty="0"/>
          </a:p>
          <a:p>
            <a:pPr marL="457200" lvl="1" indent="0">
              <a:buNone/>
            </a:pPr>
            <a:endParaRPr lang="en-US" sz="2000" i="1" dirty="0"/>
          </a:p>
          <a:p>
            <a:pPr marL="457200" lvl="1" indent="0">
              <a:buNone/>
            </a:pPr>
            <a:endParaRPr lang="en-US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</p:spPr>
        <p:txBody>
          <a:bodyPr/>
          <a:lstStyle/>
          <a:p>
            <a:r>
              <a:rPr lang="en-GB" dirty="0"/>
              <a:t>OMB</a:t>
            </a:r>
          </a:p>
        </p:txBody>
      </p:sp>
      <p:pic>
        <p:nvPicPr>
          <p:cNvPr id="6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150650" cy="14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1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19672" y="2276872"/>
            <a:ext cx="7272808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  <a:alpha val="16000"/>
                </a:schemeClr>
              </a:gs>
              <a:gs pos="80000">
                <a:schemeClr val="accent3">
                  <a:shade val="93000"/>
                  <a:satMod val="130000"/>
                  <a:alpha val="16000"/>
                </a:schemeClr>
              </a:gs>
              <a:gs pos="100000">
                <a:schemeClr val="accent3">
                  <a:shade val="94000"/>
                  <a:satMod val="135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19672" y="3356992"/>
            <a:ext cx="7272808" cy="1656184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  <a:alpha val="16000"/>
                </a:schemeClr>
              </a:gs>
              <a:gs pos="80000">
                <a:schemeClr val="accent3">
                  <a:shade val="93000"/>
                  <a:satMod val="130000"/>
                  <a:alpha val="16000"/>
                </a:schemeClr>
              </a:gs>
              <a:gs pos="100000">
                <a:schemeClr val="accent3">
                  <a:shade val="94000"/>
                  <a:satMod val="135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904656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Operational Requirements for Entry to the EOSC-hub Catalogue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935434"/>
          </a:xfrm>
        </p:spPr>
        <p:txBody>
          <a:bodyPr/>
          <a:lstStyle/>
          <a:p>
            <a:r>
              <a:rPr lang="en-US" sz="2400" dirty="0" smtClean="0"/>
              <a:t>D4.1 Operational Requirements for entry to the catalogue now ready for submission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OMB</a:t>
            </a: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150650" cy="14383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9712" y="2420888"/>
            <a:ext cx="489654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Internal Catalogue </a:t>
            </a:r>
          </a:p>
          <a:p>
            <a:pPr algn="ctr"/>
            <a:r>
              <a:rPr lang="en-US" dirty="0" smtClean="0"/>
              <a:t>Supporting services.  EOSC-hub SMS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79712" y="3429000"/>
            <a:ext cx="4896544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External Catalogue </a:t>
            </a:r>
          </a:p>
          <a:p>
            <a:pPr algn="ctr"/>
            <a:r>
              <a:rPr lang="en-US" dirty="0" smtClean="0"/>
              <a:t>Services from participating e-Infrastructures</a:t>
            </a:r>
          </a:p>
          <a:p>
            <a:pPr algn="ctr"/>
            <a:r>
              <a:rPr lang="en-US" dirty="0" smtClean="0"/>
              <a:t>Thematic services</a:t>
            </a:r>
          </a:p>
          <a:p>
            <a:pPr algn="ctr"/>
            <a:r>
              <a:rPr lang="en-US" dirty="0" smtClean="0"/>
              <a:t>Other services wishing to participate in EOSC-hub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1916832"/>
            <a:ext cx="20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Level of Integration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417956" y="2492896"/>
            <a:ext cx="1152128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17956" y="3501008"/>
            <a:ext cx="1152128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MEDIUM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17956" y="4293096"/>
            <a:ext cx="1152128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7544" y="5229870"/>
            <a:ext cx="8424936" cy="9354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D4.1 specifies requirements ordered by FitSM process &amp; operational coordination (SHALL/SHOULD</a:t>
            </a:r>
            <a:r>
              <a:rPr lang="mr-IN" sz="2400" dirty="0" smtClean="0"/>
              <a:t>…</a:t>
            </a:r>
            <a:r>
              <a:rPr lang="en-US" sz="2400" dirty="0" smtClean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37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120680" cy="11521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EOSC-hub Rules of Participation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75185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co-chairs: Mark van de Sanden, Matthew Viljoen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200" dirty="0" smtClean="0"/>
              <a:t>Three working groups:</a:t>
            </a:r>
          </a:p>
          <a:p>
            <a:pPr marL="0" indent="0">
              <a:buNone/>
            </a:pPr>
            <a:r>
              <a:rPr lang="en-US" sz="2200" dirty="0" smtClean="0"/>
              <a:t>#</a:t>
            </a:r>
            <a:r>
              <a:rPr lang="en-US" sz="2200" b="1" dirty="0" smtClean="0"/>
              <a:t>WG1</a:t>
            </a:r>
            <a:r>
              <a:rPr lang="en-US" sz="2200" dirty="0" smtClean="0"/>
              <a:t> Development of the Service Description template (Mark)</a:t>
            </a:r>
          </a:p>
          <a:p>
            <a:pPr marL="0" indent="0">
              <a:buNone/>
            </a:pPr>
            <a:r>
              <a:rPr lang="en-US" sz="2200" i="1" dirty="0" smtClean="0"/>
              <a:t>and its relation to the </a:t>
            </a:r>
            <a:r>
              <a:rPr lang="en-US" sz="2200" i="1" dirty="0" err="1" smtClean="0"/>
              <a:t>eInfraCentral</a:t>
            </a:r>
            <a:r>
              <a:rPr lang="en-US" sz="2200" i="1" dirty="0" smtClean="0"/>
              <a:t> Service Description template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#</a:t>
            </a:r>
            <a:r>
              <a:rPr lang="en-US" sz="2200" b="1" dirty="0" smtClean="0"/>
              <a:t>WG2</a:t>
            </a:r>
            <a:r>
              <a:rPr lang="en-US" sz="2200" dirty="0" smtClean="0"/>
              <a:t> Operational requirements (Matthew)</a:t>
            </a:r>
          </a:p>
          <a:p>
            <a:pPr marL="0" indent="0">
              <a:buNone/>
            </a:pPr>
            <a:r>
              <a:rPr lang="en-US" sz="2200" i="1" dirty="0" smtClean="0"/>
              <a:t>initial output is D4.1 </a:t>
            </a:r>
            <a:r>
              <a:rPr lang="en-US" sz="2200" i="1" dirty="0"/>
              <a:t>Operational </a:t>
            </a:r>
            <a:r>
              <a:rPr lang="en-US" sz="2200" i="1" dirty="0" smtClean="0"/>
              <a:t>Requirements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#</a:t>
            </a:r>
            <a:r>
              <a:rPr lang="en-US" sz="2200" b="1" dirty="0" smtClean="0"/>
              <a:t>WG3</a:t>
            </a:r>
            <a:r>
              <a:rPr lang="en-US" sz="2200" dirty="0" smtClean="0"/>
              <a:t> Defining the contours of the </a:t>
            </a:r>
            <a:r>
              <a:rPr lang="en-US" sz="2200" dirty="0" err="1" smtClean="0"/>
              <a:t>RoP</a:t>
            </a:r>
            <a:r>
              <a:rPr lang="en-US" sz="2200" dirty="0" smtClean="0"/>
              <a:t> </a:t>
            </a:r>
            <a:r>
              <a:rPr lang="en-GB" sz="2200" dirty="0" smtClean="0"/>
              <a:t>(</a:t>
            </a:r>
            <a:r>
              <a:rPr lang="en-US" sz="2200" dirty="0" smtClean="0"/>
              <a:t>Damien </a:t>
            </a:r>
            <a:r>
              <a:rPr lang="en-US" sz="2200" dirty="0" err="1" smtClean="0"/>
              <a:t>Lecarpentier</a:t>
            </a:r>
            <a:r>
              <a:rPr lang="en-US" sz="2200" dirty="0" smtClean="0"/>
              <a:t>) </a:t>
            </a:r>
            <a:endParaRPr lang="en-US" sz="1800" i="1" dirty="0" smtClean="0"/>
          </a:p>
          <a:p>
            <a:pPr marL="0" indent="0">
              <a:buNone/>
            </a:pPr>
            <a:r>
              <a:rPr lang="en-US" sz="2000" i="1" dirty="0" smtClean="0"/>
              <a:t>3 scenarios: fully integrated, semi integrated, service promotion</a:t>
            </a:r>
            <a:endParaRPr lang="en-US" sz="2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OMB</a:t>
            </a: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150650" cy="14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2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>
            <a:extLst>
              <a:ext uri="{FF2B5EF4-FFF2-40B4-BE49-F238E27FC236}">
                <a16:creationId xmlns="" xmlns:a16="http://schemas.microsoft.com/office/drawing/2014/main" id="{8E835059-47AC-4E0A-80DD-CB2836520633}"/>
              </a:ext>
            </a:extLst>
          </p:cNvPr>
          <p:cNvSpPr txBox="1">
            <a:spLocks/>
          </p:cNvSpPr>
          <p:nvPr/>
        </p:nvSpPr>
        <p:spPr>
          <a:xfrm>
            <a:off x="1259632" y="260489"/>
            <a:ext cx="6480720" cy="86408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Defining the contours for the EOSC-hub </a:t>
            </a:r>
            <a:r>
              <a:rPr lang="en-US" sz="2400" dirty="0" err="1" smtClean="0"/>
              <a:t>RoP</a:t>
            </a:r>
            <a:endParaRPr lang="en-US" sz="2400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4059" y="3248652"/>
            <a:ext cx="2664000" cy="23400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565139" y="951850"/>
            <a:ext cx="2664000" cy="23400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72459" y="2100251"/>
            <a:ext cx="2664000" cy="234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1951863" y="3209298"/>
            <a:ext cx="4505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Entering the EOSC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91490" y="1085842"/>
            <a:ext cx="22860" cy="46705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6730" y="5760198"/>
            <a:ext cx="80429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98059" y="4704929"/>
            <a:ext cx="544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How high must be the bar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1640" y="5756387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C3046"/>
                </a:solidFill>
                <a:latin typeface="Calibri"/>
                <a:cs typeface="Calibri"/>
                <a:sym typeface="Calibri"/>
              </a:rPr>
              <a:t>Semi-Integrated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1490" y="5756387"/>
            <a:ext cx="1430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C3046"/>
                </a:solidFill>
                <a:latin typeface="Calibri"/>
                <a:cs typeface="Calibri"/>
                <a:sym typeface="Calibri"/>
              </a:rPr>
              <a:t>Service </a:t>
            </a:r>
            <a:br>
              <a:rPr lang="en-US" sz="2000" dirty="0">
                <a:solidFill>
                  <a:srgbClr val="1C3046"/>
                </a:solidFill>
                <a:latin typeface="Calibri"/>
                <a:cs typeface="Calibri"/>
                <a:sym typeface="Calibri"/>
              </a:rPr>
            </a:br>
            <a:r>
              <a:rPr lang="en-US" sz="2000" dirty="0">
                <a:solidFill>
                  <a:srgbClr val="1C3046"/>
                </a:solidFill>
                <a:latin typeface="Calibri"/>
                <a:cs typeface="Calibri"/>
                <a:sym typeface="Calibri"/>
              </a:rPr>
              <a:t>Promotion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119367" y="5772334"/>
            <a:ext cx="1430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1C3046"/>
                </a:solidFill>
                <a:latin typeface="Calibri"/>
                <a:cs typeface="Calibri"/>
                <a:sym typeface="Calibri"/>
              </a:rPr>
              <a:t>Fully Integrated </a:t>
            </a:r>
            <a:endParaRPr lang="en-US" sz="2400" dirty="0"/>
          </a:p>
        </p:txBody>
      </p:sp>
      <p:pic>
        <p:nvPicPr>
          <p:cNvPr id="23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150650" cy="14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11347"/>
      </p:ext>
    </p:extLst>
  </p:cSld>
  <p:clrMapOvr>
    <a:masterClrMapping/>
  </p:clrMapOvr>
</p:sld>
</file>

<file path=ppt/theme/theme1.xml><?xml version="1.0" encoding="utf-8"?>
<a:theme xmlns:a="http://schemas.openxmlformats.org/drawingml/2006/main" name="EGI.eu templa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EGI.eu template.potx</Template>
  <TotalTime>6479</TotalTime>
  <Words>602</Words>
  <Application>Microsoft Macintosh PowerPoint</Application>
  <PresentationFormat>On-screen Show (4:3)</PresentationFormat>
  <Paragraphs>104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EGI.eu template</vt:lpstr>
      <vt:lpstr>EGI Powerpoint Presentation (body)</vt:lpstr>
      <vt:lpstr>EGI Powerpoint Presentation (closing)</vt:lpstr>
      <vt:lpstr>OMB Jul 2018</vt:lpstr>
      <vt:lpstr>Agenda</vt:lpstr>
      <vt:lpstr>Feedback from NGI Managers</vt:lpstr>
      <vt:lpstr>Feedback from NGI Managers – follow-up</vt:lpstr>
      <vt:lpstr>Operations News from EOSC-hub – Harmonization of operations</vt:lpstr>
      <vt:lpstr>Operations News from EOSC-hub – Harmonization of operations</vt:lpstr>
      <vt:lpstr>Operational Requirements for Entry to the EOSC-hub Catalogue</vt:lpstr>
      <vt:lpstr>EOSC-hub Rules of Participation Task Force</vt:lpstr>
      <vt:lpstr>PowerPoint Presentation</vt:lpstr>
      <vt:lpstr>Upcoming events</vt:lpstr>
      <vt:lpstr>Next OMB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Matthew Viljoen</cp:lastModifiedBy>
  <cp:revision>124</cp:revision>
  <cp:lastPrinted>2018-07-19T07:37:03Z</cp:lastPrinted>
  <dcterms:created xsi:type="dcterms:W3CDTF">2015-05-07T09:44:43Z</dcterms:created>
  <dcterms:modified xsi:type="dcterms:W3CDTF">2018-07-19T07:46:48Z</dcterms:modified>
</cp:coreProperties>
</file>