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304" r:id="rId5"/>
    <p:sldId id="306" r:id="rId6"/>
    <p:sldId id="305" r:id="rId7"/>
    <p:sldId id="307" r:id="rId8"/>
    <p:sldId id="308" r:id="rId9"/>
    <p:sldId id="309" r:id="rId10"/>
    <p:sldId id="310" r:id="rId11"/>
  </p:sldIdLst>
  <p:sldSz cx="9144000" cy="6858000" type="screen4x3"/>
  <p:notesSz cx="9144000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4E2"/>
    <a:srgbClr val="D4AF37"/>
    <a:srgbClr val="FFDB09"/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7" autoAdjust="0"/>
    <p:restoredTop sz="96208" autoAdjust="0"/>
  </p:normalViewPr>
  <p:slideViewPr>
    <p:cSldViewPr showGuides="1">
      <p:cViewPr varScale="1">
        <p:scale>
          <a:sx n="97" d="100"/>
          <a:sy n="97" d="100"/>
        </p:scale>
        <p:origin x="-10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18/07/18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18/07/18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94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CC7721-82B1-4E44-B0AD-3F47CFFA7D3B}" type="datetimeFigureOut">
              <a:rPr lang="nl-NL" smtClean="0"/>
              <a:t>18/07/18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DD296C-0DCF-4F40-BA0C-21CE51AEA73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62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18/07/18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9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Badging of </a:t>
            </a:r>
            <a:r>
              <a:rPr lang="en-GB" dirty="0" err="1"/>
              <a:t>F</a:t>
            </a:r>
            <a:r>
              <a:rPr lang="en-GB" dirty="0" err="1" smtClean="0"/>
              <a:t>edcloud</a:t>
            </a:r>
            <a:r>
              <a:rPr lang="en-GB" dirty="0" smtClean="0"/>
              <a:t> sites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 smtClean="0"/>
              <a:t>Matthew Viljoen – EGI Foundation</a:t>
            </a:r>
            <a:endParaRPr lang="en-GB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35696" y="3501008"/>
            <a:ext cx="5689178" cy="431477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EGI Operations Manger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EGI </a:t>
            </a:r>
            <a:r>
              <a:rPr lang="en-GB" dirty="0" err="1" smtClean="0"/>
              <a:t>Fedcloud</a:t>
            </a:r>
            <a:r>
              <a:rPr lang="en-GB" dirty="0" smtClean="0"/>
              <a:t> consists of multiple members </a:t>
            </a:r>
            <a:r>
              <a:rPr lang="mr-IN" dirty="0" smtClean="0"/>
              <a:t>–</a:t>
            </a:r>
            <a:r>
              <a:rPr lang="en-GB" dirty="0" smtClean="0"/>
              <a:t> range of Service Provider (SP) maturity and abilities</a:t>
            </a:r>
          </a:p>
          <a:p>
            <a:r>
              <a:rPr lang="en-GB" dirty="0" smtClean="0"/>
              <a:t>Difficult for users to distinguish between more mature and less mature SPs</a:t>
            </a:r>
          </a:p>
          <a:p>
            <a:r>
              <a:rPr lang="en-GB" dirty="0" smtClean="0"/>
              <a:t>Lack of ready recognition for well </a:t>
            </a:r>
            <a:r>
              <a:rPr lang="en-GB" dirty="0"/>
              <a:t>performing </a:t>
            </a:r>
            <a:r>
              <a:rPr lang="en-GB" dirty="0" smtClean="0"/>
              <a:t>SPs</a:t>
            </a:r>
          </a:p>
          <a:p>
            <a:r>
              <a:rPr lang="en-GB" dirty="0" smtClean="0"/>
              <a:t>Lack of incentive for sites to improve among other </a:t>
            </a:r>
            <a:r>
              <a:rPr lang="en-GB" dirty="0" err="1" smtClean="0"/>
              <a:t>fedcloud</a:t>
            </a:r>
            <a:r>
              <a:rPr lang="en-GB" dirty="0" smtClean="0"/>
              <a:t> </a:t>
            </a:r>
            <a:r>
              <a:rPr lang="en-GB" dirty="0" smtClean="0"/>
              <a:t>SPs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201371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/>
              <a:t>solution </a:t>
            </a:r>
            <a:r>
              <a:rPr lang="mr-IN" dirty="0"/>
              <a:t>–</a:t>
            </a:r>
            <a:r>
              <a:rPr lang="en-US" dirty="0"/>
              <a:t> ‘Badging’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US" dirty="0" smtClean="0"/>
              <a:t>Badging </a:t>
            </a:r>
            <a:r>
              <a:rPr lang="mr-IN" dirty="0" smtClean="0"/>
              <a:t>–</a:t>
            </a:r>
            <a:r>
              <a:rPr lang="en-US" dirty="0" smtClean="0"/>
              <a:t> a recognition scheme for the most mature </a:t>
            </a:r>
            <a:r>
              <a:rPr lang="en-GB" dirty="0" smtClean="0"/>
              <a:t>SPs</a:t>
            </a:r>
            <a:endParaRPr lang="en-US" dirty="0" smtClean="0"/>
          </a:p>
          <a:p>
            <a:r>
              <a:rPr lang="en-US" dirty="0" smtClean="0"/>
              <a:t>Easily </a:t>
            </a:r>
            <a:r>
              <a:rPr lang="en-US" dirty="0" err="1" smtClean="0"/>
              <a:t>recognised</a:t>
            </a:r>
            <a:r>
              <a:rPr lang="en-US" dirty="0" smtClean="0"/>
              <a:t> incentive to be grouped among the best performing SPs</a:t>
            </a:r>
          </a:p>
          <a:p>
            <a:pPr marL="0" indent="0">
              <a:buNone/>
            </a:pPr>
            <a:r>
              <a:rPr lang="en-US" dirty="0" smtClean="0"/>
              <a:t>Helping to foster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en-US" dirty="0" smtClean="0"/>
              <a:t>Continuous service </a:t>
            </a:r>
            <a:r>
              <a:rPr lang="en-US" dirty="0" smtClean="0"/>
              <a:t>improvement via carrot (rather than stick) approach</a:t>
            </a:r>
            <a:endParaRPr lang="en-US" dirty="0" smtClean="0"/>
          </a:p>
          <a:p>
            <a:r>
              <a:rPr lang="en-US" dirty="0" smtClean="0"/>
              <a:t>Transparent key metric results</a:t>
            </a:r>
          </a:p>
          <a:p>
            <a:r>
              <a:rPr lang="en-US" dirty="0" smtClean="0"/>
              <a:t>Easier site setup documentation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OMB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434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1600" y="4725144"/>
            <a:ext cx="7560840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71600" y="3717032"/>
            <a:ext cx="7560840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1600" y="2708920"/>
            <a:ext cx="7560840" cy="50405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  <a:alpha val="0"/>
                </a:schemeClr>
              </a:gs>
              <a:gs pos="100000">
                <a:schemeClr val="accent1">
                  <a:shade val="94000"/>
                  <a:satMod val="135000"/>
                  <a:alpha val="0"/>
                </a:schemeClr>
              </a:gs>
            </a:gsLst>
            <a:lin ang="16200000" scaled="0"/>
            <a:tileRect/>
          </a:gra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GB" dirty="0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377301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b="1" dirty="0" smtClean="0">
                <a:solidFill>
                  <a:srgbClr val="D4AF37"/>
                </a:solidFill>
              </a:rPr>
              <a:t>Gold</a:t>
            </a:r>
            <a:r>
              <a:rPr lang="en-GB" dirty="0" smtClean="0"/>
              <a:t>’ badge awarded to SP which fulfil the following targets:</a:t>
            </a:r>
          </a:p>
          <a:p>
            <a:pPr marL="457200" lvl="1" indent="0" algn="ctr">
              <a:buNone/>
            </a:pPr>
            <a:r>
              <a:rPr lang="en-GB" dirty="0" smtClean="0"/>
              <a:t>≥98% AR running average over previous 3mo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&amp;&amp;</a:t>
            </a:r>
          </a:p>
          <a:p>
            <a:pPr marL="457200" lvl="1" indent="0" algn="ctr">
              <a:buNone/>
            </a:pPr>
            <a:r>
              <a:rPr lang="en-US" dirty="0" smtClean="0"/>
              <a:t>Running a supported CMF*</a:t>
            </a:r>
          </a:p>
          <a:p>
            <a:pPr marL="457200" lvl="1" indent="0" algn="ctr">
              <a:buNone/>
            </a:pPr>
            <a:r>
              <a:rPr lang="en-US" dirty="0" smtClean="0"/>
              <a:t>&amp;&amp;</a:t>
            </a:r>
          </a:p>
          <a:p>
            <a:pPr marL="457200" lvl="1" indent="0" algn="ctr">
              <a:buNone/>
            </a:pPr>
            <a:r>
              <a:rPr lang="en-US" dirty="0" smtClean="0"/>
              <a:t>No ‘long-standing’ tickets waiting on SP* 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OMB</a:t>
            </a:r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6807926" y="6011996"/>
            <a:ext cx="222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*details to be defined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5517232"/>
            <a:ext cx="7875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Results </a:t>
            </a:r>
            <a:r>
              <a:rPr lang="en-US" sz="2400" smtClean="0"/>
              <a:t>of sites </a:t>
            </a:r>
            <a:r>
              <a:rPr lang="en-US" sz="2400" dirty="0" smtClean="0"/>
              <a:t>may be determined at a fixed day each month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778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Proposed </a:t>
            </a:r>
            <a:r>
              <a:rPr lang="en-GB" dirty="0"/>
              <a:t>implementation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Badges can be logos used for marketing and SP selection tools (e.g. </a:t>
            </a:r>
            <a:r>
              <a:rPr lang="en-GB" dirty="0" err="1" smtClean="0"/>
              <a:t>VMops</a:t>
            </a:r>
            <a:r>
              <a:rPr lang="en-GB" dirty="0" smtClean="0"/>
              <a:t> Dashboard)</a:t>
            </a:r>
          </a:p>
          <a:p>
            <a:r>
              <a:rPr lang="en-GB" dirty="0" smtClean="0"/>
              <a:t>Higher (platinum) or lower (silver, bronze) badging could be introduced later </a:t>
            </a:r>
          </a:p>
          <a:p>
            <a:pPr marL="0" indent="0">
              <a:buNone/>
            </a:pPr>
            <a:r>
              <a:rPr lang="en-GB" i="1" dirty="0" smtClean="0"/>
              <a:t>Critical points:</a:t>
            </a:r>
          </a:p>
          <a:p>
            <a:r>
              <a:rPr lang="en-GB" dirty="0" smtClean="0"/>
              <a:t>Need for very clear and well understood defining criteria </a:t>
            </a:r>
            <a:r>
              <a:rPr lang="en-GB" i="1" dirty="0" smtClean="0"/>
              <a:t>from the beginning</a:t>
            </a:r>
            <a:endParaRPr lang="en-GB" i="1" dirty="0" smtClean="0"/>
          </a:p>
          <a:p>
            <a:r>
              <a:rPr lang="en-GB" dirty="0" smtClean="0"/>
              <a:t>Need for documentation and assistance for sites to achieve targets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137877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results (just AR)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OMB</a:t>
            </a:r>
            <a:endParaRPr lang="nl-NL" dirty="0"/>
          </a:p>
        </p:txBody>
      </p:sp>
      <p:pic>
        <p:nvPicPr>
          <p:cNvPr id="5" name="Picture 4" descr="Screen Shot 2018-07-09 at 16.56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96131"/>
            <a:ext cx="5976664" cy="517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41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Next steps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Obtain feedback/concerns from </a:t>
            </a:r>
            <a:r>
              <a:rPr lang="en-GB" dirty="0" err="1" smtClean="0">
                <a:solidFill>
                  <a:srgbClr val="008000"/>
                </a:solidFill>
              </a:rPr>
              <a:t>Fedcloud</a:t>
            </a:r>
            <a:r>
              <a:rPr lang="en-GB" dirty="0" smtClean="0">
                <a:solidFill>
                  <a:srgbClr val="008000"/>
                </a:solidFill>
              </a:rPr>
              <a:t> </a:t>
            </a:r>
            <a:r>
              <a:rPr lang="en-GB" dirty="0" smtClean="0">
                <a:solidFill>
                  <a:srgbClr val="008000"/>
                </a:solidFill>
              </a:rPr>
              <a:t>SPs                         </a:t>
            </a:r>
            <a:r>
              <a:rPr lang="en-GB" b="1" dirty="0" smtClean="0">
                <a:solidFill>
                  <a:srgbClr val="008000"/>
                </a:solidFill>
              </a:rPr>
              <a:t>DONE</a:t>
            </a:r>
            <a:r>
              <a:rPr lang="en-GB" dirty="0" smtClean="0">
                <a:solidFill>
                  <a:srgbClr val="008000"/>
                </a:solidFill>
              </a:rPr>
              <a:t> </a:t>
            </a:r>
            <a:r>
              <a:rPr lang="en-GB" i="1" dirty="0" smtClean="0">
                <a:solidFill>
                  <a:srgbClr val="008000"/>
                </a:solidFill>
              </a:rPr>
              <a:t>see next slide</a:t>
            </a:r>
            <a:endParaRPr lang="en-GB" i="1" dirty="0" smtClean="0">
              <a:solidFill>
                <a:srgbClr val="008000"/>
              </a:solidFill>
            </a:endParaRPr>
          </a:p>
          <a:p>
            <a:r>
              <a:rPr lang="en-GB" dirty="0" smtClean="0"/>
              <a:t>Present the work to OMB </a:t>
            </a:r>
            <a:r>
              <a:rPr lang="en-GB" dirty="0" smtClean="0"/>
              <a:t>for approval </a:t>
            </a:r>
            <a:r>
              <a:rPr lang="en-GB" dirty="0" smtClean="0"/>
              <a:t>to proceed</a:t>
            </a:r>
          </a:p>
          <a:p>
            <a:r>
              <a:rPr lang="en-GB" dirty="0" smtClean="0"/>
              <a:t>Finalize badging criteria &amp; provide documentation how to obtain targets</a:t>
            </a:r>
          </a:p>
          <a:p>
            <a:r>
              <a:rPr lang="en-GB" dirty="0" smtClean="0"/>
              <a:t>Implementation and publicise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723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Feedback from </a:t>
            </a:r>
            <a:r>
              <a:rPr lang="en-GB" dirty="0" err="1" smtClean="0"/>
              <a:t>Fedcloud</a:t>
            </a:r>
            <a:r>
              <a:rPr lang="en-GB" dirty="0" smtClean="0"/>
              <a:t> SPs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Agreed to the idea </a:t>
            </a:r>
            <a:r>
              <a:rPr lang="en-GB" i="1" dirty="0" smtClean="0"/>
              <a:t>in principle</a:t>
            </a:r>
            <a:r>
              <a:rPr lang="en-GB" b="1" i="1" dirty="0" smtClean="0"/>
              <a:t> </a:t>
            </a:r>
            <a:r>
              <a:rPr lang="en-GB" dirty="0" smtClean="0"/>
              <a:t>but needs to see more detailed criteria</a:t>
            </a:r>
          </a:p>
          <a:p>
            <a:r>
              <a:rPr lang="en-GB" dirty="0" smtClean="0"/>
              <a:t> “Running a supported CMF” </a:t>
            </a:r>
            <a:r>
              <a:rPr lang="mr-IN" dirty="0" smtClean="0"/>
              <a:t>–</a:t>
            </a:r>
            <a:r>
              <a:rPr lang="en-GB" dirty="0" smtClean="0"/>
              <a:t> Difficult to achieve due to high upgrade frequency</a:t>
            </a:r>
          </a:p>
          <a:p>
            <a:pPr marL="0" indent="0">
              <a:buNone/>
            </a:pPr>
            <a:r>
              <a:rPr lang="en-GB" dirty="0" smtClean="0"/>
              <a:t>-&gt; “Running a supported</a:t>
            </a:r>
            <a:r>
              <a:rPr lang="en-GB" dirty="0" smtClean="0">
                <a:solidFill>
                  <a:srgbClr val="008000"/>
                </a:solidFill>
              </a:rPr>
              <a:t>/recent </a:t>
            </a:r>
            <a:r>
              <a:rPr lang="en-GB" dirty="0" smtClean="0"/>
              <a:t>CMF”</a:t>
            </a:r>
          </a:p>
          <a:p>
            <a:r>
              <a:rPr lang="en-GB" dirty="0" smtClean="0"/>
              <a:t>Could consider other points to test for “added va</a:t>
            </a:r>
            <a:r>
              <a:rPr lang="en-GB" dirty="0" smtClean="0"/>
              <a:t>lue” given by </a:t>
            </a:r>
            <a:r>
              <a:rPr lang="en-GB" dirty="0" err="1" smtClean="0"/>
              <a:t>Fedcloud</a:t>
            </a:r>
            <a:r>
              <a:rPr lang="en-GB" dirty="0" smtClean="0"/>
              <a:t> </a:t>
            </a:r>
            <a:r>
              <a:rPr lang="mr-IN" dirty="0" smtClean="0"/>
              <a:t>–</a:t>
            </a:r>
            <a:r>
              <a:rPr lang="en-GB" dirty="0" smtClean="0"/>
              <a:t> interoperability? </a:t>
            </a:r>
          </a:p>
          <a:p>
            <a:pPr marL="0" indent="0">
              <a:buNone/>
            </a:pPr>
            <a:r>
              <a:rPr lang="en-GB" dirty="0" smtClean="0"/>
              <a:t>-&gt;</a:t>
            </a:r>
            <a:r>
              <a:rPr lang="en-GB" dirty="0" smtClean="0">
                <a:solidFill>
                  <a:srgbClr val="008000"/>
                </a:solidFill>
              </a:rPr>
              <a:t>Can evolve/improve criteria over time </a:t>
            </a:r>
            <a:endParaRPr lang="en-GB" dirty="0" smtClean="0">
              <a:solidFill>
                <a:srgbClr val="008000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48251"/>
            <a:ext cx="6768752" cy="365125"/>
          </a:xfrm>
        </p:spPr>
        <p:txBody>
          <a:bodyPr/>
          <a:lstStyle/>
          <a:p>
            <a:r>
              <a:rPr lang="en-GB" dirty="0"/>
              <a:t>OMB</a:t>
            </a:r>
          </a:p>
        </p:txBody>
      </p:sp>
    </p:spTree>
    <p:extLst>
      <p:ext uri="{BB962C8B-B14F-4D97-AF65-F5344CB8AC3E}">
        <p14:creationId xmlns:p14="http://schemas.microsoft.com/office/powerpoint/2010/main" val="728225621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7754</TotalTime>
  <Words>350</Words>
  <Application>Microsoft Macintosh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EGI.eu template</vt:lpstr>
      <vt:lpstr>EGI Powerpoint Presentation (body)</vt:lpstr>
      <vt:lpstr>EGI Powerpoint Presentation (closing)</vt:lpstr>
      <vt:lpstr>Badging of Fedcloud sites</vt:lpstr>
      <vt:lpstr>Background</vt:lpstr>
      <vt:lpstr>Proposed solution – ‘Badging’</vt:lpstr>
      <vt:lpstr>Proposed criteria</vt:lpstr>
      <vt:lpstr>Proposed implementation</vt:lpstr>
      <vt:lpstr>Example results (just AR)</vt:lpstr>
      <vt:lpstr>Next steps</vt:lpstr>
      <vt:lpstr>Feedback from Fedcloud SPs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Matthew Viljoen</cp:lastModifiedBy>
  <cp:revision>103</cp:revision>
  <cp:lastPrinted>2018-07-19T07:15:27Z</cp:lastPrinted>
  <dcterms:created xsi:type="dcterms:W3CDTF">2015-05-07T09:44:43Z</dcterms:created>
  <dcterms:modified xsi:type="dcterms:W3CDTF">2018-07-19T08:52:56Z</dcterms:modified>
</cp:coreProperties>
</file>