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6" r:id="rId2"/>
  </p:sldMasterIdLst>
  <p:notesMasterIdLst>
    <p:notesMasterId r:id="rId11"/>
  </p:notesMasterIdLst>
  <p:sldIdLst>
    <p:sldId id="256" r:id="rId3"/>
    <p:sldId id="321" r:id="rId4"/>
    <p:sldId id="330" r:id="rId5"/>
    <p:sldId id="318" r:id="rId6"/>
    <p:sldId id="319" r:id="rId7"/>
    <p:sldId id="333" r:id="rId8"/>
    <p:sldId id="339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08"/>
    <a:srgbClr val="B5892D"/>
    <a:srgbClr val="1C3046"/>
    <a:srgbClr val="75A5D8"/>
    <a:srgbClr val="E2E4EA"/>
    <a:srgbClr val="1D2F45"/>
    <a:srgbClr val="75A4D9"/>
    <a:srgbClr val="1670C9"/>
    <a:srgbClr val="2D4E77"/>
    <a:srgbClr val="57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5"/>
    <p:restoredTop sz="79158" autoAdjust="0"/>
  </p:normalViewPr>
  <p:slideViewPr>
    <p:cSldViewPr>
      <p:cViewPr varScale="1">
        <p:scale>
          <a:sx n="107" d="100"/>
          <a:sy n="107" d="100"/>
        </p:scale>
        <p:origin x="-2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18. 07. 11.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AAI survey </a:t>
            </a:r>
            <a:r>
              <a:rPr lang="mr-IN" dirty="0" smtClean="0"/>
              <a:t>–</a:t>
            </a:r>
            <a:r>
              <a:rPr lang="en-US" dirty="0" smtClean="0"/>
              <a:t> To complete based on </a:t>
            </a:r>
            <a:r>
              <a:rPr lang="en-US" dirty="0" err="1" smtClean="0"/>
              <a:t>learnings</a:t>
            </a:r>
            <a:r>
              <a:rPr lang="en-US" baseline="0" dirty="0" smtClean="0"/>
              <a:t> from </a:t>
            </a:r>
            <a:endParaRPr dirty="0"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97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9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="" xmlns:a16="http://schemas.microsoft.com/office/drawing/2014/main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01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2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4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0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0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7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1" indent="0" algn="ctr">
              <a:buNone/>
              <a:defRPr/>
            </a:lvl7pPr>
            <a:lvl8pPr marL="3200214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0A232-FC1A-EA4A-B466-45E322978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="" xmlns:a16="http://schemas.microsoft.com/office/drawing/2014/main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="" xmlns:a16="http://schemas.microsoft.com/office/drawing/2014/main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="" xmlns:a16="http://schemas.microsoft.com/office/drawing/2014/main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18. 07. 11.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=""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18. 07. 11.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=""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18. 07. 11.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=""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=""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=""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7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18. 07. 11.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="" xmlns:a16="http://schemas.microsoft.com/office/drawing/2014/main" id="{1319845F-1E54-2745-8B1A-D63A20E61931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A085F82-CD25-8A4D-8A2C-FFC5CB539BB8}"/>
              </a:ext>
            </a:extLst>
          </p:cNvPr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4" r:id="rId8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69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osc-hub.eu" TargetMode="External"/><Relationship Id="rId3" Type="http://schemas.openxmlformats.org/officeDocument/2006/relationships/hyperlink" Target="mailto:Gergely.sipos@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95546774-C6AD-1E4D-90C4-6DE511E551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2128" y="4077072"/>
            <a:ext cx="7812360" cy="720725"/>
          </a:xfrm>
        </p:spPr>
        <p:txBody>
          <a:bodyPr>
            <a:noAutofit/>
          </a:bodyPr>
          <a:lstStyle/>
          <a:p>
            <a:r>
              <a:rPr lang="en-GB" dirty="0"/>
              <a:t>Gergely </a:t>
            </a:r>
            <a:r>
              <a:rPr lang="en-GB" dirty="0" smtClean="0"/>
              <a:t>Sipos</a:t>
            </a:r>
          </a:p>
          <a:p>
            <a:r>
              <a:rPr lang="en-GB" sz="2000" dirty="0" smtClean="0"/>
              <a:t>Customer and Technical Outreach Manager (EGI Foundation)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8C573EE-843B-E046-8572-EB8AD67C71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7624" y="2420690"/>
            <a:ext cx="6192838" cy="576262"/>
          </a:xfrm>
        </p:spPr>
        <p:txBody>
          <a:bodyPr>
            <a:noAutofit/>
          </a:bodyPr>
          <a:lstStyle/>
          <a:p>
            <a:r>
              <a:rPr lang="en-US" sz="1600" dirty="0"/>
              <a:t>Integrating and managing services for the European Open Science </a:t>
            </a:r>
            <a:r>
              <a:rPr lang="en-US" sz="1600" dirty="0" smtClean="0"/>
              <a:t>Cloud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CC requirements update for WP10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H="1" flipV="1">
            <a:off x="1763688" y="3933056"/>
            <a:ext cx="1368153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94B4-F3B5-4DE2-A56E-A054B64F6B68}" type="datetime1">
              <a:rPr lang="en-US" smtClean="0"/>
              <a:t>18. 07. 11.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71800" y="260489"/>
            <a:ext cx="5832648" cy="10082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Service adoption</a:t>
            </a:r>
            <a:endParaRPr lang="en-US" sz="3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7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Straight Arrow Connector 7"/>
          <p:cNvCxnSpPr>
            <a:stCxn id="28" idx="1"/>
          </p:cNvCxnSpPr>
          <p:nvPr/>
        </p:nvCxnSpPr>
        <p:spPr>
          <a:xfrm flipH="1" flipV="1">
            <a:off x="2195736" y="4221088"/>
            <a:ext cx="3886933" cy="11588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EOSC federating core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Thematic services (9)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Open Collaboration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Federation Services</a:t>
            </a:r>
            <a:r>
              <a:rPr lang="en-US" sz="12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Added value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Compute, data, software management, </a:t>
            </a:r>
            <a:r>
              <a:rPr lang="en-US" sz="1200" dirty="0" err="1">
                <a:solidFill>
                  <a:srgbClr val="282828"/>
                </a:solidFill>
              </a:rPr>
              <a:t>curation</a:t>
            </a:r>
            <a:r>
              <a:rPr lang="en-US" sz="1200" dirty="0">
                <a:solidFill>
                  <a:srgbClr val="282828"/>
                </a:solidFill>
              </a:rPr>
              <a:t> &amp; preservation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Basic infrastructure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979712" y="2825642"/>
            <a:ext cx="1080120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7" name="Oval 16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Competence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Centres</a:t>
            </a:r>
            <a:r>
              <a:rPr lang="en-US" sz="1400" dirty="0" smtClean="0">
                <a:solidFill>
                  <a:schemeClr val="bg1"/>
                </a:solidFill>
              </a:rPr>
              <a:t> (8)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7" idx="0"/>
            <a:endCxn id="11" idx="2"/>
          </p:cNvCxnSpPr>
          <p:nvPr/>
        </p:nvCxnSpPr>
        <p:spPr>
          <a:xfrm flipV="1">
            <a:off x="1403648" y="3933056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WP7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760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WP8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4128" y="5229200"/>
            <a:ext cx="2448272" cy="102929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New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Left-Right Arrow 28"/>
          <p:cNvSpPr/>
          <p:nvPr/>
        </p:nvSpPr>
        <p:spPr>
          <a:xfrm rot="16200000">
            <a:off x="6228185" y="4437112"/>
            <a:ext cx="1296144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4776" y="4326195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Engagement and </a:t>
            </a:r>
            <a:br>
              <a:rPr lang="en-US" sz="1600" dirty="0" smtClean="0"/>
            </a:br>
            <a:r>
              <a:rPr lang="en-US" sz="1600" dirty="0" smtClean="0"/>
              <a:t>support for new communities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9389" y="4581128"/>
            <a:ext cx="67465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 smtClean="0">
                <a:solidFill>
                  <a:srgbClr val="1B216E"/>
                </a:solidFill>
              </a:rPr>
              <a:t>Provide</a:t>
            </a:r>
            <a:endParaRPr lang="en-US" sz="1200" b="1" dirty="0">
              <a:solidFill>
                <a:srgbClr val="1B216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71800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Business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pilots (6)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6440" y="4952201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35" name="Left-Right Arrow 34"/>
          <p:cNvSpPr/>
          <p:nvPr/>
        </p:nvSpPr>
        <p:spPr>
          <a:xfrm rot="17122799">
            <a:off x="3040098" y="4437085"/>
            <a:ext cx="1185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73984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WP9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5872" y="2545159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4489375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6964" y="4581128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4561383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3548" y="5426060"/>
            <a:ext cx="53392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WP3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0072" y="4733528"/>
            <a:ext cx="154493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 smtClean="0">
                <a:solidFill>
                  <a:srgbClr val="1B216E"/>
                </a:solidFill>
              </a:rPr>
              <a:t>Integrate &amp; Consume</a:t>
            </a:r>
            <a:endParaRPr lang="en-US" sz="1200" b="1" dirty="0">
              <a:solidFill>
                <a:srgbClr val="1B216E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2987824" y="476672"/>
            <a:ext cx="1512168" cy="2304256"/>
          </a:xfrm>
          <a:prstGeom prst="wedgeRectCallout">
            <a:avLst>
              <a:gd name="adj1" fmla="val -150677"/>
              <a:gd name="adj2" fmla="val 16213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ELIXIR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Fusion (ITER)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Marine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EISCAT_3D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EPOS-ORFEUS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LOFAR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ICOS-</a:t>
            </a:r>
            <a:r>
              <a:rPr lang="en-US" sz="1600" dirty="0" err="1" smtClean="0">
                <a:solidFill>
                  <a:srgbClr val="1B216E"/>
                </a:solidFill>
              </a:rPr>
              <a:t>eLTER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Disaster Mitigation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899592" y="188640"/>
            <a:ext cx="1584176" cy="2304256"/>
          </a:xfrm>
          <a:prstGeom prst="wedgeRectCallout">
            <a:avLst>
              <a:gd name="adj1" fmla="val -22995"/>
              <a:gd name="adj2" fmla="val 62929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CLARIN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CMS (DODAS)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Climate (ECAS)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GEOSS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OPENCoastS</a:t>
            </a:r>
            <a:endParaRPr lang="en-US" sz="1600" dirty="0" smtClean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WeNMR</a:t>
            </a:r>
            <a:endParaRPr lang="en-US" sz="1600" dirty="0" smtClean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EO Pillar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DARIAH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LifeWatch</a:t>
            </a:r>
            <a:endParaRPr lang="en-US" sz="1600" dirty="0">
              <a:solidFill>
                <a:srgbClr val="1B216E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4932040" y="188640"/>
            <a:ext cx="3960440" cy="1728192"/>
          </a:xfrm>
          <a:prstGeom prst="wedgeRectCallout">
            <a:avLst>
              <a:gd name="adj1" fmla="val -80587"/>
              <a:gd name="adj2" fmla="val 25399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CyberHAB</a:t>
            </a:r>
            <a:r>
              <a:rPr lang="en-US" sz="1600" dirty="0">
                <a:solidFill>
                  <a:srgbClr val="1B216E"/>
                </a:solidFill>
              </a:rPr>
              <a:t> (SME: </a:t>
            </a:r>
            <a:r>
              <a:rPr lang="en-US" sz="1600" dirty="0" err="1">
                <a:solidFill>
                  <a:srgbClr val="1B216E"/>
                </a:solidFill>
              </a:rPr>
              <a:t>Ecohydros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Moxoff</a:t>
            </a:r>
            <a:r>
              <a:rPr lang="en-US" sz="1600" dirty="0">
                <a:solidFill>
                  <a:srgbClr val="1B216E"/>
                </a:solidFill>
              </a:rPr>
              <a:t> (3 SMEs + CINECA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Bot Mitigation Engine (2 SMEs + PSNC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Suite5Pilot (2 SMEs + CINECA)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ACTION Seaport (SME: Bentley Systems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DS</a:t>
            </a:r>
            <a:r>
              <a:rPr lang="en-US" sz="1600" dirty="0">
                <a:solidFill>
                  <a:srgbClr val="1B216E"/>
                </a:solidFill>
              </a:rPr>
              <a:t>-DRACO (SME: </a:t>
            </a:r>
            <a:r>
              <a:rPr lang="en-US" sz="1600" dirty="0" err="1">
                <a:solidFill>
                  <a:srgbClr val="1B216E"/>
                </a:solidFill>
              </a:rPr>
              <a:t>Hidronav</a:t>
            </a:r>
            <a:r>
              <a:rPr lang="en-US" sz="1600" dirty="0">
                <a:solidFill>
                  <a:srgbClr val="1B216E"/>
                </a:solidFill>
              </a:rPr>
              <a:t> + CESGA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2699792" y="4581128"/>
            <a:ext cx="1512168" cy="927720"/>
          </a:xfrm>
          <a:prstGeom prst="wedgeRectCallout">
            <a:avLst>
              <a:gd name="adj1" fmla="val -136312"/>
              <a:gd name="adj2" fmla="val -25205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1B216E"/>
                </a:solidFill>
              </a:rPr>
              <a:t>TS from M19: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Marine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EISCAT_3D</a:t>
            </a:r>
            <a:endParaRPr lang="en-US" sz="1600" dirty="0">
              <a:solidFill>
                <a:srgbClr val="1B2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6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4" grpId="0"/>
      <p:bldP spid="35" grpId="0" animBg="1"/>
      <p:bldP spid="37" grpId="0"/>
      <p:bldP spid="39" grpId="0"/>
      <p:bldP spid="40" grpId="0"/>
      <p:bldP spid="41" grpId="0"/>
      <p:bldP spid="42" grpId="0"/>
      <p:bldP spid="44" grpId="0"/>
      <p:bldP spid="43" grpId="1" animBg="1"/>
      <p:bldP spid="46" grpId="0" animBg="1"/>
      <p:bldP spid="46" grpId="1" animBg="1"/>
      <p:bldP spid="4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06241"/>
            <a:ext cx="8640960" cy="4855007"/>
          </a:xfrm>
        </p:spPr>
        <p:txBody>
          <a:bodyPr/>
          <a:lstStyle/>
          <a:p>
            <a:pPr marL="5080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in 2018: 23 existing communities</a:t>
            </a:r>
          </a:p>
          <a:p>
            <a:pPr marL="50800" indent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We built a truly community proposal (using open calls)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/>
            </a:endParaRPr>
          </a:p>
          <a:p>
            <a:pPr marL="50800" indent="0">
              <a:buNone/>
            </a:pPr>
            <a:endParaRPr lang="en-US" sz="1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Community events (~every months)</a:t>
            </a:r>
          </a:p>
          <a:p>
            <a:pPr lvl="1"/>
            <a:r>
              <a:rPr lang="en-US" dirty="0" smtClean="0"/>
              <a:t>Kickoff meeting; EOSC-hub Week, DI4R,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1</a:t>
            </a:r>
            <a:r>
              <a:rPr lang="en-US" dirty="0"/>
              <a:t>-on-1 engagement </a:t>
            </a:r>
            <a:r>
              <a:rPr lang="en-US" dirty="0" smtClean="0"/>
              <a:t>teleconferences</a:t>
            </a:r>
          </a:p>
          <a:p>
            <a:pPr lvl="1"/>
            <a:r>
              <a:rPr lang="en-US" dirty="0" smtClean="0"/>
              <a:t>WP10 tech support</a:t>
            </a:r>
            <a:endParaRPr lang="en-US" dirty="0"/>
          </a:p>
          <a:p>
            <a:r>
              <a:rPr lang="en-US" dirty="0" smtClean="0"/>
              <a:t>Tech</a:t>
            </a:r>
            <a:r>
              <a:rPr lang="en-US" dirty="0"/>
              <a:t>-talks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Area-specific consultancy web-</a:t>
            </a:r>
            <a:r>
              <a:rPr lang="en-US" dirty="0" err="1" smtClean="0"/>
              <a:t>meetups</a:t>
            </a:r>
            <a:endParaRPr lang="en-US" dirty="0"/>
          </a:p>
          <a:p>
            <a:pPr lvl="1"/>
            <a:r>
              <a:rPr lang="en-US" dirty="0" smtClean="0"/>
              <a:t>Storage; AAI; Cloud-Containers-Orchestration</a:t>
            </a:r>
          </a:p>
          <a:p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Cost efficient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6232325" cy="849078"/>
          </a:xfrm>
        </p:spPr>
        <p:txBody>
          <a:bodyPr/>
          <a:lstStyle/>
          <a:p>
            <a:r>
              <a:rPr lang="en-US" dirty="0" smtClean="0"/>
              <a:t>Community requirements odyssey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547" y="5805264"/>
            <a:ext cx="854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39605"/>
                </a:solidFill>
                <a:sym typeface="Wingdings"/>
              </a:rPr>
              <a:t> </a:t>
            </a:r>
            <a:r>
              <a:rPr lang="en-US" sz="3200" b="1" dirty="0" smtClean="0">
                <a:solidFill>
                  <a:srgbClr val="F39605"/>
                </a:solidFill>
              </a:rPr>
              <a:t>Confluence</a:t>
            </a:r>
            <a:r>
              <a:rPr lang="en-US" sz="3200" b="1" dirty="0">
                <a:solidFill>
                  <a:srgbClr val="F39605"/>
                </a:solidFill>
              </a:rPr>
              <a:t>-based DB for tracking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570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583679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Use </a:t>
            </a:r>
            <a:r>
              <a:rPr lang="en-US" dirty="0"/>
              <a:t>cases - Competence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 smtClean="0"/>
              <a:t>(WP8)</a:t>
            </a:r>
            <a:endParaRPr dirty="0"/>
          </a:p>
        </p:txBody>
      </p:sp>
      <p:graphicFrame>
        <p:nvGraphicFramePr>
          <p:cNvPr id="490" name="Shape 490"/>
          <p:cNvGraphicFramePr/>
          <p:nvPr/>
        </p:nvGraphicFramePr>
        <p:xfrm>
          <a:off x="405300" y="1551125"/>
          <a:ext cx="8520600" cy="432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5350"/>
                <a:gridCol w="3361275"/>
                <a:gridCol w="3943975"/>
              </a:tblGrid>
              <a:tr h="289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ELIXIR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Establish a federation of cloud providers to replicate ELIXIR Core Datasets and Applications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Bring these cloud-data providers into EOSC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federated AAI across life science and EOSC services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policies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Experience with Virtual Access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Code of Conduct for sensitive data</a:t>
                      </a:r>
                      <a:br>
                        <a:rPr lang="en-US" sz="1000"/>
                      </a:b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Fusion CC (ITER)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Port fusion workflows to federated compute environment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and enable access to distributed datasets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Application and data provenance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and compute federation (containers)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Workflow management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Monitoring, helpdesk,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PIDs, ...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Marine CC (Ifremer, Euro-Argo)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Cloud-based data subscription and data delivery service (from EMSO, Argo, SeaDataNet, etc.)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Enabling users’ simulations to run within custom environments on ‘subscribed data’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setup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Storage and compute clusters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discovery and staging (B2Find, B2Stage)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Jupyter service (24/7)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FitSM (IT service management)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EISCAT_3D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Make EISCAT data accessible via a ‘data webshop’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online data analytics for researchers (based on community and custom applications)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data-compute portal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B2Share (metadata schema management)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DIRAC file catalogue and application manager for researchers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sites (cloud)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User authentication, authorisation (VOMS, Perun)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 (IT service management)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6232326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Use </a:t>
            </a:r>
            <a:r>
              <a:rPr lang="en-US" dirty="0"/>
              <a:t>cases - Competence </a:t>
            </a:r>
            <a:r>
              <a:rPr lang="en-US" dirty="0" err="1" smtClean="0"/>
              <a:t>Centres</a:t>
            </a:r>
            <a:r>
              <a:rPr lang="en-US" dirty="0" smtClean="0"/>
              <a:t> (WP8) </a:t>
            </a: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dirty="0"/>
          </a:p>
        </p:txBody>
      </p:sp>
      <p:graphicFrame>
        <p:nvGraphicFramePr>
          <p:cNvPr id="498" name="Shape 498"/>
          <p:cNvGraphicFramePr/>
          <p:nvPr/>
        </p:nvGraphicFramePr>
        <p:xfrm>
          <a:off x="369800" y="1582275"/>
          <a:ext cx="8520600" cy="4472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7825"/>
                <a:gridCol w="3228800"/>
                <a:gridCol w="3943975"/>
              </a:tblGrid>
              <a:tr h="28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EPOS - ORFEUS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Effective transfer and staging of big data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Harmonised data management policies at seismic observatories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analyse data, create and publish ‘user-defined data products’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staging and transfer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 (data access and analytics environment)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Management good practices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Radio Astronomy CC (LOFAR→ SKA)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find, access and process data from the LOFAR Telescope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Support application developers in deploying workflows for researchers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 - B2Share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B2Handle (PIDs)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and storage resources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ICOS-eLTER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Enable researchers to find, access and process data from ICOS and eLTER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Integrate ICOS Portal and analysis tools with large-scale storage and compute resources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Disaster Mitigation Plus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Setup simulation web portals for simulation of natural hazards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storm surge, </a:t>
                      </a:r>
                      <a:r>
                        <a:rPr lang="en-US" sz="1000"/>
                        <a:t>dust transportation, forest fire, flood)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environmental data from agencies in Asia-Pacific region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resources (HTC and 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tools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</a:t>
                      </a:r>
                      <a:endParaRPr sz="1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5908797" cy="621900"/>
          </a:xfrm>
        </p:spPr>
        <p:txBody>
          <a:bodyPr/>
          <a:lstStyle/>
          <a:p>
            <a:r>
              <a:rPr lang="en-US" dirty="0" smtClean="0"/>
              <a:t>Distilled use cases (WP8)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94686"/>
              </p:ext>
            </p:extLst>
          </p:nvPr>
        </p:nvGraphicFramePr>
        <p:xfrm>
          <a:off x="251520" y="1124744"/>
          <a:ext cx="8496946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0"/>
                <a:gridCol w="1944216"/>
                <a:gridCol w="2664296"/>
                <a:gridCol w="1368154"/>
              </a:tblGrid>
              <a:tr h="757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Distilled use case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Implementation by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Relevant services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Application and data platform 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(portal/mobile)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EISCAT_3D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ICOS-</a:t>
                      </a:r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eLTER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DIRAC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B2Stage, B2Share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EOSC-hub AAI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Fed.Cloud</a:t>
                      </a: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Containers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Storage </a:t>
                      </a:r>
                      <a:r>
                        <a:rPr lang="en-US" sz="1400" baseline="0" dirty="0" smtClean="0">
                          <a:solidFill>
                            <a:srgbClr val="1B216E"/>
                          </a:solidFill>
                        </a:rPr>
                        <a:t>(online, archive)</a:t>
                      </a:r>
                      <a:endParaRPr lang="en-US" sz="1400" dirty="0" smtClean="0">
                        <a:solidFill>
                          <a:srgbClr val="1B216E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Data and</a:t>
                      </a:r>
                      <a:r>
                        <a:rPr lang="en-US" sz="2000" baseline="0" dirty="0" smtClean="0">
                          <a:solidFill>
                            <a:srgbClr val="1B216E"/>
                          </a:solidFill>
                        </a:rPr>
                        <a:t> application replication ‘backbone’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ELIXIR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EPOS-ORFEUS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FTS,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B2Stage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Kubernetes</a:t>
                      </a: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Life science AAI; EPOS AAI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‘</a:t>
                      </a:r>
                      <a:r>
                        <a:rPr lang="en-US" sz="2000" dirty="0" err="1" smtClean="0">
                          <a:solidFill>
                            <a:srgbClr val="1B216E"/>
                          </a:solidFill>
                        </a:rPr>
                        <a:t>Dropbox</a:t>
                      </a:r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 with pattern-matching’ for data streams 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Marine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B2Find, B2Stage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User workflows over distributed data and compute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Fusion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Radio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astronomy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Disaster Mitigation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DODAS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OneData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9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5908797" cy="621900"/>
          </a:xfrm>
        </p:spPr>
        <p:txBody>
          <a:bodyPr/>
          <a:lstStyle/>
          <a:p>
            <a:r>
              <a:rPr lang="en-US" dirty="0" smtClean="0"/>
              <a:t>Requirements so far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48496"/>
              </p:ext>
            </p:extLst>
          </p:nvPr>
        </p:nvGraphicFramePr>
        <p:xfrm>
          <a:off x="251520" y="1124744"/>
          <a:ext cx="8568952" cy="33788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0120"/>
                <a:gridCol w="3672408"/>
                <a:gridCol w="3816424"/>
              </a:tblGrid>
              <a:tr h="757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Story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dirty="0" smtClean="0"/>
                        <a:t>equirement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ELIXIR</a:t>
                      </a:r>
                      <a:endParaRPr lang="en-US" sz="12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Replicate ELIXIR Reference Data from EBI to partner clouds (CSC, CESNET) 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  <a:sym typeface="Wingdings"/>
                        </a:rPr>
                        <a:t> FTS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Enable 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users to run data processing VMs in local cloud 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  <a:sym typeface="Wingdings"/>
                        </a:rPr>
                        <a:t> </a:t>
                      </a: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  <a:sym typeface="Wingdings"/>
                        </a:rPr>
                        <a:t>Kubernetes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Community/project separation in FTS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Baptiste (EGI FTS)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Kubernetes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 as a Service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Enol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Radio astronomy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Provide access to LOFAR ‘big data’ on compute facilities with large workspace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Enable users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to deploy and run CWL workflows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Support for Singularity on compute clusters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Support for CWL workflows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Q: Is/will </a:t>
                      </a: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SURFnet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Science Collaboration Zone pilot supported in EOSC-hub ?</a:t>
                      </a: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73966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Note: Many requirements are addressed within the CCs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(Service providers are in the CCs!)</a:t>
            </a:r>
          </a:p>
          <a:p>
            <a:endParaRPr lang="en-US" sz="1600" dirty="0" smtClean="0"/>
          </a:p>
          <a:p>
            <a:r>
              <a:rPr lang="en-US" sz="1600" dirty="0" smtClean="0"/>
              <a:t>More ‘non-addressed’ requirements are expected to emerge soon: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Monthly WP8 task leaders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Start the work towards M8.1 </a:t>
            </a:r>
            <a:r>
              <a:rPr lang="en-US" sz="1600" dirty="0"/>
              <a:t>- </a:t>
            </a:r>
            <a:r>
              <a:rPr lang="en-US" sz="1600" dirty="0" smtClean="0"/>
              <a:t>Technology </a:t>
            </a:r>
            <a:r>
              <a:rPr lang="en-US" sz="1600" dirty="0"/>
              <a:t>assessment, architecture integration &amp; validation plan for CCs</a:t>
            </a:r>
          </a:p>
        </p:txBody>
      </p:sp>
    </p:spTree>
    <p:extLst>
      <p:ext uri="{BB962C8B-B14F-4D97-AF65-F5344CB8AC3E}">
        <p14:creationId xmlns:p14="http://schemas.microsoft.com/office/powerpoint/2010/main" val="22090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5A2D21-3F0E-4C82-995D-91B73D5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6AF74F5-B822-494B-A042-C9131B52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Contact: </a:t>
            </a:r>
          </a:p>
          <a:p>
            <a:r>
              <a:rPr lang="en-GB" dirty="0" smtClean="0">
                <a:hlinkClick r:id="rId2"/>
              </a:rPr>
              <a:t>www.eosc-hub.eu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3"/>
              </a:rPr>
              <a:t>Gergely.sipos@egi.eu</a:t>
            </a:r>
            <a:r>
              <a:rPr lang="en-GB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825091B-3E5C-4AEB-B557-CDD0740FE5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4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5839DB8A-C209-3349-ABC7-DA4B5250EC3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21837</TotalTime>
  <Words>966</Words>
  <Application>Microsoft Macintosh PowerPoint</Application>
  <PresentationFormat>On-screen Show (4:3)</PresentationFormat>
  <Paragraphs>224</Paragraphs>
  <Slides>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slide_base</vt:lpstr>
      <vt:lpstr>Tema di Office</vt:lpstr>
      <vt:lpstr>PowerPoint Presentation</vt:lpstr>
      <vt:lpstr>PowerPoint Presentation</vt:lpstr>
      <vt:lpstr>Community requirements odyssey</vt:lpstr>
      <vt:lpstr>Use cases - Competence Centres (WP8)</vt:lpstr>
      <vt:lpstr>Use cases - Competence Centres (WP8) (cont)</vt:lpstr>
      <vt:lpstr>Distilled use cases (WP8)</vt:lpstr>
      <vt:lpstr>Requirements so far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Gergely Sipos</cp:lastModifiedBy>
  <cp:revision>234</cp:revision>
  <dcterms:created xsi:type="dcterms:W3CDTF">2018-01-30T10:37:03Z</dcterms:created>
  <dcterms:modified xsi:type="dcterms:W3CDTF">2018-07-11T08:02:38Z</dcterms:modified>
</cp:coreProperties>
</file>