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16" r:id="rId2"/>
  </p:sldMasterIdLst>
  <p:notesMasterIdLst>
    <p:notesMasterId r:id="rId17"/>
  </p:notesMasterIdLst>
  <p:sldIdLst>
    <p:sldId id="256" r:id="rId3"/>
    <p:sldId id="321" r:id="rId4"/>
    <p:sldId id="330" r:id="rId5"/>
    <p:sldId id="340" r:id="rId6"/>
    <p:sldId id="341" r:id="rId7"/>
    <p:sldId id="318" r:id="rId8"/>
    <p:sldId id="319" r:id="rId9"/>
    <p:sldId id="333" r:id="rId10"/>
    <p:sldId id="339" r:id="rId11"/>
    <p:sldId id="342" r:id="rId12"/>
    <p:sldId id="343" r:id="rId13"/>
    <p:sldId id="344" r:id="rId14"/>
    <p:sldId id="345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A08"/>
    <a:srgbClr val="B5892D"/>
    <a:srgbClr val="1C3046"/>
    <a:srgbClr val="75A5D8"/>
    <a:srgbClr val="E2E4EA"/>
    <a:srgbClr val="1D2F45"/>
    <a:srgbClr val="75A4D9"/>
    <a:srgbClr val="1670C9"/>
    <a:srgbClr val="2D4E77"/>
    <a:srgbClr val="575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25"/>
    <p:restoredTop sz="79158" autoAdjust="0"/>
  </p:normalViewPr>
  <p:slideViewPr>
    <p:cSldViewPr>
      <p:cViewPr varScale="1">
        <p:scale>
          <a:sx n="70" d="100"/>
          <a:sy n="70" d="100"/>
        </p:scale>
        <p:origin x="-2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42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16906-B6A1-4E52-BE69-9D249F819B11}" type="datetimeFigureOut">
              <a:rPr lang="it-IT" smtClean="0"/>
              <a:t>18. 07. 17.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8A20-7C99-4A4D-BF06-6E8ADEA4D03E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4966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Shape 4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Shape 4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AAI survey </a:t>
            </a:r>
            <a:r>
              <a:rPr lang="mr-IN" dirty="0" smtClean="0"/>
              <a:t>–</a:t>
            </a:r>
            <a:r>
              <a:rPr lang="en-US" dirty="0" smtClean="0"/>
              <a:t> To complete based on </a:t>
            </a:r>
            <a:r>
              <a:rPr lang="en-US" dirty="0" err="1" smtClean="0"/>
              <a:t>learnings</a:t>
            </a:r>
            <a:r>
              <a:rPr lang="en-US" baseline="0" dirty="0" smtClean="0"/>
              <a:t> from </a:t>
            </a:r>
            <a:endParaRPr dirty="0"/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978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48A20-7C99-4A4D-BF06-6E8ADEA4D03E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97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_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C28C7CE7-02F6-9C4E-B49C-A3F54D237E10}"/>
              </a:ext>
            </a:extLst>
          </p:cNvPr>
          <p:cNvSpPr txBox="1"/>
          <p:nvPr userDrawn="1"/>
        </p:nvSpPr>
        <p:spPr>
          <a:xfrm>
            <a:off x="1858186" y="5161114"/>
            <a:ext cx="1552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04E82C1C-60FB-2F41-A35A-E9EB596745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29" y="5021749"/>
            <a:ext cx="589524" cy="57895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8C95AC5E-022A-794A-B33A-6292101788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923" y="5413598"/>
            <a:ext cx="644783" cy="633228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188D622C-A836-684D-8BDB-40E405A1B5A9}"/>
              </a:ext>
            </a:extLst>
          </p:cNvPr>
          <p:cNvSpPr txBox="1"/>
          <p:nvPr userDrawn="1"/>
        </p:nvSpPr>
        <p:spPr>
          <a:xfrm>
            <a:off x="1794880" y="5557093"/>
            <a:ext cx="1624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C3046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C3046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C3046"/>
              </a:solidFill>
              <a:ea typeface="Source Sans Pro" charset="0"/>
              <a:cs typeface="Source Sans Pro" charset="0"/>
            </a:endParaRPr>
          </a:p>
        </p:txBody>
      </p:sp>
      <p:sp>
        <p:nvSpPr>
          <p:cNvPr id="12" name="Rettangolo 11"/>
          <p:cNvSpPr/>
          <p:nvPr userDrawn="1"/>
        </p:nvSpPr>
        <p:spPr>
          <a:xfrm>
            <a:off x="755578" y="6381329"/>
            <a:ext cx="8280920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noProof="0" dirty="0"/>
              <a:t>EOSC-hub receives funding from the European Union’s Horizon 2020 research and innovation programme under grant agreement No. 777536.</a:t>
            </a:r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4" y="6381328"/>
            <a:ext cx="422176" cy="282000"/>
          </a:xfrm>
          <a:prstGeom prst="rect">
            <a:avLst/>
          </a:prstGeom>
        </p:spPr>
      </p:pic>
      <p:cxnSp>
        <p:nvCxnSpPr>
          <p:cNvPr id="14" name="Connettore 1 13"/>
          <p:cNvCxnSpPr>
            <a:cxnSpLocks/>
          </p:cNvCxnSpPr>
          <p:nvPr userDrawn="1"/>
        </p:nvCxnSpPr>
        <p:spPr>
          <a:xfrm>
            <a:off x="1403648" y="4941168"/>
            <a:ext cx="1872208" cy="0"/>
          </a:xfrm>
          <a:prstGeom prst="line">
            <a:avLst/>
          </a:prstGeom>
          <a:ln>
            <a:solidFill>
              <a:srgbClr val="1C304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80" y="1247533"/>
            <a:ext cx="4916162" cy="122412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2751C4A5-F0D1-DC40-9A0A-0C46196796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02928" y="3572463"/>
            <a:ext cx="6121400" cy="720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i="1">
                <a:solidFill>
                  <a:srgbClr val="B5892D"/>
                </a:solidFill>
              </a:defRPr>
            </a:lvl1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sub-</a:t>
            </a:r>
            <a:r>
              <a:rPr lang="it-IT" dirty="0" err="1"/>
              <a:t>title</a:t>
            </a:r>
            <a:endParaRPr lang="en-GB" dirty="0"/>
          </a:p>
        </p:txBody>
      </p:sp>
      <p:sp>
        <p:nvSpPr>
          <p:cNvPr id="19" name="Segnaposto contenuto 18">
            <a:extLst>
              <a:ext uri="{FF2B5EF4-FFF2-40B4-BE49-F238E27FC236}">
                <a16:creationId xmlns:a16="http://schemas.microsoft.com/office/drawing/2014/main" xmlns="" id="{0E77F5B3-574B-5F42-A9A9-B514FF8E499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03350" y="2852738"/>
            <a:ext cx="6192838" cy="5762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rgbClr val="1C3046"/>
                </a:solidFill>
              </a:defRPr>
            </a:lvl1pPr>
          </a:lstStyle>
          <a:p>
            <a:pPr lvl="0"/>
            <a:r>
              <a:rPr lang="it-IT" b="1" dirty="0">
                <a:solidFill>
                  <a:srgbClr val="1C3046"/>
                </a:solidFill>
              </a:rPr>
              <a:t>Click </a:t>
            </a:r>
            <a:r>
              <a:rPr lang="it-IT" b="1" dirty="0" err="1">
                <a:solidFill>
                  <a:srgbClr val="1C3046"/>
                </a:solidFill>
              </a:rPr>
              <a:t>here</a:t>
            </a:r>
            <a:r>
              <a:rPr lang="it-IT" b="1" dirty="0">
                <a:solidFill>
                  <a:srgbClr val="1C3046"/>
                </a:solidFill>
              </a:rPr>
              <a:t> to </a:t>
            </a:r>
            <a:r>
              <a:rPr lang="it-IT" b="1" dirty="0" err="1">
                <a:solidFill>
                  <a:srgbClr val="1C3046"/>
                </a:solidFill>
              </a:rPr>
              <a:t>add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011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2" y="2280553"/>
            <a:ext cx="487700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01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8" y="2790692"/>
            <a:ext cx="4877001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21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69999"/>
            <a:ext cx="7886700" cy="752476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83491"/>
            <a:ext cx="7886700" cy="305120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2516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09036"/>
            <a:ext cx="7886700" cy="163639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315070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49" y="6356351"/>
            <a:ext cx="1356575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6356351"/>
            <a:ext cx="5091448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6356351"/>
            <a:ext cx="54762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944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017" y="1073149"/>
            <a:ext cx="7886700" cy="7524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2063534"/>
            <a:ext cx="3886200" cy="28618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303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06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69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16530"/>
            <a:ext cx="2949178" cy="9408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11653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8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4" indent="0" algn="ctr">
              <a:buNone/>
              <a:defRPr/>
            </a:lvl2pPr>
            <a:lvl3pPr marL="914347" indent="0" algn="ctr">
              <a:buNone/>
              <a:defRPr/>
            </a:lvl3pPr>
            <a:lvl4pPr marL="1371520" indent="0" algn="ctr">
              <a:buNone/>
              <a:defRPr/>
            </a:lvl4pPr>
            <a:lvl5pPr marL="1828694" indent="0" algn="ctr">
              <a:buNone/>
              <a:defRPr/>
            </a:lvl5pPr>
            <a:lvl6pPr marL="2285868" indent="0" algn="ctr">
              <a:buNone/>
              <a:defRPr/>
            </a:lvl6pPr>
            <a:lvl7pPr marL="2743041" indent="0" algn="ctr">
              <a:buNone/>
              <a:defRPr/>
            </a:lvl7pPr>
            <a:lvl8pPr marL="3200214" indent="0" algn="ctr">
              <a:buNone/>
              <a:defRPr/>
            </a:lvl8pPr>
            <a:lvl9pPr marL="365738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John Womersley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0A232-FC1A-EA4A-B466-45E3229787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2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xmlns="" id="{B77B2A9D-5C2F-4A5C-83AC-2A23BED5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2D6204B7-1D0D-1E43-967C-261D932E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18. 07. 17.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E1E01ECC-58A4-0745-A3E0-F9FCCE41D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16" name="Connettore 1 15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833973A6-C1BB-1043-8DAC-B993CBB6D983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A01731E7-CB9A-4E4D-834D-37ACDE4D97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CB6AB942-1F6F-D740-9623-04930E39D5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3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tangolo 17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2" name="Rettangolo 21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4" name="Rettangolo 23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5" name="Rettangolo 24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Immagine 33">
            <a:extLst>
              <a:ext uri="{FF2B5EF4-FFF2-40B4-BE49-F238E27FC236}">
                <a16:creationId xmlns:a16="http://schemas.microsoft.com/office/drawing/2014/main" xmlns="" id="{E748C170-E3A2-4036-BB02-1958ADA9CF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2230377E-78D8-44FD-B341-8F4ED91887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2" name="Rettangolo 41">
            <a:extLst>
              <a:ext uri="{FF2B5EF4-FFF2-40B4-BE49-F238E27FC236}">
                <a16:creationId xmlns:a16="http://schemas.microsoft.com/office/drawing/2014/main" xmlns="" id="{72ADA07B-AD55-4EFA-9DCD-327EED436DB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xmlns="" id="{8908929C-8E44-1A4A-A572-D417C01C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xmlns="" id="{A1CF1935-6208-F949-8DA8-22C8D0B596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18. 07. 17.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01410308-86A1-CE4F-8695-F61533B91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83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3F6A26B-5B89-2345-84B7-67F14B7446D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1520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SzPct val="90000"/>
              <a:buFont typeface="Calibri" panose="020F0502020204030204" pitchFamily="34" charset="0"/>
              <a:buChar char="-"/>
              <a:defRPr lang="en-GB" sz="26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lang="en-GB" sz="24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200150" marR="0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Char char="-"/>
              <a:tabLst/>
              <a:defRPr lang="en-GB" sz="2800" b="0" i="0" kern="1200" noProof="0" dirty="0" smtClean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EA9C6E97-D6ED-C742-B3BF-F3C7F85504A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44009" y="1340772"/>
            <a:ext cx="4248472" cy="474744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add</a:t>
            </a:r>
            <a:r>
              <a:rPr lang="it-IT" dirty="0"/>
              <a:t> text</a:t>
            </a:r>
          </a:p>
          <a:p>
            <a:pPr lvl="1"/>
            <a:r>
              <a:rPr lang="it-IT" dirty="0"/>
              <a:t>Second </a:t>
            </a:r>
            <a:r>
              <a:rPr lang="it-IT" dirty="0" err="1"/>
              <a:t>level</a:t>
            </a:r>
            <a:endParaRPr lang="it-IT" dirty="0"/>
          </a:p>
          <a:p>
            <a:pPr lvl="2"/>
            <a:r>
              <a:rPr lang="it-IT" dirty="0"/>
              <a:t> Third </a:t>
            </a:r>
            <a:r>
              <a:rPr lang="it-IT" dirty="0" err="1"/>
              <a:t>level</a:t>
            </a:r>
            <a:endParaRPr lang="it-IT" dirty="0"/>
          </a:p>
          <a:p>
            <a:pPr lvl="3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26" name="Rettangolo 25"/>
          <p:cNvSpPr>
            <a:spLocks/>
          </p:cNvSpPr>
          <p:nvPr userDrawn="1"/>
        </p:nvSpPr>
        <p:spPr>
          <a:xfrm>
            <a:off x="3114459" y="0"/>
            <a:ext cx="1133521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7" name="Rettangolo 26"/>
          <p:cNvSpPr>
            <a:spLocks/>
          </p:cNvSpPr>
          <p:nvPr userDrawn="1"/>
        </p:nvSpPr>
        <p:spPr>
          <a:xfrm>
            <a:off x="5940154" y="0"/>
            <a:ext cx="3167471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8" name="Rettangolo 27"/>
          <p:cNvSpPr>
            <a:spLocks/>
          </p:cNvSpPr>
          <p:nvPr userDrawn="1"/>
        </p:nvSpPr>
        <p:spPr>
          <a:xfrm>
            <a:off x="8401706" y="0"/>
            <a:ext cx="74763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29" name="Rettangolo 28"/>
          <p:cNvSpPr>
            <a:spLocks/>
          </p:cNvSpPr>
          <p:nvPr userDrawn="1"/>
        </p:nvSpPr>
        <p:spPr>
          <a:xfrm>
            <a:off x="1907705" y="0"/>
            <a:ext cx="101605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0" name="Rettangolo 29"/>
          <p:cNvSpPr>
            <a:spLocks/>
          </p:cNvSpPr>
          <p:nvPr userDrawn="1"/>
        </p:nvSpPr>
        <p:spPr>
          <a:xfrm>
            <a:off x="7164289" y="0"/>
            <a:ext cx="1303646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1" name="Rettangolo 30"/>
          <p:cNvSpPr>
            <a:spLocks/>
          </p:cNvSpPr>
          <p:nvPr userDrawn="1"/>
        </p:nvSpPr>
        <p:spPr>
          <a:xfrm>
            <a:off x="5220074" y="0"/>
            <a:ext cx="1142863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2" name="Rettangolo 31"/>
          <p:cNvSpPr>
            <a:spLocks/>
          </p:cNvSpPr>
          <p:nvPr userDrawn="1"/>
        </p:nvSpPr>
        <p:spPr>
          <a:xfrm>
            <a:off x="1276470" y="-2"/>
            <a:ext cx="631235" cy="36000"/>
          </a:xfrm>
          <a:prstGeom prst="rect">
            <a:avLst/>
          </a:prstGeom>
          <a:solidFill>
            <a:srgbClr val="1C30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3" name="Rettangolo 32"/>
          <p:cNvSpPr>
            <a:spLocks/>
          </p:cNvSpPr>
          <p:nvPr userDrawn="1"/>
        </p:nvSpPr>
        <p:spPr>
          <a:xfrm>
            <a:off x="643478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4" name="Rettangolo 33"/>
          <p:cNvSpPr>
            <a:spLocks/>
          </p:cNvSpPr>
          <p:nvPr userDrawn="1"/>
        </p:nvSpPr>
        <p:spPr>
          <a:xfrm>
            <a:off x="2590802" y="0"/>
            <a:ext cx="640569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5" name="Rettangolo 34"/>
          <p:cNvSpPr>
            <a:spLocks/>
          </p:cNvSpPr>
          <p:nvPr userDrawn="1"/>
        </p:nvSpPr>
        <p:spPr>
          <a:xfrm>
            <a:off x="4247980" y="0"/>
            <a:ext cx="1052485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6" name="Rettangolo 35"/>
          <p:cNvSpPr>
            <a:spLocks/>
          </p:cNvSpPr>
          <p:nvPr userDrawn="1"/>
        </p:nvSpPr>
        <p:spPr>
          <a:xfrm>
            <a:off x="7357994" y="0"/>
            <a:ext cx="166335" cy="36000"/>
          </a:xfrm>
          <a:prstGeom prst="rect">
            <a:avLst/>
          </a:prstGeom>
          <a:solidFill>
            <a:srgbClr val="75A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Rettangolo 36"/>
          <p:cNvSpPr>
            <a:spLocks/>
          </p:cNvSpPr>
          <p:nvPr userDrawn="1"/>
        </p:nvSpPr>
        <p:spPr>
          <a:xfrm>
            <a:off x="-135" y="-2"/>
            <a:ext cx="643613" cy="36000"/>
          </a:xfrm>
          <a:prstGeom prst="rect">
            <a:avLst/>
          </a:prstGeom>
          <a:solidFill>
            <a:srgbClr val="B58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cxnSp>
        <p:nvCxnSpPr>
          <p:cNvPr id="41" name="Connettore 1 40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Immagine 37">
            <a:extLst>
              <a:ext uri="{FF2B5EF4-FFF2-40B4-BE49-F238E27FC236}">
                <a16:creationId xmlns:a16="http://schemas.microsoft.com/office/drawing/2014/main" xmlns="" id="{6E92571F-B9E2-4515-A851-FD195B169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xmlns="" id="{928418AB-C8AD-472B-89A7-2D6A16B3D9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xmlns="" id="{123C6A7A-0C9A-4D82-B852-DF92CC423C4B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00EFEDC4-EF62-9343-9EE9-EB34B88BB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xmlns="" id="{8BDDDF39-2847-5C45-8C28-79E66DD09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18. 07. 17.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:a16="http://schemas.microsoft.com/office/drawing/2014/main" xmlns="" id="{E515CF22-948A-774C-8025-06D4D9860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40" name="Segnaposto testo 3">
            <a:extLst>
              <a:ext uri="{FF2B5EF4-FFF2-40B4-BE49-F238E27FC236}">
                <a16:creationId xmlns:a16="http://schemas.microsoft.com/office/drawing/2014/main" xmlns="" id="{26E22B5B-74B7-984A-B35C-01F845E6DC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0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Text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01252496-1750-864D-B854-CEE0315DE69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5400000">
            <a:off x="2123727" y="-603447"/>
            <a:ext cx="4896546" cy="864096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SzPct val="100000"/>
              <a:buFontTx/>
              <a:buBlip>
                <a:blip r:embed="rId2"/>
              </a:buBlip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657350" marR="0" indent="-45720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Calibri" panose="020F0502020204030204" pitchFamily="34" charset="0"/>
              <a:buChar char="-"/>
              <a:tabLst/>
              <a:defRPr sz="2800" b="0" i="0">
                <a:solidFill>
                  <a:schemeClr val="tx1">
                    <a:lumMod val="50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 Third level</a:t>
            </a:r>
          </a:p>
          <a:p>
            <a:pPr lvl="3"/>
            <a:r>
              <a:rPr lang="en-GB" noProof="0" dirty="0"/>
              <a:t> </a:t>
            </a:r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  <a:p>
            <a:pPr lvl="4"/>
            <a:endParaRPr lang="en-GB" noProof="0" dirty="0"/>
          </a:p>
        </p:txBody>
      </p:sp>
      <p:cxnSp>
        <p:nvCxnSpPr>
          <p:cNvPr id="40" name="Connettore 1 39">
            <a:extLst>
              <a:ext uri="{FF2B5EF4-FFF2-40B4-BE49-F238E27FC236}">
                <a16:creationId xmlns:a16="http://schemas.microsoft.com/office/drawing/2014/main" xmlns="" id="{05EEB7C1-79E8-894A-A6D8-E6E8AF7BA26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magine 31">
            <a:extLst>
              <a:ext uri="{FF2B5EF4-FFF2-40B4-BE49-F238E27FC236}">
                <a16:creationId xmlns:a16="http://schemas.microsoft.com/office/drawing/2014/main" xmlns="" id="{FA6B2CD8-FEE8-4B8F-B1F0-EA8D83797B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6813550"/>
            <a:ext cx="9144000" cy="4445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xmlns="" id="{0EBFEB97-F397-4880-BA39-E13E87E31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  <p:sp>
        <p:nvSpPr>
          <p:cNvPr id="45" name="Rettangolo 44">
            <a:extLst>
              <a:ext uri="{FF2B5EF4-FFF2-40B4-BE49-F238E27FC236}">
                <a16:creationId xmlns:a16="http://schemas.microsoft.com/office/drawing/2014/main" xmlns="" id="{D9796DA9-E1E4-4FB4-8943-01C592107B8A}"/>
              </a:ext>
            </a:extLst>
          </p:cNvPr>
          <p:cNvSpPr/>
          <p:nvPr userDrawn="1"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08331AB2-FA10-F049-BA93-704EC2A5F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xmlns="" id="{89817EDF-DE74-3540-B1AD-C331BAC21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18. 07. 17.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xmlns="" id="{0BE6B5B4-AF6A-764F-AC9F-BFC02551E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sp>
        <p:nvSpPr>
          <p:cNvPr id="15" name="Segnaposto testo 3">
            <a:extLst>
              <a:ext uri="{FF2B5EF4-FFF2-40B4-BE49-F238E27FC236}">
                <a16:creationId xmlns:a16="http://schemas.microsoft.com/office/drawing/2014/main" xmlns="" id="{2D92F18E-5415-984E-8376-0329B157E5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11677" y="260489"/>
            <a:ext cx="5980803" cy="8640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92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mediate Slide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8341E515-DD63-3D42-B42C-9035172A73D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3568" y="2849622"/>
            <a:ext cx="7759774" cy="231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GB" noProof="0" dirty="0"/>
              <a:t>Click here to add text</a:t>
            </a:r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F6408EAB-6398-5543-8CB0-5155F921C6F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83568" y="2162303"/>
            <a:ext cx="5883079" cy="556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Pct val="100000"/>
              <a:buFontTx/>
              <a:buNone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  <a:lvl2pPr marL="557213" indent="-214313">
              <a:buSzPct val="90000"/>
              <a:buFont typeface="Calibri" panose="020F0502020204030204" pitchFamily="34" charset="0"/>
              <a:buChar char="-"/>
              <a:defRPr sz="26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2pPr>
            <a:lvl3pPr marL="857250" indent="-171450">
              <a:buSzPct val="80000"/>
              <a:buFont typeface="Wingdings" panose="05000000000000000000" pitchFamily="2" charset="2"/>
              <a:buChar char="§"/>
              <a:defRPr sz="24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3pPr>
            <a:lvl4pPr marL="10287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70000"/>
              <a:buFont typeface="Calibri" panose="020F0502020204030204" pitchFamily="34" charset="0"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4pPr>
            <a:lvl5pPr marL="1371600" marR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 sz="280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5pPr>
          </a:lstStyle>
          <a:p>
            <a:r>
              <a:rPr lang="en-GB" b="0" dirty="0">
                <a:solidFill>
                  <a:schemeClr val="accent5">
                    <a:lumMod val="75000"/>
                  </a:schemeClr>
                </a:solidFill>
              </a:rPr>
              <a:t>Click here to add subtitle</a:t>
            </a:r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  <a:p>
            <a:pPr lvl="4"/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B48407DB-BA49-C94D-ADD2-877CBDD6C6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833419"/>
            <a:ext cx="9144000" cy="56665"/>
          </a:xfrm>
          <a:prstGeom prst="rect">
            <a:avLst/>
          </a:prstGeom>
        </p:spPr>
      </p:pic>
      <p:sp>
        <p:nvSpPr>
          <p:cNvPr id="16" name="Segnaposto testo 3">
            <a:extLst>
              <a:ext uri="{FF2B5EF4-FFF2-40B4-BE49-F238E27FC236}">
                <a16:creationId xmlns:a16="http://schemas.microsoft.com/office/drawing/2014/main" xmlns="" id="{6CFA5BBC-FB79-3941-902F-8F674A72F7C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5980803" cy="5858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1C3046"/>
                </a:solidFill>
              </a:defRPr>
            </a:lvl1pPr>
          </a:lstStyle>
          <a:p>
            <a:pPr lvl="0"/>
            <a:r>
              <a:rPr lang="en-GB" noProof="0" dirty="0"/>
              <a:t>Click here to add title</a:t>
            </a: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F32A041-669E-4668-AFFC-D799D71AE9D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5" y="-1585"/>
            <a:ext cx="9144000" cy="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ised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89775736-39B8-4946-BA4E-2E26123BEAA4}"/>
              </a:ext>
            </a:extLst>
          </p:cNvPr>
          <p:cNvSpPr txBox="1"/>
          <p:nvPr userDrawn="1"/>
        </p:nvSpPr>
        <p:spPr>
          <a:xfrm>
            <a:off x="3131840" y="5919963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eosc-hub.eu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4E9FBBCD-1A09-854C-AD37-ABFC23BF72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838387"/>
            <a:ext cx="589524" cy="57895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AB059FA9-527F-3047-9752-9021170989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5803404"/>
            <a:ext cx="644783" cy="63322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04016F19-9C1F-4B4E-A65D-FC565E20B416}"/>
              </a:ext>
            </a:extLst>
          </p:cNvPr>
          <p:cNvSpPr txBox="1"/>
          <p:nvPr userDrawn="1"/>
        </p:nvSpPr>
        <p:spPr>
          <a:xfrm>
            <a:off x="5004049" y="5892828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>
                <a:solidFill>
                  <a:srgbClr val="1D2F45"/>
                </a:solidFill>
                <a:ea typeface="Source Sans Pro" charset="0"/>
                <a:cs typeface="Source Sans Pro" charset="0"/>
              </a:rPr>
              <a:t>@</a:t>
            </a:r>
            <a:r>
              <a:rPr lang="en-GB" sz="2000" dirty="0" err="1">
                <a:solidFill>
                  <a:srgbClr val="1D2F45"/>
                </a:solidFill>
                <a:ea typeface="Source Sans Pro" charset="0"/>
                <a:cs typeface="Source Sans Pro" charset="0"/>
              </a:rPr>
              <a:t>EOSC_eu</a:t>
            </a:r>
            <a:endParaRPr lang="en-GB" sz="2000" dirty="0">
              <a:solidFill>
                <a:srgbClr val="1D2F45"/>
              </a:solidFill>
              <a:ea typeface="Source Sans Pro" charset="0"/>
              <a:cs typeface="Source Sans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07" y="3358840"/>
            <a:ext cx="1784961" cy="2231201"/>
          </a:xfrm>
          <a:prstGeom prst="rect">
            <a:avLst/>
          </a:prstGeom>
        </p:spPr>
      </p:pic>
      <p:cxnSp>
        <p:nvCxnSpPr>
          <p:cNvPr id="18" name="Connettore 1 17">
            <a:extLst>
              <a:ext uri="{FF2B5EF4-FFF2-40B4-BE49-F238E27FC236}">
                <a16:creationId xmlns:a16="http://schemas.microsoft.com/office/drawing/2014/main" xmlns="" id="{97C3FAB3-381B-274E-9A7E-CD86B4B697B3}"/>
              </a:ext>
            </a:extLst>
          </p:cNvPr>
          <p:cNvCxnSpPr/>
          <p:nvPr userDrawn="1"/>
        </p:nvCxnSpPr>
        <p:spPr>
          <a:xfrm>
            <a:off x="671555" y="2929632"/>
            <a:ext cx="2112235" cy="0"/>
          </a:xfrm>
          <a:prstGeom prst="line">
            <a:avLst/>
          </a:prstGeom>
          <a:ln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olo 22">
            <a:extLst>
              <a:ext uri="{FF2B5EF4-FFF2-40B4-BE49-F238E27FC236}">
                <a16:creationId xmlns:a16="http://schemas.microsoft.com/office/drawing/2014/main" xmlns="" id="{91A4CF75-7F87-534F-870F-ED5701E571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7702" y="1772817"/>
            <a:ext cx="2894178" cy="10081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 b="1" dirty="0" err="1">
                <a:solidFill>
                  <a:srgbClr val="1C3046"/>
                </a:solidFill>
              </a:rPr>
              <a:t>Thank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you</a:t>
            </a:r>
            <a:r>
              <a:rPr lang="it-IT" b="1" dirty="0">
                <a:solidFill>
                  <a:srgbClr val="1C3046"/>
                </a:solidFill>
              </a:rPr>
              <a:t> for </a:t>
            </a:r>
            <a:r>
              <a:rPr lang="it-IT" b="1" dirty="0" err="1">
                <a:solidFill>
                  <a:srgbClr val="1C3046"/>
                </a:solidFill>
              </a:rPr>
              <a:t>your</a:t>
            </a:r>
            <a:r>
              <a:rPr lang="it-IT" b="1" dirty="0">
                <a:solidFill>
                  <a:srgbClr val="1C3046"/>
                </a:solidFill>
              </a:rPr>
              <a:t> </a:t>
            </a:r>
            <a:r>
              <a:rPr lang="it-IT" b="1" dirty="0" err="1">
                <a:solidFill>
                  <a:srgbClr val="1C3046"/>
                </a:solidFill>
              </a:rPr>
              <a:t>attention</a:t>
            </a:r>
            <a:r>
              <a:rPr lang="it-IT" b="1" dirty="0">
                <a:solidFill>
                  <a:srgbClr val="1C3046"/>
                </a:solidFill>
              </a:rPr>
              <a:t>!</a:t>
            </a:r>
            <a:endParaRPr lang="en-GB" dirty="0"/>
          </a:p>
        </p:txBody>
      </p:sp>
      <p:sp>
        <p:nvSpPr>
          <p:cNvPr id="33" name="Segnaposto contenuto 32">
            <a:extLst>
              <a:ext uri="{FF2B5EF4-FFF2-40B4-BE49-F238E27FC236}">
                <a16:creationId xmlns:a16="http://schemas.microsoft.com/office/drawing/2014/main" xmlns="" id="{EFF3BDC9-F42A-914E-9BE9-F145917FEA3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08104" y="1773238"/>
            <a:ext cx="3385071" cy="1585912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>
              <a:buFontTx/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indent="0">
              <a:buNone/>
            </a:pPr>
            <a:r>
              <a:rPr lang="en-GB" sz="1800" b="1" dirty="0">
                <a:solidFill>
                  <a:srgbClr val="1C3046"/>
                </a:solidFill>
              </a:rPr>
              <a:t>Contact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1C3046"/>
                </a:solidFill>
              </a:rPr>
              <a:t>Lorem ipsum </a:t>
            </a:r>
            <a:r>
              <a:rPr lang="en-GB" sz="1800" dirty="0" err="1">
                <a:solidFill>
                  <a:srgbClr val="1C3046"/>
                </a:solidFill>
              </a:rPr>
              <a:t>dolor</a:t>
            </a:r>
            <a:r>
              <a:rPr lang="en-GB" sz="1800" dirty="0">
                <a:solidFill>
                  <a:srgbClr val="1C3046"/>
                </a:solidFill>
              </a:rPr>
              <a:t> sit </a:t>
            </a:r>
            <a:r>
              <a:rPr lang="en-GB" sz="1800" dirty="0" err="1">
                <a:solidFill>
                  <a:srgbClr val="1C3046"/>
                </a:solidFill>
              </a:rPr>
              <a:t>amet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consectetur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adipisicing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elit</a:t>
            </a:r>
            <a:r>
              <a:rPr lang="en-GB" sz="1800" dirty="0">
                <a:solidFill>
                  <a:srgbClr val="1C3046"/>
                </a:solidFill>
              </a:rPr>
              <a:t>, </a:t>
            </a:r>
            <a:r>
              <a:rPr lang="en-GB" sz="1800" dirty="0" err="1">
                <a:solidFill>
                  <a:srgbClr val="1C3046"/>
                </a:solidFill>
              </a:rPr>
              <a:t>sed</a:t>
            </a:r>
            <a:r>
              <a:rPr lang="en-GB" sz="1800" dirty="0">
                <a:solidFill>
                  <a:srgbClr val="1C3046"/>
                </a:solidFill>
              </a:rPr>
              <a:t> do </a:t>
            </a:r>
            <a:r>
              <a:rPr lang="en-GB" sz="1800" dirty="0" err="1">
                <a:solidFill>
                  <a:srgbClr val="1C3046"/>
                </a:solidFill>
              </a:rPr>
              <a:t>eiusmod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tempor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incididunt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ut</a:t>
            </a:r>
            <a:r>
              <a:rPr lang="en-GB" sz="1800" dirty="0">
                <a:solidFill>
                  <a:srgbClr val="1C3046"/>
                </a:solidFill>
              </a:rPr>
              <a:t> </a:t>
            </a:r>
            <a:r>
              <a:rPr lang="en-GB" sz="1800" dirty="0" err="1">
                <a:solidFill>
                  <a:srgbClr val="1C3046"/>
                </a:solidFill>
              </a:rPr>
              <a:t>labore</a:t>
            </a:r>
            <a:r>
              <a:rPr lang="en-GB" sz="1800" dirty="0">
                <a:solidFill>
                  <a:srgbClr val="1C3046"/>
                </a:solidFill>
              </a:rPr>
              <a:t> et </a:t>
            </a:r>
            <a:r>
              <a:rPr lang="en-GB" sz="1800" dirty="0" err="1">
                <a:solidFill>
                  <a:srgbClr val="1C3046"/>
                </a:solidFill>
              </a:rPr>
              <a:t>dolore</a:t>
            </a:r>
            <a:r>
              <a:rPr lang="en-GB" sz="1800" dirty="0">
                <a:solidFill>
                  <a:srgbClr val="1C3046"/>
                </a:solidFill>
              </a:rPr>
              <a:t> magna</a:t>
            </a:r>
          </a:p>
        </p:txBody>
      </p:sp>
      <p:sp>
        <p:nvSpPr>
          <p:cNvPr id="34" name="Segnaposto contenuto 32">
            <a:extLst>
              <a:ext uri="{FF2B5EF4-FFF2-40B4-BE49-F238E27FC236}">
                <a16:creationId xmlns:a16="http://schemas.microsoft.com/office/drawing/2014/main" xmlns="" id="{7E962D83-1102-414B-ACBE-1C6C8F8F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105" y="3163634"/>
            <a:ext cx="2484735" cy="40938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800" i="1" dirty="0" err="1"/>
              <a:t>Questions</a:t>
            </a:r>
            <a:r>
              <a:rPr lang="it-IT" sz="1800" i="1" dirty="0"/>
              <a:t>?</a:t>
            </a:r>
          </a:p>
          <a:p>
            <a:pPr marL="0" indent="0">
              <a:buNone/>
            </a:pPr>
            <a:endParaRPr lang="it-IT" sz="1800" i="1" dirty="0"/>
          </a:p>
        </p:txBody>
      </p:sp>
    </p:spTree>
    <p:extLst>
      <p:ext uri="{BB962C8B-B14F-4D97-AF65-F5344CB8AC3E}">
        <p14:creationId xmlns:p14="http://schemas.microsoft.com/office/powerpoint/2010/main" val="107994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&amp; Content">
  <p:cSld name="1_Title &amp;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75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251520" y="1268764"/>
            <a:ext cx="8640960" cy="485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3C3C3C"/>
              </a:buClr>
              <a:buSzPts val="2340"/>
              <a:buFont typeface="Calibri"/>
              <a:buChar char="-"/>
              <a:defRPr sz="26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0519" algn="l" rtl="0">
              <a:spcBef>
                <a:spcPts val="480"/>
              </a:spcBef>
              <a:spcAft>
                <a:spcPts val="0"/>
              </a:spcAft>
              <a:buClr>
                <a:srgbClr val="3C3C3C"/>
              </a:buClr>
              <a:buSzPts val="1920"/>
              <a:buFont typeface="Noto Sans Symbols"/>
              <a:buChar char="▪"/>
              <a:defRPr sz="24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306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1960"/>
              <a:buFont typeface="Calibri"/>
              <a:buChar char="-"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C3C3C"/>
              </a:buClr>
              <a:buSzPts val="2240"/>
              <a:buFont typeface="Arial"/>
              <a:buNone/>
              <a:defRPr sz="2800" b="0" i="0" u="none" strike="noStrike" cap="none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80" b="0" i="0">
                <a:solidFill>
                  <a:srgbClr val="3C3C3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1" name="Shape 31"/>
          <p:cNvCxnSpPr/>
          <p:nvPr/>
        </p:nvCxnSpPr>
        <p:spPr>
          <a:xfrm rot="10800000">
            <a:off x="251519" y="6376247"/>
            <a:ext cx="8640960" cy="5085"/>
          </a:xfrm>
          <a:prstGeom prst="straightConnector1">
            <a:avLst/>
          </a:prstGeom>
          <a:noFill/>
          <a:ln w="12700" cap="flat" cmpd="sng">
            <a:solidFill>
              <a:srgbClr val="1D2F4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588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5035836" y="-3"/>
            <a:ext cx="1303646" cy="56608"/>
          </a:xfrm>
          <a:prstGeom prst="rect">
            <a:avLst/>
          </a:prstGeom>
          <a:solidFill>
            <a:srgbClr val="1C30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7878656" y="-2404"/>
            <a:ext cx="1142863" cy="45719"/>
          </a:xfrm>
          <a:prstGeom prst="rect">
            <a:avLst/>
          </a:prstGeom>
          <a:solidFill>
            <a:srgbClr val="75A5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6381465" y="0"/>
            <a:ext cx="1601457" cy="51318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-135" y="-3"/>
            <a:ext cx="643613" cy="51321"/>
          </a:xfrm>
          <a:prstGeom prst="rect">
            <a:avLst/>
          </a:prstGeom>
          <a:solidFill>
            <a:srgbClr val="B5892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" name="Shape 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5" y="6813550"/>
            <a:ext cx="9144000" cy="4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911675" y="131650"/>
            <a:ext cx="5165400" cy="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  <a:defRPr sz="3200" b="1">
                <a:solidFill>
                  <a:srgbClr val="1C304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200" b="1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772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07915"/>
            <a:ext cx="4131644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8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12.jpg"/><Relationship Id="rId13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E31386F-E162-934A-8D1F-9D95C069AE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2339280" cy="288032"/>
          </a:xfrm>
          <a:prstGeom prst="rect">
            <a:avLst/>
          </a:prstGeom>
        </p:spPr>
        <p:txBody>
          <a:bodyPr/>
          <a:lstStyle>
            <a:lvl1pPr algn="r">
              <a:defRPr sz="975" b="0" i="0">
                <a:solidFill>
                  <a:schemeClr val="tx1"/>
                </a:solidFill>
                <a:latin typeface="Calibri" panose="020F0502020204030204" pitchFamily="34" charset="0"/>
                <a:ea typeface="Source Sans Pro" charset="0"/>
                <a:cs typeface="Calibri" panose="020F050202020403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864FEF-6066-9447-AB93-1A0F90C44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520" y="6381328"/>
            <a:ext cx="2133600" cy="288032"/>
          </a:xfrm>
          <a:prstGeom prst="rect">
            <a:avLst/>
          </a:prstGeom>
        </p:spPr>
        <p:txBody>
          <a:bodyPr/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18. 07. 17.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62C92904-4608-474D-BBAB-CD0DAE59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2880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980" b="0" i="0">
                <a:solidFill>
                  <a:schemeClr val="tx1">
                    <a:lumMod val="75000"/>
                  </a:schemeClr>
                </a:solidFill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xmlns="" id="{1319845F-1E54-2745-8B1A-D63A20E61931}"/>
              </a:ext>
            </a:extLst>
          </p:cNvPr>
          <p:cNvCxnSpPr>
            <a:cxnSpLocks/>
          </p:cNvCxnSpPr>
          <p:nvPr/>
        </p:nvCxnSpPr>
        <p:spPr>
          <a:xfrm flipH="1" flipV="1">
            <a:off x="251520" y="6376247"/>
            <a:ext cx="8640960" cy="5085"/>
          </a:xfrm>
          <a:prstGeom prst="line">
            <a:avLst/>
          </a:prstGeom>
          <a:ln w="12700">
            <a:solidFill>
              <a:srgbClr val="1D2F4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1A085F82-CD25-8A4D-8A2C-FFC5CB539BB8}"/>
              </a:ext>
            </a:extLst>
          </p:cNvPr>
          <p:cNvSpPr/>
          <p:nvPr/>
        </p:nvSpPr>
        <p:spPr>
          <a:xfrm>
            <a:off x="8450088" y="6381332"/>
            <a:ext cx="442392" cy="293117"/>
          </a:xfrm>
          <a:prstGeom prst="rect">
            <a:avLst/>
          </a:prstGeom>
          <a:solidFill>
            <a:srgbClr val="1D2F45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4" r:id="rId3"/>
    <p:sldLayoutId id="2147483709" r:id="rId4"/>
    <p:sldLayoutId id="2147483710" r:id="rId5"/>
    <p:sldLayoutId id="2147483712" r:id="rId6"/>
    <p:sldLayoutId id="2147483711" r:id="rId7"/>
    <p:sldLayoutId id="2147483714" r:id="rId8"/>
  </p:sldLayoutIdLst>
  <p:hf hdr="0" ftr="0"/>
  <p:txStyles>
    <p:titleStyle>
      <a:lvl1pPr algn="l" defTabSz="342900" rtl="0" eaLnBrk="1" latinLnBrk="0" hangingPunct="1">
        <a:spcBef>
          <a:spcPct val="0"/>
        </a:spcBef>
        <a:buNone/>
        <a:defRPr sz="3200" b="1" kern="1200">
          <a:solidFill>
            <a:srgbClr val="1C3046"/>
          </a:solidFill>
          <a:latin typeface="+mn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646237"/>
            <a:ext cx="7886700" cy="7524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41069"/>
            <a:ext cx="7886700" cy="3051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050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250000"/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250000"/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iki.eosc-hub.eu/display/EOSC/Events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eosc-hub.eu" TargetMode="External"/><Relationship Id="rId3" Type="http://schemas.openxmlformats.org/officeDocument/2006/relationships/hyperlink" Target="mailto:Gergely.sipos@egi.e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iki.eosc-hub.eu/display/EOSC/Community+requirements+DB" TargetMode="External"/><Relationship Id="rId3" Type="http://schemas.openxmlformats.org/officeDocument/2006/relationships/hyperlink" Target="https://jira.eosc-hub.eu/projects/EOSCCHM/summar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xmlns="" id="{95546774-C6AD-1E4D-90C4-6DE511E551C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52128" y="4077072"/>
            <a:ext cx="7812360" cy="720725"/>
          </a:xfrm>
        </p:spPr>
        <p:txBody>
          <a:bodyPr>
            <a:noAutofit/>
          </a:bodyPr>
          <a:lstStyle/>
          <a:p>
            <a:r>
              <a:rPr lang="en-GB" dirty="0"/>
              <a:t>Gergely </a:t>
            </a:r>
            <a:r>
              <a:rPr lang="en-GB" dirty="0" smtClean="0"/>
              <a:t>Sipos</a:t>
            </a:r>
          </a:p>
          <a:p>
            <a:r>
              <a:rPr lang="en-GB" sz="2000" dirty="0" smtClean="0"/>
              <a:t>Customer and Technical Outreach Manager (EGI Foundation)</a:t>
            </a:r>
            <a:endParaRPr lang="en-GB" sz="2000" dirty="0"/>
          </a:p>
          <a:p>
            <a:endParaRPr lang="en-GB" sz="24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8C573EE-843B-E046-8572-EB8AD67C71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87624" y="2420690"/>
            <a:ext cx="6192838" cy="576262"/>
          </a:xfrm>
        </p:spPr>
        <p:txBody>
          <a:bodyPr>
            <a:noAutofit/>
          </a:bodyPr>
          <a:lstStyle/>
          <a:p>
            <a:r>
              <a:rPr lang="en-US" sz="1600" dirty="0"/>
              <a:t>Integrating and managing services for the European Open Science </a:t>
            </a:r>
            <a:r>
              <a:rPr lang="en-US" sz="1600" dirty="0" smtClean="0"/>
              <a:t>Cloud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0" y="2708920"/>
            <a:ext cx="8964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Project updates for WP8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8274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10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data in EOSC</a:t>
            </a:r>
            <a:endParaRPr lang="en-US" dirty="0"/>
          </a:p>
        </p:txBody>
      </p:sp>
      <p:pic>
        <p:nvPicPr>
          <p:cNvPr id="6" name="Picture 5" descr="Screen Shot 2018-07-17 at 12.23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6660232" cy="4767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149187" y="1484784"/>
            <a:ext cx="19287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/>
              <a:buChar char="•"/>
            </a:pPr>
            <a:r>
              <a:rPr lang="en-US" dirty="0" smtClean="0"/>
              <a:t>Which data? RI?</a:t>
            </a:r>
          </a:p>
          <a:p>
            <a:pPr marL="180975" indent="-180975">
              <a:buFont typeface="Arial"/>
              <a:buChar char="•"/>
            </a:pPr>
            <a:r>
              <a:rPr lang="en-US" dirty="0"/>
              <a:t>Mode of </a:t>
            </a:r>
            <a:r>
              <a:rPr lang="en-US" dirty="0" smtClean="0"/>
              <a:t>access?</a:t>
            </a:r>
          </a:p>
          <a:p>
            <a:pPr marL="180975" indent="-180975">
              <a:buFont typeface="Arial"/>
              <a:buChar char="•"/>
            </a:pPr>
            <a:r>
              <a:rPr lang="en-US" dirty="0" smtClean="0"/>
              <a:t>What protocols?</a:t>
            </a:r>
          </a:p>
          <a:p>
            <a:pPr marL="180975" indent="-180975">
              <a:buFont typeface="Arial"/>
              <a:buChar char="•"/>
            </a:pPr>
            <a:r>
              <a:rPr lang="mr-IN" dirty="0" smtClean="0"/>
              <a:t>…</a:t>
            </a:r>
            <a:endParaRPr lang="en-US" dirty="0" smtClean="0"/>
          </a:p>
          <a:p>
            <a:pPr marL="180975" indent="-180975">
              <a:buFont typeface="Arial"/>
              <a:buChar char="•"/>
            </a:pPr>
            <a:endParaRPr lang="en-US" dirty="0"/>
          </a:p>
          <a:p>
            <a:r>
              <a:rPr lang="en-US" dirty="0" smtClean="0"/>
              <a:t>Expectations</a:t>
            </a:r>
          </a:p>
          <a:p>
            <a:r>
              <a:rPr lang="en-US" dirty="0" smtClean="0"/>
              <a:t>Suggestions</a:t>
            </a:r>
          </a:p>
          <a:p>
            <a:r>
              <a:rPr lang="en-US" dirty="0" smtClean="0"/>
              <a:t>Possibilities</a:t>
            </a:r>
          </a:p>
          <a:p>
            <a:r>
              <a:rPr lang="en-US" dirty="0"/>
              <a:t>O</a:t>
            </a:r>
            <a:r>
              <a:rPr lang="en-US" dirty="0" smtClean="0"/>
              <a:t>pportunities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 rot="20873140">
            <a:off x="2297136" y="1227142"/>
            <a:ext cx="171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+ Data(sets)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60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11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08720"/>
            <a:ext cx="8640960" cy="4855007"/>
          </a:xfrm>
        </p:spPr>
        <p:txBody>
          <a:bodyPr/>
          <a:lstStyle/>
          <a:p>
            <a:r>
              <a:rPr lang="en-US" dirty="0"/>
              <a:t>The EOSC Portal will be composed of three online platforms:</a:t>
            </a:r>
          </a:p>
          <a:p>
            <a:pPr marL="1252538" lvl="2" indent="-287338">
              <a:buFont typeface="+mj-lt"/>
              <a:buAutoNum type="arabicPeriod"/>
            </a:pPr>
            <a:r>
              <a:rPr lang="en-US" dirty="0"/>
              <a:t>A website providing general information about EOSC </a:t>
            </a:r>
            <a:endParaRPr lang="en-US" dirty="0" smtClean="0"/>
          </a:p>
          <a:p>
            <a:pPr marL="1252538" lvl="2" indent="-287338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marketplace, providing </a:t>
            </a:r>
            <a:r>
              <a:rPr lang="en-US" dirty="0" smtClean="0"/>
              <a:t>an online </a:t>
            </a:r>
            <a:r>
              <a:rPr lang="en-US" dirty="0"/>
              <a:t>delivery channel </a:t>
            </a:r>
            <a:r>
              <a:rPr lang="en-US" dirty="0" smtClean="0"/>
              <a:t>of services for science (EOSC-hub Marketplace)</a:t>
            </a:r>
          </a:p>
          <a:p>
            <a:pPr marL="1252538" lvl="2" indent="-287338">
              <a:buFont typeface="+mj-lt"/>
              <a:buAutoNum type="arabicPeriod"/>
            </a:pPr>
            <a:r>
              <a:rPr lang="en-US" dirty="0" smtClean="0"/>
              <a:t>A catalogue to compare services (~</a:t>
            </a:r>
            <a:r>
              <a:rPr lang="en-US" dirty="0" err="1" smtClean="0"/>
              <a:t>eInfraCentral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Demos at the event </a:t>
            </a:r>
            <a:r>
              <a:rPr lang="mr-IN" dirty="0" smtClean="0"/>
              <a:t>–</a:t>
            </a:r>
            <a:r>
              <a:rPr lang="en-US" dirty="0" smtClean="0"/>
              <a:t> Under discussion. Candidates:</a:t>
            </a:r>
          </a:p>
          <a:p>
            <a:pPr lvl="1"/>
            <a:r>
              <a:rPr lang="en-US" dirty="0" smtClean="0"/>
              <a:t>Generic researcher (browse, compare)</a:t>
            </a:r>
          </a:p>
          <a:p>
            <a:pPr lvl="1"/>
            <a:r>
              <a:rPr lang="en-US" dirty="0" err="1" smtClean="0"/>
              <a:t>WeNMR</a:t>
            </a:r>
            <a:r>
              <a:rPr lang="en-US" dirty="0" smtClean="0"/>
              <a:t>: App. Portal (with HTC), EUDAT storage (result)</a:t>
            </a:r>
          </a:p>
          <a:p>
            <a:pPr lvl="1"/>
            <a:r>
              <a:rPr lang="en-US" dirty="0" err="1" smtClean="0"/>
              <a:t>OpenCoastS</a:t>
            </a:r>
            <a:r>
              <a:rPr lang="en-US" dirty="0" smtClean="0"/>
              <a:t>: </a:t>
            </a:r>
          </a:p>
          <a:p>
            <a:pPr lvl="1"/>
            <a:r>
              <a:rPr lang="en-US" dirty="0"/>
              <a:t>SMEAR (ENVRI): </a:t>
            </a:r>
            <a:r>
              <a:rPr lang="en-US" dirty="0" err="1"/>
              <a:t>Jupyter</a:t>
            </a:r>
            <a:r>
              <a:rPr lang="en-US" dirty="0"/>
              <a:t>, </a:t>
            </a:r>
            <a:r>
              <a:rPr lang="en-US" dirty="0" err="1"/>
              <a:t>GitHub</a:t>
            </a:r>
            <a:r>
              <a:rPr lang="en-US" dirty="0"/>
              <a:t>, </a:t>
            </a:r>
            <a:r>
              <a:rPr lang="en-US" dirty="0" err="1"/>
              <a:t>Zenodo</a:t>
            </a:r>
            <a:r>
              <a:rPr lang="en-US" dirty="0"/>
              <a:t> (results)</a:t>
            </a:r>
          </a:p>
          <a:p>
            <a:pPr lvl="1"/>
            <a:r>
              <a:rPr lang="en-US" dirty="0" smtClean="0"/>
              <a:t>Others: ELIXIR, ENES, </a:t>
            </a:r>
            <a:r>
              <a:rPr lang="en-US" dirty="0" err="1" smtClean="0"/>
              <a:t>LifeWatch</a:t>
            </a:r>
            <a:r>
              <a:rPr lang="en-US" dirty="0" smtClean="0"/>
              <a:t>, ICOS, </a:t>
            </a:r>
            <a:r>
              <a:rPr lang="en-US" dirty="0" err="1" smtClean="0"/>
              <a:t>EOSCpilot</a:t>
            </a:r>
            <a:r>
              <a:rPr lang="en-US" dirty="0" smtClean="0"/>
              <a:t> SDs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6232325" cy="621900"/>
          </a:xfrm>
        </p:spPr>
        <p:txBody>
          <a:bodyPr/>
          <a:lstStyle/>
          <a:p>
            <a:r>
              <a:rPr lang="en-US" dirty="0" smtClean="0"/>
              <a:t>EOSC portal launch event </a:t>
            </a:r>
            <a:r>
              <a:rPr lang="en-US" sz="2400" dirty="0" smtClean="0"/>
              <a:t>(Nov 2018)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02130" y="6237312"/>
            <a:ext cx="44059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B01813"/>
                </a:solidFill>
              </a:rPr>
              <a:t>Interest from the others? </a:t>
            </a:r>
            <a:endParaRPr lang="en-US" sz="3200" dirty="0">
              <a:solidFill>
                <a:srgbClr val="B018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6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12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0728"/>
            <a:ext cx="8640960" cy="4855007"/>
          </a:xfrm>
        </p:spPr>
        <p:txBody>
          <a:bodyPr/>
          <a:lstStyle/>
          <a:p>
            <a:r>
              <a:rPr lang="en-US" sz="2400" dirty="0" smtClean="0"/>
              <a:t>DI4R:  EOSC-hub, GEANT, </a:t>
            </a:r>
            <a:r>
              <a:rPr lang="en-US" sz="2400" dirty="0" err="1" smtClean="0"/>
              <a:t>OpenAIRE</a:t>
            </a:r>
            <a:r>
              <a:rPr lang="en-US" sz="2400" dirty="0" smtClean="0"/>
              <a:t>, PRACE (9-11 Oct)</a:t>
            </a:r>
          </a:p>
          <a:p>
            <a:pPr lvl="1"/>
            <a:r>
              <a:rPr lang="en-US" sz="2400" dirty="0"/>
              <a:t>28 abstracts from EOSC-hub</a:t>
            </a:r>
          </a:p>
          <a:p>
            <a:pPr lvl="1"/>
            <a:r>
              <a:rPr lang="en-US" sz="2400" dirty="0"/>
              <a:t>Plenaries in the morning + 4 parallel tracks</a:t>
            </a:r>
          </a:p>
          <a:p>
            <a:pPr lvl="1"/>
            <a:r>
              <a:rPr lang="en-US" sz="2400" dirty="0" smtClean="0"/>
              <a:t>Each </a:t>
            </a:r>
            <a:r>
              <a:rPr lang="en-US" sz="2400" dirty="0" err="1" smtClean="0"/>
              <a:t>organiser</a:t>
            </a:r>
            <a:r>
              <a:rPr lang="en-US" sz="2400" dirty="0" smtClean="0"/>
              <a:t> to have </a:t>
            </a:r>
            <a:r>
              <a:rPr lang="en-US" sz="2400" dirty="0"/>
              <a:t>a dedicated session </a:t>
            </a:r>
            <a:r>
              <a:rPr lang="en-US" sz="2400" dirty="0" smtClean="0"/>
              <a:t>to fill</a:t>
            </a:r>
            <a:endParaRPr lang="en-US" sz="2400" dirty="0"/>
          </a:p>
          <a:p>
            <a:pPr lvl="1"/>
            <a:r>
              <a:rPr lang="en-US" sz="2400" dirty="0" err="1" smtClean="0"/>
              <a:t>Programme</a:t>
            </a:r>
            <a:r>
              <a:rPr lang="en-US" sz="2400" dirty="0" smtClean="0"/>
              <a:t> to be published late this week</a:t>
            </a:r>
          </a:p>
          <a:p>
            <a:pPr lvl="1"/>
            <a:r>
              <a:rPr lang="en-US" sz="2400" dirty="0" smtClean="0">
                <a:solidFill>
                  <a:srgbClr val="B01813"/>
                </a:solidFill>
              </a:rPr>
              <a:t>Should </a:t>
            </a:r>
            <a:r>
              <a:rPr lang="en-US" sz="2400" dirty="0">
                <a:solidFill>
                  <a:srgbClr val="B01813"/>
                </a:solidFill>
              </a:rPr>
              <a:t>we co-locate a WP8 CC leaders' </a:t>
            </a:r>
            <a:r>
              <a:rPr lang="en-US" sz="2400" dirty="0" smtClean="0">
                <a:solidFill>
                  <a:srgbClr val="B01813"/>
                </a:solidFill>
              </a:rPr>
              <a:t>f2f meeting</a:t>
            </a:r>
            <a:r>
              <a:rPr lang="en-US" sz="2400" dirty="0">
                <a:solidFill>
                  <a:srgbClr val="B01813"/>
                </a:solidFill>
              </a:rPr>
              <a:t>?</a:t>
            </a:r>
          </a:p>
          <a:p>
            <a:r>
              <a:rPr lang="en-US" sz="2400" dirty="0" smtClean="0"/>
              <a:t>Other events </a:t>
            </a:r>
            <a:r>
              <a:rPr lang="en-US" sz="2400" dirty="0"/>
              <a:t>(from </a:t>
            </a:r>
            <a:r>
              <a:rPr lang="en-US" sz="2400" dirty="0">
                <a:hlinkClick r:id="rId2"/>
              </a:rPr>
              <a:t>https://wiki.eosc-hub.eu/display/EOSC/</a:t>
            </a:r>
            <a:r>
              <a:rPr lang="en-US" sz="2400" dirty="0" smtClean="0">
                <a:hlinkClick r:id="rId2"/>
              </a:rPr>
              <a:t>Events</a:t>
            </a:r>
            <a:r>
              <a:rPr lang="en-US" sz="2400" dirty="0" smtClean="0"/>
              <a:t>) </a:t>
            </a:r>
          </a:p>
          <a:p>
            <a:pPr lvl="1"/>
            <a:r>
              <a:rPr lang="en-US" sz="2400" dirty="0" smtClean="0"/>
              <a:t>ICOS science conference: September 11-13</a:t>
            </a:r>
          </a:p>
          <a:p>
            <a:pPr lvl="1"/>
            <a:r>
              <a:rPr lang="en-US" sz="2400" dirty="0" smtClean="0"/>
              <a:t>ICRI: Sept 12-14</a:t>
            </a:r>
          </a:p>
          <a:p>
            <a:pPr lvl="1"/>
            <a:r>
              <a:rPr lang="en-US" sz="2400" dirty="0"/>
              <a:t>EISCAT radar school: October</a:t>
            </a:r>
          </a:p>
          <a:p>
            <a:pPr lvl="1"/>
            <a:r>
              <a:rPr lang="en-US" sz="2400" dirty="0" smtClean="0"/>
              <a:t>EPOS-IP annual meeting: October (clash with DI4R)</a:t>
            </a:r>
          </a:p>
          <a:p>
            <a:pPr lvl="1"/>
            <a:r>
              <a:rPr lang="en-US" sz="2400" dirty="0" smtClean="0"/>
              <a:t>CORBEL AGM: Oct 16-17 (ELIXIR CC </a:t>
            </a:r>
            <a:r>
              <a:rPr lang="en-US" sz="2400" dirty="0" err="1" smtClean="0"/>
              <a:t>contrib</a:t>
            </a:r>
            <a:r>
              <a:rPr lang="en-US" sz="2400" dirty="0" smtClean="0"/>
              <a:t>?)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62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13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RACC meeting in late Aug/early Sep</a:t>
            </a:r>
          </a:p>
          <a:p>
            <a:r>
              <a:rPr lang="en-US" dirty="0" smtClean="0"/>
              <a:t>Other CC meetings? </a:t>
            </a:r>
          </a:p>
          <a:p>
            <a:endParaRPr lang="en-US" dirty="0"/>
          </a:p>
          <a:p>
            <a:r>
              <a:rPr lang="en-US" dirty="0" smtClean="0"/>
              <a:t>WP8 leaders’ call: early-Sep? Mid-Sep?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next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930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5A2D21-3F0E-4C82-995D-91B73D5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 for your attention!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AF74F5-B822-494B-A042-C9131B52B0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 smtClean="0"/>
              <a:t>Contact: </a:t>
            </a:r>
          </a:p>
          <a:p>
            <a:r>
              <a:rPr lang="en-GB" dirty="0" smtClean="0">
                <a:hlinkClick r:id="rId2"/>
              </a:rPr>
              <a:t>www.eosc-hub.eu</a:t>
            </a:r>
            <a:r>
              <a:rPr lang="en-GB" dirty="0" smtClean="0"/>
              <a:t> </a:t>
            </a:r>
          </a:p>
          <a:p>
            <a:r>
              <a:rPr lang="en-GB" dirty="0">
                <a:hlinkClick r:id="rId3"/>
              </a:rPr>
              <a:t>Gergely.sipos@egi.eu</a:t>
            </a:r>
            <a:r>
              <a:rPr lang="en-GB" dirty="0"/>
              <a:t>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9825091B-3E5C-4AEB-B557-CDD0740FE56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94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H="1" flipV="1">
            <a:off x="1763688" y="3933056"/>
            <a:ext cx="1368153" cy="129614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E94B4-F3B5-4DE2-A56E-A054B64F6B68}" type="datetime1">
              <a:rPr lang="en-US" smtClean="0"/>
              <a:t>18. 07. 17.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771800" y="260489"/>
            <a:ext cx="5832648" cy="100827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Service adoption</a:t>
            </a:r>
            <a:endParaRPr lang="en-US" sz="3600" dirty="0"/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7544" y="620688"/>
            <a:ext cx="6120680" cy="576064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C3046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cxnSp>
        <p:nvCxnSpPr>
          <p:cNvPr id="8" name="Straight Arrow Connector 7"/>
          <p:cNvCxnSpPr>
            <a:stCxn id="28" idx="1"/>
          </p:cNvCxnSpPr>
          <p:nvPr/>
        </p:nvCxnSpPr>
        <p:spPr>
          <a:xfrm flipH="1" flipV="1">
            <a:off x="2195736" y="4221088"/>
            <a:ext cx="3886933" cy="115884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771800" y="2033554"/>
            <a:ext cx="5904656" cy="21875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b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EOSC federating core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204864"/>
            <a:ext cx="1152128" cy="1728192"/>
          </a:xfrm>
          <a:prstGeom prst="rect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Thematic services (9)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4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Open Collaboration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Application/software repository, Configuration management, Marketplace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2204864"/>
            <a:ext cx="1152128" cy="172819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Federation Services</a:t>
            </a:r>
            <a:r>
              <a:rPr lang="en-US" sz="1200" dirty="0">
                <a:solidFill>
                  <a:srgbClr val="282828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AAI, Accounting, Monitoring, Operations, Security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355976" y="2204864"/>
            <a:ext cx="2808312" cy="864096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Added value services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Compute, data, software management, </a:t>
            </a:r>
            <a:r>
              <a:rPr lang="en-US" sz="1200" dirty="0" err="1">
                <a:solidFill>
                  <a:srgbClr val="282828"/>
                </a:solidFill>
              </a:rPr>
              <a:t>curation</a:t>
            </a:r>
            <a:r>
              <a:rPr lang="en-US" sz="1200" dirty="0">
                <a:solidFill>
                  <a:srgbClr val="282828"/>
                </a:solidFill>
              </a:rPr>
              <a:t> &amp; preservation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355976" y="3257689"/>
            <a:ext cx="2808312" cy="648072"/>
          </a:xfrm>
          <a:prstGeom prst="rect">
            <a:avLst/>
          </a:prstGeom>
          <a:solidFill>
            <a:srgbClr val="C0900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200" b="1" dirty="0">
                <a:solidFill>
                  <a:srgbClr val="282828"/>
                </a:solidFill>
              </a:rPr>
              <a:t>Basic infrastructure</a:t>
            </a:r>
            <a:endParaRPr lang="en-US" sz="1200" dirty="0">
              <a:solidFill>
                <a:srgbClr val="282828"/>
              </a:solidFill>
            </a:endParaRPr>
          </a:p>
          <a:p>
            <a:pPr algn="ctr"/>
            <a:r>
              <a:rPr lang="en-US" sz="1200" dirty="0">
                <a:solidFill>
                  <a:srgbClr val="282828"/>
                </a:solidFill>
              </a:rPr>
              <a:t>Compute and storage</a:t>
            </a:r>
          </a:p>
        </p:txBody>
      </p:sp>
      <p:sp>
        <p:nvSpPr>
          <p:cNvPr id="16" name="Left-Right Arrow 15"/>
          <p:cNvSpPr/>
          <p:nvPr/>
        </p:nvSpPr>
        <p:spPr>
          <a:xfrm>
            <a:off x="1979712" y="2825642"/>
            <a:ext cx="1080120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17" name="Oval 16"/>
          <p:cNvSpPr/>
          <p:nvPr/>
        </p:nvSpPr>
        <p:spPr>
          <a:xfrm>
            <a:off x="755576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Competence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 smtClean="0">
                <a:solidFill>
                  <a:schemeClr val="bg1"/>
                </a:solidFill>
              </a:rPr>
              <a:t>Centres</a:t>
            </a:r>
            <a:r>
              <a:rPr lang="en-US" sz="1400" dirty="0" smtClean="0">
                <a:solidFill>
                  <a:schemeClr val="bg1"/>
                </a:solidFill>
              </a:rPr>
              <a:t> (8)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18942464">
            <a:off x="1495663" y="4473702"/>
            <a:ext cx="1654815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cxnSp>
        <p:nvCxnSpPr>
          <p:cNvPr id="19" name="Straight Arrow Connector 18"/>
          <p:cNvCxnSpPr>
            <a:stCxn id="17" idx="0"/>
            <a:endCxn id="11" idx="2"/>
          </p:cNvCxnSpPr>
          <p:nvPr/>
        </p:nvCxnSpPr>
        <p:spPr>
          <a:xfrm flipV="1">
            <a:off x="1403648" y="3933056"/>
            <a:ext cx="0" cy="122413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3569" y="4653137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90009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98520" y="21235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8104" y="213285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50248" y="3193231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>
                <a:solidFill>
                  <a:schemeClr val="accent2">
                    <a:lumMod val="75000"/>
                  </a:schemeClr>
                </a:solidFill>
              </a:rPr>
              <a:t>WP6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87624" y="2204865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WP7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57760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WP8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724128" y="5229200"/>
            <a:ext cx="2448272" cy="102929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rgbClr val="000000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New communities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9" name="Left-Right Arrow 28"/>
          <p:cNvSpPr/>
          <p:nvPr/>
        </p:nvSpPr>
        <p:spPr>
          <a:xfrm rot="16200000">
            <a:off x="6228185" y="4437112"/>
            <a:ext cx="1296144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84776" y="4326195"/>
            <a:ext cx="2339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Engagement and </a:t>
            </a:r>
            <a:br>
              <a:rPr lang="en-US" sz="1600" dirty="0" smtClean="0"/>
            </a:br>
            <a:r>
              <a:rPr lang="en-US" sz="1600" dirty="0" smtClean="0"/>
              <a:t>support for new communities</a:t>
            </a:r>
            <a:endParaRPr lang="en-US" sz="16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29389" y="4581128"/>
            <a:ext cx="67465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 smtClean="0">
                <a:solidFill>
                  <a:srgbClr val="1B216E"/>
                </a:solidFill>
              </a:rPr>
              <a:t>Provide</a:t>
            </a:r>
            <a:endParaRPr lang="en-US" sz="1200" b="1" dirty="0">
              <a:solidFill>
                <a:srgbClr val="1B216E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771800" y="5157192"/>
            <a:ext cx="1296144" cy="1008112"/>
          </a:xfrm>
          <a:prstGeom prst="ellipse">
            <a:avLst/>
          </a:prstGeom>
          <a:solidFill>
            <a:srgbClr val="4B55D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Business </a:t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pilots (6)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46440" y="4952201"/>
            <a:ext cx="741384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>
                <a:solidFill>
                  <a:srgbClr val="1B216E"/>
                </a:solidFill>
              </a:rPr>
              <a:t>incubate</a:t>
            </a:r>
          </a:p>
        </p:txBody>
      </p:sp>
      <p:sp>
        <p:nvSpPr>
          <p:cNvPr id="35" name="Left-Right Arrow 34"/>
          <p:cNvSpPr/>
          <p:nvPr/>
        </p:nvSpPr>
        <p:spPr>
          <a:xfrm rot="17122799">
            <a:off x="3040098" y="4437085"/>
            <a:ext cx="1185768" cy="576064"/>
          </a:xfrm>
          <a:prstGeom prst="leftRightArrow">
            <a:avLst>
              <a:gd name="adj1" fmla="val 53674"/>
              <a:gd name="adj2" fmla="val 353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45720" rIns="0" bIns="45720" rtlCol="0" anchor="ctr"/>
          <a:lstStyle/>
          <a:p>
            <a:pPr algn="ctr"/>
            <a:r>
              <a:rPr lang="en-US" sz="1000" dirty="0"/>
              <a:t>integration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173984" y="5857527"/>
            <a:ext cx="533920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WP9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165872" y="2545159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19672" y="4489375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866964" y="4581128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6176" y="4561383"/>
            <a:ext cx="624916" cy="30777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WP10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23548" y="5426060"/>
            <a:ext cx="533920" cy="523220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WP3</a:t>
            </a:r>
          </a:p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WP4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0072" y="4733528"/>
            <a:ext cx="1544939" cy="276999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r>
              <a:rPr lang="en-US" sz="1200" b="1" dirty="0" smtClean="0">
                <a:solidFill>
                  <a:srgbClr val="1B216E"/>
                </a:solidFill>
              </a:rPr>
              <a:t>Integrate &amp; Consume</a:t>
            </a:r>
            <a:endParaRPr lang="en-US" sz="1200" b="1" dirty="0">
              <a:solidFill>
                <a:srgbClr val="1B216E"/>
              </a:solidFill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2987824" y="476672"/>
            <a:ext cx="1512168" cy="2304256"/>
          </a:xfrm>
          <a:prstGeom prst="wedgeRectCallout">
            <a:avLst>
              <a:gd name="adj1" fmla="val -150677"/>
              <a:gd name="adj2" fmla="val 16213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ELIXIR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Fusion (ITER)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Marine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EISCAT_3D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EPOS-ORFEUS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LOFAR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ICOS-</a:t>
            </a:r>
            <a:r>
              <a:rPr lang="en-US" sz="1600" dirty="0" err="1" smtClean="0">
                <a:solidFill>
                  <a:srgbClr val="1B216E"/>
                </a:solidFill>
              </a:rPr>
              <a:t>eLTER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Disaster Mitigation</a:t>
            </a:r>
          </a:p>
        </p:txBody>
      </p:sp>
      <p:sp>
        <p:nvSpPr>
          <p:cNvPr id="46" name="Rectangular Callout 45"/>
          <p:cNvSpPr/>
          <p:nvPr/>
        </p:nvSpPr>
        <p:spPr>
          <a:xfrm>
            <a:off x="899592" y="188640"/>
            <a:ext cx="1584176" cy="2304256"/>
          </a:xfrm>
          <a:prstGeom prst="wedgeRectCallout">
            <a:avLst>
              <a:gd name="adj1" fmla="val -22995"/>
              <a:gd name="adj2" fmla="val 62929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CLARIN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CMS (DODAS)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Climate (ECAS)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GEOSS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OPENCoastS</a:t>
            </a:r>
            <a:endParaRPr lang="en-US" sz="1600" dirty="0" smtClean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WeNMR</a:t>
            </a:r>
            <a:endParaRPr lang="en-US" sz="1600" dirty="0" smtClean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EO Pillar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DARIAH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 smtClean="0">
                <a:solidFill>
                  <a:srgbClr val="1B216E"/>
                </a:solidFill>
              </a:rPr>
              <a:t>LifeWatch</a:t>
            </a:r>
            <a:endParaRPr lang="en-US" sz="1600" dirty="0">
              <a:solidFill>
                <a:srgbClr val="1B216E"/>
              </a:solidFill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4932040" y="188640"/>
            <a:ext cx="3960440" cy="1728192"/>
          </a:xfrm>
          <a:prstGeom prst="wedgeRectCallout">
            <a:avLst>
              <a:gd name="adj1" fmla="val -80587"/>
              <a:gd name="adj2" fmla="val 253996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CyberHAB</a:t>
            </a:r>
            <a:r>
              <a:rPr lang="en-US" sz="1600" dirty="0">
                <a:solidFill>
                  <a:srgbClr val="1B216E"/>
                </a:solidFill>
              </a:rPr>
              <a:t> (SME: </a:t>
            </a:r>
            <a:r>
              <a:rPr lang="en-US" sz="1600" dirty="0" err="1">
                <a:solidFill>
                  <a:srgbClr val="1B216E"/>
                </a:solidFill>
              </a:rPr>
              <a:t>Ecohydros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err="1">
                <a:solidFill>
                  <a:srgbClr val="1B216E"/>
                </a:solidFill>
              </a:rPr>
              <a:t>Moxoff</a:t>
            </a:r>
            <a:r>
              <a:rPr lang="en-US" sz="1600" dirty="0">
                <a:solidFill>
                  <a:srgbClr val="1B216E"/>
                </a:solidFill>
              </a:rPr>
              <a:t> (3 SMEs + CINECA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Bot Mitigation Engine (2 SMEs + PSNC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Suite5Pilot (2 SMEs + CINECA)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>
                <a:solidFill>
                  <a:srgbClr val="1B216E"/>
                </a:solidFill>
              </a:rPr>
              <a:t>ACTION Seaport (SME: Bentley Systems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DS</a:t>
            </a:r>
            <a:r>
              <a:rPr lang="en-US" sz="1600" dirty="0">
                <a:solidFill>
                  <a:srgbClr val="1B216E"/>
                </a:solidFill>
              </a:rPr>
              <a:t>-DRACO (SME: </a:t>
            </a:r>
            <a:r>
              <a:rPr lang="en-US" sz="1600" dirty="0" err="1">
                <a:solidFill>
                  <a:srgbClr val="1B216E"/>
                </a:solidFill>
              </a:rPr>
              <a:t>Hidronav</a:t>
            </a:r>
            <a:r>
              <a:rPr lang="en-US" sz="1600" dirty="0">
                <a:solidFill>
                  <a:srgbClr val="1B216E"/>
                </a:solidFill>
              </a:rPr>
              <a:t> + CESGA</a:t>
            </a:r>
            <a:r>
              <a:rPr lang="en-US" sz="1600" dirty="0" smtClean="0">
                <a:solidFill>
                  <a:srgbClr val="1B216E"/>
                </a:solidFill>
              </a:rPr>
              <a:t>)</a:t>
            </a:r>
          </a:p>
        </p:txBody>
      </p:sp>
      <p:sp>
        <p:nvSpPr>
          <p:cNvPr id="45" name="Rectangular Callout 44"/>
          <p:cNvSpPr/>
          <p:nvPr/>
        </p:nvSpPr>
        <p:spPr>
          <a:xfrm>
            <a:off x="2699792" y="4581128"/>
            <a:ext cx="1512168" cy="927720"/>
          </a:xfrm>
          <a:prstGeom prst="wedgeRectCallout">
            <a:avLst>
              <a:gd name="adj1" fmla="val -136312"/>
              <a:gd name="adj2" fmla="val -25205"/>
            </a:avLst>
          </a:prstGeom>
          <a:solidFill>
            <a:schemeClr val="bg1"/>
          </a:solidFill>
          <a:ln w="1905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1B216E"/>
                </a:solidFill>
              </a:rPr>
              <a:t>TS from M19:</a:t>
            </a: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Marine</a:t>
            </a:r>
            <a:endParaRPr lang="en-US" sz="1600" dirty="0">
              <a:solidFill>
                <a:srgbClr val="1B216E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dirty="0" smtClean="0">
                <a:solidFill>
                  <a:srgbClr val="1B216E"/>
                </a:solidFill>
              </a:rPr>
              <a:t>EISCAT_3D</a:t>
            </a:r>
            <a:endParaRPr lang="en-US" sz="1600" dirty="0">
              <a:solidFill>
                <a:srgbClr val="1B21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66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7" grpId="0"/>
      <p:bldP spid="28" grpId="0" animBg="1"/>
      <p:bldP spid="29" grpId="0" animBg="1"/>
      <p:bldP spid="30" grpId="0"/>
      <p:bldP spid="31" grpId="0"/>
      <p:bldP spid="32" grpId="0" animBg="1"/>
      <p:bldP spid="34" grpId="0"/>
      <p:bldP spid="35" grpId="0" animBg="1"/>
      <p:bldP spid="37" grpId="0"/>
      <p:bldP spid="39" grpId="0"/>
      <p:bldP spid="40" grpId="0"/>
      <p:bldP spid="41" grpId="0"/>
      <p:bldP spid="42" grpId="0"/>
      <p:bldP spid="44" grpId="0"/>
      <p:bldP spid="43" grpId="1" animBg="1"/>
      <p:bldP spid="46" grpId="0" animBg="1"/>
      <p:bldP spid="46" grpId="1" animBg="1"/>
      <p:bldP spid="47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3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806241"/>
            <a:ext cx="8640960" cy="4855007"/>
          </a:xfrm>
        </p:spPr>
        <p:txBody>
          <a:bodyPr/>
          <a:lstStyle/>
          <a:p>
            <a:pPr marL="50800" indent="0">
              <a:buNone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Focus in 2018: 23 existing communities</a:t>
            </a:r>
          </a:p>
          <a:p>
            <a:pPr marL="50800" indent="0">
              <a:buNone/>
            </a:pP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	We built a truly community proposal (using open calls)</a:t>
            </a:r>
            <a:endParaRPr lang="en-US" sz="2400" dirty="0" smtClean="0">
              <a:solidFill>
                <a:schemeClr val="accent1">
                  <a:lumMod val="60000"/>
                  <a:lumOff val="40000"/>
                </a:schemeClr>
              </a:solidFill>
              <a:sym typeface="Wingdings"/>
            </a:endParaRPr>
          </a:p>
          <a:p>
            <a:pPr marL="50800" indent="0">
              <a:buNone/>
            </a:pPr>
            <a:endParaRPr lang="en-US" sz="1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Community events (~every months)</a:t>
            </a:r>
          </a:p>
          <a:p>
            <a:pPr lvl="1"/>
            <a:r>
              <a:rPr lang="en-US" dirty="0" smtClean="0"/>
              <a:t>Kickoff meeting; EOSC-hub Week, DI4R,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</a:p>
          <a:p>
            <a:r>
              <a:rPr lang="en-US" dirty="0" smtClean="0"/>
              <a:t>1</a:t>
            </a:r>
            <a:r>
              <a:rPr lang="en-US" dirty="0"/>
              <a:t>-on-1 engagement </a:t>
            </a:r>
            <a:r>
              <a:rPr lang="en-US" dirty="0" smtClean="0"/>
              <a:t>teleconferences</a:t>
            </a:r>
          </a:p>
          <a:p>
            <a:pPr lvl="1"/>
            <a:r>
              <a:rPr lang="en-US" dirty="0" smtClean="0"/>
              <a:t>WP10 tech support</a:t>
            </a:r>
            <a:endParaRPr lang="en-US" dirty="0"/>
          </a:p>
          <a:p>
            <a:r>
              <a:rPr lang="en-US" dirty="0" smtClean="0"/>
              <a:t>Tech</a:t>
            </a:r>
            <a:r>
              <a:rPr lang="en-US" dirty="0"/>
              <a:t>-talks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Area-specific consultancy web-</a:t>
            </a:r>
            <a:r>
              <a:rPr lang="en-US" dirty="0" err="1" smtClean="0"/>
              <a:t>meetups</a:t>
            </a:r>
            <a:endParaRPr lang="en-US" dirty="0"/>
          </a:p>
          <a:p>
            <a:pPr lvl="1"/>
            <a:r>
              <a:rPr lang="en-US" dirty="0" smtClean="0"/>
              <a:t>Storage; AAI; Cloud-Containers-Orchestration</a:t>
            </a:r>
          </a:p>
          <a:p>
            <a:r>
              <a:rPr lang="en-US" dirty="0" smtClean="0"/>
              <a:t>Webinars</a:t>
            </a:r>
          </a:p>
          <a:p>
            <a:pPr lvl="1"/>
            <a:r>
              <a:rPr lang="en-US" dirty="0" smtClean="0"/>
              <a:t>Cost efficient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6232325" cy="849078"/>
          </a:xfrm>
        </p:spPr>
        <p:txBody>
          <a:bodyPr/>
          <a:lstStyle/>
          <a:p>
            <a:r>
              <a:rPr lang="en-US" dirty="0" smtClean="0"/>
              <a:t>Community requirements odyssey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547" y="5805264"/>
            <a:ext cx="854793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39605"/>
                </a:solidFill>
                <a:sym typeface="Wingdings"/>
              </a:rPr>
              <a:t> </a:t>
            </a:r>
            <a:r>
              <a:rPr lang="en-US" sz="3200" b="1" dirty="0" smtClean="0">
                <a:solidFill>
                  <a:srgbClr val="F39605"/>
                </a:solidFill>
              </a:rPr>
              <a:t>Confluence</a:t>
            </a:r>
            <a:r>
              <a:rPr lang="en-US" sz="3200" b="1" dirty="0">
                <a:solidFill>
                  <a:srgbClr val="F39605"/>
                </a:solidFill>
              </a:rPr>
              <a:t>-based DB for tracking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157049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4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Updates </a:t>
            </a:r>
            <a:r>
              <a:rPr lang="en-US" dirty="0"/>
              <a:t>from WP10 (Requirement tracking; AAI; Cloud, etc.)</a:t>
            </a:r>
          </a:p>
          <a:p>
            <a:r>
              <a:rPr lang="en-US" dirty="0" smtClean="0"/>
              <a:t>Sharing </a:t>
            </a:r>
            <a:r>
              <a:rPr lang="en-US" dirty="0"/>
              <a:t>data in EOSC: expectations, suggestions, possibilities, opportunities</a:t>
            </a:r>
          </a:p>
          <a:p>
            <a:r>
              <a:rPr lang="en-US" dirty="0" smtClean="0"/>
              <a:t>EOSC </a:t>
            </a:r>
            <a:r>
              <a:rPr lang="en-US" dirty="0"/>
              <a:t>portal, launch event, demos</a:t>
            </a:r>
          </a:p>
          <a:p>
            <a:r>
              <a:rPr lang="en-US" dirty="0" smtClean="0"/>
              <a:t>Upcoming </a:t>
            </a:r>
            <a:r>
              <a:rPr lang="en-US" dirty="0"/>
              <a:t>events: DI4R; Community events</a:t>
            </a:r>
          </a:p>
          <a:p>
            <a:r>
              <a:rPr lang="en-US" dirty="0" smtClean="0"/>
              <a:t>Planning </a:t>
            </a:r>
            <a:r>
              <a:rPr lang="en-US" dirty="0"/>
              <a:t>next monthly meetings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66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5</a:t>
            </a:fld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310297"/>
            <a:ext cx="8640960" cy="4855007"/>
          </a:xfrm>
        </p:spPr>
        <p:txBody>
          <a:bodyPr/>
          <a:lstStyle/>
          <a:p>
            <a:pPr marL="565150" indent="-514350">
              <a:buFont typeface="+mj-lt"/>
              <a:buAutoNum type="arabicPeriod"/>
            </a:pPr>
            <a:r>
              <a:rPr lang="en-US" sz="2000" dirty="0" smtClean="0"/>
              <a:t>Write </a:t>
            </a:r>
            <a:r>
              <a:rPr lang="en-US" sz="2000" dirty="0"/>
              <a:t>user stories into Requirements DB: </a:t>
            </a:r>
            <a:r>
              <a:rPr lang="en-US" sz="2000" dirty="0">
                <a:hlinkClick r:id="rId2"/>
              </a:rPr>
              <a:t>https://wiki.eosc-hub.eu/display/EOSC/Community+requirements+</a:t>
            </a:r>
            <a:r>
              <a:rPr lang="en-US" sz="2000" dirty="0" smtClean="0">
                <a:hlinkClick r:id="rId2"/>
              </a:rPr>
              <a:t>DB</a:t>
            </a:r>
            <a:endParaRPr lang="en-US" sz="2000" dirty="0" smtClean="0"/>
          </a:p>
          <a:p>
            <a:pPr marL="1022350" lvl="1" indent="-296863"/>
            <a:r>
              <a:rPr lang="en-US" sz="2000" dirty="0" smtClean="0"/>
              <a:t>User stories (informal description of a system from the user perspective)</a:t>
            </a:r>
          </a:p>
          <a:p>
            <a:pPr marL="1022350" lvl="1" indent="-296863"/>
            <a:r>
              <a:rPr lang="en-US" sz="2000" dirty="0" smtClean="0"/>
              <a:t>Use cases (list of actions and interactions by ‘roles’)</a:t>
            </a:r>
          </a:p>
          <a:p>
            <a:pPr marL="565150" indent="-514350">
              <a:buFont typeface="+mj-lt"/>
              <a:buAutoNum type="arabicPeriod"/>
            </a:pPr>
            <a:r>
              <a:rPr lang="en-US" sz="2000" dirty="0" smtClean="0"/>
              <a:t>Derive </a:t>
            </a:r>
            <a:r>
              <a:rPr lang="en-US" sz="2000" dirty="0"/>
              <a:t>requirements from these and record them in </a:t>
            </a:r>
            <a:r>
              <a:rPr lang="en-US" sz="2000" dirty="0" err="1" smtClean="0"/>
              <a:t>Jira</a:t>
            </a:r>
            <a:r>
              <a:rPr lang="en-US" sz="2000" dirty="0"/>
              <a:t>: </a:t>
            </a:r>
            <a:r>
              <a:rPr lang="en-US" sz="2000" dirty="0">
                <a:hlinkClick r:id="rId3"/>
              </a:rPr>
              <a:t>https://jira.eosc-hub.eu/projects/EOSCCHM/</a:t>
            </a:r>
            <a:r>
              <a:rPr lang="en-US" sz="2000" dirty="0" smtClean="0">
                <a:hlinkClick r:id="rId3"/>
              </a:rPr>
              <a:t>summary</a:t>
            </a:r>
            <a:r>
              <a:rPr lang="en-US" sz="2000" dirty="0" smtClean="0"/>
              <a:t> </a:t>
            </a:r>
            <a:endParaRPr lang="en-US" sz="2000" dirty="0"/>
          </a:p>
          <a:p>
            <a:pPr marL="50800" indent="0">
              <a:buNone/>
            </a:pPr>
            <a:endParaRPr lang="en-US" sz="1800" dirty="0" smtClean="0"/>
          </a:p>
          <a:p>
            <a:pPr marL="50800" indent="0">
              <a:buNone/>
            </a:pPr>
            <a:r>
              <a:rPr lang="en-US" sz="2400" dirty="0" smtClean="0"/>
              <a:t>I </a:t>
            </a:r>
            <a:r>
              <a:rPr lang="en-US" sz="2400" dirty="0"/>
              <a:t>suggest the first candidate to be </a:t>
            </a:r>
            <a:r>
              <a:rPr lang="en-US" sz="2400" dirty="0" smtClean="0"/>
              <a:t>ELIXIR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'user story' </a:t>
            </a:r>
            <a:r>
              <a:rPr lang="en-US" sz="1800" dirty="0" smtClean="0"/>
              <a:t>is already described </a:t>
            </a:r>
            <a:r>
              <a:rPr lang="en-US" sz="1800" dirty="0"/>
              <a:t>in a recent doc we sent to the EOSC 2nd </a:t>
            </a:r>
            <a:r>
              <a:rPr lang="en-US" sz="1800" dirty="0" smtClean="0"/>
              <a:t>HLEG.</a:t>
            </a:r>
          </a:p>
          <a:p>
            <a:r>
              <a:rPr lang="en-US" sz="1800" dirty="0" smtClean="0"/>
              <a:t>Some requirements are already </a:t>
            </a:r>
            <a:r>
              <a:rPr lang="en-US" sz="1800" dirty="0"/>
              <a:t>captured</a:t>
            </a:r>
            <a:r>
              <a:rPr lang="en-US" sz="1800" dirty="0" smtClean="0"/>
              <a:t>:</a:t>
            </a:r>
          </a:p>
          <a:p>
            <a:pPr lvl="1"/>
            <a:r>
              <a:rPr lang="en-US" sz="1600" dirty="0" smtClean="0"/>
              <a:t>Community</a:t>
            </a:r>
            <a:r>
              <a:rPr lang="en-US" sz="1600" dirty="0"/>
              <a:t>/project separation in FTS (EGI FTS service at CERN/RAL</a:t>
            </a:r>
            <a:r>
              <a:rPr lang="en-US" sz="1600" dirty="0" smtClean="0"/>
              <a:t>)</a:t>
            </a:r>
          </a:p>
          <a:p>
            <a:pPr lvl="1"/>
            <a:r>
              <a:rPr lang="en-US" sz="1800" dirty="0" smtClean="0"/>
              <a:t>Having </a:t>
            </a:r>
            <a:r>
              <a:rPr lang="en-US" sz="1800" dirty="0" err="1"/>
              <a:t>Kubernetes</a:t>
            </a:r>
            <a:r>
              <a:rPr lang="en-US" sz="1800" dirty="0"/>
              <a:t> as a Service from EOSC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99792" y="131650"/>
            <a:ext cx="6444207" cy="633054"/>
          </a:xfrm>
        </p:spPr>
        <p:txBody>
          <a:bodyPr/>
          <a:lstStyle/>
          <a:p>
            <a:r>
              <a:rPr lang="en-US" dirty="0" smtClean="0"/>
              <a:t>WP10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Formalising</a:t>
            </a:r>
            <a:r>
              <a:rPr lang="en-US" dirty="0" smtClean="0"/>
              <a:t> stories, capturing </a:t>
            </a:r>
            <a:r>
              <a:rPr lang="en-US" dirty="0" err="1" smtClean="0"/>
              <a:t>reqs</a:t>
            </a:r>
            <a:r>
              <a:rPr lang="en-US" dirty="0" smtClean="0"/>
              <a:t>. for service providers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38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583679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Use </a:t>
            </a:r>
            <a:r>
              <a:rPr lang="en-US" dirty="0"/>
              <a:t>cases - Competence </a:t>
            </a:r>
            <a:r>
              <a:rPr lang="en-US" dirty="0" err="1" smtClean="0"/>
              <a:t>Centres</a:t>
            </a:r>
            <a:r>
              <a:rPr lang="en-US" dirty="0" smtClean="0"/>
              <a:t> (WP8)</a:t>
            </a:r>
            <a:endParaRPr dirty="0"/>
          </a:p>
        </p:txBody>
      </p:sp>
      <p:graphicFrame>
        <p:nvGraphicFramePr>
          <p:cNvPr id="490" name="Shape 490"/>
          <p:cNvGraphicFramePr/>
          <p:nvPr/>
        </p:nvGraphicFramePr>
        <p:xfrm>
          <a:off x="405300" y="1551125"/>
          <a:ext cx="8520600" cy="43203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5350"/>
                <a:gridCol w="3361275"/>
                <a:gridCol w="3943975"/>
              </a:tblGrid>
              <a:tr h="2895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ELIXIR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Establish a federation of cloud providers to replicate ELIXIR Core Datasets and Applications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Bring these cloud-data providers into EOSC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federated AAI across life science and EOSC services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policies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Experience with Virtual Access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Code of Conduct for sensitive data</a:t>
                      </a:r>
                      <a:br>
                        <a:rPr lang="en-US" sz="1000"/>
                      </a:b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Fusion CC (ITER)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Port fusion workflows to federated compute environment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and enable access to distributed datasets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Application and data provenance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and compute federation (containers)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Workflow management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Monitoring, helpdesk,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PIDs, ...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Marine CC (Ifremer, Euro-Argo)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Cloud-based data subscription and data delivery service (from EMSO, Argo, SeaDataNet, etc.)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Enabling users’ simulations to run within custom environments on ‘subscribed data’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setup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Storage and compute clusters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discovery and staging (B2Find, B2Stage)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Jupyter service (24/7)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FitSM (IT service management)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EISCAT_3D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Make EISCAT data accessible via a ‘data webshop’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online data analytics for researchers (based on community and custom applications)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Operate the data-compute portal as an EOSC service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B2Share (metadata schema management) 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DIRAC file catalogue and application manager for researchers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sites (cloud)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User authentication, authorisation (VOMS, Perun)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 (IT service management)</a:t>
                      </a:r>
                      <a:endParaRPr sz="1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67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6553200" y="6381328"/>
            <a:ext cx="2339400" cy="288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2911674" y="131650"/>
            <a:ext cx="6232326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en-US" dirty="0" smtClean="0"/>
              <a:t>Use </a:t>
            </a:r>
            <a:r>
              <a:rPr lang="en-US" dirty="0"/>
              <a:t>cases - Competence </a:t>
            </a:r>
            <a:r>
              <a:rPr lang="en-US" dirty="0" err="1" smtClean="0"/>
              <a:t>Centres</a:t>
            </a:r>
            <a:r>
              <a:rPr lang="en-US" dirty="0" smtClean="0"/>
              <a:t> (WP8) </a:t>
            </a:r>
            <a:r>
              <a:rPr lang="en-US" dirty="0"/>
              <a:t>(</a:t>
            </a:r>
            <a:r>
              <a:rPr lang="en-US" dirty="0" err="1"/>
              <a:t>cont</a:t>
            </a:r>
            <a:r>
              <a:rPr lang="en-US" dirty="0"/>
              <a:t>)</a:t>
            </a:r>
            <a:endParaRPr dirty="0"/>
          </a:p>
        </p:txBody>
      </p:sp>
      <p:graphicFrame>
        <p:nvGraphicFramePr>
          <p:cNvPr id="498" name="Shape 498"/>
          <p:cNvGraphicFramePr/>
          <p:nvPr/>
        </p:nvGraphicFramePr>
        <p:xfrm>
          <a:off x="369800" y="1582275"/>
          <a:ext cx="8520600" cy="44727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47825"/>
                <a:gridCol w="3228800"/>
                <a:gridCol w="3943975"/>
              </a:tblGrid>
              <a:tr h="2895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Challenges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Relevant EOSC-hub services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A4C2F4"/>
                    </a:solidFill>
                  </a:tcPr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EPOS - ORFEUS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Effective transfer and staging of big data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Harmonised data management policies at seismic observatories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analyse data, create and publish ‘user-defined data products’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AAI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staging and transfer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services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 (data access and analytics environment)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Data Management good practices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Radio Astronomy CC (LOFAR→ SKA)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Enable researchers to find, access and process data from the LOFAR Telescope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Support application developers in deploying workflows for researchers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 - B2Share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B2Handle (PIDs)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Jupyter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and storage resources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69880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ICOS-eLTER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Enable researchers to find, access and process data from ICOS and eLTER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Integrate ICOS Portal and analysis tools with large-scale storage and compute resources</a:t>
                      </a:r>
                      <a:endParaRPr sz="100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Char char="●"/>
                      </a:pP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Support research users in data analytics on federation of compute clusters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B2Safe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B2Find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B2Stage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cloud</a:t>
                      </a:r>
                      <a:endParaRPr sz="1000"/>
                    </a:p>
                  </a:txBody>
                  <a:tcPr marL="91425" marR="91425" marT="91425" marB="91425"/>
                </a:tc>
              </a:tr>
              <a:tr h="90142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/>
                        <a:t>Disaster Mitigation Plus CC</a:t>
                      </a:r>
                      <a:endParaRPr sz="1200"/>
                    </a:p>
                  </a:txBody>
                  <a:tcPr marL="91425" marR="91425" marT="91425" marB="91425">
                    <a:solidFill>
                      <a:srgbClr val="BF9000">
                        <a:alpha val="823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Setup simulation web portals for simulation of natural hazards (</a:t>
                      </a:r>
                      <a:r>
                        <a:rPr lang="en-US" sz="1000">
                          <a:solidFill>
                            <a:srgbClr val="000000"/>
                          </a:solidFill>
                        </a:rPr>
                        <a:t>storm surge, </a:t>
                      </a:r>
                      <a:r>
                        <a:rPr lang="en-US" sz="1000"/>
                        <a:t>dust transportation, forest fire, flood)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 environmental data from agencies in Asia-Pacific region</a:t>
                      </a: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Federated compute resources (HTC and cloud)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Operational tools</a:t>
                      </a:r>
                      <a:endParaRPr sz="1000"/>
                    </a:p>
                    <a:p>
                      <a:pPr marL="457200" lvl="0" indent="-292100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-US" sz="1000"/>
                        <a:t>FitSM</a:t>
                      </a:r>
                      <a:endParaRPr sz="1000"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81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8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5908797" cy="621900"/>
          </a:xfrm>
        </p:spPr>
        <p:txBody>
          <a:bodyPr/>
          <a:lstStyle/>
          <a:p>
            <a:r>
              <a:rPr lang="en-US" dirty="0" smtClean="0"/>
              <a:t>Distilled use cases (WP8)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94686"/>
              </p:ext>
            </p:extLst>
          </p:nvPr>
        </p:nvGraphicFramePr>
        <p:xfrm>
          <a:off x="251520" y="1124744"/>
          <a:ext cx="8496946" cy="504056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20280"/>
                <a:gridCol w="1944216"/>
                <a:gridCol w="2664296"/>
                <a:gridCol w="1368154"/>
              </a:tblGrid>
              <a:tr h="757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Distilled use case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Implementation by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Relevant services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Application and data platform 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(portal/mobile)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EISCAT_3D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ICOS-</a:t>
                      </a:r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eLTER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DIRAC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B2Stage, B2Share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B2Safe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EOSC-hub AAI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Fed.Cloud</a:t>
                      </a: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Containers</a:t>
                      </a: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0" marR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Storage </a:t>
                      </a:r>
                      <a:r>
                        <a:rPr lang="en-US" sz="1400" baseline="0" dirty="0" smtClean="0">
                          <a:solidFill>
                            <a:srgbClr val="1B216E"/>
                          </a:solidFill>
                        </a:rPr>
                        <a:t>(online, archive)</a:t>
                      </a:r>
                      <a:endParaRPr lang="en-US" sz="1400" dirty="0" smtClean="0">
                        <a:solidFill>
                          <a:srgbClr val="1B216E"/>
                        </a:solidFill>
                      </a:endParaRPr>
                    </a:p>
                    <a:p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Data and</a:t>
                      </a:r>
                      <a:r>
                        <a:rPr lang="en-US" sz="2000" baseline="0" dirty="0" smtClean="0">
                          <a:solidFill>
                            <a:srgbClr val="1B216E"/>
                          </a:solidFill>
                        </a:rPr>
                        <a:t> application replication ‘backbone’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ELIXIR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EPOS-ORFEUS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FTS,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B2Stage</a:t>
                      </a:r>
                    </a:p>
                    <a:p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Kubernetes</a:t>
                      </a:r>
                      <a:endParaRPr lang="en-US" sz="1600" baseline="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Life science AAI; EPOS AAI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02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‘</a:t>
                      </a:r>
                      <a:r>
                        <a:rPr lang="en-US" sz="2000" dirty="0" err="1" smtClean="0">
                          <a:solidFill>
                            <a:srgbClr val="1B216E"/>
                          </a:solidFill>
                        </a:rPr>
                        <a:t>Dropbox</a:t>
                      </a:r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 with pattern-matching’ for data streams 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Marine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B2Find, B2Stage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1B216E"/>
                          </a:solidFill>
                        </a:rPr>
                        <a:t>User workflows over distributed data and compute</a:t>
                      </a:r>
                      <a:endParaRPr lang="en-US" sz="20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Fusion</a:t>
                      </a: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Radio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astronomy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Disaster Mitigation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DODAS</a:t>
                      </a: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OneData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Jupyter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79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9</a:t>
            </a:fld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11674" y="131650"/>
            <a:ext cx="5908797" cy="621900"/>
          </a:xfrm>
        </p:spPr>
        <p:txBody>
          <a:bodyPr/>
          <a:lstStyle/>
          <a:p>
            <a:r>
              <a:rPr lang="en-US" dirty="0" smtClean="0"/>
              <a:t>Requirements so far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148496"/>
              </p:ext>
            </p:extLst>
          </p:nvPr>
        </p:nvGraphicFramePr>
        <p:xfrm>
          <a:off x="251520" y="1124744"/>
          <a:ext cx="8568952" cy="337887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80120"/>
                <a:gridCol w="3672408"/>
                <a:gridCol w="3816424"/>
              </a:tblGrid>
              <a:tr h="75759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CC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Story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New</a:t>
                      </a:r>
                      <a:r>
                        <a:rPr lang="en-US" sz="2000" baseline="0" dirty="0" smtClean="0"/>
                        <a:t> r</a:t>
                      </a:r>
                      <a:r>
                        <a:rPr lang="en-US" sz="2000" dirty="0" smtClean="0"/>
                        <a:t>equirement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ELIXIR</a:t>
                      </a:r>
                      <a:endParaRPr lang="en-US" sz="12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Replicate ELIXIR Reference Data from EBI to partner clouds (CSC, CESNET) 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  <a:sym typeface="Wingdings"/>
                        </a:rPr>
                        <a:t> FTS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Enable 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users to run data processing VMs in local cloud 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  <a:sym typeface="Wingdings"/>
                        </a:rPr>
                        <a:t> </a:t>
                      </a: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  <a:sym typeface="Wingdings"/>
                        </a:rPr>
                        <a:t>Kubernetes</a:t>
                      </a:r>
                      <a:endParaRPr lang="en-US" sz="1600" dirty="0" smtClean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Community/project separation in FTS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Baptiste (EGI FTS)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err="1" smtClean="0">
                          <a:solidFill>
                            <a:srgbClr val="1B216E"/>
                          </a:solidFill>
                        </a:rPr>
                        <a:t>Kubernetes</a:t>
                      </a: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 as a Service </a:t>
                      </a:r>
                      <a:r>
                        <a:rPr lang="en-US" sz="1600" dirty="0" err="1" smtClean="0">
                          <a:solidFill>
                            <a:srgbClr val="FF0000"/>
                          </a:solidFill>
                        </a:rPr>
                        <a:t>Enol</a:t>
                      </a:r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8698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Radio astronomy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Provide access to LOFAR ‘big data’ on compute facilities with large workspace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dirty="0" smtClean="0">
                          <a:solidFill>
                            <a:srgbClr val="1B216E"/>
                          </a:solidFill>
                        </a:rPr>
                        <a:t>Enable users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to deploy and run CWL workflows</a:t>
                      </a:r>
                      <a:endParaRPr lang="en-US" sz="1600" dirty="0">
                        <a:solidFill>
                          <a:srgbClr val="1B216E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Support for Singularity on compute clusters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Support for CWL workflows 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Q: Is/will </a:t>
                      </a:r>
                      <a:r>
                        <a:rPr lang="en-US" sz="1600" baseline="0" dirty="0" err="1" smtClean="0">
                          <a:solidFill>
                            <a:srgbClr val="1B216E"/>
                          </a:solidFill>
                        </a:rPr>
                        <a:t>SURFnet</a:t>
                      </a:r>
                      <a:r>
                        <a:rPr lang="en-US" sz="1600" baseline="0" dirty="0" smtClean="0">
                          <a:solidFill>
                            <a:srgbClr val="1B216E"/>
                          </a:solidFill>
                        </a:rPr>
                        <a:t> Science Collaboration Zone pilot supported in EOSC-hub ?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9512" y="4739660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</a:rPr>
              <a:t>Note: Many requirements are addressed within the CCs 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sym typeface="Wingdings"/>
              </a:rPr>
              <a:t>(Service providers are in the CCs!)</a:t>
            </a:r>
          </a:p>
          <a:p>
            <a:endParaRPr lang="en-US" sz="1600" dirty="0" smtClean="0"/>
          </a:p>
          <a:p>
            <a:r>
              <a:rPr lang="en-US" sz="1600" dirty="0" smtClean="0"/>
              <a:t>More ‘non-addressed’ requirements are expected to emerge soon: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Monthly WP8 task leaders meetings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Start the work towards M8.1 </a:t>
            </a:r>
            <a:r>
              <a:rPr lang="en-US" sz="1600" dirty="0"/>
              <a:t>- </a:t>
            </a:r>
            <a:r>
              <a:rPr lang="en-US" sz="1600" dirty="0" smtClean="0"/>
              <a:t>Technology </a:t>
            </a:r>
            <a:r>
              <a:rPr lang="en-US" sz="1600" dirty="0"/>
              <a:t>assessment, architecture integration &amp; validation plan for CCs</a:t>
            </a:r>
          </a:p>
        </p:txBody>
      </p:sp>
    </p:spTree>
    <p:extLst>
      <p:ext uri="{BB962C8B-B14F-4D97-AF65-F5344CB8AC3E}">
        <p14:creationId xmlns:p14="http://schemas.microsoft.com/office/powerpoint/2010/main" val="2209016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de_base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resentation8" id="{4751AB5D-640C-3342-BFAA-5DB4E45F457D}" vid="{E170F76C-6CC7-B945-846A-6208DD64BB9B}"/>
    </a:ext>
  </a:extLst>
</a:theme>
</file>

<file path=ppt/theme/theme2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0A123D3F-AE99-714B-8407-86BBF432B6AF}" vid="{5839DB8A-C209-3349-ABC7-DA4B5250EC39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EOSC-hub_ppt-2</Template>
  <TotalTime>21955</TotalTime>
  <Words>1451</Words>
  <Application>Microsoft Macintosh PowerPoint</Application>
  <PresentationFormat>On-screen Show (4:3)</PresentationFormat>
  <Paragraphs>292</Paragraphs>
  <Slides>14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slide_base</vt:lpstr>
      <vt:lpstr>Tema di Office</vt:lpstr>
      <vt:lpstr>PowerPoint Presentation</vt:lpstr>
      <vt:lpstr>PowerPoint Presentation</vt:lpstr>
      <vt:lpstr>Community requirements odyssey</vt:lpstr>
      <vt:lpstr>Topics</vt:lpstr>
      <vt:lpstr>WP10 – Formalising stories, capturing reqs. for service providers</vt:lpstr>
      <vt:lpstr>Use cases - Competence Centres (WP8)</vt:lpstr>
      <vt:lpstr>Use cases - Competence Centres (WP8) (cont)</vt:lpstr>
      <vt:lpstr>Distilled use cases (WP8)</vt:lpstr>
      <vt:lpstr>Requirements so far</vt:lpstr>
      <vt:lpstr>Sharing data in EOSC</vt:lpstr>
      <vt:lpstr>EOSC portal launch event (Nov 2018)</vt:lpstr>
      <vt:lpstr>Upcoming events</vt:lpstr>
      <vt:lpstr>Planning next meeting</vt:lpstr>
      <vt:lpstr>Thank you for your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Caterina Piagentini</dc:creator>
  <cp:lastModifiedBy>Gergely Sipos</cp:lastModifiedBy>
  <cp:revision>244</cp:revision>
  <dcterms:created xsi:type="dcterms:W3CDTF">2018-01-30T10:37:03Z</dcterms:created>
  <dcterms:modified xsi:type="dcterms:W3CDTF">2018-07-17T12:00:18Z</dcterms:modified>
</cp:coreProperties>
</file>