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16" r:id="rId2"/>
  </p:sldMasterIdLst>
  <p:notesMasterIdLst>
    <p:notesMasterId r:id="rId9"/>
  </p:notesMasterIdLst>
  <p:sldIdLst>
    <p:sldId id="256" r:id="rId3"/>
    <p:sldId id="321" r:id="rId4"/>
    <p:sldId id="318" r:id="rId5"/>
    <p:sldId id="336" r:id="rId6"/>
    <p:sldId id="33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FC1"/>
    <a:srgbClr val="28AA08"/>
    <a:srgbClr val="B5892D"/>
    <a:srgbClr val="1C3046"/>
    <a:srgbClr val="75A5D8"/>
    <a:srgbClr val="E2E4EA"/>
    <a:srgbClr val="1D2F45"/>
    <a:srgbClr val="75A4D9"/>
    <a:srgbClr val="1670C9"/>
    <a:srgbClr val="2D4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9"/>
    <p:restoredTop sz="79150" autoAdjust="0"/>
  </p:normalViewPr>
  <p:slideViewPr>
    <p:cSldViewPr>
      <p:cViewPr varScale="1">
        <p:scale>
          <a:sx n="112" d="100"/>
          <a:sy n="112" d="100"/>
        </p:scale>
        <p:origin x="-2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18. 07. 25.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28C7CE7-02F6-9C4E-B49C-A3F54D237E10}"/>
              </a:ext>
            </a:extLst>
          </p:cNvPr>
          <p:cNvSpPr txBox="1"/>
          <p:nvPr userDrawn="1"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5021749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3" y="5413598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88D622C-A836-684D-8BDB-40E405A1B5A9}"/>
              </a:ext>
            </a:extLst>
          </p:cNvPr>
          <p:cNvSpPr txBox="1"/>
          <p:nvPr userDrawn="1"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941168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751C4A5-F0D1-DC40-9A0A-0C46196796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xmlns="" id="{0E77F5B3-574B-5F42-A9A9-B514FF8E4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b="1" dirty="0">
                <a:solidFill>
                  <a:srgbClr val="1C3046"/>
                </a:solidFill>
              </a:rPr>
              <a:t>Click </a:t>
            </a:r>
            <a:r>
              <a:rPr lang="it-IT" b="1" dirty="0" err="1">
                <a:solidFill>
                  <a:srgbClr val="1C3046"/>
                </a:solidFill>
              </a:rPr>
              <a:t>here</a:t>
            </a:r>
            <a:r>
              <a:rPr lang="it-IT" b="1" dirty="0">
                <a:solidFill>
                  <a:srgbClr val="1C3046"/>
                </a:solidFill>
              </a:rPr>
              <a:t> to </a:t>
            </a:r>
            <a:r>
              <a:rPr lang="it-IT" b="1" dirty="0" err="1">
                <a:solidFill>
                  <a:srgbClr val="1C3046"/>
                </a:solidFill>
              </a:rPr>
              <a:t>add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01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2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75247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1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9036"/>
            <a:ext cx="7886700" cy="16363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94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7" y="1073149"/>
            <a:ext cx="7886700" cy="7524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0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0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6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8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4" indent="0" algn="ctr">
              <a:buNone/>
              <a:defRPr/>
            </a:lvl2pPr>
            <a:lvl3pPr marL="914347" indent="0" algn="ctr">
              <a:buNone/>
              <a:defRPr/>
            </a:lvl3pPr>
            <a:lvl4pPr marL="1371520" indent="0" algn="ctr">
              <a:buNone/>
              <a:defRPr/>
            </a:lvl4pPr>
            <a:lvl5pPr marL="1828694" indent="0" algn="ctr">
              <a:buNone/>
              <a:defRPr/>
            </a:lvl5pPr>
            <a:lvl6pPr marL="2285868" indent="0" algn="ctr">
              <a:buNone/>
              <a:defRPr/>
            </a:lvl6pPr>
            <a:lvl7pPr marL="2743041" indent="0" algn="ctr">
              <a:buNone/>
              <a:defRPr/>
            </a:lvl7pPr>
            <a:lvl8pPr marL="3200214" indent="0" algn="ctr">
              <a:buNone/>
              <a:defRPr/>
            </a:lvl8pPr>
            <a:lvl9pPr marL="36573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Womersley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0A232-FC1A-EA4A-B466-45E322978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18. 07. 25.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xmlns="" id="{8908929C-8E44-1A4A-A572-D417C0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xmlns="" id="{A1CF1935-6208-F949-8DA8-22C8D0B5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18. 07. 25.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01410308-86A1-CE4F-8695-F61533B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xmlns="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18. 07. 25.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xmlns="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xmlns="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D9796DA9-E1E4-4FB4-8943-01C592107B8A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18. 07. 25.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568" y="2849622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3568" y="2162303"/>
            <a:ext cx="5883079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5980803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9775736-39B8-4946-BA4E-2E26123BEAA4}"/>
              </a:ext>
            </a:extLst>
          </p:cNvPr>
          <p:cNvSpPr txBox="1"/>
          <p:nvPr userDrawn="1"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38387"/>
            <a:ext cx="589524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803404"/>
            <a:ext cx="644783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016F19-9C1F-4B4E-A65D-FC565E20B416}"/>
              </a:ext>
            </a:extLst>
          </p:cNvPr>
          <p:cNvSpPr txBox="1"/>
          <p:nvPr userDrawn="1"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7" y="3358840"/>
            <a:ext cx="1784961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97C3FAB3-381B-274E-9A7E-CD86B4B697B3}"/>
              </a:ext>
            </a:extLst>
          </p:cNvPr>
          <p:cNvCxnSpPr/>
          <p:nvPr userDrawn="1"/>
        </p:nvCxnSpPr>
        <p:spPr>
          <a:xfrm>
            <a:off x="671555" y="2929632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:a16="http://schemas.microsoft.com/office/drawing/2014/main" xmlns="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702" y="1772817"/>
            <a:ext cx="2894178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xmlns="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104" y="1773238"/>
            <a:ext cx="3385071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:a16="http://schemas.microsoft.com/office/drawing/2014/main" xmlns="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105" y="3163634"/>
            <a:ext cx="2484735" cy="40938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72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2.jp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E31386F-E162-934A-8D1F-9D95C069A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864FEF-6066-9447-AB93-1A0F90C44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18. 07. 25.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2C92904-4608-474D-BBAB-CD0DAE59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xmlns="" id="{1319845F-1E54-2745-8B1A-D63A20E61931}"/>
              </a:ext>
            </a:extLst>
          </p:cNvPr>
          <p:cNvCxnSpPr>
            <a:cxnSpLocks/>
          </p:cNvCxnSpPr>
          <p:nvPr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A085F82-CD25-8A4D-8A2C-FFC5CB539BB8}"/>
              </a:ext>
            </a:extLst>
          </p:cNvPr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0" r:id="rId5"/>
    <p:sldLayoutId id="2147483712" r:id="rId6"/>
    <p:sldLayoutId id="2147483711" r:id="rId7"/>
    <p:sldLayoutId id="2147483714" r:id="rId8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3200" b="1" kern="1200">
          <a:solidFill>
            <a:srgbClr val="1C3046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46237"/>
            <a:ext cx="7886700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41069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osc-hub.eu" TargetMode="External"/><Relationship Id="rId3" Type="http://schemas.openxmlformats.org/officeDocument/2006/relationships/hyperlink" Target="mailto:Gergely.sipos@egi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95546774-C6AD-1E4D-90C4-6DE511E551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52128" y="4077072"/>
            <a:ext cx="7812360" cy="720725"/>
          </a:xfrm>
        </p:spPr>
        <p:txBody>
          <a:bodyPr>
            <a:noAutofit/>
          </a:bodyPr>
          <a:lstStyle/>
          <a:p>
            <a:r>
              <a:rPr lang="en-GB" dirty="0"/>
              <a:t>Gergely Sipos</a:t>
            </a:r>
          </a:p>
          <a:p>
            <a:r>
              <a:rPr lang="en-GB" sz="2000" dirty="0"/>
              <a:t>Customer and Technical Outreach Manager (EGI Foundation)</a:t>
            </a:r>
          </a:p>
          <a:p>
            <a:endParaRPr lang="en-GB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8C573EE-843B-E046-8572-EB8AD67C71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87624" y="2420690"/>
            <a:ext cx="6192838" cy="576262"/>
          </a:xfrm>
        </p:spPr>
        <p:txBody>
          <a:bodyPr>
            <a:noAutofit/>
          </a:bodyPr>
          <a:lstStyle/>
          <a:p>
            <a:r>
              <a:rPr lang="en-US" sz="1600" dirty="0"/>
              <a:t>Integrating and managing services for the European Open Science Cloud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1187624" y="2708920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WP8 input for EGI-EUDAT integration plans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274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H="1" flipV="1">
            <a:off x="1763688" y="3933056"/>
            <a:ext cx="1368153" cy="129614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94B4-F3B5-4DE2-A56E-A054B64F6B68}" type="datetime1">
              <a:rPr lang="en-US" smtClean="0"/>
              <a:t>18. 07. 25.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771800" y="260489"/>
            <a:ext cx="5832648" cy="1008271"/>
          </a:xfrm>
        </p:spPr>
        <p:txBody>
          <a:bodyPr>
            <a:normAutofit/>
          </a:bodyPr>
          <a:lstStyle/>
          <a:p>
            <a:r>
              <a:rPr lang="en-US" sz="3600" dirty="0"/>
              <a:t>Service adoption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7544" y="620688"/>
            <a:ext cx="6120680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8" name="Straight Arrow Connector 7"/>
          <p:cNvCxnSpPr>
            <a:stCxn id="28" idx="1"/>
          </p:cNvCxnSpPr>
          <p:nvPr/>
        </p:nvCxnSpPr>
        <p:spPr>
          <a:xfrm flipH="1" flipV="1">
            <a:off x="2195736" y="4221088"/>
            <a:ext cx="3886933" cy="115884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71800" y="2033554"/>
            <a:ext cx="5904656" cy="21875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EOSC federating 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7584" y="2204864"/>
            <a:ext cx="1152128" cy="1728192"/>
          </a:xfrm>
          <a:prstGeom prst="rect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Thematic services (9)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8304" y="2204864"/>
            <a:ext cx="1152128" cy="172819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Open Collaboration Services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Application/software repository, Configuration management, Marketplace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9832" y="2204864"/>
            <a:ext cx="1152128" cy="172819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Federation Services</a:t>
            </a:r>
            <a:r>
              <a:rPr lang="en-US" sz="1200" dirty="0">
                <a:solidFill>
                  <a:srgbClr val="282828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AAI, Accounting, Monitoring, Operations, Security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5976" y="2204864"/>
            <a:ext cx="2808312" cy="864096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Added value services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Compute, data, software management, </a:t>
            </a:r>
            <a:r>
              <a:rPr lang="en-US" sz="1200" dirty="0" err="1">
                <a:solidFill>
                  <a:srgbClr val="282828"/>
                </a:solidFill>
              </a:rPr>
              <a:t>curation</a:t>
            </a:r>
            <a:r>
              <a:rPr lang="en-US" sz="1200" dirty="0">
                <a:solidFill>
                  <a:srgbClr val="282828"/>
                </a:solidFill>
              </a:rPr>
              <a:t> &amp; preservation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5976" y="3257689"/>
            <a:ext cx="2808312" cy="64807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Basic infrastructure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 and storage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1979712" y="2825642"/>
            <a:ext cx="1080120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7" name="Oval 16"/>
          <p:cNvSpPr/>
          <p:nvPr/>
        </p:nvSpPr>
        <p:spPr>
          <a:xfrm>
            <a:off x="755576" y="5157192"/>
            <a:ext cx="1296144" cy="1008112"/>
          </a:xfrm>
          <a:prstGeom prst="ellipse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Competence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 err="1">
                <a:solidFill>
                  <a:schemeClr val="bg1"/>
                </a:solidFill>
              </a:rPr>
              <a:t>Centres</a:t>
            </a:r>
            <a:r>
              <a:rPr lang="en-US" sz="1400" dirty="0">
                <a:solidFill>
                  <a:schemeClr val="bg1"/>
                </a:solidFill>
              </a:rPr>
              <a:t> (8)</a:t>
            </a:r>
          </a:p>
        </p:txBody>
      </p:sp>
      <p:sp>
        <p:nvSpPr>
          <p:cNvPr id="18" name="Left-Right Arrow 17"/>
          <p:cNvSpPr/>
          <p:nvPr/>
        </p:nvSpPr>
        <p:spPr>
          <a:xfrm rot="18942464">
            <a:off x="1495663" y="4473702"/>
            <a:ext cx="1654815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cxnSp>
        <p:nvCxnSpPr>
          <p:cNvPr id="19" name="Straight Arrow Connector 18"/>
          <p:cNvCxnSpPr>
            <a:stCxn id="17" idx="0"/>
            <a:endCxn id="11" idx="2"/>
          </p:cNvCxnSpPr>
          <p:nvPr/>
        </p:nvCxnSpPr>
        <p:spPr>
          <a:xfrm flipV="1">
            <a:off x="1403648" y="3933056"/>
            <a:ext cx="0" cy="12241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9" y="4653137"/>
            <a:ext cx="74138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incubate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0009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98520" y="21235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0248" y="3193231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22048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57760" y="585752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WP8</a:t>
            </a:r>
          </a:p>
        </p:txBody>
      </p:sp>
      <p:sp>
        <p:nvSpPr>
          <p:cNvPr id="28" name="Oval 27"/>
          <p:cNvSpPr/>
          <p:nvPr/>
        </p:nvSpPr>
        <p:spPr>
          <a:xfrm>
            <a:off x="5724128" y="5229200"/>
            <a:ext cx="2448272" cy="102929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New communities</a:t>
            </a:r>
          </a:p>
        </p:txBody>
      </p:sp>
      <p:sp>
        <p:nvSpPr>
          <p:cNvPr id="29" name="Left-Right Arrow 28"/>
          <p:cNvSpPr/>
          <p:nvPr/>
        </p:nvSpPr>
        <p:spPr>
          <a:xfrm rot="16200000">
            <a:off x="6228185" y="4437112"/>
            <a:ext cx="1296144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84776" y="4326195"/>
            <a:ext cx="233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Engagement and </a:t>
            </a:r>
            <a:br>
              <a:rPr lang="en-US" sz="1600" dirty="0"/>
            </a:br>
            <a:r>
              <a:rPr lang="en-US" sz="1600" dirty="0"/>
              <a:t>support for new communities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9389" y="4581128"/>
            <a:ext cx="674659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Provide</a:t>
            </a:r>
          </a:p>
        </p:txBody>
      </p:sp>
      <p:sp>
        <p:nvSpPr>
          <p:cNvPr id="32" name="Oval 31"/>
          <p:cNvSpPr/>
          <p:nvPr/>
        </p:nvSpPr>
        <p:spPr>
          <a:xfrm>
            <a:off x="2771800" y="5157192"/>
            <a:ext cx="1296144" cy="1008112"/>
          </a:xfrm>
          <a:prstGeom prst="ellipse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Business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pilots (6)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46440" y="4952201"/>
            <a:ext cx="74138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incubate</a:t>
            </a:r>
          </a:p>
        </p:txBody>
      </p:sp>
      <p:sp>
        <p:nvSpPr>
          <p:cNvPr id="35" name="Left-Right Arrow 34"/>
          <p:cNvSpPr/>
          <p:nvPr/>
        </p:nvSpPr>
        <p:spPr>
          <a:xfrm rot="17122799">
            <a:off x="3040098" y="4437085"/>
            <a:ext cx="1185768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73984" y="585752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5872" y="2545159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9672" y="4489375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66964" y="4581128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6176" y="4561383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23548" y="5426060"/>
            <a:ext cx="53392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WP3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0072" y="4733528"/>
            <a:ext cx="1544939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Integrate &amp; Consume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2987824" y="476672"/>
            <a:ext cx="1512168" cy="2304256"/>
          </a:xfrm>
          <a:prstGeom prst="wedgeRectCallout">
            <a:avLst>
              <a:gd name="adj1" fmla="val -150677"/>
              <a:gd name="adj2" fmla="val 162136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ELIXIR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Fusion (ITER)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Marine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EISCAT_3D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EPOS-ORFEUS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LOFAR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ICOS-</a:t>
            </a:r>
            <a:r>
              <a:rPr lang="en-US" sz="1600" dirty="0" err="1">
                <a:solidFill>
                  <a:srgbClr val="1B216E"/>
                </a:solidFill>
              </a:rPr>
              <a:t>eLTER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Disaster Mitigation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899592" y="188640"/>
            <a:ext cx="1584176" cy="2304256"/>
          </a:xfrm>
          <a:prstGeom prst="wedgeRectCallout">
            <a:avLst>
              <a:gd name="adj1" fmla="val -22995"/>
              <a:gd name="adj2" fmla="val 62929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CLARIN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CMS (DODAS)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Climate (ECAS)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GEOSS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err="1">
                <a:solidFill>
                  <a:srgbClr val="1B216E"/>
                </a:solidFill>
              </a:rPr>
              <a:t>OPENCoastS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err="1">
                <a:solidFill>
                  <a:srgbClr val="1B216E"/>
                </a:solidFill>
              </a:rPr>
              <a:t>WeNMR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EO Pillar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DARIAH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err="1">
                <a:solidFill>
                  <a:srgbClr val="1B216E"/>
                </a:solidFill>
              </a:rPr>
              <a:t>LifeWatch</a:t>
            </a:r>
            <a:endParaRPr lang="en-US" sz="1600" dirty="0">
              <a:solidFill>
                <a:srgbClr val="1B216E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>
          <a:xfrm>
            <a:off x="4932040" y="188640"/>
            <a:ext cx="3960440" cy="1728192"/>
          </a:xfrm>
          <a:prstGeom prst="wedgeRectCallout">
            <a:avLst>
              <a:gd name="adj1" fmla="val -80587"/>
              <a:gd name="adj2" fmla="val 253996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/>
              <a:buChar char="•"/>
            </a:pPr>
            <a:r>
              <a:rPr lang="en-US" sz="1600" dirty="0" err="1">
                <a:solidFill>
                  <a:srgbClr val="1B216E"/>
                </a:solidFill>
              </a:rPr>
              <a:t>CyberHAB</a:t>
            </a:r>
            <a:r>
              <a:rPr lang="en-US" sz="1600" dirty="0">
                <a:solidFill>
                  <a:srgbClr val="1B216E"/>
                </a:solidFill>
              </a:rPr>
              <a:t> (SME: </a:t>
            </a:r>
            <a:r>
              <a:rPr lang="en-US" sz="1600" dirty="0" err="1">
                <a:solidFill>
                  <a:srgbClr val="1B216E"/>
                </a:solidFill>
              </a:rPr>
              <a:t>Ecohydros</a:t>
            </a:r>
            <a:r>
              <a:rPr lang="en-US" sz="1600" dirty="0">
                <a:solidFill>
                  <a:srgbClr val="1B216E"/>
                </a:solidFill>
              </a:rPr>
              <a:t>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err="1">
                <a:solidFill>
                  <a:srgbClr val="1B216E"/>
                </a:solidFill>
              </a:rPr>
              <a:t>Moxoff</a:t>
            </a:r>
            <a:r>
              <a:rPr lang="en-US" sz="1600" dirty="0">
                <a:solidFill>
                  <a:srgbClr val="1B216E"/>
                </a:solidFill>
              </a:rPr>
              <a:t> (3 SMEs + CINECA)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Bot Mitigation Engine (2 SMEs + PSNC)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Suite5Pilot (2 SMEs + CINECA)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ACTION Seaport (SME: Bentley Systems)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DS-DRACO (SME: </a:t>
            </a:r>
            <a:r>
              <a:rPr lang="en-US" sz="1600" dirty="0" err="1">
                <a:solidFill>
                  <a:srgbClr val="1B216E"/>
                </a:solidFill>
              </a:rPr>
              <a:t>Hidronav</a:t>
            </a:r>
            <a:r>
              <a:rPr lang="en-US" sz="1600" dirty="0">
                <a:solidFill>
                  <a:srgbClr val="1B216E"/>
                </a:solidFill>
              </a:rPr>
              <a:t> + CESGA)</a:t>
            </a:r>
          </a:p>
        </p:txBody>
      </p:sp>
    </p:spTree>
    <p:extLst>
      <p:ext uri="{BB962C8B-B14F-4D97-AF65-F5344CB8AC3E}">
        <p14:creationId xmlns:p14="http://schemas.microsoft.com/office/powerpoint/2010/main" val="397406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4" grpId="0"/>
      <p:bldP spid="35" grpId="0" animBg="1"/>
      <p:bldP spid="37" grpId="0"/>
      <p:bldP spid="39" grpId="0"/>
      <p:bldP spid="40" grpId="0"/>
      <p:bldP spid="41" grpId="0"/>
      <p:bldP spid="42" grpId="0"/>
      <p:bldP spid="44" grpId="0"/>
      <p:bldP spid="43" grpId="1" animBg="1"/>
      <p:bldP spid="46" grpId="0" animBg="1"/>
      <p:bldP spid="46" grpId="1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2911674" y="131650"/>
            <a:ext cx="583679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WP8 Use cases (1/2)</a:t>
            </a:r>
            <a:endParaRPr dirty="0"/>
          </a:p>
        </p:txBody>
      </p:sp>
      <p:graphicFrame>
        <p:nvGraphicFramePr>
          <p:cNvPr id="490" name="Shape 490"/>
          <p:cNvGraphicFramePr/>
          <p:nvPr>
            <p:extLst>
              <p:ext uri="{D42A27DB-BD31-4B8C-83A1-F6EECF244321}">
                <p14:modId xmlns:p14="http://schemas.microsoft.com/office/powerpoint/2010/main" val="3542773653"/>
              </p:ext>
            </p:extLst>
          </p:nvPr>
        </p:nvGraphicFramePr>
        <p:xfrm>
          <a:off x="179512" y="919751"/>
          <a:ext cx="8784976" cy="56598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72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9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900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Challenges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Relevant EOSC-hub </a:t>
                      </a:r>
                      <a:r>
                        <a:rPr lang="en-US" dirty="0" smtClean="0"/>
                        <a:t>services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ED5954"/>
                          </a:solidFill>
                        </a:rPr>
                        <a:t>Estimate at kick-off,</a:t>
                      </a:r>
                      <a:r>
                        <a:rPr lang="en-US" baseline="0" dirty="0" smtClean="0">
                          <a:solidFill>
                            <a:srgbClr val="ED5954"/>
                          </a:solidFill>
                        </a:rPr>
                        <a:t> some outdated</a:t>
                      </a:r>
                      <a:endParaRPr dirty="0">
                        <a:solidFill>
                          <a:srgbClr val="ED5954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EGI-EUDAT-INDIGO integration</a:t>
                      </a:r>
                      <a:endParaRPr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1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ELIXIR CC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Establish a federation of cloud providers to replicate ELIXIR Core Datasets and Applications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Bring these cloud-data providers into EOSC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Enable federated AAI across life science and EOSC services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Federated Cloud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AAI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Operational policies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Experience with Virtual Access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Code of Conduct for sensitive data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</a:rPr>
                      </a:b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65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None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rowSpan="4">
                  <a:txBody>
                    <a:bodyPr/>
                    <a:lstStyle/>
                    <a:p>
                      <a:pPr marL="165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-US" sz="1000" dirty="0">
                          <a:solidFill>
                            <a:srgbClr val="1C3046"/>
                          </a:solidFill>
                        </a:rPr>
                        <a:t>SSO</a:t>
                      </a:r>
                      <a:endParaRPr sz="1000" dirty="0">
                        <a:solidFill>
                          <a:srgbClr val="1C3046"/>
                        </a:solidFill>
                      </a:endParaRPr>
                    </a:p>
                  </a:txBody>
                  <a:tcPr marL="91425" marR="91425" marT="91425" marB="91425" vert="wordArtVert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1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Fusion CC (ITER)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Port fusion workflows to federated compute environment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Federate and enable access to distributed datasets 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Application and data provenance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AAI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Data and compute federation (containers)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Workflow management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Monitoring, helpdesk, 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PIDs, ...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76213" lvl="0" indent="-176213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B2SAFE and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OneData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with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containerised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applications (IMAS and MAST suites) with Kepler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 and scripted 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workflows.</a:t>
                      </a:r>
                    </a:p>
                    <a:p>
                      <a:pPr marL="176213" lvl="0" indent="-176213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Use 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of 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INDIGO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FedCloud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/Orchestrator for cloud running</a:t>
                      </a: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6107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Marine CC (Ifremer, Euro-Argo)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Cloud-based data subscription and data delivery service (from EMSO, Argo,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SeaDataNet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, etc.)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Enabling users’ simulations to run within custom environments on ‘subscribed data’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Operate the setup as an EOSC service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Storage and compute clusters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Data discovery and staging (B2Find, B2Stage)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Jupyter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service (24/7)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FitSM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(IT service management)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EUDAT storage (B2Find,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 B2Stage) and EGI </a:t>
                      </a:r>
                      <a:r>
                        <a:rPr lang="en-US" sz="1000" baseline="0" dirty="0" err="1">
                          <a:solidFill>
                            <a:srgbClr val="000000"/>
                          </a:solidFill>
                        </a:rPr>
                        <a:t>Jupyter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257175" lvl="0" indent="-1714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  <a:sym typeface="Wingdings"/>
                        </a:rPr>
                        <a:t>one in local </a:t>
                      </a:r>
                      <a:r>
                        <a:rPr lang="en-US" sz="1000" baseline="0" dirty="0" err="1">
                          <a:solidFill>
                            <a:srgbClr val="000000"/>
                          </a:solidFill>
                          <a:sym typeface="Wingdings"/>
                        </a:rPr>
                        <a:t>Jupyter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  <a:sym typeface="Wingdings"/>
                        </a:rPr>
                        <a:t> already</a:t>
                      </a:r>
                    </a:p>
                    <a:p>
                      <a:pPr marL="257175" lvl="0" indent="-1714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baseline="0" dirty="0">
                          <a:solidFill>
                            <a:srgbClr val="ED5954"/>
                          </a:solidFill>
                          <a:sym typeface="Wingdings"/>
                        </a:rPr>
                        <a:t>Should it be ported into the EGI </a:t>
                      </a:r>
                      <a:r>
                        <a:rPr lang="en-US" sz="1000" baseline="0" dirty="0" err="1">
                          <a:solidFill>
                            <a:srgbClr val="ED5954"/>
                          </a:solidFill>
                          <a:sym typeface="Wingdings"/>
                        </a:rPr>
                        <a:t>Jupyter</a:t>
                      </a:r>
                      <a:r>
                        <a:rPr lang="en-US" sz="1000" baseline="0" dirty="0">
                          <a:solidFill>
                            <a:srgbClr val="ED5954"/>
                          </a:solidFill>
                          <a:sym typeface="Wingdings"/>
                        </a:rPr>
                        <a:t> deployment or fine with the local deployment?</a:t>
                      </a:r>
                    </a:p>
                    <a:p>
                      <a:pPr marL="266700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endParaRPr lang="en-US" sz="10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None/>
                      </a:pPr>
                      <a:endParaRPr lang="en-US" sz="10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None/>
                      </a:pPr>
                      <a:endParaRPr lang="en-US" sz="10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654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EISCAT_3D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Make EISCAT data accessible via a ‘data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webshop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’ 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Enable online data analytics for researchers (based on community and custom applications)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Operate the data-compute portal as an EOSC service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B2Share (metadata schema management) 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DIRAC file catalogue and application manager for researchers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Federated compute sites (cloud)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User authentication,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authorisation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(VOMS,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Perun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180975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FitSM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(IT service management)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B2SHARE and DIRAC to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link level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 metadata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and level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 metadata</a:t>
                      </a:r>
                    </a:p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(storage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 will be </a:t>
                      </a:r>
                      <a:r>
                        <a:rPr lang="en-US" sz="1000" baseline="0" dirty="0" err="1">
                          <a:solidFill>
                            <a:srgbClr val="000000"/>
                          </a:solidFill>
                        </a:rPr>
                        <a:t>dCache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pPr marL="266700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7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2911674" y="131650"/>
            <a:ext cx="583679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WP8 Use cases (2/2)</a:t>
            </a:r>
            <a:endParaRPr dirty="0"/>
          </a:p>
        </p:txBody>
      </p:sp>
      <p:graphicFrame>
        <p:nvGraphicFramePr>
          <p:cNvPr id="490" name="Shape 490"/>
          <p:cNvGraphicFramePr/>
          <p:nvPr>
            <p:extLst>
              <p:ext uri="{D42A27DB-BD31-4B8C-83A1-F6EECF244321}">
                <p14:modId xmlns:p14="http://schemas.microsoft.com/office/powerpoint/2010/main" val="2327576464"/>
              </p:ext>
            </p:extLst>
          </p:nvPr>
        </p:nvGraphicFramePr>
        <p:xfrm>
          <a:off x="179512" y="1082914"/>
          <a:ext cx="8784976" cy="52881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8807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Challenges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Relevant EOSC-hub </a:t>
                      </a:r>
                      <a:r>
                        <a:rPr lang="en-US" dirty="0" smtClean="0"/>
                        <a:t>services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Estimate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at kick-off, some outdated</a:t>
                      </a:r>
                      <a:endParaRPr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282828"/>
                          </a:solidFill>
                        </a:rPr>
                        <a:t>EGI-EUDAT-INDIGO integration</a:t>
                      </a:r>
                      <a:endParaRPr dirty="0">
                        <a:solidFill>
                          <a:srgbClr val="282828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491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EPOS - ORFEUS CC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Effective transfer and staging of big data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Harmonised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data management policies at seismic observatories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Enable researchers to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analyse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data, create and publish ‘user-defined data products’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AAI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Data staging and transfer services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Federated compute services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Jupyter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(data access and analytics environment)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Data Management good practices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65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B2STAGE and EGI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Jupyter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3365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Move data via B2STAGE HTTP API with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iRODS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3365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Compute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environment: EGI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Jupyter</a:t>
                      </a:r>
                      <a:endParaRPr lang="en-US" sz="1000" baseline="0" dirty="0" smtClean="0">
                        <a:solidFill>
                          <a:srgbClr val="000000"/>
                        </a:solidFill>
                        <a:sym typeface="Wingdings"/>
                      </a:endParaRPr>
                    </a:p>
                  </a:txBody>
                  <a:tcPr marL="91425" marR="91425" marT="91425" marB="91425"/>
                </a:tc>
                <a:tc rowSpan="4">
                  <a:txBody>
                    <a:bodyPr/>
                    <a:lstStyle/>
                    <a:p>
                      <a:pPr marL="165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-US" sz="1000" dirty="0">
                          <a:solidFill>
                            <a:srgbClr val="1C3046"/>
                          </a:solidFill>
                        </a:rPr>
                        <a:t>SSO</a:t>
                      </a:r>
                      <a:endParaRPr sz="1000" dirty="0">
                        <a:solidFill>
                          <a:srgbClr val="1C3046"/>
                        </a:solidFill>
                      </a:endParaRPr>
                    </a:p>
                  </a:txBody>
                  <a:tcPr marL="91425" marR="91425" marT="91425" marB="91425" vert="wordArtVert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71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Radio Astronomy CC (LOFAR→ SKA)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Enable researchers to find, access and process data from the LOFAR Telescope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Support application developers in deploying workflows for researchers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Support research users in data analytics on federation of compute clusters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B2Find - B2Share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B2Stage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B2Safe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B2Handle (PIDs)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Jupyter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Federated compute and storage resources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90488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None. </a:t>
                      </a:r>
                      <a:br>
                        <a:rPr lang="en-US" sz="10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(building container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compute capacity at existing storage sites)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171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ICOS-eLTER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Enable researchers to find, access and process data from ICOS and eLTER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Integrate ICOS Portal and analysis tools with large-scale storage and compute resources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Support research users in data analytics on federation of compute clusters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B2Safe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B2Find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B2Stage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Federated cloud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None/>
                      </a:pP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B2SAFE and EGI Cloud (already demonstrated via CDC API)</a:t>
                      </a:r>
                    </a:p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None/>
                      </a:pPr>
                      <a:endParaRPr lang="en-US" sz="10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None/>
                      </a:pPr>
                      <a:r>
                        <a:rPr lang="en-US" sz="1000" baseline="0" dirty="0">
                          <a:solidFill>
                            <a:srgbClr val="000000"/>
                          </a:solidFill>
                        </a:rPr>
                        <a:t>B2SAFE, B2FIND and EGI </a:t>
                      </a:r>
                      <a:r>
                        <a:rPr lang="en-US" sz="1000" baseline="0" dirty="0" err="1">
                          <a:solidFill>
                            <a:srgbClr val="000000"/>
                          </a:solidFill>
                        </a:rPr>
                        <a:t>Jupyter</a:t>
                      </a:r>
                      <a:endParaRPr lang="en-US" sz="10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None/>
                      </a:pPr>
                      <a:endParaRPr lang="en-US" sz="10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None/>
                      </a:pPr>
                      <a:endParaRPr lang="en-US" sz="10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None/>
                      </a:pPr>
                      <a:endParaRPr lang="en-US" sz="10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3852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Disaster Mitigation Plus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Setup simulation web portals for simulation of natural hazards (storm surge, dust transportation, forest fire, flood)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Federate environmental data from agencies in Asia-Pacific region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Federated compute resources (HTC and cloud)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Operational tools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FitSM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85725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None (yet?)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pPr marL="266700" lvl="0" indent="-180975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62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674" y="131650"/>
            <a:ext cx="5908797" cy="621900"/>
          </a:xfrm>
        </p:spPr>
        <p:txBody>
          <a:bodyPr/>
          <a:lstStyle/>
          <a:p>
            <a:r>
              <a:rPr lang="en-US" dirty="0"/>
              <a:t>Distilled use cases (WP8)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6978"/>
              </p:ext>
            </p:extLst>
          </p:nvPr>
        </p:nvGraphicFramePr>
        <p:xfrm>
          <a:off x="251520" y="1124744"/>
          <a:ext cx="8496946" cy="50405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75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Distilled use case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Implementation by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Relevant services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98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1B216E"/>
                          </a:solidFill>
                        </a:rPr>
                        <a:t>Application and data platform (portal/mobile)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EISCAT_3D</a:t>
                      </a:r>
                    </a:p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ICOS-</a:t>
                      </a:r>
                      <a:r>
                        <a:rPr lang="en-US" sz="1600" dirty="0" err="1">
                          <a:solidFill>
                            <a:srgbClr val="1B216E"/>
                          </a:solidFill>
                        </a:rPr>
                        <a:t>eLTER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DIRAC</a:t>
                      </a:r>
                    </a:p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B2Stage, B2Share</a:t>
                      </a:r>
                    </a:p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B2Safe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B216E"/>
                          </a:solidFill>
                        </a:rPr>
                        <a:t>EOSC-hub AAI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>
                          <a:solidFill>
                            <a:srgbClr val="1B216E"/>
                          </a:solidFill>
                        </a:rPr>
                        <a:t>Fed.Cloud</a:t>
                      </a:r>
                      <a:endParaRPr lang="en-US" sz="1600" baseline="0" dirty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B216E"/>
                          </a:solidFill>
                        </a:rPr>
                        <a:t>Containers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1B216E"/>
                          </a:solidFill>
                        </a:rPr>
                        <a:t>Storage </a:t>
                      </a:r>
                      <a:r>
                        <a:rPr lang="en-US" sz="1400" baseline="0" dirty="0">
                          <a:solidFill>
                            <a:srgbClr val="1B216E"/>
                          </a:solidFill>
                        </a:rPr>
                        <a:t>(online, archive)</a:t>
                      </a:r>
                      <a:endParaRPr lang="en-US" sz="1400" dirty="0">
                        <a:solidFill>
                          <a:srgbClr val="1B216E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698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1B216E"/>
                          </a:solidFill>
                        </a:rPr>
                        <a:t>Data and</a:t>
                      </a:r>
                      <a:r>
                        <a:rPr lang="en-US" sz="2000" baseline="0" dirty="0">
                          <a:solidFill>
                            <a:srgbClr val="1B216E"/>
                          </a:solidFill>
                        </a:rPr>
                        <a:t> application replication ‘backbone’</a:t>
                      </a:r>
                      <a:endParaRPr lang="en-US" sz="20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ELIXIR</a:t>
                      </a:r>
                    </a:p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EPOS-ORFEUS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FTS,</a:t>
                      </a:r>
                      <a:r>
                        <a:rPr lang="en-US" sz="1600" baseline="0" dirty="0">
                          <a:solidFill>
                            <a:srgbClr val="1B216E"/>
                          </a:solidFill>
                        </a:rPr>
                        <a:t> B2Stage</a:t>
                      </a:r>
                    </a:p>
                    <a:p>
                      <a:r>
                        <a:rPr lang="en-US" sz="1600" baseline="0" dirty="0" err="1">
                          <a:solidFill>
                            <a:srgbClr val="1B216E"/>
                          </a:solidFill>
                        </a:rPr>
                        <a:t>Kubernetes</a:t>
                      </a:r>
                      <a:endParaRPr lang="en-US" sz="1600" baseline="0" dirty="0">
                        <a:solidFill>
                          <a:srgbClr val="1B216E"/>
                        </a:solidFill>
                      </a:endParaRPr>
                    </a:p>
                    <a:p>
                      <a:r>
                        <a:rPr lang="en-US" sz="1600" baseline="0" dirty="0">
                          <a:solidFill>
                            <a:srgbClr val="1B216E"/>
                          </a:solidFill>
                        </a:rPr>
                        <a:t>Life science AAI; EPOS AAI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0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1B216E"/>
                          </a:solidFill>
                        </a:rPr>
                        <a:t>‘</a:t>
                      </a:r>
                      <a:r>
                        <a:rPr lang="en-US" sz="2000" dirty="0" err="1">
                          <a:solidFill>
                            <a:srgbClr val="1B216E"/>
                          </a:solidFill>
                        </a:rPr>
                        <a:t>Dropbox</a:t>
                      </a:r>
                      <a:r>
                        <a:rPr lang="en-US" sz="2000" dirty="0">
                          <a:solidFill>
                            <a:srgbClr val="1B216E"/>
                          </a:solidFill>
                        </a:rPr>
                        <a:t> with pattern-matching’ for data streams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Marine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B2Find, B2Stage</a:t>
                      </a:r>
                    </a:p>
                    <a:p>
                      <a:r>
                        <a:rPr lang="en-US" sz="1600" dirty="0" err="1">
                          <a:solidFill>
                            <a:srgbClr val="1B216E"/>
                          </a:solidFill>
                        </a:rPr>
                        <a:t>Jupyter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698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1B216E"/>
                          </a:solidFill>
                        </a:rPr>
                        <a:t>User workflows over distributed data and compute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Fusion</a:t>
                      </a:r>
                    </a:p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Radio</a:t>
                      </a:r>
                      <a:r>
                        <a:rPr lang="en-US" sz="1600" baseline="0" dirty="0">
                          <a:solidFill>
                            <a:srgbClr val="1B216E"/>
                          </a:solidFill>
                        </a:rPr>
                        <a:t> astronomy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Disaster Mitigation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B216E"/>
                          </a:solidFill>
                        </a:rPr>
                        <a:t>DODAS</a:t>
                      </a:r>
                    </a:p>
                    <a:p>
                      <a:r>
                        <a:rPr lang="en-US" sz="1600" dirty="0" err="1">
                          <a:solidFill>
                            <a:srgbClr val="1B216E"/>
                          </a:solidFill>
                        </a:rPr>
                        <a:t>OneData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  <a:p>
                      <a:r>
                        <a:rPr lang="en-US" sz="1600" dirty="0" err="1">
                          <a:solidFill>
                            <a:srgbClr val="1B216E"/>
                          </a:solidFill>
                        </a:rPr>
                        <a:t>Jupyter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9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5A2D21-3F0E-4C82-995D-91B73D5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6AF74F5-B822-494B-A042-C9131B52B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Contact: </a:t>
            </a:r>
          </a:p>
          <a:p>
            <a:r>
              <a:rPr lang="en-GB" dirty="0">
                <a:hlinkClick r:id="rId2"/>
              </a:rPr>
              <a:t>www.eosc-hub.eu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Gergely.sipos@egi.eu</a:t>
            </a:r>
            <a:r>
              <a:rPr lang="en-GB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825091B-3E5C-4AEB-B557-CDD0740FE56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3894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8" id="{4751AB5D-640C-3342-BFAA-5DB4E45F457D}" vid="{E170F76C-6CC7-B945-846A-6208DD64BB9B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A123D3F-AE99-714B-8407-86BBF432B6AF}" vid="{5839DB8A-C209-3349-ABC7-DA4B5250EC3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EOSC-hub_ppt-2</Template>
  <TotalTime>21857</TotalTime>
  <Words>920</Words>
  <Application>Microsoft Macintosh PowerPoint</Application>
  <PresentationFormat>On-screen Show (4:3)</PresentationFormat>
  <Paragraphs>206</Paragraphs>
  <Slides>6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slide_base</vt:lpstr>
      <vt:lpstr>Tema di Office</vt:lpstr>
      <vt:lpstr>PowerPoint Presentation</vt:lpstr>
      <vt:lpstr>PowerPoint Presentation</vt:lpstr>
      <vt:lpstr>WP8 Use cases (1/2)</vt:lpstr>
      <vt:lpstr>WP8 Use cases (2/2)</vt:lpstr>
      <vt:lpstr>Distilled use cases (WP8)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Caterina Piagentini</dc:creator>
  <cp:lastModifiedBy>Gergely Sipos</cp:lastModifiedBy>
  <cp:revision>239</cp:revision>
  <dcterms:created xsi:type="dcterms:W3CDTF">2018-01-30T10:37:03Z</dcterms:created>
  <dcterms:modified xsi:type="dcterms:W3CDTF">2018-07-25T09:23:57Z</dcterms:modified>
</cp:coreProperties>
</file>