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77" r:id="rId4"/>
    <p:sldId id="279" r:id="rId5"/>
    <p:sldId id="287" r:id="rId6"/>
    <p:sldId id="280" r:id="rId7"/>
    <p:sldId id="281" r:id="rId8"/>
    <p:sldId id="290" r:id="rId9"/>
    <p:sldId id="291" r:id="rId10"/>
    <p:sldId id="288" r:id="rId11"/>
    <p:sldId id="289" r:id="rId12"/>
    <p:sldId id="412" r:id="rId13"/>
    <p:sldId id="409" r:id="rId14"/>
    <p:sldId id="410" r:id="rId15"/>
    <p:sldId id="411" r:id="rId16"/>
    <p:sldId id="408" r:id="rId17"/>
    <p:sldId id="414" r:id="rId18"/>
    <p:sldId id="415" r:id="rId19"/>
    <p:sldId id="416" r:id="rId20"/>
    <p:sldId id="4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7"/>
  </p:normalViewPr>
  <p:slideViewPr>
    <p:cSldViewPr snapToGrid="0" snapToObjects="1">
      <p:cViewPr>
        <p:scale>
          <a:sx n="79" d="100"/>
          <a:sy n="79" d="100"/>
        </p:scale>
        <p:origin x="-82" y="-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CD7CA-1359-9A43-ACF0-4D83F012906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0BEB2-CB52-9E4E-AC97-C09992606A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already many repository services:</a:t>
            </a:r>
          </a:p>
          <a:p>
            <a:r>
              <a:rPr lang="en-US" dirty="0"/>
              <a:t>Commercial services: </a:t>
            </a:r>
            <a:r>
              <a:rPr lang="en-US" dirty="0" err="1"/>
              <a:t>Figshare</a:t>
            </a:r>
            <a:r>
              <a:rPr lang="en-US" dirty="0"/>
              <a:t>, ZENODO </a:t>
            </a:r>
            <a:r>
              <a:rPr lang="en-US" dirty="0">
                <a:sym typeface="Wingdings" pitchFamily="2" charset="2"/>
              </a:rPr>
              <a:t> generic services not tailored towards a community or special data type</a:t>
            </a:r>
            <a:endParaRPr lang="en-US" dirty="0"/>
          </a:p>
          <a:p>
            <a:r>
              <a:rPr lang="en-US" dirty="0"/>
              <a:t>Services for academics in NL: DANS EASY, DATAVERSE NL, 4TU repository, YODA (as technology) </a:t>
            </a:r>
            <a:r>
              <a:rPr lang="en-US" dirty="0">
                <a:sym typeface="Wingdings" pitchFamily="2" charset="2"/>
              </a:rPr>
              <a:t> community specific or offer data quality checks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itchFamily="2" charset="2"/>
              </a:rPr>
              <a:t>European infrastructure repositories: B2SHARE   generic services not tailored towards a community or special data type</a:t>
            </a:r>
            <a:endParaRPr lang="en-US" dirty="0"/>
          </a:p>
          <a:p>
            <a:r>
              <a:rPr lang="en-US" dirty="0"/>
              <a:t>Community repositories: EMBL-EBI services, NCBI (Biology), CLARINO, LINDAT (</a:t>
            </a:r>
            <a:r>
              <a:rPr lang="en-US" dirty="0" err="1"/>
              <a:t>Lunguistics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7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Metadata mapping from </a:t>
            </a:r>
            <a:r>
              <a:rPr lang="en-US" baseline="0" dirty="0" err="1"/>
              <a:t>iRODS</a:t>
            </a:r>
            <a:r>
              <a:rPr lang="en-US" baseline="0" dirty="0"/>
              <a:t> metadata to </a:t>
            </a:r>
            <a:r>
              <a:rPr lang="en-US" baseline="0" dirty="0" err="1"/>
              <a:t>Dataverse</a:t>
            </a:r>
            <a:r>
              <a:rPr lang="en-US" baseline="0" dirty="0"/>
              <a:t> metadata template (citation template)</a:t>
            </a:r>
          </a:p>
        </p:txBody>
      </p:sp>
    </p:spTree>
    <p:extLst>
      <p:ext uri="{BB962C8B-B14F-4D97-AF65-F5344CB8AC3E}">
        <p14:creationId xmlns:p14="http://schemas.microsoft.com/office/powerpoint/2010/main" val="263260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Metadata mapping from </a:t>
            </a:r>
            <a:r>
              <a:rPr lang="en-US" baseline="0" dirty="0" err="1"/>
              <a:t>iRODS</a:t>
            </a:r>
            <a:r>
              <a:rPr lang="en-US" baseline="0" dirty="0"/>
              <a:t> metadata to </a:t>
            </a:r>
            <a:r>
              <a:rPr lang="en-US" baseline="0" dirty="0" err="1"/>
              <a:t>Dataverse</a:t>
            </a:r>
            <a:r>
              <a:rPr lang="en-US" baseline="0" dirty="0"/>
              <a:t> metadata template (citation template)</a:t>
            </a:r>
          </a:p>
        </p:txBody>
      </p:sp>
    </p:spTree>
    <p:extLst>
      <p:ext uri="{BB962C8B-B14F-4D97-AF65-F5344CB8AC3E}">
        <p14:creationId xmlns:p14="http://schemas.microsoft.com/office/powerpoint/2010/main" val="9845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56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Metadata mapping from </a:t>
            </a:r>
            <a:r>
              <a:rPr lang="en-US" baseline="0" dirty="0" err="1"/>
              <a:t>iRODS</a:t>
            </a:r>
            <a:r>
              <a:rPr lang="en-US" baseline="0" dirty="0"/>
              <a:t> metadata to </a:t>
            </a:r>
            <a:r>
              <a:rPr lang="en-US" baseline="0" dirty="0" err="1"/>
              <a:t>Dataverse</a:t>
            </a:r>
            <a:r>
              <a:rPr lang="en-US" baseline="0" dirty="0"/>
              <a:t> metadata template (citation template)</a:t>
            </a:r>
          </a:p>
        </p:txBody>
      </p:sp>
    </p:spTree>
    <p:extLst>
      <p:ext uri="{BB962C8B-B14F-4D97-AF65-F5344CB8AC3E}">
        <p14:creationId xmlns:p14="http://schemas.microsoft.com/office/powerpoint/2010/main" val="4078378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Metadata mapping from </a:t>
            </a:r>
            <a:r>
              <a:rPr lang="en-US" baseline="0" dirty="0" err="1"/>
              <a:t>iRODS</a:t>
            </a:r>
            <a:r>
              <a:rPr lang="en-US" baseline="0" dirty="0"/>
              <a:t> metadata to </a:t>
            </a:r>
            <a:r>
              <a:rPr lang="en-US" baseline="0" dirty="0" err="1"/>
              <a:t>Dataverse</a:t>
            </a:r>
            <a:r>
              <a:rPr lang="en-US" baseline="0" dirty="0"/>
              <a:t> metadata template (citation template)</a:t>
            </a:r>
          </a:p>
        </p:txBody>
      </p:sp>
    </p:spTree>
    <p:extLst>
      <p:ext uri="{BB962C8B-B14F-4D97-AF65-F5344CB8AC3E}">
        <p14:creationId xmlns:p14="http://schemas.microsoft.com/office/powerpoint/2010/main" val="3548335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steward workflow.</a:t>
            </a:r>
          </a:p>
        </p:txBody>
      </p:sp>
    </p:spTree>
    <p:extLst>
      <p:ext uri="{BB962C8B-B14F-4D97-AF65-F5344CB8AC3E}">
        <p14:creationId xmlns:p14="http://schemas.microsoft.com/office/powerpoint/2010/main" val="1730398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32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830626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005138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8100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29864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32553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User uploads data via web interface to </a:t>
            </a:r>
            <a:r>
              <a:rPr lang="en-US" dirty="0" err="1"/>
              <a:t>iRODS</a:t>
            </a:r>
            <a:r>
              <a:rPr lang="en-US" dirty="0"/>
              <a:t>; web interface needs to support metadata.</a:t>
            </a:r>
          </a:p>
          <a:p>
            <a:r>
              <a:rPr lang="en-US" dirty="0"/>
              <a:t>    </a:t>
            </a:r>
            <a:r>
              <a:rPr lang="en-US" dirty="0" err="1"/>
              <a:t>Metalnx</a:t>
            </a:r>
            <a:r>
              <a:rPr lang="en-US" dirty="0"/>
              <a:t> as web interface also provides metadata templates, which a data steward can prepare to capture all relevant metadata for a repository.</a:t>
            </a:r>
          </a:p>
          <a:p>
            <a:r>
              <a:rPr lang="en-US" dirty="0"/>
              <a:t>2. After user prepared data, he moves it to specific section in the </a:t>
            </a:r>
            <a:r>
              <a:rPr lang="en-US" dirty="0" err="1"/>
              <a:t>iRODS</a:t>
            </a:r>
            <a:r>
              <a:rPr lang="en-US" dirty="0"/>
              <a:t> zone which is dedicated to the repository</a:t>
            </a:r>
          </a:p>
          <a:p>
            <a:r>
              <a:rPr lang="en-US" dirty="0"/>
              <a:t>3. Data steward closes collection so that users cannot change it any longer, but they can still view data here</a:t>
            </a:r>
          </a:p>
          <a:p>
            <a:r>
              <a:rPr lang="en-US" dirty="0"/>
              <a:t>4. Data steward prepares upload to repository and publishes the data.</a:t>
            </a:r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 Separation of work and responsibilities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4629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steward workflow.</a:t>
            </a:r>
          </a:p>
        </p:txBody>
      </p:sp>
    </p:spTree>
    <p:extLst>
      <p:ext uri="{BB962C8B-B14F-4D97-AF65-F5344CB8AC3E}">
        <p14:creationId xmlns:p14="http://schemas.microsoft.com/office/powerpoint/2010/main" val="373843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2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Metadata mapping from </a:t>
            </a:r>
            <a:r>
              <a:rPr lang="en-US" baseline="0" dirty="0" err="1"/>
              <a:t>iRODS</a:t>
            </a:r>
            <a:r>
              <a:rPr lang="en-US" baseline="0" dirty="0"/>
              <a:t> metadata to B2SHARE metadata template (generic template)</a:t>
            </a:r>
          </a:p>
          <a:p>
            <a:pPr marL="0" indent="0">
              <a:buFontTx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2085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29673-C363-EC44-88C7-79070E951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F160EA-FCDD-7043-B217-4EA046530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126C4-8C1D-054A-AFEF-C2E43CEF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5EC-ED16-0B45-AC63-B5EAAE7F903A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717F0B-7C23-794A-9C49-079F5BCD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274E2-DA34-AD49-AE05-8FFC08EA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5F2A-A045-034D-847E-F6C1774225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0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86559E-8007-074D-B76B-11C09D96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A48BB0-B3A9-D445-A87A-049723D03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45D6E1-1BE3-BA43-A58D-2AFD4FB8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5EC-ED16-0B45-AC63-B5EAAE7F903A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4EA2B4-01F7-9043-A9E1-36966141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2F4F2E-3B32-8542-92E6-B4FBA2C0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5F2A-A045-034D-847E-F6C1774225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F68FBEF-497F-304C-B4F7-C692425CA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5E2AB3-F60D-184C-9E37-4029AE08C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05B911-5A0F-D243-A479-6FE83F21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5EC-ED16-0B45-AC63-B5EAAE7F903A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D9C3DD-5E8D-3142-8292-54907B5B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632BC-F167-E048-BDCB-4FC9D578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5F2A-A045-034D-847E-F6C1774225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88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slid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90500" y="155614"/>
            <a:ext cx="11808000" cy="5992812"/>
          </a:xfrm>
          <a:prstGeom prst="roundRect">
            <a:avLst>
              <a:gd name="adj" fmla="val 237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nl-NL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28" y="6283922"/>
            <a:ext cx="11806944" cy="43437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" y="6282000"/>
            <a:ext cx="8640000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 dirty="0">
                <a:solidFill>
                  <a:prstClr val="black"/>
                </a:solidFill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1947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E1A8F-04A9-004F-BB09-E4E52C66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3703BC-3684-C54F-BF73-6F6BB0458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BDE4C2-A1CA-8145-82F9-8A44BDD8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5EC-ED16-0B45-AC63-B5EAAE7F903A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C516B-329F-824F-AFAD-E01686EA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0B3BB5-2EEB-094A-890D-7E5D8780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5F2A-A045-034D-847E-F6C1774225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5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D53BA9-2221-584D-8553-4406D0C1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54F539-AAD6-5645-B508-1BD688413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77864E-4EE7-D94E-BFF3-56C4C9BC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5EC-ED16-0B45-AC63-B5EAAE7F903A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30FEF8-11EC-CB43-A50F-9810BC90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ED631D-07FE-6F42-8F12-85EB4903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5F2A-A045-034D-847E-F6C1774225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4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FDE4E-15E2-694D-AF3E-D4C0C8D1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F848C-27E7-F749-9AC9-D1CE6FEBE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D4118C-5CC4-7E45-A21D-B505BE34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24F748-AAF9-C846-9A9C-CA6E1CE4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5EC-ED16-0B45-AC63-B5EAAE7F903A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7BF0D-5773-214D-8131-C0B65749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71B068-FBFA-944F-9703-CCF4F4EC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5F2A-A045-034D-847E-F6C1774225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9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608D44-A26A-6543-94C3-CD576896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942C0D-B8D0-F344-96FB-3216FCA61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1E9220-D03A-1D42-9B1A-6B87201D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945126-EB44-ED4F-B4A4-71C934D25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4F9F48-ED7B-3949-B97F-536BCB628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8F345E-1F76-4C4D-8B17-87804159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5EC-ED16-0B45-AC63-B5EAAE7F903A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988A86-08B7-874C-BEDB-95C512F4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9BDA40-4002-4047-AAD7-D4D86B4F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5F2A-A045-034D-847E-F6C1774225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B95708-4478-5A4B-8110-8DA57B5F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762C27-C51F-7643-895E-C54E528B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5EC-ED16-0B45-AC63-B5EAAE7F903A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9DA1D9-AFE6-AC48-8070-0AAE6B99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48EB7F-B649-C345-BD85-231812DB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5F2A-A045-034D-847E-F6C1774225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7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688011-C542-FC47-B578-3A3A5D87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5EC-ED16-0B45-AC63-B5EAAE7F903A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8B3890-453A-4542-88D0-D8D73FB1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ACE169-05F4-1A4B-921D-7F4532CF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5F2A-A045-034D-847E-F6C1774225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4E20A-C7B8-5C41-BBEC-69B6F495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1A80A7-E652-404C-8DAA-3B24ED9A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9770EE-8598-7F47-974A-6A241319B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B3E1DE-30A7-A945-AF22-4D2684A7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5EC-ED16-0B45-AC63-B5EAAE7F903A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599938-8D53-D442-8D18-F6EC0305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4A0DB5-19A4-3147-968D-6CA9D8AE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5F2A-A045-034D-847E-F6C1774225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0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0E49C-9166-234E-B7F8-E4EB46C8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A14286-5CD0-A340-8CBE-24130125E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B29A6C-700D-374B-B08D-1CFB46BDD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905C23-28AD-2943-8BB5-5BBCE483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25EC-ED16-0B45-AC63-B5EAAE7F903A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DFE29-09BE-BE4B-BEA1-E3DE20C6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894C81-3DFD-5D4C-AE2C-C2ED4929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5F2A-A045-034D-847E-F6C1774225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7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DB9F38-3803-834A-94EA-7E34F929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E4026E-0196-584E-BD55-F8A5DD438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607BD6-0336-FA4F-89AB-9EA28700C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25EC-ED16-0B45-AC63-B5EAAE7F903A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82F6AC-92D0-DF42-A0AD-7DA029F12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608869-DE77-F744-BF56-E9B5B7F58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5F2A-A045-034D-847E-F6C1774225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3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BE0DF-A4EC-B842-A847-37CE41779F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Publishing data and </a:t>
            </a:r>
            <a:r>
              <a:rPr lang="en-US" dirty="0" err="1"/>
              <a:t>metdata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iRODS</a:t>
            </a:r>
            <a:r>
              <a:rPr lang="en-US" dirty="0"/>
              <a:t> to repositories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0BC271-98E3-4442-915A-249265E207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Christine </a:t>
            </a:r>
            <a:r>
              <a:rPr lang="en-US" dirty="0" err="1"/>
              <a:t>Staiger</a:t>
            </a:r>
            <a:r>
              <a:rPr lang="en-US" dirty="0"/>
              <a:t> (</a:t>
            </a:r>
            <a:r>
              <a:rPr lang="en-US" dirty="0" err="1"/>
              <a:t>SURFsara</a:t>
            </a:r>
            <a:r>
              <a:rPr lang="en-US" dirty="0"/>
              <a:t>)</a:t>
            </a:r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chStaiger</a:t>
            </a:r>
            <a:r>
              <a:rPr lang="en-US" dirty="0"/>
              <a:t>/</a:t>
            </a:r>
            <a:r>
              <a:rPr lang="en-US" dirty="0" err="1"/>
              <a:t>iBridges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35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27514" y="2380001"/>
            <a:ext cx="7391400" cy="2097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Example: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Dataverse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653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506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1524000" y="188640"/>
            <a:ext cx="9143640" cy="7196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Metadata mapping for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Dataverse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B6D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9AE3617-1D9E-0A4C-BA35-3F366E243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47359"/>
              </p:ext>
            </p:extLst>
          </p:nvPr>
        </p:nvGraphicFramePr>
        <p:xfrm>
          <a:off x="713678" y="908280"/>
          <a:ext cx="10660567" cy="5221610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3553523">
                  <a:extLst>
                    <a:ext uri="{9D8B030D-6E8A-4147-A177-3AD203B41FA5}">
                      <a16:colId xmlns:a16="http://schemas.microsoft.com/office/drawing/2014/main" xmlns="" val="2266601738"/>
                    </a:ext>
                  </a:extLst>
                </a:gridCol>
                <a:gridCol w="3553522">
                  <a:extLst>
                    <a:ext uri="{9D8B030D-6E8A-4147-A177-3AD203B41FA5}">
                      <a16:colId xmlns:a16="http://schemas.microsoft.com/office/drawing/2014/main" xmlns="" val="1448127833"/>
                    </a:ext>
                  </a:extLst>
                </a:gridCol>
                <a:gridCol w="3553522">
                  <a:extLst>
                    <a:ext uri="{9D8B030D-6E8A-4147-A177-3AD203B41FA5}">
                      <a16:colId xmlns:a16="http://schemas.microsoft.com/office/drawing/2014/main" xmlns="" val="2591368121"/>
                    </a:ext>
                  </a:extLst>
                </a:gridCol>
              </a:tblGrid>
              <a:tr h="246249"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iRODS</a:t>
                      </a:r>
                      <a:r>
                        <a:rPr lang="en-US" sz="1400" dirty="0">
                          <a:effectLst/>
                        </a:rPr>
                        <a:t> key</a:t>
                      </a:r>
                      <a:endParaRPr lang="en-US" sz="1400" b="1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value</a:t>
                      </a:r>
                      <a:endParaRPr lang="en-US" sz="1400" b="1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Dataverse</a:t>
                      </a:r>
                      <a:r>
                        <a:rPr lang="en-US" sz="1400" dirty="0">
                          <a:effectLst/>
                        </a:rPr>
                        <a:t> access</a:t>
                      </a:r>
                      <a:endParaRPr lang="en-US" sz="1400" b="1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1901281164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TITLE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String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0 title</a:t>
                      </a: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273907850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ABSTRACT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String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7 </a:t>
                      </a:r>
                      <a:r>
                        <a:rPr lang="en-US" sz="1400" b="1" dirty="0" err="1">
                          <a:effectLst/>
                        </a:rPr>
                        <a:t>dsDescription</a:t>
                      </a:r>
                      <a:endParaRPr lang="en-US" sz="1400" b="1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3588551215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PID/TICKET for collection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iRODS Ticket or PID to iRODS data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 otherId</a:t>
                      </a: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2665419743"/>
                  </a:ext>
                </a:extLst>
              </a:tr>
              <a:tr h="1439764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TECHNICALINFO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{"irods_host": "", "irods_port": 1247, "irods_user_name": "anonymous", "irods_zone_name": ""}; iget/ils -t &lt;ticket&gt; &lt;path&gt;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27 </a:t>
                      </a:r>
                      <a:r>
                        <a:rPr lang="en-US" sz="1400" dirty="0" err="1">
                          <a:effectLst/>
                        </a:rPr>
                        <a:t>dataSources</a:t>
                      </a:r>
                      <a:endParaRPr lang="en-US" sz="1400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1116808027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 b="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http endpoint for iRODS, e.g. Metalnx</a:t>
                      </a:r>
                      <a:endParaRPr lang="en-US" sz="1400" b="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3 </a:t>
                      </a:r>
                      <a:r>
                        <a:rPr lang="en-US" sz="1400" dirty="0" err="1">
                          <a:effectLst/>
                        </a:rPr>
                        <a:t>alternativeURL</a:t>
                      </a:r>
                      <a:endParaRPr lang="en-US" sz="1400" b="0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118671944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2474880400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CREATOR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Surname, First name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5 author</a:t>
                      </a: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1820598641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3493294621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Data PIDs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>
                          <a:effectLst/>
                          <a:hlinkClick r:id="rId3"/>
                        </a:rPr>
                        <a:t>http://hdl.handle.net/</a:t>
                      </a:r>
                      <a:r>
                        <a:rPr lang="en-US" sz="1400">
                          <a:effectLst/>
                        </a:rPr>
                        <a:t>&lt;PID&gt;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29 otherReferences</a:t>
                      </a: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1526326592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Data TICKETs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String, &lt;ticket&gt;, &lt;path&gt;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29 </a:t>
                      </a:r>
                      <a:r>
                        <a:rPr lang="en-US" sz="1400" dirty="0" err="1">
                          <a:effectLst/>
                        </a:rPr>
                        <a:t>otherReferences</a:t>
                      </a:r>
                      <a:endParaRPr lang="en-US" sz="1400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3457899319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SUBJECT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controlled vocabulary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8 subject</a:t>
                      </a: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910353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93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6ABC3E-3039-6E45-9897-6BF87EEE6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83" y="548460"/>
            <a:ext cx="6091464" cy="5605836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1524000" y="188640"/>
            <a:ext cx="9143640" cy="7196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Example CKAN record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E1854D-90D2-BA4D-8C5C-6F31F4EB7824}"/>
              </a:ext>
            </a:extLst>
          </p:cNvPr>
          <p:cNvSpPr txBox="1"/>
          <p:nvPr/>
        </p:nvSpPr>
        <p:spPr>
          <a:xfrm>
            <a:off x="8074555" y="4320649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Abstract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27D67E-5918-8549-9BA5-AFEABB7921E0}"/>
              </a:ext>
            </a:extLst>
          </p:cNvPr>
          <p:cNvSpPr txBox="1"/>
          <p:nvPr/>
        </p:nvSpPr>
        <p:spPr>
          <a:xfrm>
            <a:off x="8042246" y="5126616"/>
            <a:ext cx="246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Handles for data objects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13D0E5-D4CF-1542-9245-BFC7C32F2313}"/>
              </a:ext>
            </a:extLst>
          </p:cNvPr>
          <p:cNvSpPr txBox="1"/>
          <p:nvPr/>
        </p:nvSpPr>
        <p:spPr>
          <a:xfrm>
            <a:off x="8042246" y="5403615"/>
            <a:ext cx="23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Tickets for data objects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371561-6400-FD46-86C4-AD293314F2CF}"/>
              </a:ext>
            </a:extLst>
          </p:cNvPr>
          <p:cNvSpPr txBox="1"/>
          <p:nvPr/>
        </p:nvSpPr>
        <p:spPr>
          <a:xfrm>
            <a:off x="8042246" y="3304252"/>
            <a:ext cx="184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Collection Handle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1C78B7B-EDA9-F84D-94F2-45FA29DCEBBB}"/>
              </a:ext>
            </a:extLst>
          </p:cNvPr>
          <p:cNvCxnSpPr>
            <a:stCxn id="5" idx="1"/>
          </p:cNvCxnSpPr>
          <p:nvPr/>
        </p:nvCxnSpPr>
        <p:spPr>
          <a:xfrm flipH="1">
            <a:off x="4173297" y="4505315"/>
            <a:ext cx="390125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CA281214-C711-2743-9EBC-9AF3F84247DC}"/>
              </a:ext>
            </a:extLst>
          </p:cNvPr>
          <p:cNvCxnSpPr>
            <a:stCxn id="8" idx="1"/>
          </p:cNvCxnSpPr>
          <p:nvPr/>
        </p:nvCxnSpPr>
        <p:spPr>
          <a:xfrm flipH="1">
            <a:off x="6585858" y="5311282"/>
            <a:ext cx="145638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0D9A5C1C-1DA6-664D-A6D6-4FC91A5108AE}"/>
              </a:ext>
            </a:extLst>
          </p:cNvPr>
          <p:cNvCxnSpPr/>
          <p:nvPr/>
        </p:nvCxnSpPr>
        <p:spPr>
          <a:xfrm flipH="1">
            <a:off x="6585858" y="5588281"/>
            <a:ext cx="145638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8FEF440E-112C-EF4F-B798-9DCE4C4DA643}"/>
              </a:ext>
            </a:extLst>
          </p:cNvPr>
          <p:cNvCxnSpPr>
            <a:cxnSpLocks/>
          </p:cNvCxnSpPr>
          <p:nvPr/>
        </p:nvCxnSpPr>
        <p:spPr>
          <a:xfrm flipH="1">
            <a:off x="4441371" y="3488918"/>
            <a:ext cx="3600875" cy="605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BEA48C-8F5B-CF4B-8E03-203FAC76771A}"/>
              </a:ext>
            </a:extLst>
          </p:cNvPr>
          <p:cNvSpPr txBox="1"/>
          <p:nvPr/>
        </p:nvSpPr>
        <p:spPr>
          <a:xfrm>
            <a:off x="8055473" y="1398150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Abstract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4A5A2E83-4681-1447-A92A-8D31EE6D5A01}"/>
              </a:ext>
            </a:extLst>
          </p:cNvPr>
          <p:cNvCxnSpPr>
            <a:stCxn id="17" idx="1"/>
          </p:cNvCxnSpPr>
          <p:nvPr/>
        </p:nvCxnSpPr>
        <p:spPr>
          <a:xfrm flipH="1">
            <a:off x="4154215" y="1582816"/>
            <a:ext cx="390125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E19ED7-ABA8-C34B-B3AE-602DFDDCAFDE}"/>
              </a:ext>
            </a:extLst>
          </p:cNvPr>
          <p:cNvSpPr txBox="1"/>
          <p:nvPr/>
        </p:nvSpPr>
        <p:spPr>
          <a:xfrm>
            <a:off x="8055473" y="5728800"/>
            <a:ext cx="377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iRODS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access info or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webdav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endpoint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8CAACFBD-5EA3-5F4E-9712-77416128AE2F}"/>
              </a:ext>
            </a:extLst>
          </p:cNvPr>
          <p:cNvCxnSpPr/>
          <p:nvPr/>
        </p:nvCxnSpPr>
        <p:spPr>
          <a:xfrm flipH="1">
            <a:off x="6599085" y="5913466"/>
            <a:ext cx="145638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26B5A87-4F39-C740-9D74-268E259F3904}"/>
              </a:ext>
            </a:extLst>
          </p:cNvPr>
          <p:cNvSpPr txBox="1"/>
          <p:nvPr/>
        </p:nvSpPr>
        <p:spPr>
          <a:xfrm>
            <a:off x="8042246" y="3035849"/>
            <a:ext cx="184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Collection Ticket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9E22C60-0916-D343-840C-1570B06E9D5B}"/>
              </a:ext>
            </a:extLst>
          </p:cNvPr>
          <p:cNvCxnSpPr>
            <a:cxnSpLocks/>
          </p:cNvCxnSpPr>
          <p:nvPr/>
        </p:nvCxnSpPr>
        <p:spPr>
          <a:xfrm flipH="1" flipV="1">
            <a:off x="4441371" y="3211919"/>
            <a:ext cx="3600877" cy="859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08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27514" y="2380001"/>
            <a:ext cx="7391400" cy="2097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Example: CKAN (metadata only)</a:t>
            </a:r>
          </a:p>
        </p:txBody>
      </p:sp>
    </p:spTree>
    <p:extLst>
      <p:ext uri="{BB962C8B-B14F-4D97-AF65-F5344CB8AC3E}">
        <p14:creationId xmlns:p14="http://schemas.microsoft.com/office/powerpoint/2010/main" val="421396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1524000" y="188640"/>
            <a:ext cx="9143640" cy="7196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Metadata mapping for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Dataverse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B6D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9AE3617-1D9E-0A4C-BA35-3F366E243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041883"/>
              </p:ext>
            </p:extLst>
          </p:nvPr>
        </p:nvGraphicFramePr>
        <p:xfrm>
          <a:off x="713678" y="908280"/>
          <a:ext cx="10660567" cy="4935728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3553523">
                  <a:extLst>
                    <a:ext uri="{9D8B030D-6E8A-4147-A177-3AD203B41FA5}">
                      <a16:colId xmlns:a16="http://schemas.microsoft.com/office/drawing/2014/main" xmlns="" val="2266601738"/>
                    </a:ext>
                  </a:extLst>
                </a:gridCol>
                <a:gridCol w="3553522">
                  <a:extLst>
                    <a:ext uri="{9D8B030D-6E8A-4147-A177-3AD203B41FA5}">
                      <a16:colId xmlns:a16="http://schemas.microsoft.com/office/drawing/2014/main" xmlns="" val="1448127833"/>
                    </a:ext>
                  </a:extLst>
                </a:gridCol>
                <a:gridCol w="3553522">
                  <a:extLst>
                    <a:ext uri="{9D8B030D-6E8A-4147-A177-3AD203B41FA5}">
                      <a16:colId xmlns:a16="http://schemas.microsoft.com/office/drawing/2014/main" xmlns="" val="2591368121"/>
                    </a:ext>
                  </a:extLst>
                </a:gridCol>
              </a:tblGrid>
              <a:tr h="246249"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iRODS</a:t>
                      </a:r>
                      <a:r>
                        <a:rPr lang="en-US" sz="1400" dirty="0">
                          <a:effectLst/>
                        </a:rPr>
                        <a:t> key</a:t>
                      </a:r>
                      <a:endParaRPr lang="en-US" sz="1400" b="1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value</a:t>
                      </a:r>
                      <a:endParaRPr lang="en-US" sz="1400" b="1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CKAN access</a:t>
                      </a:r>
                      <a:endParaRPr lang="en-US" sz="1400" b="1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1901281164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TITLE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String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title</a:t>
                      </a: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273907850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ABSTRACT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String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notes</a:t>
                      </a: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3588551215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PID/TICKET for collection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iRODS Ticket or PID to iRODS data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Extras/</a:t>
                      </a:r>
                      <a:r>
                        <a:rPr lang="en-US" sz="1400" dirty="0" err="1">
                          <a:effectLst/>
                        </a:rPr>
                        <a:t>iRODS</a:t>
                      </a:r>
                      <a:r>
                        <a:rPr lang="en-US" sz="1400" dirty="0">
                          <a:effectLst/>
                        </a:rPr>
                        <a:t> ticket</a:t>
                      </a: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2665419743"/>
                  </a:ext>
                </a:extLst>
              </a:tr>
              <a:tr h="1439764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TECHNICALINFO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{"irods_host": "", "irods_port": 1247, "irods_user_name": "anonymous", "irods_zone_name": ""}; iget/ils -t &lt;ticket&gt; &lt;path&gt;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Extras/anonymous access</a:t>
                      </a: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1116808027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 b="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http endpoint for iRODS, e.g. Metalnx</a:t>
                      </a:r>
                      <a:endParaRPr lang="en-US" sz="1400" b="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Extras/</a:t>
                      </a:r>
                      <a:r>
                        <a:rPr lang="en-US" sz="1400" dirty="0" err="1">
                          <a:effectLst/>
                        </a:rPr>
                        <a:t>Metalnx</a:t>
                      </a:r>
                      <a:r>
                        <a:rPr lang="en-US" sz="1400" dirty="0">
                          <a:effectLst/>
                        </a:rPr>
                        <a:t> access</a:t>
                      </a:r>
                      <a:endParaRPr lang="en-US" sz="1400" b="0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118671944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2474880400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CREATOR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Surname, First name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author</a:t>
                      </a: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1820598641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3493294621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Data PIDs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>
                          <a:effectLst/>
                          <a:hlinkClick r:id="rId3"/>
                        </a:rPr>
                        <a:t>http://hdl.handle.net/</a:t>
                      </a:r>
                      <a:r>
                        <a:rPr lang="en-US" sz="1400">
                          <a:effectLst/>
                        </a:rPr>
                        <a:t>&lt;PID&gt;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Extras/PIDs for data objects</a:t>
                      </a: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1526326592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Data TICKETs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String, &lt;ticket&gt;, &lt;path&gt;</a:t>
                      </a: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Extras/</a:t>
                      </a:r>
                      <a:r>
                        <a:rPr lang="en-US" sz="1400" dirty="0" err="1">
                          <a:effectLst/>
                        </a:rPr>
                        <a:t>iRODS</a:t>
                      </a:r>
                      <a:r>
                        <a:rPr lang="en-US" sz="1400" dirty="0">
                          <a:effectLst/>
                        </a:rPr>
                        <a:t> tickets for data objects</a:t>
                      </a: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3457899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60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1524000" y="188640"/>
            <a:ext cx="9143640" cy="7196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Example CKAN record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0035DE-957F-9243-8BD7-475070489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53" y="816428"/>
            <a:ext cx="4883105" cy="5202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E1854D-90D2-BA4D-8C5C-6F31F4EB7824}"/>
              </a:ext>
            </a:extLst>
          </p:cNvPr>
          <p:cNvSpPr txBox="1"/>
          <p:nvPr/>
        </p:nvSpPr>
        <p:spPr>
          <a:xfrm>
            <a:off x="8045563" y="1060469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Abstract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122973-9D66-6643-A5B9-7C360241194E}"/>
              </a:ext>
            </a:extLst>
          </p:cNvPr>
          <p:cNvSpPr txBox="1"/>
          <p:nvPr/>
        </p:nvSpPr>
        <p:spPr>
          <a:xfrm>
            <a:off x="8042246" y="2247795"/>
            <a:ext cx="16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Webdav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27D67E-5918-8549-9BA5-AFEABB7921E0}"/>
              </a:ext>
            </a:extLst>
          </p:cNvPr>
          <p:cNvSpPr txBox="1"/>
          <p:nvPr/>
        </p:nvSpPr>
        <p:spPr>
          <a:xfrm>
            <a:off x="8042246" y="3771976"/>
            <a:ext cx="246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Handles for data objects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13D0E5-D4CF-1542-9245-BFC7C32F2313}"/>
              </a:ext>
            </a:extLst>
          </p:cNvPr>
          <p:cNvSpPr txBox="1"/>
          <p:nvPr/>
        </p:nvSpPr>
        <p:spPr>
          <a:xfrm>
            <a:off x="8042246" y="4732602"/>
            <a:ext cx="23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Tickets for data objects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371561-6400-FD46-86C4-AD293314F2CF}"/>
              </a:ext>
            </a:extLst>
          </p:cNvPr>
          <p:cNvSpPr txBox="1"/>
          <p:nvPr/>
        </p:nvSpPr>
        <p:spPr>
          <a:xfrm>
            <a:off x="8042246" y="5296157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Collection Handle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1C78B7B-EDA9-F84D-94F2-45FA29DCEBBB}"/>
              </a:ext>
            </a:extLst>
          </p:cNvPr>
          <p:cNvCxnSpPr>
            <a:stCxn id="5" idx="1"/>
          </p:cNvCxnSpPr>
          <p:nvPr/>
        </p:nvCxnSpPr>
        <p:spPr>
          <a:xfrm flipH="1">
            <a:off x="4144305" y="1245135"/>
            <a:ext cx="390125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FE44313-50E4-864B-A10D-A899AAA44558}"/>
              </a:ext>
            </a:extLst>
          </p:cNvPr>
          <p:cNvCxnSpPr>
            <a:stCxn id="7" idx="1"/>
          </p:cNvCxnSpPr>
          <p:nvPr/>
        </p:nvCxnSpPr>
        <p:spPr>
          <a:xfrm flipH="1">
            <a:off x="6585858" y="2432461"/>
            <a:ext cx="145638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CA281214-C711-2743-9EBC-9AF3F84247DC}"/>
              </a:ext>
            </a:extLst>
          </p:cNvPr>
          <p:cNvCxnSpPr>
            <a:stCxn id="8" idx="1"/>
          </p:cNvCxnSpPr>
          <p:nvPr/>
        </p:nvCxnSpPr>
        <p:spPr>
          <a:xfrm flipH="1">
            <a:off x="6585858" y="3956642"/>
            <a:ext cx="145638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0D9A5C1C-1DA6-664D-A6D6-4FC91A5108AE}"/>
              </a:ext>
            </a:extLst>
          </p:cNvPr>
          <p:cNvCxnSpPr/>
          <p:nvPr/>
        </p:nvCxnSpPr>
        <p:spPr>
          <a:xfrm flipH="1">
            <a:off x="6585858" y="4917268"/>
            <a:ext cx="145638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8FEF440E-112C-EF4F-B798-9DCE4C4DA643}"/>
              </a:ext>
            </a:extLst>
          </p:cNvPr>
          <p:cNvCxnSpPr/>
          <p:nvPr/>
        </p:nvCxnSpPr>
        <p:spPr>
          <a:xfrm flipH="1">
            <a:off x="6585858" y="5480823"/>
            <a:ext cx="145638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1C5E8E-1A60-9145-ADF0-4346956E4133}"/>
              </a:ext>
            </a:extLst>
          </p:cNvPr>
          <p:cNvSpPr txBox="1"/>
          <p:nvPr/>
        </p:nvSpPr>
        <p:spPr>
          <a:xfrm>
            <a:off x="8042246" y="5649242"/>
            <a:ext cx="184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Collection Ticket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04838FB-FE10-4E4D-8C96-735044DD0D2F}"/>
              </a:ext>
            </a:extLst>
          </p:cNvPr>
          <p:cNvCxnSpPr>
            <a:cxnSpLocks/>
          </p:cNvCxnSpPr>
          <p:nvPr/>
        </p:nvCxnSpPr>
        <p:spPr>
          <a:xfrm flipH="1" flipV="1">
            <a:off x="6585858" y="5833907"/>
            <a:ext cx="1456389" cy="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47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95294" y="154255"/>
            <a:ext cx="73914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Retrieving published data from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iRODS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53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A3FB0BE-B308-1A45-BDF0-DF083BF71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251" y="740754"/>
            <a:ext cx="10208741" cy="53916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4F2386-E235-7C47-B3C6-F69B2B087D25}"/>
              </a:ext>
            </a:extLst>
          </p:cNvPr>
          <p:cNvSpPr txBox="1"/>
          <p:nvPr/>
        </p:nvSpPr>
        <p:spPr>
          <a:xfrm>
            <a:off x="427970" y="1043748"/>
            <a:ext cx="4916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Retrieval of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large data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by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iRODS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native protocol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through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iRODS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tickets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anonymous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user.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Retrieval of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small data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by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webdav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/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davrods</a:t>
            </a:r>
            <a:endParaRPr lang="en-US" b="1" dirty="0">
              <a:solidFill>
                <a:schemeClr val="accent6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No authentication needed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to access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         data in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iRODS</a:t>
            </a:r>
            <a:endParaRPr lang="en-US" dirty="0">
              <a:solidFill>
                <a:schemeClr val="accent6">
                  <a:lumMod val="50000"/>
                </a:schemeClr>
              </a:solidFill>
              <a:sym typeface="Wingdings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858FD1-313A-3441-986A-111FA59FD864}"/>
              </a:ext>
            </a:extLst>
          </p:cNvPr>
          <p:cNvSpPr txBox="1"/>
          <p:nvPr/>
        </p:nvSpPr>
        <p:spPr>
          <a:xfrm>
            <a:off x="427970" y="4655055"/>
            <a:ext cx="43346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Risk: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Decoupling of metadata from data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Clear agreements between maintenance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	of data on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iRODS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and repository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2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27514" y="2380001"/>
            <a:ext cx="7391400" cy="2097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iBridges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Class structure</a:t>
            </a:r>
          </a:p>
        </p:txBody>
      </p:sp>
    </p:spTree>
    <p:extLst>
      <p:ext uri="{BB962C8B-B14F-4D97-AF65-F5344CB8AC3E}">
        <p14:creationId xmlns:p14="http://schemas.microsoft.com/office/powerpoint/2010/main" val="420706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1524000" y="188640"/>
            <a:ext cx="9143640" cy="7196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Python classes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B6D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C5D75E-758C-1641-BE32-7CDE326774F0}"/>
              </a:ext>
            </a:extLst>
          </p:cNvPr>
          <p:cNvSpPr txBox="1"/>
          <p:nvPr/>
        </p:nvSpPr>
        <p:spPr>
          <a:xfrm>
            <a:off x="723720" y="993797"/>
            <a:ext cx="10744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irodsPublishCollection.py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Get metadata from </a:t>
            </a:r>
            <a:r>
              <a:rPr lang="en-US" sz="2000" dirty="0" err="1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iCAT</a:t>
            </a: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 and </a:t>
            </a:r>
            <a:r>
              <a:rPr lang="en-US" sz="2000" dirty="0" err="1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probide</a:t>
            </a: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 as python dictionary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Update </a:t>
            </a:r>
            <a:r>
              <a:rPr lang="en-US" sz="2000" dirty="0" err="1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iRODS</a:t>
            </a: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metad</a:t>
            </a: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ata</a:t>
            </a: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 e.g. with PID from repository or publishing link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Validate collection: no nested or empty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Open/close collection for original owner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70AD47">
                  <a:lumMod val="50000"/>
                </a:srgbClr>
              </a:solidFill>
              <a:latin typeface="Calibri" panose="020F0502020204030204"/>
              <a:sym typeface="Wingdings" pitchFamily="2" charset="2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Draft classes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Create draft or entry in repository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Patches draft with general metadata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Patches draft with information on PIDs and tickets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Uploads data (B2SHARE, </a:t>
            </a:r>
            <a:r>
              <a:rPr lang="en-US" sz="2000" dirty="0" err="1">
                <a:solidFill>
                  <a:srgbClr val="70AD47">
                    <a:lumMod val="50000"/>
                  </a:srgbClr>
                </a:solidFill>
              </a:rPr>
              <a:t>Dataverse</a:t>
            </a: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Publishes draft with data (B2SHARE, </a:t>
            </a:r>
            <a:r>
              <a:rPr lang="en-US" sz="2000" dirty="0" err="1">
                <a:solidFill>
                  <a:srgbClr val="70AD47">
                    <a:lumMod val="50000"/>
                  </a:srgbClr>
                </a:solidFill>
              </a:rPr>
              <a:t>Dataverse</a:t>
            </a: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CKAN: packages are automatically publicly available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70AD47">
                  <a:lumMod val="5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Repository class: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Uses instances of both classes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Checks whether </a:t>
            </a:r>
            <a:r>
              <a:rPr lang="en-US" sz="2000" dirty="0" err="1">
                <a:solidFill>
                  <a:srgbClr val="70AD47">
                    <a:lumMod val="50000"/>
                  </a:srgbClr>
                </a:solidFill>
              </a:rPr>
              <a:t>iRODS</a:t>
            </a:r>
            <a:r>
              <a:rPr lang="en-US" sz="2000" dirty="0">
                <a:solidFill>
                  <a:srgbClr val="70AD47">
                    <a:lumMod val="50000"/>
                  </a:srgbClr>
                </a:solidFill>
              </a:rPr>
              <a:t> metadata matches expected repository metadata</a:t>
            </a:r>
          </a:p>
        </p:txBody>
      </p:sp>
    </p:spTree>
    <p:extLst>
      <p:ext uri="{BB962C8B-B14F-4D97-AF65-F5344CB8AC3E}">
        <p14:creationId xmlns:p14="http://schemas.microsoft.com/office/powerpoint/2010/main" val="911203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1524000" y="188640"/>
            <a:ext cx="9143640" cy="7196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Python client – data steward process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B6D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C5D75E-758C-1641-BE32-7CDE326774F0}"/>
              </a:ext>
            </a:extLst>
          </p:cNvPr>
          <p:cNvSpPr txBox="1"/>
          <p:nvPr/>
        </p:nvSpPr>
        <p:spPr>
          <a:xfrm>
            <a:off x="723720" y="1069999"/>
            <a:ext cx="1074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70AD47">
                    <a:lumMod val="50000"/>
                  </a:srgbClr>
                </a:solidFill>
              </a:rPr>
              <a:t>Python clients execute data steward process interactively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70AD47">
                    <a:lumMod val="50000"/>
                  </a:srgbClr>
                </a:solidFill>
              </a:rPr>
              <a:t>Produces report for data owner, stores it in </a:t>
            </a:r>
            <a:r>
              <a:rPr lang="en-US" sz="2200" dirty="0" err="1">
                <a:solidFill>
                  <a:srgbClr val="70AD47">
                    <a:lumMod val="50000"/>
                  </a:srgbClr>
                </a:solidFill>
              </a:rPr>
              <a:t>iRODS</a:t>
            </a:r>
            <a:endParaRPr lang="en-US" sz="2200" dirty="0">
              <a:solidFill>
                <a:srgbClr val="70AD47">
                  <a:lumMod val="50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9E2C51-A39C-9A44-8D9C-9CAC7C64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14" y="1882841"/>
            <a:ext cx="7004957" cy="4242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8D4D22-4CF8-E543-AEC5-FDA068C8B6F1}"/>
              </a:ext>
            </a:extLst>
          </p:cNvPr>
          <p:cNvSpPr txBox="1"/>
          <p:nvPr/>
        </p:nvSpPr>
        <p:spPr>
          <a:xfrm>
            <a:off x="723720" y="1882841"/>
            <a:ext cx="338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Repository and </a:t>
            </a:r>
            <a:r>
              <a:rPr lang="en-US" dirty="0" err="1"/>
              <a:t>iRODS</a:t>
            </a:r>
            <a:r>
              <a:rPr lang="en-US" dirty="0"/>
              <a:t>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EBE270-35CB-8346-A964-BD5AB30EBDFC}"/>
              </a:ext>
            </a:extLst>
          </p:cNvPr>
          <p:cNvSpPr txBox="1"/>
          <p:nvPr/>
        </p:nvSpPr>
        <p:spPr>
          <a:xfrm>
            <a:off x="723720" y="2286228"/>
            <a:ext cx="19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D8C175-B21A-3946-A25E-1F958D697353}"/>
              </a:ext>
            </a:extLst>
          </p:cNvPr>
          <p:cNvSpPr txBox="1"/>
          <p:nvPr/>
        </p:nvSpPr>
        <p:spPr>
          <a:xfrm>
            <a:off x="723720" y="2651354"/>
            <a:ext cx="291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Metadata check and creation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F688B9-67A1-4844-8D6C-2A9DF7D00A5F}"/>
              </a:ext>
            </a:extLst>
          </p:cNvPr>
          <p:cNvSpPr txBox="1"/>
          <p:nvPr/>
        </p:nvSpPr>
        <p:spPr>
          <a:xfrm>
            <a:off x="731868" y="5478698"/>
            <a:ext cx="357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Publication information </a:t>
            </a:r>
          </a:p>
          <a:p>
            <a:r>
              <a:rPr lang="en-US" dirty="0"/>
              <a:t>(DOI/ID and public repository entry)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830DCB-E2E8-3945-AF8B-634FCE3B563B}"/>
              </a:ext>
            </a:extLst>
          </p:cNvPr>
          <p:cNvSpPr txBox="1"/>
          <p:nvPr/>
        </p:nvSpPr>
        <p:spPr>
          <a:xfrm>
            <a:off x="723720" y="3843431"/>
            <a:ext cx="348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Draft URL (for later manual editing)</a:t>
            </a:r>
          </a:p>
        </p:txBody>
      </p:sp>
    </p:spTree>
    <p:extLst>
      <p:ext uri="{BB962C8B-B14F-4D97-AF65-F5344CB8AC3E}">
        <p14:creationId xmlns:p14="http://schemas.microsoft.com/office/powerpoint/2010/main" val="13538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595294" y="154255"/>
            <a:ext cx="73914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External repositories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3A40A1D-9B3C-CB4A-8ECC-C3933C9439BD}"/>
              </a:ext>
            </a:extLst>
          </p:cNvPr>
          <p:cNvGrpSpPr/>
          <p:nvPr/>
        </p:nvGrpSpPr>
        <p:grpSpPr>
          <a:xfrm>
            <a:off x="3243263" y="4001655"/>
            <a:ext cx="5760157" cy="2136446"/>
            <a:chOff x="2864148" y="3404240"/>
            <a:chExt cx="6088251" cy="278463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ECB666AB-61D5-BB4C-B6C5-E0CD9EFA9D0A}"/>
                </a:ext>
              </a:extLst>
            </p:cNvPr>
            <p:cNvSpPr/>
            <p:nvPr/>
          </p:nvSpPr>
          <p:spPr>
            <a:xfrm>
              <a:off x="2977072" y="3404240"/>
              <a:ext cx="5975327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90CC5A5E-A932-4B42-854B-6ACA157D164F}"/>
                </a:ext>
              </a:extLst>
            </p:cNvPr>
            <p:cNvSpPr txBox="1"/>
            <p:nvPr/>
          </p:nvSpPr>
          <p:spPr>
            <a:xfrm>
              <a:off x="3412156" y="3633359"/>
              <a:ext cx="47290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Management Platform</a:t>
              </a:r>
            </a:p>
          </p:txBody>
        </p:sp>
        <p:pic>
          <p:nvPicPr>
            <p:cNvPr id="77" name="Picture 76" descr="imgres.png">
              <a:extLst>
                <a:ext uri="{FF2B5EF4-FFF2-40B4-BE49-F238E27FC236}">
                  <a16:creationId xmlns:a16="http://schemas.microsoft.com/office/drawing/2014/main" xmlns="" id="{1D6AA785-E7BC-1D42-BB65-E1A6074EE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976" y="4996877"/>
              <a:ext cx="353082" cy="353082"/>
            </a:xfrm>
            <a:prstGeom prst="rect">
              <a:avLst/>
            </a:prstGeom>
          </p:spPr>
        </p:pic>
        <p:pic>
          <p:nvPicPr>
            <p:cNvPr id="76" name="Picture 75" descr="imgres.png">
              <a:extLst>
                <a:ext uri="{FF2B5EF4-FFF2-40B4-BE49-F238E27FC236}">
                  <a16:creationId xmlns:a16="http://schemas.microsoft.com/office/drawing/2014/main" xmlns="" id="{6E7C1E79-477B-C344-A7C3-746F6037C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042" y="4996877"/>
              <a:ext cx="353082" cy="353082"/>
            </a:xfrm>
            <a:prstGeom prst="rect">
              <a:avLst/>
            </a:prstGeom>
          </p:spPr>
        </p:pic>
        <p:pic>
          <p:nvPicPr>
            <p:cNvPr id="16" name="Picture 15" descr="img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082" y="5291247"/>
              <a:ext cx="897631" cy="897631"/>
            </a:xfrm>
            <a:prstGeom prst="rect">
              <a:avLst/>
            </a:prstGeom>
          </p:spPr>
        </p:pic>
        <p:sp>
          <p:nvSpPr>
            <p:cNvPr id="67" name="Magnetic Disk 66">
              <a:extLst>
                <a:ext uri="{FF2B5EF4-FFF2-40B4-BE49-F238E27FC236}">
                  <a16:creationId xmlns:a16="http://schemas.microsoft.com/office/drawing/2014/main" xmlns="" id="{D3ECD6DD-C8AF-2C45-BBCD-832DCA3F7BF6}"/>
                </a:ext>
              </a:extLst>
            </p:cNvPr>
            <p:cNvSpPr/>
            <p:nvPr/>
          </p:nvSpPr>
          <p:spPr>
            <a:xfrm>
              <a:off x="2864148" y="5364630"/>
              <a:ext cx="1130674" cy="750865"/>
            </a:xfrm>
            <a:prstGeom prst="flowChartMagneticDisk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Off-Site Storage</a:t>
              </a:r>
            </a:p>
          </p:txBody>
        </p:sp>
        <p:pic>
          <p:nvPicPr>
            <p:cNvPr id="31" name="Picture 30" descr="imgres.png">
              <a:extLst>
                <a:ext uri="{FF2B5EF4-FFF2-40B4-BE49-F238E27FC236}">
                  <a16:creationId xmlns:a16="http://schemas.microsoft.com/office/drawing/2014/main" xmlns="" id="{B917A15B-9DEB-734D-BE86-FEBF98645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203" y="5008790"/>
              <a:ext cx="400161" cy="400160"/>
            </a:xfrm>
            <a:prstGeom prst="rect">
              <a:avLst/>
            </a:prstGeom>
          </p:spPr>
        </p:pic>
        <p:pic>
          <p:nvPicPr>
            <p:cNvPr id="32" name="Picture 31" descr="imgres.png">
              <a:extLst>
                <a:ext uri="{FF2B5EF4-FFF2-40B4-BE49-F238E27FC236}">
                  <a16:creationId xmlns:a16="http://schemas.microsoft.com/office/drawing/2014/main" xmlns="" id="{D91062DB-F162-5A41-8BC6-D64E886AC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065" y="5000153"/>
              <a:ext cx="400161" cy="400160"/>
            </a:xfrm>
            <a:prstGeom prst="rect">
              <a:avLst/>
            </a:prstGeom>
          </p:spPr>
        </p:pic>
        <p:pic>
          <p:nvPicPr>
            <p:cNvPr id="33" name="Picture 32" descr="imgres.png">
              <a:extLst>
                <a:ext uri="{FF2B5EF4-FFF2-40B4-BE49-F238E27FC236}">
                  <a16:creationId xmlns:a16="http://schemas.microsoft.com/office/drawing/2014/main" xmlns="" id="{4B5A5FC6-7868-7848-8D6A-F0875AE25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598" y="4998010"/>
              <a:ext cx="400161" cy="400161"/>
            </a:xfrm>
            <a:prstGeom prst="rect">
              <a:avLst/>
            </a:prstGeom>
          </p:spPr>
        </p:pic>
        <p:pic>
          <p:nvPicPr>
            <p:cNvPr id="35" name="Picture 34" descr="imgres.png">
              <a:extLst>
                <a:ext uri="{FF2B5EF4-FFF2-40B4-BE49-F238E27FC236}">
                  <a16:creationId xmlns:a16="http://schemas.microsoft.com/office/drawing/2014/main" xmlns="" id="{2277385D-419C-E248-8057-3C8654C9E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346" y="4986782"/>
              <a:ext cx="353082" cy="353082"/>
            </a:xfrm>
            <a:prstGeom prst="rect">
              <a:avLst/>
            </a:prstGeom>
          </p:spPr>
        </p:pic>
        <p:pic>
          <p:nvPicPr>
            <p:cNvPr id="40" name="Picture 39" descr="imgres.png">
              <a:extLst>
                <a:ext uri="{FF2B5EF4-FFF2-40B4-BE49-F238E27FC236}">
                  <a16:creationId xmlns:a16="http://schemas.microsoft.com/office/drawing/2014/main" xmlns="" id="{BE5249AC-6074-A04A-A8D6-761A9B135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111" y="4898679"/>
              <a:ext cx="374462" cy="374462"/>
            </a:xfrm>
            <a:prstGeom prst="rect">
              <a:avLst/>
            </a:prstGeom>
          </p:spPr>
        </p:pic>
        <p:pic>
          <p:nvPicPr>
            <p:cNvPr id="37" name="Picture 36" descr="imgres.png">
              <a:extLst>
                <a:ext uri="{FF2B5EF4-FFF2-40B4-BE49-F238E27FC236}">
                  <a16:creationId xmlns:a16="http://schemas.microsoft.com/office/drawing/2014/main" xmlns="" id="{A680EA61-5B5F-0048-915F-09330FA6D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538" y="4890350"/>
              <a:ext cx="374462" cy="374462"/>
            </a:xfrm>
            <a:prstGeom prst="rect">
              <a:avLst/>
            </a:prstGeom>
          </p:spPr>
        </p:pic>
        <p:pic>
          <p:nvPicPr>
            <p:cNvPr id="39" name="Picture 38" descr="imgres.png">
              <a:extLst>
                <a:ext uri="{FF2B5EF4-FFF2-40B4-BE49-F238E27FC236}">
                  <a16:creationId xmlns:a16="http://schemas.microsoft.com/office/drawing/2014/main" xmlns="" id="{AA7A8A27-80BE-4249-A918-FD493829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459" y="4882392"/>
              <a:ext cx="374462" cy="374462"/>
            </a:xfrm>
            <a:prstGeom prst="rect">
              <a:avLst/>
            </a:prstGeom>
          </p:spPr>
        </p:pic>
        <p:pic>
          <p:nvPicPr>
            <p:cNvPr id="36" name="Picture 35" descr="imgres.png">
              <a:extLst>
                <a:ext uri="{FF2B5EF4-FFF2-40B4-BE49-F238E27FC236}">
                  <a16:creationId xmlns:a16="http://schemas.microsoft.com/office/drawing/2014/main" xmlns="" id="{25844AF6-5180-2742-AAD1-D778EC3AA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058" y="4899031"/>
              <a:ext cx="374462" cy="374462"/>
            </a:xfrm>
            <a:prstGeom prst="rect">
              <a:avLst/>
            </a:prstGeom>
          </p:spPr>
        </p:pic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xmlns="" id="{2E1C2DF2-64A4-604F-8B3B-D967421BC5AC}"/>
                </a:ext>
              </a:extLst>
            </p:cNvPr>
            <p:cNvCxnSpPr>
              <a:endCxn id="39" idx="0"/>
            </p:cNvCxnSpPr>
            <p:nvPr/>
          </p:nvCxnSpPr>
          <p:spPr>
            <a:xfrm>
              <a:off x="5919508" y="4546086"/>
              <a:ext cx="2071182" cy="336306"/>
            </a:xfrm>
            <a:prstGeom prst="bentConnector2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xmlns="" id="{4D051A60-D4E7-A448-886E-0543913302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485" y="4548725"/>
              <a:ext cx="2071182" cy="336306"/>
            </a:xfrm>
            <a:prstGeom prst="bentConnector2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xmlns="" id="{493BFC67-925B-D04E-B3D5-F1C0C479E8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61835" y="4636045"/>
              <a:ext cx="468371" cy="27574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>
              <a:extLst>
                <a:ext uri="{FF2B5EF4-FFF2-40B4-BE49-F238E27FC236}">
                  <a16:creationId xmlns:a16="http://schemas.microsoft.com/office/drawing/2014/main" xmlns="" id="{5BFDC4C1-0840-514E-8B31-1A1A859C452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47827" y="4644510"/>
              <a:ext cx="468371" cy="27574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56F8A9C8-AFF5-8A43-9913-BDE267E86BE3}"/>
                </a:ext>
              </a:extLst>
            </p:cNvPr>
            <p:cNvCxnSpPr/>
            <p:nvPr/>
          </p:nvCxnSpPr>
          <p:spPr>
            <a:xfrm>
              <a:off x="5450723" y="4546086"/>
              <a:ext cx="68777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ube 67">
              <a:extLst>
                <a:ext uri="{FF2B5EF4-FFF2-40B4-BE49-F238E27FC236}">
                  <a16:creationId xmlns:a16="http://schemas.microsoft.com/office/drawing/2014/main" xmlns="" id="{D441D3AF-3C62-254C-94C4-2564322BA0DC}"/>
                </a:ext>
              </a:extLst>
            </p:cNvPr>
            <p:cNvSpPr/>
            <p:nvPr/>
          </p:nvSpPr>
          <p:spPr>
            <a:xfrm>
              <a:off x="6010269" y="5388279"/>
              <a:ext cx="924902" cy="703567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Object Store</a:t>
              </a:r>
            </a:p>
          </p:txBody>
        </p:sp>
        <p:pic>
          <p:nvPicPr>
            <p:cNvPr id="81" name="Picture 80" descr="imgres.png">
              <a:extLst>
                <a:ext uri="{FF2B5EF4-FFF2-40B4-BE49-F238E27FC236}">
                  <a16:creationId xmlns:a16="http://schemas.microsoft.com/office/drawing/2014/main" xmlns="" id="{487F0EA2-5D2A-4746-8C74-F6EDE7DDE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107" y="5025504"/>
              <a:ext cx="400161" cy="400161"/>
            </a:xfrm>
            <a:prstGeom prst="rect">
              <a:avLst/>
            </a:prstGeom>
          </p:spPr>
        </p:pic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84D98E8E-2E72-DC49-9CDF-9039ADA2A3E3}"/>
                </a:ext>
              </a:extLst>
            </p:cNvPr>
            <p:cNvGrpSpPr/>
            <p:nvPr/>
          </p:nvGrpSpPr>
          <p:grpSpPr>
            <a:xfrm>
              <a:off x="6300975" y="4985743"/>
              <a:ext cx="401360" cy="376566"/>
              <a:chOff x="7470156" y="1139085"/>
              <a:chExt cx="673776" cy="632154"/>
            </a:xfrm>
          </p:grpSpPr>
          <p:sp>
            <p:nvSpPr>
              <p:cNvPr id="91" name="Bevel 90">
                <a:extLst>
                  <a:ext uri="{FF2B5EF4-FFF2-40B4-BE49-F238E27FC236}">
                    <a16:creationId xmlns:a16="http://schemas.microsoft.com/office/drawing/2014/main" xmlns="" id="{6A3F2923-8A88-E14D-A53D-DD900DC4F2E6}"/>
                  </a:ext>
                </a:extLst>
              </p:cNvPr>
              <p:cNvSpPr/>
              <p:nvPr/>
            </p:nvSpPr>
            <p:spPr>
              <a:xfrm>
                <a:off x="7470156" y="1139085"/>
                <a:ext cx="673776" cy="632154"/>
              </a:xfrm>
              <a:prstGeom prst="beve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2" name="Picture 91" descr="imgres.png">
                <a:extLst>
                  <a:ext uri="{FF2B5EF4-FFF2-40B4-BE49-F238E27FC236}">
                    <a16:creationId xmlns:a16="http://schemas.microsoft.com/office/drawing/2014/main" xmlns="" id="{139C969B-0B3D-F943-91FC-61418A7B6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3122" y="1261881"/>
                <a:ext cx="419504" cy="419504"/>
              </a:xfrm>
              <a:prstGeom prst="rect">
                <a:avLst/>
              </a:prstGeom>
              <a:solidFill>
                <a:srgbClr val="C00000"/>
              </a:solidFill>
            </p:spPr>
          </p:pic>
        </p:grpSp>
        <p:sp>
          <p:nvSpPr>
            <p:cNvPr id="62" name="Magnetic Disk 61">
              <a:extLst>
                <a:ext uri="{FF2B5EF4-FFF2-40B4-BE49-F238E27FC236}">
                  <a16:creationId xmlns:a16="http://schemas.microsoft.com/office/drawing/2014/main" xmlns="" id="{BDE304B9-F1F5-8B48-B4C5-46DC3E9757FE}"/>
                </a:ext>
              </a:extLst>
            </p:cNvPr>
            <p:cNvSpPr/>
            <p:nvPr/>
          </p:nvSpPr>
          <p:spPr>
            <a:xfrm>
              <a:off x="4292808" y="5364630"/>
              <a:ext cx="1130674" cy="750865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prstClr val="white"/>
                  </a:solidFill>
                </a:rPr>
                <a:t>On-Site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white"/>
                  </a:solidFill>
                  <a:latin typeface="Calibri" panose="020F0502020204030204"/>
                </a:rPr>
                <a:t>Storage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1" name="Picture 60" descr="imgres.png">
              <a:extLst>
                <a:ext uri="{FF2B5EF4-FFF2-40B4-BE49-F238E27FC236}">
                  <a16:creationId xmlns:a16="http://schemas.microsoft.com/office/drawing/2014/main" xmlns="" id="{36E010E3-A59F-1A48-8331-41C18DF74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273" y="4935108"/>
              <a:ext cx="383841" cy="383841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C1E3D033-64CF-AF49-80FE-22F790B2F534}"/>
              </a:ext>
            </a:extLst>
          </p:cNvPr>
          <p:cNvGrpSpPr/>
          <p:nvPr/>
        </p:nvGrpSpPr>
        <p:grpSpPr>
          <a:xfrm>
            <a:off x="9719372" y="426131"/>
            <a:ext cx="2294543" cy="1251701"/>
            <a:chOff x="342900" y="1053983"/>
            <a:chExt cx="1962150" cy="915074"/>
          </a:xfrm>
        </p:grpSpPr>
        <p:pic>
          <p:nvPicPr>
            <p:cNvPr id="73" name="Picture 72" descr="imgres.png">
              <a:extLst>
                <a:ext uri="{FF2B5EF4-FFF2-40B4-BE49-F238E27FC236}">
                  <a16:creationId xmlns:a16="http://schemas.microsoft.com/office/drawing/2014/main" xmlns="" id="{A2D70242-2FB4-644D-AAE2-B56AE5560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053983"/>
              <a:ext cx="1440000" cy="545934"/>
            </a:xfrm>
            <a:prstGeom prst="rect">
              <a:avLst/>
            </a:prstGeom>
          </p:spPr>
        </p:pic>
        <p:pic>
          <p:nvPicPr>
            <p:cNvPr id="74" name="Picture 73" descr="imgres.png">
              <a:extLst>
                <a:ext uri="{FF2B5EF4-FFF2-40B4-BE49-F238E27FC236}">
                  <a16:creationId xmlns:a16="http://schemas.microsoft.com/office/drawing/2014/main" xmlns="" id="{D19080F1-1783-434D-BBD9-174C570A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" y="1511857"/>
              <a:ext cx="1790700" cy="457200"/>
            </a:xfrm>
            <a:prstGeom prst="rect">
              <a:avLst/>
            </a:prstGeom>
          </p:spPr>
        </p:pic>
      </p:grpSp>
      <p:pic>
        <p:nvPicPr>
          <p:cNvPr id="72" name="Picture 71" descr="Screen Shot 2016-10-18 at 15.03.54.png">
            <a:extLst>
              <a:ext uri="{FF2B5EF4-FFF2-40B4-BE49-F238E27FC236}">
                <a16:creationId xmlns:a16="http://schemas.microsoft.com/office/drawing/2014/main" xmlns="" id="{D004FB6C-AB36-B84C-BF65-3CDA22A45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06" y="1557174"/>
            <a:ext cx="4693808" cy="627554"/>
          </a:xfrm>
          <a:prstGeom prst="rect">
            <a:avLst/>
          </a:prstGeom>
        </p:spPr>
      </p:pic>
      <p:pic>
        <p:nvPicPr>
          <p:cNvPr id="80" name="Picture 79" descr="yoda-kleur.png">
            <a:extLst>
              <a:ext uri="{FF2B5EF4-FFF2-40B4-BE49-F238E27FC236}">
                <a16:creationId xmlns:a16="http://schemas.microsoft.com/office/drawing/2014/main" xmlns="" id="{13899C83-97AF-D743-BC6B-55B4E32C73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32" y="893042"/>
            <a:ext cx="2160000" cy="498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1D5C18-3D3D-AC40-9A5F-F4D9530CE6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281" y="589358"/>
            <a:ext cx="1928491" cy="866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5FDB8C-F784-A44B-86FA-5E143DE38F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1549" y="908718"/>
            <a:ext cx="1205702" cy="12057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64E775D-92E9-FC4E-BAEE-507112E4B9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063" y="1763148"/>
            <a:ext cx="1760098" cy="5641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F183B08-0246-2340-B7A4-92427D84BF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6694" y="3856879"/>
            <a:ext cx="1714500" cy="11557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D04A432F-3327-1842-BE59-47EAFC3E1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1215" y="2350154"/>
            <a:ext cx="2362200" cy="863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92C0339-3A17-CB46-B417-A623F06ACB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951" y="5042436"/>
            <a:ext cx="2508707" cy="9628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1993ED6-E5AB-6643-820B-B62A82B979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7063" y="3309148"/>
            <a:ext cx="1688316" cy="9746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89C2471-1767-5447-BE09-8B644589EC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29142" y="2336927"/>
            <a:ext cx="1942053" cy="10754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4A273FC6-7477-4E4E-BA70-CE0C8796B7C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3697" y="2461620"/>
            <a:ext cx="2311400" cy="889000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52E15F37-70AD-5D47-AB9B-0F2C8F3D2A8B}"/>
              </a:ext>
            </a:extLst>
          </p:cNvPr>
          <p:cNvCxnSpPr>
            <a:stCxn id="42" idx="1"/>
          </p:cNvCxnSpPr>
          <p:nvPr/>
        </p:nvCxnSpPr>
        <p:spPr>
          <a:xfrm flipH="1">
            <a:off x="2717071" y="4416003"/>
            <a:ext cx="633031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8158267-526A-1241-93B4-67F06C993BAD}"/>
              </a:ext>
            </a:extLst>
          </p:cNvPr>
          <p:cNvCxnSpPr/>
          <p:nvPr/>
        </p:nvCxnSpPr>
        <p:spPr>
          <a:xfrm flipH="1" flipV="1">
            <a:off x="4027556" y="3543300"/>
            <a:ext cx="239695" cy="45835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2EC6427A-0D84-6C4A-843C-CBA9B9032C54}"/>
              </a:ext>
            </a:extLst>
          </p:cNvPr>
          <p:cNvCxnSpPr>
            <a:stCxn id="42" idx="3"/>
          </p:cNvCxnSpPr>
          <p:nvPr/>
        </p:nvCxnSpPr>
        <p:spPr>
          <a:xfrm flipV="1">
            <a:off x="9003420" y="4414442"/>
            <a:ext cx="633031" cy="156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1F1C5320-CF10-AC44-8796-20ED2AFBC6C5}"/>
              </a:ext>
            </a:extLst>
          </p:cNvPr>
          <p:cNvCxnSpPr>
            <a:stCxn id="42" idx="0"/>
          </p:cNvCxnSpPr>
          <p:nvPr/>
        </p:nvCxnSpPr>
        <p:spPr>
          <a:xfrm flipV="1">
            <a:off x="6176761" y="3550656"/>
            <a:ext cx="0" cy="45099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26D4CA79-A0EE-E14A-B158-4E0F7F833EFA}"/>
              </a:ext>
            </a:extLst>
          </p:cNvPr>
          <p:cNvCxnSpPr/>
          <p:nvPr/>
        </p:nvCxnSpPr>
        <p:spPr>
          <a:xfrm flipV="1">
            <a:off x="7923804" y="3543300"/>
            <a:ext cx="252241" cy="45835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23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1524000" y="188640"/>
            <a:ext cx="9143640" cy="7196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Todo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B6D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C5D75E-758C-1641-BE32-7CDE326774F0}"/>
              </a:ext>
            </a:extLst>
          </p:cNvPr>
          <p:cNvSpPr txBox="1"/>
          <p:nvPr/>
        </p:nvSpPr>
        <p:spPr>
          <a:xfrm>
            <a:off x="723720" y="1178859"/>
            <a:ext cx="10744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Currently: extraction and mapping of technical and access metadata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Extract community metadata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iRODS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 collection python class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Metadata file (e.g. METS)  Own class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File can be provided externally or can be located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iRODS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 collection</a:t>
            </a:r>
          </a:p>
          <a:p>
            <a:pPr lvl="2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Map community metadata to repositories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CKAN: extras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Dataverse</a:t>
            </a: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: keyword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Wingdings" pitchFamily="2" charset="2"/>
              </a:rPr>
              <a:t>B2SHARE: Own community metadata templates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70AD47">
                  <a:lumMod val="50000"/>
                </a:srgbClr>
              </a:solidFill>
              <a:latin typeface="Calibri" panose="020F0502020204030204"/>
              <a:sym typeface="Wingdings" pitchFamily="2" charset="2"/>
            </a:endParaRPr>
          </a:p>
          <a:p>
            <a:pPr lvl="1">
              <a:defRPr/>
            </a:pPr>
            <a:endParaRPr lang="en-US" sz="2400" dirty="0">
              <a:solidFill>
                <a:srgbClr val="70AD47">
                  <a:lumMod val="50000"/>
                </a:srgbClr>
              </a:solidFill>
              <a:latin typeface="Calibri" panose="020F0502020204030204"/>
              <a:sym typeface="Wingdings" pitchFamily="2" charset="2"/>
            </a:endParaRPr>
          </a:p>
          <a:p>
            <a:pPr lvl="1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itchFamily="2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03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1524000" y="188640"/>
            <a:ext cx="9143640" cy="7196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Why interfacing with external services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B6D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C5D75E-758C-1641-BE32-7CDE326774F0}"/>
              </a:ext>
            </a:extLst>
          </p:cNvPr>
          <p:cNvSpPr txBox="1"/>
          <p:nvPr/>
        </p:nvSpPr>
        <p:spPr>
          <a:xfrm>
            <a:off x="645460" y="1237130"/>
            <a:ext cx="1074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Scientists are familiar with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 are built for special use cases and are tailored towards them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Communities have preferred services, ensures: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visibility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Trustworthiness of data, specific validation pipelines implemented in repository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data representation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upload is complicated, which metadata to attach, when is data well annotated, licenses?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 Researcher mainly left alone with questions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not reinvent the wheel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It is impossible to account for all use cases in one implementation or framework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Help users to easily upload and download data to/from repositories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53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1524000" y="188640"/>
            <a:ext cx="9143640" cy="7196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Gain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B6D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C5D75E-758C-1641-BE32-7CDE326774F0}"/>
              </a:ext>
            </a:extLst>
          </p:cNvPr>
          <p:cNvSpPr txBox="1"/>
          <p:nvPr/>
        </p:nvSpPr>
        <p:spPr>
          <a:xfrm>
            <a:off x="645460" y="1331259"/>
            <a:ext cx="1074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Researcher prepares data during research in data management platform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Automated quality checks before upload to repository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Automated data upload or guided upload to repository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management platform implements different roles with respect to data: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generator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user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steward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Preparation of data can be coordinated between roles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Separation of concerns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66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27514" y="2380001"/>
            <a:ext cx="7391400" cy="2097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publication workflow</a:t>
            </a:r>
          </a:p>
        </p:txBody>
      </p:sp>
    </p:spTree>
    <p:extLst>
      <p:ext uri="{BB962C8B-B14F-4D97-AF65-F5344CB8AC3E}">
        <p14:creationId xmlns:p14="http://schemas.microsoft.com/office/powerpoint/2010/main" val="352420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B7BAF3B4-DE35-E049-9704-697C68911954}"/>
              </a:ext>
            </a:extLst>
          </p:cNvPr>
          <p:cNvSpPr/>
          <p:nvPr/>
        </p:nvSpPr>
        <p:spPr>
          <a:xfrm>
            <a:off x="6417183" y="860083"/>
            <a:ext cx="4800034" cy="23532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5294" y="154255"/>
            <a:ext cx="73914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Example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iRODS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Wingdings" pitchFamily="2" charset="2"/>
              </a:rPr>
              <a:t> Repository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53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32" name="Picture 8" descr="https://lh6.googleusercontent.com/NEhy7ksScD8Fm5r7tuGnYxLKRc_CCbAxGDGlLVVRrg62HFU12xzTcAroBX49rFEnbcVwGsipzl25cnqRukitF3w1rhQrMDr471IqIwtJacjfrLXJUiaG7dAKukAU1ZBtRJpn7V5PnhC-1A">
            <a:extLst>
              <a:ext uri="{FF2B5EF4-FFF2-40B4-BE49-F238E27FC236}">
                <a16:creationId xmlns:a16="http://schemas.microsoft.com/office/drawing/2014/main" xmlns="" id="{CA7F1AAD-5112-4E46-A0D0-12D9C7333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9" y="1022617"/>
            <a:ext cx="1165038" cy="9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4.googleusercontent.com/TImQXQsIkdiSTe9XIsXBlz3uTqBpvPxBKmHdKsWeLPwgtp6e5cvFd7LJiZped7UJ51AwKc2GvuojovK18oE0pIQFSrFXdCjkhLxjOj_D2WOPxXUsRnXxfJfu7JOk4lPWFoAUKdqK_M-DcA">
            <a:extLst>
              <a:ext uri="{FF2B5EF4-FFF2-40B4-BE49-F238E27FC236}">
                <a16:creationId xmlns:a16="http://schemas.microsoft.com/office/drawing/2014/main" xmlns="" id="{61889B22-569C-DF44-B177-E81FFC3B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51" y="1672348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DA5D694-7AA5-C64F-A6DA-F3BF3E90D603}"/>
              </a:ext>
            </a:extLst>
          </p:cNvPr>
          <p:cNvSpPr/>
          <p:nvPr/>
        </p:nvSpPr>
        <p:spPr>
          <a:xfrm>
            <a:off x="370208" y="3126603"/>
            <a:ext cx="4606686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Metalnx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Metadata Templates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747E01F0-021F-FA4F-9AB2-BD5E027407CC}"/>
              </a:ext>
            </a:extLst>
          </p:cNvPr>
          <p:cNvSpPr/>
          <p:nvPr/>
        </p:nvSpPr>
        <p:spPr>
          <a:xfrm>
            <a:off x="370208" y="4450163"/>
            <a:ext cx="11180816" cy="12510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8BBCC82-9E5B-0044-A8F6-81BFC60CC33A}"/>
              </a:ext>
            </a:extLst>
          </p:cNvPr>
          <p:cNvCxnSpPr>
            <a:stCxn id="65" idx="0"/>
          </p:cNvCxnSpPr>
          <p:nvPr/>
        </p:nvCxnSpPr>
        <p:spPr>
          <a:xfrm flipH="1">
            <a:off x="5957047" y="4450163"/>
            <a:ext cx="3569" cy="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817C3A1-E13C-554D-B329-3CEC3E7450FA}"/>
              </a:ext>
            </a:extLst>
          </p:cNvPr>
          <p:cNvCxnSpPr>
            <a:cxnSpLocks/>
          </p:cNvCxnSpPr>
          <p:nvPr/>
        </p:nvCxnSpPr>
        <p:spPr>
          <a:xfrm flipH="1">
            <a:off x="5940031" y="4450162"/>
            <a:ext cx="17016" cy="1251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097BF9-66E8-624D-A108-AF5C63395C11}"/>
              </a:ext>
            </a:extLst>
          </p:cNvPr>
          <p:cNvSpPr txBox="1"/>
          <p:nvPr/>
        </p:nvSpPr>
        <p:spPr>
          <a:xfrm>
            <a:off x="943912" y="5745170"/>
            <a:ext cx="130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Workspaces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98D385-015B-4D46-92B8-D95721D1E4C2}"/>
              </a:ext>
            </a:extLst>
          </p:cNvPr>
          <p:cNvSpPr txBox="1"/>
          <p:nvPr/>
        </p:nvSpPr>
        <p:spPr>
          <a:xfrm>
            <a:off x="6995319" y="5762440"/>
            <a:ext cx="207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Public/Data steward</a:t>
            </a: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xmlns="" id="{67D619BF-487E-BC4B-BF31-F8CFE47EE2FB}"/>
              </a:ext>
            </a:extLst>
          </p:cNvPr>
          <p:cNvCxnSpPr>
            <a:cxnSpLocks/>
            <a:stCxn id="1032" idx="3"/>
            <a:endCxn id="9" idx="0"/>
          </p:cNvCxnSpPr>
          <p:nvPr/>
        </p:nvCxnSpPr>
        <p:spPr>
          <a:xfrm>
            <a:off x="1810497" y="1493150"/>
            <a:ext cx="863054" cy="1633453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DF81C98F-0973-4C43-A48B-A75D69ECD1A2}"/>
              </a:ext>
            </a:extLst>
          </p:cNvPr>
          <p:cNvCxnSpPr>
            <a:stCxn id="9" idx="2"/>
          </p:cNvCxnSpPr>
          <p:nvPr/>
        </p:nvCxnSpPr>
        <p:spPr>
          <a:xfrm>
            <a:off x="2673551" y="3812403"/>
            <a:ext cx="0" cy="6377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12" descr="https://lh4.googleusercontent.com/TImQXQsIkdiSTe9XIsXBlz3uTqBpvPxBKmHdKsWeLPwgtp6e5cvFd7LJiZped7UJ51AwKc2GvuojovK18oE0pIQFSrFXdCjkhLxjOj_D2WOPxXUsRnXxfJfu7JOk4lPWFoAUKdqK_M-DcA">
            <a:extLst>
              <a:ext uri="{FF2B5EF4-FFF2-40B4-BE49-F238E27FC236}">
                <a16:creationId xmlns:a16="http://schemas.microsoft.com/office/drawing/2014/main" xmlns="" id="{0FFC68E3-C1FB-304E-A1CF-562602471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92" y="4669298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82EEFC1-39C3-5F4D-80CA-C5978B59B2B6}"/>
              </a:ext>
            </a:extLst>
          </p:cNvPr>
          <p:cNvSpPr txBox="1"/>
          <p:nvPr/>
        </p:nvSpPr>
        <p:spPr>
          <a:xfrm>
            <a:off x="2766612" y="4772685"/>
            <a:ext cx="284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/zone/home/user/collection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metadata</a:t>
            </a:r>
          </a:p>
        </p:txBody>
      </p:sp>
      <p:pic>
        <p:nvPicPr>
          <p:cNvPr id="84" name="Picture 12" descr="https://lh4.googleusercontent.com/TImQXQsIkdiSTe9XIsXBlz3uTqBpvPxBKmHdKsWeLPwgtp6e5cvFd7LJiZped7UJ51AwKc2GvuojovK18oE0pIQFSrFXdCjkhLxjOj_D2WOPxXUsRnXxfJfu7JOk4lPWFoAUKdqK_M-DcA">
            <a:extLst>
              <a:ext uri="{FF2B5EF4-FFF2-40B4-BE49-F238E27FC236}">
                <a16:creationId xmlns:a16="http://schemas.microsoft.com/office/drawing/2014/main" xmlns="" id="{8054D578-9962-8641-ACA3-2D0DC759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417" y="4669298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196A903-549E-B849-8BFD-A353EA396EE9}"/>
              </a:ext>
            </a:extLst>
          </p:cNvPr>
          <p:cNvSpPr txBox="1"/>
          <p:nvPr/>
        </p:nvSpPr>
        <p:spPr>
          <a:xfrm>
            <a:off x="6106483" y="4685367"/>
            <a:ext cx="2766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/zone/repository/collection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access for data steward</a:t>
            </a:r>
          </a:p>
        </p:txBody>
      </p: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xmlns="" id="{EA222492-A038-724A-9FCF-B6E3940792F2}"/>
              </a:ext>
            </a:extLst>
          </p:cNvPr>
          <p:cNvCxnSpPr>
            <a:stCxn id="82" idx="2"/>
            <a:endCxn id="84" idx="2"/>
          </p:cNvCxnSpPr>
          <p:nvPr/>
        </p:nvCxnSpPr>
        <p:spPr>
          <a:xfrm rot="16200000" flipH="1">
            <a:off x="6380404" y="1051685"/>
            <a:ext cx="12700" cy="8860825"/>
          </a:xfrm>
          <a:prstGeom prst="curvedConnector3">
            <a:avLst>
              <a:gd name="adj1" fmla="val 603529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21DBB8E-DECC-764F-9EA4-CAD330FF7D1A}"/>
              </a:ext>
            </a:extLst>
          </p:cNvPr>
          <p:cNvSpPr/>
          <p:nvPr/>
        </p:nvSpPr>
        <p:spPr>
          <a:xfrm>
            <a:off x="6417182" y="881824"/>
            <a:ext cx="4800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Publication Repositories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Figshare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DataVerse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Zenodo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SURF Digital Rep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EUDAT B2SHARE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EUDAT B2FIND (only Metadata)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8" name="Picture 14" descr="https://lh4.googleusercontent.com/q02AaboNneoktG_Ej9rIQGLniHom9ZiG_X_o4y35vnEGOuBDde5QUeRcKXQJu_EcQ44QdoSJ9SDD1E9GEsASoJkDbCPzE5S55ujMu8oAztdOlMhPuZfHSBzAEp3GpUsH-n7q266bTrTFFQ">
            <a:extLst>
              <a:ext uri="{FF2B5EF4-FFF2-40B4-BE49-F238E27FC236}">
                <a16:creationId xmlns:a16="http://schemas.microsoft.com/office/drawing/2014/main" xmlns="" id="{4D278BD7-99B7-C145-9670-852AB63F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944" y="3290476"/>
            <a:ext cx="1192080" cy="10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B8D8DD74-8D2C-6542-B0D4-C3638775D88F}"/>
              </a:ext>
            </a:extLst>
          </p:cNvPr>
          <p:cNvCxnSpPr>
            <a:cxnSpLocks/>
          </p:cNvCxnSpPr>
          <p:nvPr/>
        </p:nvCxnSpPr>
        <p:spPr>
          <a:xfrm rot="10800000">
            <a:off x="8715763" y="3213365"/>
            <a:ext cx="0" cy="12367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40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5E973C9B-A5BB-5545-8CB7-F5AFFF0B08B6}"/>
              </a:ext>
            </a:extLst>
          </p:cNvPr>
          <p:cNvSpPr/>
          <p:nvPr/>
        </p:nvSpPr>
        <p:spPr>
          <a:xfrm>
            <a:off x="7013948" y="1385047"/>
            <a:ext cx="1255995" cy="3953435"/>
          </a:xfrm>
          <a:prstGeom prst="roundRect">
            <a:avLst/>
          </a:prstGeom>
          <a:solidFill>
            <a:srgbClr val="FF9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B7BAF3B4-DE35-E049-9704-697C68911954}"/>
              </a:ext>
            </a:extLst>
          </p:cNvPr>
          <p:cNvSpPr/>
          <p:nvPr/>
        </p:nvSpPr>
        <p:spPr>
          <a:xfrm>
            <a:off x="1428327" y="900424"/>
            <a:ext cx="4800034" cy="23532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5294" y="154255"/>
            <a:ext cx="73914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steward workflow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747E01F0-021F-FA4F-9AB2-BD5E027407CC}"/>
              </a:ext>
            </a:extLst>
          </p:cNvPr>
          <p:cNvSpPr/>
          <p:nvPr/>
        </p:nvSpPr>
        <p:spPr>
          <a:xfrm>
            <a:off x="779932" y="4490504"/>
            <a:ext cx="5782236" cy="12510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98D385-015B-4D46-92B8-D95721D1E4C2}"/>
              </a:ext>
            </a:extLst>
          </p:cNvPr>
          <p:cNvSpPr txBox="1"/>
          <p:nvPr/>
        </p:nvSpPr>
        <p:spPr>
          <a:xfrm>
            <a:off x="2006463" y="5802781"/>
            <a:ext cx="207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Public/Data steward</a:t>
            </a:r>
          </a:p>
        </p:txBody>
      </p:sp>
      <p:pic>
        <p:nvPicPr>
          <p:cNvPr id="84" name="Picture 12" descr="https://lh4.googleusercontent.com/TImQXQsIkdiSTe9XIsXBlz3uTqBpvPxBKmHdKsWeLPwgtp6e5cvFd7LJiZped7UJ51AwKc2GvuojovK18oE0pIQFSrFXdCjkhLxjOj_D2WOPxXUsRnXxfJfu7JOk4lPWFoAUKdqK_M-DcA">
            <a:extLst>
              <a:ext uri="{FF2B5EF4-FFF2-40B4-BE49-F238E27FC236}">
                <a16:creationId xmlns:a16="http://schemas.microsoft.com/office/drawing/2014/main" xmlns="" id="{8054D578-9962-8641-ACA3-2D0DC759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61" y="4709639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196A903-549E-B849-8BFD-A353EA396EE9}"/>
              </a:ext>
            </a:extLst>
          </p:cNvPr>
          <p:cNvSpPr txBox="1"/>
          <p:nvPr/>
        </p:nvSpPr>
        <p:spPr>
          <a:xfrm>
            <a:off x="1117627" y="4725708"/>
            <a:ext cx="2766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/zone/repository/collection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access for data steward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21DBB8E-DECC-764F-9EA4-CAD330FF7D1A}"/>
              </a:ext>
            </a:extLst>
          </p:cNvPr>
          <p:cNvSpPr/>
          <p:nvPr/>
        </p:nvSpPr>
        <p:spPr>
          <a:xfrm>
            <a:off x="1428326" y="922165"/>
            <a:ext cx="480003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Publication Repositories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Figshare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DataVerse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Zenodo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SURF Digital Rep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EUDAT B2SHARE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EUDAT B2FIND (only Metadata)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8" name="Picture 14" descr="https://lh4.googleusercontent.com/q02AaboNneoktG_Ej9rIQGLniHom9ZiG_X_o4y35vnEGOuBDde5QUeRcKXQJu_EcQ44QdoSJ9SDD1E9GEsASoJkDbCPzE5S55ujMu8oAztdOlMhPuZfHSBzAEp3GpUsH-n7q266bTrTFFQ">
            <a:extLst>
              <a:ext uri="{FF2B5EF4-FFF2-40B4-BE49-F238E27FC236}">
                <a16:creationId xmlns:a16="http://schemas.microsoft.com/office/drawing/2014/main" xmlns="" id="{4D278BD7-99B7-C145-9670-852AB63F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99" y="4700624"/>
            <a:ext cx="1192080" cy="10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7CDC8C-9272-6940-A471-6D3665376394}"/>
              </a:ext>
            </a:extLst>
          </p:cNvPr>
          <p:cNvSpPr txBox="1"/>
          <p:nvPr/>
        </p:nvSpPr>
        <p:spPr>
          <a:xfrm rot="5400000">
            <a:off x="5994827" y="3130931"/>
            <a:ext cx="329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Python publication client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xmlns="" id="{DB1B4AFB-E4EA-5442-A31C-143EE09D5E87}"/>
              </a:ext>
            </a:extLst>
          </p:cNvPr>
          <p:cNvSpPr/>
          <p:nvPr/>
        </p:nvSpPr>
        <p:spPr>
          <a:xfrm flipH="1">
            <a:off x="2641013" y="3361763"/>
            <a:ext cx="263552" cy="1067537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xmlns="" id="{C6FFD59E-3FEE-2249-8BD7-F805ED474367}"/>
              </a:ext>
            </a:extLst>
          </p:cNvPr>
          <p:cNvSpPr/>
          <p:nvPr/>
        </p:nvSpPr>
        <p:spPr>
          <a:xfrm rot="10800000" flipH="1">
            <a:off x="3951666" y="3361763"/>
            <a:ext cx="263552" cy="1067537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8A1148-37EC-0F44-A84A-E60EB224D59F}"/>
              </a:ext>
            </a:extLst>
          </p:cNvPr>
          <p:cNvSpPr txBox="1"/>
          <p:nvPr/>
        </p:nvSpPr>
        <p:spPr>
          <a:xfrm>
            <a:off x="929614" y="3677573"/>
            <a:ext cx="155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deposit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273CCD-68CD-4C41-B89F-5D24F9F30384}"/>
              </a:ext>
            </a:extLst>
          </p:cNvPr>
          <p:cNvSpPr txBox="1"/>
          <p:nvPr/>
        </p:nvSpPr>
        <p:spPr>
          <a:xfrm>
            <a:off x="4413078" y="3677573"/>
            <a:ext cx="1367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Retrieve DOI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52D428-1DA5-B548-A5FE-A17BF11DEBC6}"/>
              </a:ext>
            </a:extLst>
          </p:cNvPr>
          <p:cNvSpPr/>
          <p:nvPr/>
        </p:nvSpPr>
        <p:spPr>
          <a:xfrm>
            <a:off x="8923428" y="583035"/>
            <a:ext cx="29942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 steward: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Close collection for user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Check collection properties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(Optional) Create ticket or PID for anonymous external access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Create draft and add metadata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data is small upload to repository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(Optional) Publish</a:t>
            </a:r>
          </a:p>
        </p:txBody>
      </p:sp>
    </p:spTree>
    <p:extLst>
      <p:ext uri="{BB962C8B-B14F-4D97-AF65-F5344CB8AC3E}">
        <p14:creationId xmlns:p14="http://schemas.microsoft.com/office/powerpoint/2010/main" val="304572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27514" y="2380001"/>
            <a:ext cx="7391400" cy="2097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65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Example: B2SHARE</a:t>
            </a:r>
          </a:p>
        </p:txBody>
      </p:sp>
    </p:spTree>
    <p:extLst>
      <p:ext uri="{BB962C8B-B14F-4D97-AF65-F5344CB8AC3E}">
        <p14:creationId xmlns:p14="http://schemas.microsoft.com/office/powerpoint/2010/main" val="62924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1524000" y="188640"/>
            <a:ext cx="9143640" cy="71964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Metadata mapping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B6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for B2SHARE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B6D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9AE3617-1D9E-0A4C-BA35-3F366E243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079431"/>
              </p:ext>
            </p:extLst>
          </p:nvPr>
        </p:nvGraphicFramePr>
        <p:xfrm>
          <a:off x="765536" y="908280"/>
          <a:ext cx="10660567" cy="5091363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3553523">
                  <a:extLst>
                    <a:ext uri="{9D8B030D-6E8A-4147-A177-3AD203B41FA5}">
                      <a16:colId xmlns:a16="http://schemas.microsoft.com/office/drawing/2014/main" xmlns="" val="2266601738"/>
                    </a:ext>
                  </a:extLst>
                </a:gridCol>
                <a:gridCol w="3553522">
                  <a:extLst>
                    <a:ext uri="{9D8B030D-6E8A-4147-A177-3AD203B41FA5}">
                      <a16:colId xmlns:a16="http://schemas.microsoft.com/office/drawing/2014/main" xmlns="" val="1448127833"/>
                    </a:ext>
                  </a:extLst>
                </a:gridCol>
                <a:gridCol w="3553522">
                  <a:extLst>
                    <a:ext uri="{9D8B030D-6E8A-4147-A177-3AD203B41FA5}">
                      <a16:colId xmlns:a16="http://schemas.microsoft.com/office/drawing/2014/main" xmlns="" val="2591368121"/>
                    </a:ext>
                  </a:extLst>
                </a:gridCol>
              </a:tblGrid>
              <a:tr h="246249"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iRODS</a:t>
                      </a:r>
                      <a:r>
                        <a:rPr lang="en-US" sz="1400" dirty="0">
                          <a:effectLst/>
                        </a:rPr>
                        <a:t> key</a:t>
                      </a:r>
                      <a:endParaRPr lang="en-US" sz="1400" b="1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value</a:t>
                      </a:r>
                      <a:endParaRPr lang="en-US" sz="1400" b="1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B2SHARE access</a:t>
                      </a:r>
                      <a:endParaRPr lang="en-US" sz="1400" b="1" dirty="0">
                        <a:effectLst/>
                      </a:endParaRPr>
                    </a:p>
                  </a:txBody>
                  <a:tcPr marL="78566" marR="78566" marT="36261" marB="36261" anchor="ctr"/>
                </a:tc>
                <a:extLst>
                  <a:ext uri="{0D108BD9-81ED-4DB2-BD59-A6C34878D82A}">
                    <a16:rowId xmlns:a16="http://schemas.microsoft.com/office/drawing/2014/main" xmlns="" val="1901281164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TITLE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String or collection name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/titles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xmlns="" val="273907850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---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---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/description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xmlns="" val="3588551215"/>
                  </a:ext>
                </a:extLst>
              </a:tr>
              <a:tr h="536633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ABSTRACT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String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"</a:t>
                      </a:r>
                      <a:r>
                        <a:rPr lang="en-US" sz="1400" dirty="0" err="1">
                          <a:effectLst/>
                        </a:rPr>
                        <a:t>description_type":"Abstract</a:t>
                      </a:r>
                      <a:r>
                        <a:rPr lang="en-US" sz="1400" dirty="0">
                          <a:effectLst/>
                        </a:rPr>
                        <a:t>"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xmlns="" val="2665419743"/>
                  </a:ext>
                </a:extLst>
              </a:tr>
              <a:tr h="58076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TICKET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Ticket: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"description_type":"TableOfContents"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xmlns="" val="1116808027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TECHNICALINFO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{"irods_host": "", "irods_port": 1247, "irods_user_name": "anonymous", "irods_zone_name": ""}; iget/ils -t &lt;ticket&gt; &lt;path&gt;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"description_type":"TechnicalInfo"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xmlns="" val="118671944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OTHER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http endpoint for </a:t>
                      </a:r>
                      <a:r>
                        <a:rPr lang="en-US" sz="1400" dirty="0" err="1">
                          <a:effectLst/>
                        </a:rPr>
                        <a:t>iRODS</a:t>
                      </a:r>
                      <a:r>
                        <a:rPr lang="en-US" sz="1400" dirty="0">
                          <a:effectLst/>
                        </a:rPr>
                        <a:t>, e.g. </a:t>
                      </a:r>
                      <a:r>
                        <a:rPr lang="en-US" sz="1400" dirty="0" err="1">
                          <a:effectLst/>
                        </a:rPr>
                        <a:t>Metalnx</a:t>
                      </a:r>
                      <a:endParaRPr lang="en-US" sz="1400" dirty="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</a:rPr>
                        <a:t>"</a:t>
                      </a:r>
                      <a:r>
                        <a:rPr lang="en-US" sz="1400" b="0" dirty="0" err="1">
                          <a:effectLst/>
                        </a:rPr>
                        <a:t>description_type":"Other</a:t>
                      </a:r>
                      <a:r>
                        <a:rPr lang="en-US" sz="1400" b="0" dirty="0">
                          <a:effectLst/>
                        </a:rPr>
                        <a:t>"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xmlns="" val="2474880400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xmlns="" val="1820598641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CREATOR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String (names of creators and authors)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/creators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xmlns="" val="3493294621"/>
                  </a:ext>
                </a:extLst>
              </a:tr>
              <a:tr h="44516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Data PIDs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0366D6"/>
                          </a:solidFill>
                          <a:effectLst/>
                          <a:hlinkClick r:id="rId3"/>
                        </a:rPr>
                        <a:t>http://hdl.handle.net/</a:t>
                      </a:r>
                      <a:r>
                        <a:rPr lang="en-US" sz="1400" dirty="0">
                          <a:effectLst/>
                        </a:rPr>
                        <a:t>&lt;PID&gt;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alternate_identifiers</a:t>
                      </a:r>
                      <a:r>
                        <a:rPr lang="en-US" sz="1400" dirty="0">
                          <a:effectLst/>
                        </a:rPr>
                        <a:t>; "</a:t>
                      </a:r>
                      <a:r>
                        <a:rPr lang="en-US" sz="1400" dirty="0" err="1">
                          <a:effectLst/>
                        </a:rPr>
                        <a:t>alternate_identifier_type</a:t>
                      </a:r>
                      <a:r>
                        <a:rPr lang="en-US" sz="1400" dirty="0">
                          <a:effectLst/>
                        </a:rPr>
                        <a:t>": "EPIC + path"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xmlns="" val="3457899319"/>
                  </a:ext>
                </a:extLst>
              </a:tr>
              <a:tr h="246249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Data TICKETs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String, &lt;ticket&gt;, &lt;path&gt;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ResourceTypes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resource_type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resource_type_general</a:t>
                      </a:r>
                      <a:r>
                        <a:rPr lang="en-US" sz="1400" dirty="0">
                          <a:effectLst/>
                        </a:rPr>
                        <a:t> = Dataset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xmlns="" val="910353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498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1205</Words>
  <Application>Microsoft Office PowerPoint</Application>
  <PresentationFormat>Benutzerdefiniert</PresentationFormat>
  <Paragraphs>262</Paragraphs>
  <Slides>20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 Theme</vt:lpstr>
      <vt:lpstr>Publishing data and metdata From iRODS to repositories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data and metdata From iRODS to repositories</dc:title>
  <dc:creator>christine.staiger@surfsara.nl</dc:creator>
  <cp:lastModifiedBy>Heinrich Widmann</cp:lastModifiedBy>
  <cp:revision>14</cp:revision>
  <dcterms:created xsi:type="dcterms:W3CDTF">2018-07-29T07:08:58Z</dcterms:created>
  <dcterms:modified xsi:type="dcterms:W3CDTF">2018-08-31T10:49:00Z</dcterms:modified>
</cp:coreProperties>
</file>