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sldIdLst>
    <p:sldId id="256" r:id="rId2"/>
    <p:sldId id="284" r:id="rId3"/>
    <p:sldId id="280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24A"/>
    <a:srgbClr val="1C3046"/>
    <a:srgbClr val="B5892D"/>
    <a:srgbClr val="75A5D8"/>
    <a:srgbClr val="E2E4EA"/>
    <a:srgbClr val="1D2F45"/>
    <a:srgbClr val="75A4D9"/>
    <a:srgbClr val="1670C9"/>
    <a:srgbClr val="2D4E77"/>
    <a:srgbClr val="575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543"/>
    <p:restoredTop sz="95340" autoAdjust="0"/>
  </p:normalViewPr>
  <p:slideViewPr>
    <p:cSldViewPr>
      <p:cViewPr varScale="1">
        <p:scale>
          <a:sx n="125" d="100"/>
          <a:sy n="125" d="100"/>
        </p:scale>
        <p:origin x="27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14/09/18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51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9/14/18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9/14/18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9/14/18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9/14/18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241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9/14/18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1319845F-1E54-2745-8B1A-D63A20E6193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1A085F82-CD25-8A4D-8A2C-FFC5CB539BB8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  <p:sldLayoutId id="2147483713" r:id="rId8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osc-hub.eu/display/EOSC/Service+Portfolio+Entry+Templa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ocuments.egi.eu/public/ShowDocument?docid=334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EOSC-hub+service+catalogu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02928" y="3572463"/>
            <a:ext cx="6121400" cy="1224689"/>
          </a:xfrm>
        </p:spPr>
        <p:txBody>
          <a:bodyPr>
            <a:normAutofit/>
          </a:bodyPr>
          <a:lstStyle/>
          <a:p>
            <a:pPr algn="ctr"/>
            <a:r>
              <a:rPr lang="en-GB" sz="2000" dirty="0"/>
              <a:t>Matthew Viljoen</a:t>
            </a:r>
          </a:p>
          <a:p>
            <a:pPr algn="ctr"/>
            <a:r>
              <a:rPr lang="en-GB" sz="2000"/>
              <a:t>WP4 Leader</a:t>
            </a:r>
            <a:endParaRPr lang="en-GB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7544" y="2852738"/>
            <a:ext cx="7848872" cy="576262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Rules of Participation – Levels of Integration</a:t>
            </a:r>
          </a:p>
          <a:p>
            <a:pPr algn="ctr"/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34C054-0502-814D-89EF-8A67A8D5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0D685-6ED9-6149-A5D3-1FAF2696D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working groups:</a:t>
            </a:r>
          </a:p>
          <a:p>
            <a:pPr marL="342900" lvl="1" indent="0">
              <a:buNone/>
            </a:pPr>
            <a:r>
              <a:rPr lang="en-US" dirty="0"/>
              <a:t>1. Harmonization of service description templates (Mark, Sergio)</a:t>
            </a:r>
          </a:p>
          <a:p>
            <a:pPr marL="342900" lvl="1" indent="0">
              <a:buNone/>
            </a:pPr>
            <a:r>
              <a:rPr lang="en-US" dirty="0">
                <a:hlinkClick r:id="rId2"/>
              </a:rPr>
              <a:t>https://wiki.eosc-hub.eu/display/EOSC/Service+Portfolio+Entry+Template</a:t>
            </a:r>
            <a:endParaRPr lang="en-US" dirty="0"/>
          </a:p>
          <a:p>
            <a:pPr marL="342900" lvl="1" indent="0">
              <a:buNone/>
            </a:pPr>
            <a:r>
              <a:rPr lang="en-US" dirty="0"/>
              <a:t>2. Defining </a:t>
            </a:r>
            <a:r>
              <a:rPr lang="en-US" dirty="0" err="1"/>
              <a:t>RoP</a:t>
            </a:r>
            <a:r>
              <a:rPr lang="en-US" dirty="0"/>
              <a:t> contours (Damien, </a:t>
            </a:r>
            <a:r>
              <a:rPr lang="en-US" dirty="0" err="1"/>
              <a:t>Sy</a:t>
            </a:r>
            <a:r>
              <a:rPr lang="en-US" dirty="0"/>
              <a:t>)</a:t>
            </a:r>
          </a:p>
          <a:p>
            <a:pPr marL="342900" lvl="1" indent="0">
              <a:buNone/>
            </a:pPr>
            <a:r>
              <a:rPr lang="en-US" dirty="0"/>
              <a:t>3. Operational requirements (and levels of integration) (Matt)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43496-308D-7244-BD2C-2017BFA46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875B-D7D9-7742-9653-D2AFF646494C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373EF-C06D-FD4D-A738-2D8505646F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Rules of Participation TF </a:t>
            </a:r>
          </a:p>
        </p:txBody>
      </p:sp>
    </p:spTree>
    <p:extLst>
      <p:ext uri="{BB962C8B-B14F-4D97-AF65-F5344CB8AC3E}">
        <p14:creationId xmlns:p14="http://schemas.microsoft.com/office/powerpoint/2010/main" val="397001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22322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D4.1 Operational requirements for services to enter the EOSC-hub service catalogue (submitted Jul ‘18):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https://documents.egi.eu/public/ShowDocument?docid=3342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Specifies requirements ordered by Service Management System (SMS) process &amp; operational coordination requirements (SHALL/SHOULD</a:t>
            </a:r>
            <a:r>
              <a:rPr lang="mr-IN" sz="2000" dirty="0"/>
              <a:t>…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D4.1 Operational requirements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0D1DE-D03F-884B-80E8-0AE8408A116D}"/>
              </a:ext>
            </a:extLst>
          </p:cNvPr>
          <p:cNvSpPr txBox="1"/>
          <p:nvPr/>
        </p:nvSpPr>
        <p:spPr>
          <a:xfrm>
            <a:off x="827584" y="3212976"/>
            <a:ext cx="7488832" cy="21236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dirty="0"/>
              <a:t>Supplier Portfolio Management</a:t>
            </a:r>
          </a:p>
          <a:p>
            <a:r>
              <a:rPr lang="en-US" sz="1600" dirty="0"/>
              <a:t>Service Level Management</a:t>
            </a:r>
          </a:p>
          <a:p>
            <a:r>
              <a:rPr lang="en-US" sz="1600" dirty="0"/>
              <a:t>Customer Relationship Management</a:t>
            </a:r>
          </a:p>
          <a:p>
            <a:r>
              <a:rPr lang="en-US" sz="1600" dirty="0"/>
              <a:t>Supplier Relationship Management</a:t>
            </a:r>
          </a:p>
          <a:p>
            <a:r>
              <a:rPr lang="en-US" sz="1600" dirty="0"/>
              <a:t>Configuration Management</a:t>
            </a:r>
          </a:p>
          <a:p>
            <a:r>
              <a:rPr lang="en-US" sz="1600" dirty="0"/>
              <a:t>Change Management</a:t>
            </a:r>
          </a:p>
          <a:p>
            <a:r>
              <a:rPr lang="en-US" sz="1600" dirty="0"/>
              <a:t>Release and Deployment Management</a:t>
            </a:r>
          </a:p>
          <a:p>
            <a:r>
              <a:rPr lang="en-US" sz="1600" dirty="0"/>
              <a:t>Service Availability and Continuity Management</a:t>
            </a:r>
          </a:p>
          <a:p>
            <a:r>
              <a:rPr lang="en-US" sz="1600" dirty="0"/>
              <a:t>Capacity Management</a:t>
            </a:r>
          </a:p>
          <a:p>
            <a:r>
              <a:rPr lang="en-US" sz="1600" dirty="0"/>
              <a:t>Information Security Management</a:t>
            </a:r>
          </a:p>
          <a:p>
            <a:r>
              <a:rPr lang="en-US" sz="1600" dirty="0"/>
              <a:t>Incident and Service Request Management</a:t>
            </a:r>
          </a:p>
          <a:p>
            <a:r>
              <a:rPr lang="en-US" sz="1600" dirty="0"/>
              <a:t>Problem Management</a:t>
            </a:r>
          </a:p>
          <a:p>
            <a:endParaRPr lang="en-US" sz="1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8D2B5-383F-9B4E-AD0B-F9C2BF81DCAC}"/>
              </a:ext>
            </a:extLst>
          </p:cNvPr>
          <p:cNvSpPr txBox="1">
            <a:spLocks/>
          </p:cNvSpPr>
          <p:nvPr/>
        </p:nvSpPr>
        <p:spPr>
          <a:xfrm>
            <a:off x="323528" y="5404450"/>
            <a:ext cx="8640960" cy="1016496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11675-84C0-C544-9244-67B4B18D4196}"/>
              </a:ext>
            </a:extLst>
          </p:cNvPr>
          <p:cNvSpPr txBox="1"/>
          <p:nvPr/>
        </p:nvSpPr>
        <p:spPr>
          <a:xfrm>
            <a:off x="323528" y="5589240"/>
            <a:ext cx="837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Deliverable includes link to current information (process to join, policies…) </a:t>
            </a:r>
          </a:p>
        </p:txBody>
      </p:sp>
    </p:spTree>
    <p:extLst>
      <p:ext uri="{BB962C8B-B14F-4D97-AF65-F5344CB8AC3E}">
        <p14:creationId xmlns:p14="http://schemas.microsoft.com/office/powerpoint/2010/main" val="35028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555776" y="260489"/>
            <a:ext cx="6336705" cy="1089571"/>
          </a:xfrm>
        </p:spPr>
        <p:txBody>
          <a:bodyPr>
            <a:normAutofit/>
          </a:bodyPr>
          <a:lstStyle/>
          <a:p>
            <a:r>
              <a:rPr lang="en-US" sz="2800" dirty="0"/>
              <a:t>Levels of Integration (as defined in D4.1)</a:t>
            </a:r>
            <a:endParaRPr lang="en-GB" sz="2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8D2B5-383F-9B4E-AD0B-F9C2BF81DCAC}"/>
              </a:ext>
            </a:extLst>
          </p:cNvPr>
          <p:cNvSpPr txBox="1">
            <a:spLocks/>
          </p:cNvSpPr>
          <p:nvPr/>
        </p:nvSpPr>
        <p:spPr>
          <a:xfrm>
            <a:off x="323528" y="5404450"/>
            <a:ext cx="8640960" cy="1016496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36AAAC-8C00-6746-9DD4-3F78736A2E1B}"/>
              </a:ext>
            </a:extLst>
          </p:cNvPr>
          <p:cNvSpPr/>
          <p:nvPr/>
        </p:nvSpPr>
        <p:spPr>
          <a:xfrm>
            <a:off x="645924" y="1916832"/>
            <a:ext cx="6048672" cy="273630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  <a:alpha val="16000"/>
                </a:schemeClr>
              </a:gs>
              <a:gs pos="80000">
                <a:schemeClr val="accent3">
                  <a:shade val="93000"/>
                  <a:satMod val="130000"/>
                  <a:alpha val="16000"/>
                </a:schemeClr>
              </a:gs>
              <a:gs pos="100000">
                <a:schemeClr val="accent3">
                  <a:shade val="94000"/>
                  <a:satMod val="135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D99145-BE3B-C74E-BD79-5684E8A6531D}"/>
              </a:ext>
            </a:extLst>
          </p:cNvPr>
          <p:cNvSpPr/>
          <p:nvPr/>
        </p:nvSpPr>
        <p:spPr>
          <a:xfrm>
            <a:off x="1005964" y="1988840"/>
            <a:ext cx="4896544" cy="6876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Calibri"/>
              </a:rPr>
              <a:t>Internal Catalogue 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Supporting services.  Federation Services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8D5AEF-185D-2D4F-90F0-2AB1BED91046}"/>
              </a:ext>
            </a:extLst>
          </p:cNvPr>
          <p:cNvSpPr/>
          <p:nvPr/>
        </p:nvSpPr>
        <p:spPr>
          <a:xfrm>
            <a:off x="1005964" y="2761312"/>
            <a:ext cx="4896544" cy="1747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Calibri"/>
              </a:rPr>
              <a:t>External Catalogue 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Services from participating e-Infrastructures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Thematic services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Other services wishing to participate in EOSC-hub</a:t>
            </a:r>
          </a:p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FE54B-C546-9548-B2FD-BA85C474FDE2}"/>
              </a:ext>
            </a:extLst>
          </p:cNvPr>
          <p:cNvSpPr txBox="1"/>
          <p:nvPr/>
        </p:nvSpPr>
        <p:spPr>
          <a:xfrm>
            <a:off x="5110420" y="1376955"/>
            <a:ext cx="205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Level of Integration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0F8F63-5294-0F40-894B-731B2D8A6EF5}"/>
              </a:ext>
            </a:extLst>
          </p:cNvPr>
          <p:cNvSpPr/>
          <p:nvPr/>
        </p:nvSpPr>
        <p:spPr>
          <a:xfrm>
            <a:off x="5470460" y="2132402"/>
            <a:ext cx="1152128" cy="400566"/>
          </a:xfrm>
          <a:prstGeom prst="rect">
            <a:avLst/>
          </a:prstGeom>
          <a:solidFill>
            <a:srgbClr val="15A24A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HIGH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6007CE-7AC7-134C-937F-4E96DC577C30}"/>
              </a:ext>
            </a:extLst>
          </p:cNvPr>
          <p:cNvSpPr/>
          <p:nvPr/>
        </p:nvSpPr>
        <p:spPr>
          <a:xfrm>
            <a:off x="5470460" y="3429000"/>
            <a:ext cx="115212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MEDIUM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9BF524-DF32-E643-BD9E-C1B085F190E8}"/>
              </a:ext>
            </a:extLst>
          </p:cNvPr>
          <p:cNvSpPr/>
          <p:nvPr/>
        </p:nvSpPr>
        <p:spPr>
          <a:xfrm>
            <a:off x="5470460" y="4092694"/>
            <a:ext cx="1152128" cy="4074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LOW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D873E1-1EC6-D644-AD84-A8058AFFE0A5}"/>
              </a:ext>
            </a:extLst>
          </p:cNvPr>
          <p:cNvSpPr txBox="1"/>
          <p:nvPr/>
        </p:nvSpPr>
        <p:spPr>
          <a:xfrm rot="16200000">
            <a:off x="-188028" y="2331914"/>
            <a:ext cx="1126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EOSC-hub SMS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E7FE51-7D74-DC4B-B737-CC2E9297ADA3}"/>
              </a:ext>
            </a:extLst>
          </p:cNvPr>
          <p:cNvSpPr txBox="1"/>
          <p:nvPr/>
        </p:nvSpPr>
        <p:spPr>
          <a:xfrm>
            <a:off x="1259632" y="5373216"/>
            <a:ext cx="6630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information about the Service Catalogues:</a:t>
            </a:r>
          </a:p>
          <a:p>
            <a:r>
              <a:rPr lang="en-US" dirty="0">
                <a:hlinkClick r:id="rId3"/>
              </a:rPr>
              <a:t>https://wiki.eosc-hub.eu/display/EOSC/EOSC-hub+service+catalogue</a:t>
            </a:r>
            <a:endParaRPr lang="en-US" dirty="0"/>
          </a:p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95C236-701B-504E-9C21-6F9E9650D9A1}"/>
              </a:ext>
            </a:extLst>
          </p:cNvPr>
          <p:cNvSpPr/>
          <p:nvPr/>
        </p:nvSpPr>
        <p:spPr>
          <a:xfrm>
            <a:off x="5470460" y="2852936"/>
            <a:ext cx="1152128" cy="381005"/>
          </a:xfrm>
          <a:prstGeom prst="rect">
            <a:avLst/>
          </a:prstGeom>
          <a:solidFill>
            <a:srgbClr val="15A24A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HIGH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36AAAC-8C00-6746-9DD4-3F78736A2E1B}"/>
              </a:ext>
            </a:extLst>
          </p:cNvPr>
          <p:cNvSpPr/>
          <p:nvPr/>
        </p:nvSpPr>
        <p:spPr>
          <a:xfrm>
            <a:off x="7419034" y="3958554"/>
            <a:ext cx="1545454" cy="55056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  <a:alpha val="16000"/>
                </a:schemeClr>
              </a:gs>
              <a:gs pos="80000">
                <a:schemeClr val="accent3">
                  <a:shade val="93000"/>
                  <a:satMod val="130000"/>
                  <a:alpha val="16000"/>
                </a:schemeClr>
              </a:gs>
              <a:gs pos="100000">
                <a:schemeClr val="accent3">
                  <a:shade val="94000"/>
                  <a:satMod val="135000"/>
                  <a:alpha val="16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</a:rPr>
              <a:t>Support EOSC-hub processes (</a:t>
            </a:r>
            <a:r>
              <a:rPr lang="pl-PL" sz="900" dirty="0">
                <a:solidFill>
                  <a:schemeClr val="tx1"/>
                </a:solidFill>
                <a:latin typeface="Calibri"/>
              </a:rPr>
              <a:t>SPM, SLM, CRM, RDM, SACM, ISM, ISRM)</a:t>
            </a:r>
            <a:endParaRPr lang="en-US" sz="9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D873E1-1EC6-D644-AD84-A8058AFFE0A5}"/>
              </a:ext>
            </a:extLst>
          </p:cNvPr>
          <p:cNvSpPr txBox="1"/>
          <p:nvPr/>
        </p:nvSpPr>
        <p:spPr>
          <a:xfrm>
            <a:off x="7615385" y="1431606"/>
            <a:ext cx="1152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b="1" dirty="0"/>
              <a:t>Provider </a:t>
            </a:r>
          </a:p>
          <a:p>
            <a:pPr algn="ctr"/>
            <a:r>
              <a:rPr lang="pl-PL" sz="1200" b="1" dirty="0"/>
              <a:t>responsiblitlies</a:t>
            </a:r>
            <a:endParaRPr lang="en-US" sz="1200" b="1" dirty="0"/>
          </a:p>
        </p:txBody>
      </p:sp>
      <p:sp>
        <p:nvSpPr>
          <p:cNvPr id="12" name="Down Arrow 11"/>
          <p:cNvSpPr/>
          <p:nvPr/>
        </p:nvSpPr>
        <p:spPr>
          <a:xfrm rot="5400000">
            <a:off x="6659736" y="4001203"/>
            <a:ext cx="724437" cy="57943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36AAAC-8C00-6746-9DD4-3F78736A2E1B}"/>
              </a:ext>
            </a:extLst>
          </p:cNvPr>
          <p:cNvSpPr/>
          <p:nvPr/>
        </p:nvSpPr>
        <p:spPr>
          <a:xfrm>
            <a:off x="7406257" y="1960371"/>
            <a:ext cx="1545454" cy="1291936"/>
          </a:xfrm>
          <a:prstGeom prst="rect">
            <a:avLst/>
          </a:prstGeom>
          <a:gradFill flip="none" rotWithShape="1">
            <a:gsLst>
              <a:gs pos="0">
                <a:srgbClr val="15A24A">
                  <a:tint val="66000"/>
                  <a:satMod val="160000"/>
                </a:srgbClr>
              </a:gs>
              <a:gs pos="50000">
                <a:srgbClr val="15A24A">
                  <a:tint val="44500"/>
                  <a:satMod val="160000"/>
                </a:srgbClr>
              </a:gs>
              <a:gs pos="100000">
                <a:srgbClr val="15A24A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  <a:latin typeface="Calibri"/>
              </a:rPr>
              <a:t>Follow EOSC-hub processes</a:t>
            </a:r>
            <a:endParaRPr lang="en-US" sz="1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36AAAC-8C00-6746-9DD4-3F78736A2E1B}"/>
              </a:ext>
            </a:extLst>
          </p:cNvPr>
          <p:cNvSpPr/>
          <p:nvPr/>
        </p:nvSpPr>
        <p:spPr>
          <a:xfrm>
            <a:off x="7406257" y="3333583"/>
            <a:ext cx="1545454" cy="55056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>
                <a:solidFill>
                  <a:schemeClr val="tx1"/>
                </a:solidFill>
                <a:latin typeface="Calibri"/>
              </a:rPr>
              <a:t>Run own SMS and integrate with EOSC (SPM, SLM, CRM, RDM, SACM, ISM, ISRM)</a:t>
            </a:r>
            <a:endParaRPr lang="en-US" sz="8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2" name="Down Arrow 31"/>
          <p:cNvSpPr/>
          <p:nvPr/>
        </p:nvSpPr>
        <p:spPr>
          <a:xfrm rot="5400000">
            <a:off x="6646959" y="3376232"/>
            <a:ext cx="724437" cy="57943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n Arrow 32"/>
          <p:cNvSpPr/>
          <p:nvPr/>
        </p:nvSpPr>
        <p:spPr>
          <a:xfrm rot="5400000">
            <a:off x="6677893" y="2410794"/>
            <a:ext cx="724437" cy="57943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348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other points…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8D2B5-383F-9B4E-AD0B-F9C2BF81DCAC}"/>
              </a:ext>
            </a:extLst>
          </p:cNvPr>
          <p:cNvSpPr txBox="1">
            <a:spLocks/>
          </p:cNvSpPr>
          <p:nvPr/>
        </p:nvSpPr>
        <p:spPr>
          <a:xfrm>
            <a:off x="323528" y="5404450"/>
            <a:ext cx="8640960" cy="1016496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1725D31-F4B5-DB43-9280-03111B0CF237}"/>
              </a:ext>
            </a:extLst>
          </p:cNvPr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>
                    <a:lumMod val="75000"/>
                  </a:schemeClr>
                </a:solidFill>
              </a:rPr>
              <a:t>Supporting services (Marketplace, AAI, Helpdesk) in the Internal Catalogue</a:t>
            </a:r>
          </a:p>
          <a:p>
            <a:r>
              <a:rPr lang="en-US">
                <a:solidFill>
                  <a:schemeClr val="tx1">
                    <a:lumMod val="75000"/>
                  </a:schemeClr>
                </a:solidFill>
              </a:rPr>
              <a:t>Other federation services (Accounting, GOCDB…) in the Internal Catalogue</a:t>
            </a:r>
          </a:p>
          <a:p>
            <a:pPr marL="0" indent="0">
              <a:buFont typeface="Arial"/>
              <a:buNone/>
            </a:pPr>
            <a:r>
              <a:rPr lang="en-US" i="1">
                <a:solidFill>
                  <a:schemeClr val="tx1">
                    <a:lumMod val="75000"/>
                  </a:schemeClr>
                </a:solidFill>
              </a:rPr>
              <a:t>But service management maybe delegated to Service Providers (EGI, EUDAT) to avoid duplication</a:t>
            </a:r>
          </a:p>
          <a:p>
            <a:r>
              <a:rPr lang="en-US">
                <a:solidFill>
                  <a:schemeClr val="tx1">
                    <a:lumMod val="75000"/>
                  </a:schemeClr>
                </a:solidFill>
              </a:rPr>
              <a:t>External Catalogue services may </a:t>
            </a:r>
            <a:r>
              <a:rPr lang="en-US" i="1">
                <a:solidFill>
                  <a:schemeClr val="tx1">
                    <a:lumMod val="75000"/>
                  </a:schemeClr>
                </a:solidFill>
              </a:rPr>
              <a:t>move</a:t>
            </a:r>
            <a:r>
              <a:rPr lang="en-US">
                <a:solidFill>
                  <a:schemeClr val="tx1">
                    <a:lumMod val="75000"/>
                  </a:schemeClr>
                </a:solidFill>
              </a:rPr>
              <a:t> to Internal Catalogue to achieve higher level of integration 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02389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20196</TotalTime>
  <Words>356</Words>
  <Application>Microsoft Macintosh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Alte DIN 1451 Mittelschrift</vt:lpstr>
      <vt:lpstr>Alte DIN 1451 Mittelschrift gepraegt</vt:lpstr>
      <vt:lpstr>Arial</vt:lpstr>
      <vt:lpstr>Calibri</vt:lpstr>
      <vt:lpstr>Open Sans</vt:lpstr>
      <vt:lpstr>Source Sans Pro</vt:lpstr>
      <vt:lpstr>Wingdings</vt:lpstr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Matthew Viljoen</cp:lastModifiedBy>
  <cp:revision>250</cp:revision>
  <cp:lastPrinted>2018-03-21T09:31:47Z</cp:lastPrinted>
  <dcterms:created xsi:type="dcterms:W3CDTF">2018-01-30T10:37:03Z</dcterms:created>
  <dcterms:modified xsi:type="dcterms:W3CDTF">2018-09-14T10:44:39Z</dcterms:modified>
</cp:coreProperties>
</file>