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7"/>
  </p:notesMasterIdLst>
  <p:sldIdLst>
    <p:sldId id="256" r:id="rId2"/>
    <p:sldId id="284" r:id="rId3"/>
    <p:sldId id="280" r:id="rId4"/>
    <p:sldId id="285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A24A"/>
    <a:srgbClr val="1C3046"/>
    <a:srgbClr val="B5892D"/>
    <a:srgbClr val="75A5D8"/>
    <a:srgbClr val="E2E4EA"/>
    <a:srgbClr val="1D2F45"/>
    <a:srgbClr val="75A4D9"/>
    <a:srgbClr val="1670C9"/>
    <a:srgbClr val="2D4E77"/>
    <a:srgbClr val="575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7543"/>
    <p:restoredTop sz="95400" autoAdjust="0"/>
  </p:normalViewPr>
  <p:slideViewPr>
    <p:cSldViewPr>
      <p:cViewPr varScale="1">
        <p:scale>
          <a:sx n="125" d="100"/>
          <a:sy n="125" d="100"/>
        </p:scale>
        <p:origin x="9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13/09/18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51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858186" y="5161114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29" y="5021749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923" y="5413598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94880" y="5557093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941168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51C4A5-F0D1-DC40-9A0A-0C46196796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9" name="Segnaposto contenuto 18">
            <a:extLst>
              <a:ext uri="{FF2B5EF4-FFF2-40B4-BE49-F238E27FC236}">
                <a16:creationId xmlns:a16="http://schemas.microsoft.com/office/drawing/2014/main" id="{0E77F5B3-574B-5F42-A9A9-B514FF8E499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9/13/18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8908929C-8E44-1A4A-A572-D417C0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A1CF1935-6208-F949-8DA8-22C8D0B5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9/13/18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01410308-86A1-CE4F-8695-F61533B9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00EFEDC4-EF62-9343-9EE9-EB34B88B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2" name="Date Placeholder 3">
            <a:extLst>
              <a:ext uri="{FF2B5EF4-FFF2-40B4-BE49-F238E27FC236}">
                <a16:creationId xmlns:a16="http://schemas.microsoft.com/office/drawing/2014/main" id="{8BDDDF39-2847-5C45-8C28-79E66DD0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9/13/18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E515CF22-948A-774C-8025-06D4D986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40" name="Segnaposto testo 3">
            <a:extLst>
              <a:ext uri="{FF2B5EF4-FFF2-40B4-BE49-F238E27FC236}">
                <a16:creationId xmlns:a16="http://schemas.microsoft.com/office/drawing/2014/main" id="{26E22B5B-74B7-984A-B35C-01F845E6DC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252496-1750-864D-B854-CEE0315DE69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 rot="5400000">
            <a:off x="2123727" y="-603447"/>
            <a:ext cx="4896546" cy="8640960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r>
              <a:rPr lang="en-GB" noProof="0" dirty="0"/>
              <a:t> </a:t>
            </a:r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Immagine 31">
            <a:extLst>
              <a:ext uri="{FF2B5EF4-FFF2-40B4-BE49-F238E27FC236}">
                <a16:creationId xmlns:a16="http://schemas.microsoft.com/office/drawing/2014/main" id="{FA6B2CD8-FEE8-4B8F-B1F0-EA8D83797B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0EBFEB97-F397-4880-BA39-E13E87E319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5" name="Rettangolo 44">
            <a:extLst>
              <a:ext uri="{FF2B5EF4-FFF2-40B4-BE49-F238E27FC236}">
                <a16:creationId xmlns:a16="http://schemas.microsoft.com/office/drawing/2014/main" id="{D9796DA9-E1E4-4FB4-8943-01C592107B8A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8331AB2-FA10-F049-BA93-704EC2A5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9817EDF-DE74-3540-B1AD-C331BAC2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9/13/18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BE6B5B4-AF6A-764F-AC9F-BFC02551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2D92F18E-5415-984E-8376-0329B157E5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41E515-DD63-3D42-B42C-9035172A73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2849622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6408EAB-6398-5543-8CB0-5155F921C6F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83568" y="2162303"/>
            <a:ext cx="5883079" cy="5564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48407DB-BA49-C94D-ADD2-877CBDD6C6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  <p:sp>
        <p:nvSpPr>
          <p:cNvPr id="16" name="Segnaposto testo 3">
            <a:extLst>
              <a:ext uri="{FF2B5EF4-FFF2-40B4-BE49-F238E27FC236}">
                <a16:creationId xmlns:a16="http://schemas.microsoft.com/office/drawing/2014/main" id="{6CFA5BBC-FB79-3941-902F-8F674A72F7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5980803" cy="5858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F32A041-669E-4668-AFFC-D799D71AE9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775736-39B8-4946-BA4E-2E26123BEAA4}"/>
              </a:ext>
            </a:extLst>
          </p:cNvPr>
          <p:cNvSpPr txBox="1"/>
          <p:nvPr userDrawn="1"/>
        </p:nvSpPr>
        <p:spPr>
          <a:xfrm>
            <a:off x="3131840" y="591996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838387"/>
            <a:ext cx="589524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5803404"/>
            <a:ext cx="644783" cy="63322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4016F19-9C1F-4B4E-A65D-FC565E20B416}"/>
              </a:ext>
            </a:extLst>
          </p:cNvPr>
          <p:cNvSpPr txBox="1"/>
          <p:nvPr userDrawn="1"/>
        </p:nvSpPr>
        <p:spPr>
          <a:xfrm>
            <a:off x="5004049" y="589282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D2F45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7" y="3358840"/>
            <a:ext cx="1784961" cy="2231201"/>
          </a:xfrm>
          <a:prstGeom prst="rect">
            <a:avLst/>
          </a:prstGeom>
        </p:spPr>
      </p:pic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97C3FAB3-381B-274E-9A7E-CD86B4B697B3}"/>
              </a:ext>
            </a:extLst>
          </p:cNvPr>
          <p:cNvCxnSpPr/>
          <p:nvPr userDrawn="1"/>
        </p:nvCxnSpPr>
        <p:spPr>
          <a:xfrm>
            <a:off x="671555" y="2929632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22">
            <a:extLst>
              <a:ext uri="{FF2B5EF4-FFF2-40B4-BE49-F238E27FC236}">
                <a16:creationId xmlns:a16="http://schemas.microsoft.com/office/drawing/2014/main" id="{91A4CF75-7F87-534F-870F-ED5701E571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702" y="1772817"/>
            <a:ext cx="2894178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b="1" dirty="0" err="1">
                <a:solidFill>
                  <a:srgbClr val="1C3046"/>
                </a:solidFill>
              </a:rPr>
              <a:t>Thank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you</a:t>
            </a:r>
            <a:r>
              <a:rPr lang="it-IT" b="1" dirty="0">
                <a:solidFill>
                  <a:srgbClr val="1C3046"/>
                </a:solidFill>
              </a:rPr>
              <a:t> for </a:t>
            </a:r>
            <a:r>
              <a:rPr lang="it-IT" b="1" dirty="0" err="1">
                <a:solidFill>
                  <a:srgbClr val="1C3046"/>
                </a:solidFill>
              </a:rPr>
              <a:t>your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attention</a:t>
            </a:r>
            <a:r>
              <a:rPr lang="it-IT" b="1" dirty="0">
                <a:solidFill>
                  <a:srgbClr val="1C3046"/>
                </a:solidFill>
              </a:rPr>
              <a:t>!</a:t>
            </a:r>
            <a:endParaRPr lang="en-GB" dirty="0"/>
          </a:p>
        </p:txBody>
      </p:sp>
      <p:sp>
        <p:nvSpPr>
          <p:cNvPr id="33" name="Segnaposto contenuto 32">
            <a:extLst>
              <a:ext uri="{FF2B5EF4-FFF2-40B4-BE49-F238E27FC236}">
                <a16:creationId xmlns:a16="http://schemas.microsoft.com/office/drawing/2014/main" id="{EFF3BDC9-F42A-914E-9BE9-F145917FEA3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08104" y="1773238"/>
            <a:ext cx="3385071" cy="1585912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indent="0">
              <a:buNone/>
            </a:pPr>
            <a:r>
              <a:rPr lang="en-GB" sz="1800" b="1" dirty="0">
                <a:solidFill>
                  <a:srgbClr val="1C3046"/>
                </a:solidFill>
              </a:rPr>
              <a:t>Contact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1C3046"/>
                </a:solidFill>
              </a:rPr>
              <a:t>Lorem ipsum </a:t>
            </a:r>
            <a:r>
              <a:rPr lang="en-GB" sz="1800" dirty="0" err="1">
                <a:solidFill>
                  <a:srgbClr val="1C3046"/>
                </a:solidFill>
              </a:rPr>
              <a:t>dolor</a:t>
            </a:r>
            <a:r>
              <a:rPr lang="en-GB" sz="1800" dirty="0">
                <a:solidFill>
                  <a:srgbClr val="1C3046"/>
                </a:solidFill>
              </a:rPr>
              <a:t> sit </a:t>
            </a:r>
            <a:r>
              <a:rPr lang="en-GB" sz="1800" dirty="0" err="1">
                <a:solidFill>
                  <a:srgbClr val="1C3046"/>
                </a:solidFill>
              </a:rPr>
              <a:t>amet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consectetur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adipisicing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elit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sed</a:t>
            </a:r>
            <a:r>
              <a:rPr lang="en-GB" sz="1800" dirty="0">
                <a:solidFill>
                  <a:srgbClr val="1C3046"/>
                </a:solidFill>
              </a:rPr>
              <a:t> do </a:t>
            </a:r>
            <a:r>
              <a:rPr lang="en-GB" sz="1800" dirty="0" err="1">
                <a:solidFill>
                  <a:srgbClr val="1C3046"/>
                </a:solidFill>
              </a:rPr>
              <a:t>eiusmod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tempor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incididunt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ut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labore</a:t>
            </a:r>
            <a:r>
              <a:rPr lang="en-GB" sz="1800" dirty="0">
                <a:solidFill>
                  <a:srgbClr val="1C3046"/>
                </a:solidFill>
              </a:rPr>
              <a:t> et </a:t>
            </a:r>
            <a:r>
              <a:rPr lang="en-GB" sz="1800" dirty="0" err="1">
                <a:solidFill>
                  <a:srgbClr val="1C3046"/>
                </a:solidFill>
              </a:rPr>
              <a:t>dolore</a:t>
            </a:r>
            <a:r>
              <a:rPr lang="en-GB" sz="1800" dirty="0">
                <a:solidFill>
                  <a:srgbClr val="1C3046"/>
                </a:solidFill>
              </a:rPr>
              <a:t> magna</a:t>
            </a:r>
          </a:p>
        </p:txBody>
      </p:sp>
      <p:sp>
        <p:nvSpPr>
          <p:cNvPr id="34" name="Segnaposto contenuto 32">
            <a:extLst>
              <a:ext uri="{FF2B5EF4-FFF2-40B4-BE49-F238E27FC236}">
                <a16:creationId xmlns:a16="http://schemas.microsoft.com/office/drawing/2014/main" id="{7E962D83-1102-414B-ACBE-1C6C8F8FE54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7105" y="3163634"/>
            <a:ext cx="2484735" cy="409382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i="1" dirty="0" err="1"/>
              <a:t>Questions</a:t>
            </a:r>
            <a:r>
              <a:rPr lang="it-IT" sz="1800" i="1" dirty="0"/>
              <a:t>?</a:t>
            </a:r>
          </a:p>
          <a:p>
            <a:pPr marL="0" indent="0">
              <a:buNone/>
            </a:pP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241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31386F-E162-934A-8D1F-9D95C069A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864FEF-6066-9447-AB93-1A0F90C44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9/13/18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C92904-4608-474D-BBAB-CD0DAE59C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1319845F-1E54-2745-8B1A-D63A20E61931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1A085F82-CD25-8A4D-8A2C-FFC5CB539BB8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0" r:id="rId5"/>
    <p:sldLayoutId id="2147483712" r:id="rId6"/>
    <p:sldLayoutId id="2147483711" r:id="rId7"/>
    <p:sldLayoutId id="2147483713" r:id="rId8"/>
  </p:sldLayoutIdLst>
  <p:hf hdr="0" ftr="0"/>
  <p:txStyles>
    <p:titleStyle>
      <a:lvl1pPr algn="l" defTabSz="342900" rtl="0" eaLnBrk="1" latinLnBrk="0" hangingPunct="1">
        <a:spcBef>
          <a:spcPct val="0"/>
        </a:spcBef>
        <a:buNone/>
        <a:defRPr sz="3200" b="1" kern="1200">
          <a:solidFill>
            <a:srgbClr val="1C3046"/>
          </a:solidFill>
          <a:latin typeface="+mn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osc-hub.eu/display/EOSC/Service+Portfolio+Entry+Templa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ocuments.egi.eu/public/ShowDocument?docid=334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osc-hub.eu/display/EOSC/EOSC-hub+service+catalogu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95546774-C6AD-1E4D-90C4-6DE511E551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402928" y="3572463"/>
            <a:ext cx="6121400" cy="1224689"/>
          </a:xfrm>
        </p:spPr>
        <p:txBody>
          <a:bodyPr>
            <a:normAutofit/>
          </a:bodyPr>
          <a:lstStyle/>
          <a:p>
            <a:pPr algn="ctr"/>
            <a:r>
              <a:rPr lang="en-GB" sz="2000" dirty="0"/>
              <a:t>Matthew Viljoen</a:t>
            </a:r>
          </a:p>
          <a:p>
            <a:pPr algn="ctr"/>
            <a:r>
              <a:rPr lang="en-GB" sz="2000"/>
              <a:t>WP4 Leader</a:t>
            </a:r>
            <a:endParaRPr lang="en-GB" sz="2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C573EE-843B-E046-8572-EB8AD67C71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7544" y="2852738"/>
            <a:ext cx="7848872" cy="576262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>Rules of Participation – Levels of Integration</a:t>
            </a:r>
          </a:p>
          <a:p>
            <a:pPr algn="ctr"/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98274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34C054-0502-814D-89EF-8A67A8D5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0D685-6ED9-6149-A5D3-1FAF2696D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working groups:</a:t>
            </a:r>
          </a:p>
          <a:p>
            <a:pPr marL="342900" lvl="1" indent="0">
              <a:buNone/>
            </a:pPr>
            <a:r>
              <a:rPr lang="en-US" dirty="0"/>
              <a:t>1. Harmonization of service description templates (Mark, Sergio)</a:t>
            </a:r>
          </a:p>
          <a:p>
            <a:pPr marL="342900" lvl="1" indent="0">
              <a:buNone/>
            </a:pPr>
            <a:r>
              <a:rPr lang="en-US" dirty="0">
                <a:hlinkClick r:id="rId2"/>
              </a:rPr>
              <a:t>https://wiki.eosc-hub.eu/display/EOSC/Service+Portfolio+Entry+Template</a:t>
            </a:r>
            <a:endParaRPr lang="en-US" dirty="0"/>
          </a:p>
          <a:p>
            <a:pPr marL="342900" lvl="1" indent="0">
              <a:buNone/>
            </a:pPr>
            <a:r>
              <a:rPr lang="en-US" dirty="0"/>
              <a:t>2. Defining </a:t>
            </a:r>
            <a:r>
              <a:rPr lang="en-US" dirty="0" err="1"/>
              <a:t>RoP</a:t>
            </a:r>
            <a:r>
              <a:rPr lang="en-US" dirty="0"/>
              <a:t> contours (Damien, </a:t>
            </a:r>
            <a:r>
              <a:rPr lang="en-US" dirty="0" err="1"/>
              <a:t>Sy</a:t>
            </a:r>
            <a:r>
              <a:rPr lang="en-US" dirty="0"/>
              <a:t>)</a:t>
            </a:r>
          </a:p>
          <a:p>
            <a:pPr marL="342900" lvl="1" indent="0">
              <a:buNone/>
            </a:pPr>
            <a:r>
              <a:rPr lang="en-US" dirty="0"/>
              <a:t>3. Operational requirements (and levels of integration) (Matt)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43496-308D-7244-BD2C-2017BFA46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875B-D7D9-7742-9653-D2AFF646494C}" type="datetime1">
              <a:rPr lang="en-US" smtClean="0"/>
              <a:t>9/13/18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1373EF-C06D-FD4D-A738-2D8505646F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Rules of Participation TF </a:t>
            </a:r>
          </a:p>
        </p:txBody>
      </p:sp>
    </p:spTree>
    <p:extLst>
      <p:ext uri="{BB962C8B-B14F-4D97-AF65-F5344CB8AC3E}">
        <p14:creationId xmlns:p14="http://schemas.microsoft.com/office/powerpoint/2010/main" val="397001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4"/>
            <a:ext cx="8640960" cy="22322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D4.1 Operational requirements for services to enter the EOSC-hub service catalogue (submitted Jul ‘18):</a:t>
            </a: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https://documents.egi.eu/public/ShowDocument?docid=3342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Specifies requirements ordered by Service Management System (SMS) process &amp; operational coordination requirements (SHALL/SHOULD</a:t>
            </a:r>
            <a:r>
              <a:rPr lang="mr-IN" sz="2000" dirty="0"/>
              <a:t>…</a:t>
            </a:r>
            <a:r>
              <a:rPr lang="en-US" sz="2000" dirty="0"/>
              <a:t>)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9/13/18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D4.1 Operational requirements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B0D1DE-D03F-884B-80E8-0AE8408A116D}"/>
              </a:ext>
            </a:extLst>
          </p:cNvPr>
          <p:cNvSpPr txBox="1"/>
          <p:nvPr/>
        </p:nvSpPr>
        <p:spPr>
          <a:xfrm>
            <a:off x="827584" y="3212976"/>
            <a:ext cx="7488832" cy="212365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600" dirty="0"/>
              <a:t>Supplier Portfolio Management</a:t>
            </a:r>
          </a:p>
          <a:p>
            <a:r>
              <a:rPr lang="en-US" sz="1600" dirty="0"/>
              <a:t>Service Level Management</a:t>
            </a:r>
          </a:p>
          <a:p>
            <a:r>
              <a:rPr lang="en-US" sz="1600" dirty="0"/>
              <a:t>Customer Relationship Management</a:t>
            </a:r>
          </a:p>
          <a:p>
            <a:r>
              <a:rPr lang="en-US" sz="1600" dirty="0"/>
              <a:t>Supplier Relationship Management</a:t>
            </a:r>
          </a:p>
          <a:p>
            <a:r>
              <a:rPr lang="en-US" sz="1600" dirty="0"/>
              <a:t>Configuration Management</a:t>
            </a:r>
          </a:p>
          <a:p>
            <a:r>
              <a:rPr lang="en-US" sz="1600" dirty="0"/>
              <a:t>Change Management</a:t>
            </a:r>
          </a:p>
          <a:p>
            <a:r>
              <a:rPr lang="en-US" sz="1600" dirty="0"/>
              <a:t>Release and Deployment Management</a:t>
            </a:r>
          </a:p>
          <a:p>
            <a:r>
              <a:rPr lang="en-US" sz="1600" dirty="0"/>
              <a:t>Service Availability and Continuity Management</a:t>
            </a:r>
          </a:p>
          <a:p>
            <a:r>
              <a:rPr lang="en-US" sz="1600" dirty="0"/>
              <a:t>Capacity Management</a:t>
            </a:r>
          </a:p>
          <a:p>
            <a:r>
              <a:rPr lang="en-US" sz="1600" dirty="0"/>
              <a:t>Information Security Management</a:t>
            </a:r>
          </a:p>
          <a:p>
            <a:r>
              <a:rPr lang="en-US" sz="1600" dirty="0"/>
              <a:t>Incident and Service Request Management</a:t>
            </a:r>
          </a:p>
          <a:p>
            <a:r>
              <a:rPr lang="en-US" sz="1600" dirty="0"/>
              <a:t>Problem Management</a:t>
            </a:r>
          </a:p>
          <a:p>
            <a:endParaRPr lang="en-US" sz="1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08D2B5-383F-9B4E-AD0B-F9C2BF81DCAC}"/>
              </a:ext>
            </a:extLst>
          </p:cNvPr>
          <p:cNvSpPr txBox="1">
            <a:spLocks/>
          </p:cNvSpPr>
          <p:nvPr/>
        </p:nvSpPr>
        <p:spPr>
          <a:xfrm>
            <a:off x="323528" y="5404450"/>
            <a:ext cx="8640960" cy="1016496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11675-84C0-C544-9244-67B4B18D4196}"/>
              </a:ext>
            </a:extLst>
          </p:cNvPr>
          <p:cNvSpPr txBox="1"/>
          <p:nvPr/>
        </p:nvSpPr>
        <p:spPr>
          <a:xfrm>
            <a:off x="323528" y="5589240"/>
            <a:ext cx="8374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Deliverable includes link to current information (process to join, policies…) </a:t>
            </a:r>
          </a:p>
        </p:txBody>
      </p:sp>
    </p:spTree>
    <p:extLst>
      <p:ext uri="{BB962C8B-B14F-4D97-AF65-F5344CB8AC3E}">
        <p14:creationId xmlns:p14="http://schemas.microsoft.com/office/powerpoint/2010/main" val="35028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9/13/18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555776" y="260489"/>
            <a:ext cx="6336705" cy="1089571"/>
          </a:xfrm>
        </p:spPr>
        <p:txBody>
          <a:bodyPr>
            <a:normAutofit/>
          </a:bodyPr>
          <a:lstStyle/>
          <a:p>
            <a:r>
              <a:rPr lang="en-US" sz="2800" dirty="0"/>
              <a:t>Levels of Integration (as defined in D4.1)</a:t>
            </a:r>
            <a:endParaRPr lang="en-GB" sz="28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08D2B5-383F-9B4E-AD0B-F9C2BF81DCAC}"/>
              </a:ext>
            </a:extLst>
          </p:cNvPr>
          <p:cNvSpPr txBox="1">
            <a:spLocks/>
          </p:cNvSpPr>
          <p:nvPr/>
        </p:nvSpPr>
        <p:spPr>
          <a:xfrm>
            <a:off x="323528" y="5404450"/>
            <a:ext cx="8640960" cy="1016496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36AAAC-8C00-6746-9DD4-3F78736A2E1B}"/>
              </a:ext>
            </a:extLst>
          </p:cNvPr>
          <p:cNvSpPr/>
          <p:nvPr/>
        </p:nvSpPr>
        <p:spPr>
          <a:xfrm>
            <a:off x="1259632" y="1916832"/>
            <a:ext cx="7272808" cy="10081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  <a:alpha val="16000"/>
                </a:schemeClr>
              </a:gs>
              <a:gs pos="80000">
                <a:schemeClr val="accent3">
                  <a:shade val="93000"/>
                  <a:satMod val="130000"/>
                  <a:alpha val="16000"/>
                </a:schemeClr>
              </a:gs>
              <a:gs pos="100000">
                <a:schemeClr val="accent3">
                  <a:shade val="94000"/>
                  <a:satMod val="135000"/>
                  <a:alpha val="1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148820-8A9D-9246-A264-6D106767D4EC}"/>
              </a:ext>
            </a:extLst>
          </p:cNvPr>
          <p:cNvSpPr/>
          <p:nvPr/>
        </p:nvSpPr>
        <p:spPr>
          <a:xfrm>
            <a:off x="1259632" y="2996952"/>
            <a:ext cx="7272808" cy="165618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  <a:alpha val="16000"/>
                </a:schemeClr>
              </a:gs>
              <a:gs pos="80000">
                <a:schemeClr val="accent3">
                  <a:shade val="93000"/>
                  <a:satMod val="130000"/>
                  <a:alpha val="16000"/>
                </a:schemeClr>
              </a:gs>
              <a:gs pos="100000">
                <a:schemeClr val="accent3">
                  <a:shade val="94000"/>
                  <a:satMod val="135000"/>
                  <a:alpha val="1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D99145-BE3B-C74E-BD79-5684E8A6531D}"/>
              </a:ext>
            </a:extLst>
          </p:cNvPr>
          <p:cNvSpPr/>
          <p:nvPr/>
        </p:nvSpPr>
        <p:spPr>
          <a:xfrm>
            <a:off x="1619672" y="2060848"/>
            <a:ext cx="4896544" cy="792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Calibri"/>
              </a:rPr>
              <a:t>Internal Catalogue 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Supporting services.  Federation Services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8D5AEF-185D-2D4F-90F0-2AB1BED91046}"/>
              </a:ext>
            </a:extLst>
          </p:cNvPr>
          <p:cNvSpPr/>
          <p:nvPr/>
        </p:nvSpPr>
        <p:spPr>
          <a:xfrm>
            <a:off x="1619672" y="3068960"/>
            <a:ext cx="4896544" cy="1440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Calibri"/>
              </a:rPr>
              <a:t>External Catalogue 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Services from participating e-Infrastructures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Thematic services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Other services wishing to participate in EOSC-hub</a:t>
            </a:r>
          </a:p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5FE54B-C546-9548-B2FD-BA85C474FDE2}"/>
              </a:ext>
            </a:extLst>
          </p:cNvPr>
          <p:cNvSpPr txBox="1"/>
          <p:nvPr/>
        </p:nvSpPr>
        <p:spPr>
          <a:xfrm>
            <a:off x="6588224" y="1556792"/>
            <a:ext cx="205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/>
              </a:rPr>
              <a:t>Level of Integration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0F8F63-5294-0F40-894B-731B2D8A6EF5}"/>
              </a:ext>
            </a:extLst>
          </p:cNvPr>
          <p:cNvSpPr/>
          <p:nvPr/>
        </p:nvSpPr>
        <p:spPr>
          <a:xfrm>
            <a:off x="7057916" y="2245638"/>
            <a:ext cx="1152128" cy="4005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HIGH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56007CE-7AC7-134C-937F-4E96DC577C30}"/>
              </a:ext>
            </a:extLst>
          </p:cNvPr>
          <p:cNvSpPr/>
          <p:nvPr/>
        </p:nvSpPr>
        <p:spPr>
          <a:xfrm>
            <a:off x="7057916" y="3573016"/>
            <a:ext cx="1152128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MEDIUM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E9BF524-DF32-E643-BD9E-C1B085F190E8}"/>
              </a:ext>
            </a:extLst>
          </p:cNvPr>
          <p:cNvSpPr/>
          <p:nvPr/>
        </p:nvSpPr>
        <p:spPr>
          <a:xfrm>
            <a:off x="7057916" y="4101650"/>
            <a:ext cx="1152128" cy="40746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LOW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D873E1-1EC6-D644-AD84-A8058AFFE0A5}"/>
              </a:ext>
            </a:extLst>
          </p:cNvPr>
          <p:cNvSpPr txBox="1"/>
          <p:nvPr/>
        </p:nvSpPr>
        <p:spPr>
          <a:xfrm rot="16200000">
            <a:off x="425680" y="2331914"/>
            <a:ext cx="1126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EOSC-hub SMS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77175F-16DE-5448-BE89-FD0158576D9C}"/>
              </a:ext>
            </a:extLst>
          </p:cNvPr>
          <p:cNvSpPr txBox="1"/>
          <p:nvPr/>
        </p:nvSpPr>
        <p:spPr>
          <a:xfrm rot="16200000">
            <a:off x="541741" y="3653868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Other SMS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E7FE51-7D74-DC4B-B737-CC2E9297ADA3}"/>
              </a:ext>
            </a:extLst>
          </p:cNvPr>
          <p:cNvSpPr txBox="1"/>
          <p:nvPr/>
        </p:nvSpPr>
        <p:spPr>
          <a:xfrm>
            <a:off x="1259632" y="5373216"/>
            <a:ext cx="66300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information about the Service Catalogues:</a:t>
            </a:r>
          </a:p>
          <a:p>
            <a:r>
              <a:rPr lang="en-US" dirty="0">
                <a:hlinkClick r:id="rId3"/>
              </a:rPr>
              <a:t>https://wiki.eosc-hub.eu/display/EOSC/EOSC-hub+service+catalogue</a:t>
            </a:r>
            <a:endParaRPr lang="en-US" dirty="0"/>
          </a:p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95C236-701B-504E-9C21-6F9E9650D9A1}"/>
              </a:ext>
            </a:extLst>
          </p:cNvPr>
          <p:cNvSpPr/>
          <p:nvPr/>
        </p:nvSpPr>
        <p:spPr>
          <a:xfrm>
            <a:off x="7057916" y="3068960"/>
            <a:ext cx="1152128" cy="38100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416348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9/13/18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 other points…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08D2B5-383F-9B4E-AD0B-F9C2BF81DCAC}"/>
              </a:ext>
            </a:extLst>
          </p:cNvPr>
          <p:cNvSpPr txBox="1">
            <a:spLocks/>
          </p:cNvSpPr>
          <p:nvPr/>
        </p:nvSpPr>
        <p:spPr>
          <a:xfrm>
            <a:off x="323528" y="5404450"/>
            <a:ext cx="8640960" cy="1016496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1725D31-F4B5-DB43-9280-03111B0CF237}"/>
              </a:ext>
            </a:extLst>
          </p:cNvPr>
          <p:cNvSpPr txBox="1">
            <a:spLocks/>
          </p:cNvSpPr>
          <p:nvPr/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1">
                    <a:lumMod val="75000"/>
                  </a:schemeClr>
                </a:solidFill>
              </a:rPr>
              <a:t>Supporting services (Marketplace, AAI, Helpdesk) in the Internal Catalogue</a:t>
            </a:r>
          </a:p>
          <a:p>
            <a:r>
              <a:rPr lang="en-US">
                <a:solidFill>
                  <a:schemeClr val="tx1">
                    <a:lumMod val="75000"/>
                  </a:schemeClr>
                </a:solidFill>
              </a:rPr>
              <a:t>Other federation services (Accounting, GOCDB…) in the Internal Catalogue</a:t>
            </a:r>
          </a:p>
          <a:p>
            <a:pPr marL="0" indent="0">
              <a:buFont typeface="Arial"/>
              <a:buNone/>
            </a:pPr>
            <a:r>
              <a:rPr lang="en-US" i="1">
                <a:solidFill>
                  <a:schemeClr val="tx1">
                    <a:lumMod val="75000"/>
                  </a:schemeClr>
                </a:solidFill>
              </a:rPr>
              <a:t>But service management maybe delegated to Service Providers (EGI, EUDAT) to avoid duplication</a:t>
            </a:r>
          </a:p>
          <a:p>
            <a:r>
              <a:rPr lang="en-US">
                <a:solidFill>
                  <a:schemeClr val="tx1">
                    <a:lumMod val="75000"/>
                  </a:schemeClr>
                </a:solidFill>
              </a:rPr>
              <a:t>External Catalogue services may </a:t>
            </a:r>
            <a:r>
              <a:rPr lang="en-US" i="1">
                <a:solidFill>
                  <a:schemeClr val="tx1">
                    <a:lumMod val="75000"/>
                  </a:schemeClr>
                </a:solidFill>
              </a:rPr>
              <a:t>move</a:t>
            </a:r>
            <a:r>
              <a:rPr lang="en-US">
                <a:solidFill>
                  <a:schemeClr val="tx1">
                    <a:lumMod val="75000"/>
                  </a:schemeClr>
                </a:solidFill>
              </a:rPr>
              <a:t> to Internal Catalogue to achieve higher level of integration 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02389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8" id="{4751AB5D-640C-3342-BFAA-5DB4E45F457D}" vid="{E170F76C-6CC7-B945-846A-6208DD64BB9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EOSC-hub_ppt-2</Template>
  <TotalTime>20136</TotalTime>
  <Words>313</Words>
  <Application>Microsoft Macintosh PowerPoint</Application>
  <PresentationFormat>On-screen Show (4:3)</PresentationFormat>
  <Paragraphs>57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Alte DIN 1451 Mittelschrift</vt:lpstr>
      <vt:lpstr>Alte DIN 1451 Mittelschrift gepraegt</vt:lpstr>
      <vt:lpstr>Arial</vt:lpstr>
      <vt:lpstr>Calibri</vt:lpstr>
      <vt:lpstr>Open Sans</vt:lpstr>
      <vt:lpstr>Source Sans Pro</vt:lpstr>
      <vt:lpstr>Wingdings</vt:lpstr>
      <vt:lpstr>slide_base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Matthew Viljoen</cp:lastModifiedBy>
  <cp:revision>242</cp:revision>
  <cp:lastPrinted>2018-03-21T09:31:47Z</cp:lastPrinted>
  <dcterms:created xsi:type="dcterms:W3CDTF">2018-01-30T10:37:03Z</dcterms:created>
  <dcterms:modified xsi:type="dcterms:W3CDTF">2018-09-13T12:23:00Z</dcterms:modified>
</cp:coreProperties>
</file>