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3"/>
  </p:notesMasterIdLst>
  <p:sldIdLst>
    <p:sldId id="256" r:id="rId2"/>
    <p:sldId id="257" r:id="rId3"/>
    <p:sldId id="259" r:id="rId4"/>
    <p:sldId id="261" r:id="rId5"/>
    <p:sldId id="258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046"/>
    <a:srgbClr val="B5892D"/>
    <a:srgbClr val="75A5D8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25"/>
    <p:restoredTop sz="93445" autoAdjust="0"/>
  </p:normalViewPr>
  <p:slideViewPr>
    <p:cSldViewPr>
      <p:cViewPr varScale="1">
        <p:scale>
          <a:sx n="60" d="100"/>
          <a:sy n="60" d="100"/>
        </p:scale>
        <p:origin x="1695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7" d="100"/>
          <a:sy n="157" d="100"/>
        </p:scale>
        <p:origin x="42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01/10/2018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28C7CE7-02F6-9C4E-B49C-A3F54D237E10}"/>
              </a:ext>
            </a:extLst>
          </p:cNvPr>
          <p:cNvSpPr txBox="1"/>
          <p:nvPr userDrawn="1"/>
        </p:nvSpPr>
        <p:spPr>
          <a:xfrm>
            <a:off x="1858186" y="5161114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829" y="5021749"/>
            <a:ext cx="58952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923" y="5413598"/>
            <a:ext cx="64478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88D622C-A836-684D-8BDB-40E405A1B5A9}"/>
              </a:ext>
            </a:extLst>
          </p:cNvPr>
          <p:cNvSpPr txBox="1"/>
          <p:nvPr userDrawn="1"/>
        </p:nvSpPr>
        <p:spPr>
          <a:xfrm>
            <a:off x="1794880" y="5557093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12" name="Rettangolo 11"/>
          <p:cNvSpPr/>
          <p:nvPr userDrawn="1"/>
        </p:nvSpPr>
        <p:spPr>
          <a:xfrm>
            <a:off x="755578" y="6381329"/>
            <a:ext cx="8280920" cy="219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25" noProof="0" dirty="0"/>
              <a:t>EOSC-hub receives funding from the European Union’s Horizon 2020 research and innovation programme under grant agreement No. 777536.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4" y="6381328"/>
            <a:ext cx="422176" cy="282000"/>
          </a:xfrm>
          <a:prstGeom prst="rect">
            <a:avLst/>
          </a:prstGeom>
        </p:spPr>
      </p:pic>
      <p:cxnSp>
        <p:nvCxnSpPr>
          <p:cNvPr id="14" name="Connettore 1 13"/>
          <p:cNvCxnSpPr>
            <a:cxnSpLocks/>
          </p:cNvCxnSpPr>
          <p:nvPr userDrawn="1"/>
        </p:nvCxnSpPr>
        <p:spPr>
          <a:xfrm>
            <a:off x="1403648" y="4941168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080" y="1247533"/>
            <a:ext cx="4916162" cy="1224125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51C4A5-F0D1-DC40-9A0A-0C46196796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402928" y="3572463"/>
            <a:ext cx="6121400" cy="7207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i="1">
                <a:solidFill>
                  <a:srgbClr val="B5892D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sub-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19" name="Segnaposto contenuto 18">
            <a:extLst>
              <a:ext uri="{FF2B5EF4-FFF2-40B4-BE49-F238E27FC236}">
                <a16:creationId xmlns:a16="http://schemas.microsoft.com/office/drawing/2014/main" id="{0E77F5B3-574B-5F42-A9A9-B514FF8E499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403350" y="2852738"/>
            <a:ext cx="6192838" cy="5762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0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b="1" dirty="0">
                <a:solidFill>
                  <a:srgbClr val="1C3046"/>
                </a:solidFill>
              </a:rPr>
              <a:t>Click </a:t>
            </a:r>
            <a:r>
              <a:rPr lang="it-IT" b="1" dirty="0" err="1">
                <a:solidFill>
                  <a:srgbClr val="1C3046"/>
                </a:solidFill>
              </a:rPr>
              <a:t>here</a:t>
            </a:r>
            <a:r>
              <a:rPr lang="it-IT" b="1" dirty="0">
                <a:solidFill>
                  <a:srgbClr val="1C3046"/>
                </a:solidFill>
              </a:rPr>
              <a:t> to </a:t>
            </a:r>
            <a:r>
              <a:rPr lang="it-IT" b="1" dirty="0" err="1">
                <a:solidFill>
                  <a:srgbClr val="1C3046"/>
                </a:solidFill>
              </a:rPr>
              <a:t>add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5035836" y="-3"/>
            <a:ext cx="1303646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878656" y="-2404"/>
            <a:ext cx="1142863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381465" y="0"/>
            <a:ext cx="1601457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3"/>
            <a:ext cx="643613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sp>
        <p:nvSpPr>
          <p:cNvPr id="15" name="Segnaposto testo 3">
            <a:extLst>
              <a:ext uri="{FF2B5EF4-FFF2-40B4-BE49-F238E27FC236}">
                <a16:creationId xmlns:a16="http://schemas.microsoft.com/office/drawing/2014/main" id="{CB6AB942-1F6F-D740-9623-04930E39D57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17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Immagine 33">
            <a:extLst>
              <a:ext uri="{FF2B5EF4-FFF2-40B4-BE49-F238E27FC236}">
                <a16:creationId xmlns:a16="http://schemas.microsoft.com/office/drawing/2014/main" id="{E748C170-E3A2-4036-BB02-1958ADA9CF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2230377E-78D8-44FD-B341-8F4ED9188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2" name="Rettangolo 41">
            <a:extLst>
              <a:ext uri="{FF2B5EF4-FFF2-40B4-BE49-F238E27FC236}">
                <a16:creationId xmlns:a16="http://schemas.microsoft.com/office/drawing/2014/main" id="{72ADA07B-AD55-4EFA-9DCD-327EED436DB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8908929C-8E44-1A4A-A572-D417C01C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A1CF1935-6208-F949-8DA8-22C8D0B596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43" name="Footer Placeholder 4">
            <a:extLst>
              <a:ext uri="{FF2B5EF4-FFF2-40B4-BE49-F238E27FC236}">
                <a16:creationId xmlns:a16="http://schemas.microsoft.com/office/drawing/2014/main" id="{01410308-86A1-CE4F-8695-F61533B91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51520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lang="en-GB" sz="26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lang="en-GB" sz="24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644009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 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8" name="Immagine 37">
            <a:extLst>
              <a:ext uri="{FF2B5EF4-FFF2-40B4-BE49-F238E27FC236}">
                <a16:creationId xmlns:a16="http://schemas.microsoft.com/office/drawing/2014/main" id="{6E92571F-B9E2-4515-A851-FD195B1690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928418AB-C8AD-472B-89A7-2D6A16B3D9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6" name="Rettangolo 45">
            <a:extLst>
              <a:ext uri="{FF2B5EF4-FFF2-40B4-BE49-F238E27FC236}">
                <a16:creationId xmlns:a16="http://schemas.microsoft.com/office/drawing/2014/main" id="{123C6A7A-0C9A-4D82-B852-DF92CC423C4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00EFEDC4-EF62-9343-9EE9-EB34B88BB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2" name="Date Placeholder 3">
            <a:extLst>
              <a:ext uri="{FF2B5EF4-FFF2-40B4-BE49-F238E27FC236}">
                <a16:creationId xmlns:a16="http://schemas.microsoft.com/office/drawing/2014/main" id="{8BDDDF39-2847-5C45-8C28-79E66DD097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43" name="Footer Placeholder 4">
            <a:extLst>
              <a:ext uri="{FF2B5EF4-FFF2-40B4-BE49-F238E27FC236}">
                <a16:creationId xmlns:a16="http://schemas.microsoft.com/office/drawing/2014/main" id="{E515CF22-948A-774C-8025-06D4D9860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40" name="Segnaposto testo 3">
            <a:extLst>
              <a:ext uri="{FF2B5EF4-FFF2-40B4-BE49-F238E27FC236}">
                <a16:creationId xmlns:a16="http://schemas.microsoft.com/office/drawing/2014/main" id="{26E22B5B-74B7-984A-B35C-01F845E6DC7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Text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1252496-1750-864D-B854-CEE0315DE69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 rot="5400000">
            <a:off x="2123727" y="-603447"/>
            <a:ext cx="4896546" cy="8640960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r>
              <a:rPr lang="en-GB" noProof="0" dirty="0"/>
              <a:t> </a:t>
            </a:r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cxnSp>
        <p:nvCxnSpPr>
          <p:cNvPr id="40" name="Connettore 1 39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Immagine 31">
            <a:extLst>
              <a:ext uri="{FF2B5EF4-FFF2-40B4-BE49-F238E27FC236}">
                <a16:creationId xmlns:a16="http://schemas.microsoft.com/office/drawing/2014/main" id="{FA6B2CD8-FEE8-4B8F-B1F0-EA8D83797BB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7" name="Immagine 36">
            <a:extLst>
              <a:ext uri="{FF2B5EF4-FFF2-40B4-BE49-F238E27FC236}">
                <a16:creationId xmlns:a16="http://schemas.microsoft.com/office/drawing/2014/main" id="{0EBFEB97-F397-4880-BA39-E13E87E319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5" name="Rettangolo 44">
            <a:extLst>
              <a:ext uri="{FF2B5EF4-FFF2-40B4-BE49-F238E27FC236}">
                <a16:creationId xmlns:a16="http://schemas.microsoft.com/office/drawing/2014/main" id="{D9796DA9-E1E4-4FB4-8943-01C592107B8A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8331AB2-FA10-F049-BA93-704EC2A5F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89817EDF-DE74-3540-B1AD-C331BAC215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BE6B5B4-AF6A-764F-AC9F-BFC02551E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15" name="Segnaposto testo 3">
            <a:extLst>
              <a:ext uri="{FF2B5EF4-FFF2-40B4-BE49-F238E27FC236}">
                <a16:creationId xmlns:a16="http://schemas.microsoft.com/office/drawing/2014/main" id="{2D92F18E-5415-984E-8376-0329B157E52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92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341E515-DD63-3D42-B42C-9035172A73D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3568" y="2849622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6408EAB-6398-5543-8CB0-5155F921C6F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83568" y="2162303"/>
            <a:ext cx="5883079" cy="5564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B48407DB-BA49-C94D-ADD2-877CBDD6C6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33419"/>
            <a:ext cx="9144000" cy="56665"/>
          </a:xfrm>
          <a:prstGeom prst="rect">
            <a:avLst/>
          </a:prstGeom>
        </p:spPr>
      </p:pic>
      <p:sp>
        <p:nvSpPr>
          <p:cNvPr id="16" name="Segnaposto testo 3">
            <a:extLst>
              <a:ext uri="{FF2B5EF4-FFF2-40B4-BE49-F238E27FC236}">
                <a16:creationId xmlns:a16="http://schemas.microsoft.com/office/drawing/2014/main" id="{6CFA5BBC-FB79-3941-902F-8F674A72F7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3568" y="1484784"/>
            <a:ext cx="5980803" cy="5858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F32A041-669E-4668-AFFC-D799D71AE9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4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ised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89775736-39B8-4946-BA4E-2E26123BEAA4}"/>
              </a:ext>
            </a:extLst>
          </p:cNvPr>
          <p:cNvSpPr txBox="1"/>
          <p:nvPr userDrawn="1"/>
        </p:nvSpPr>
        <p:spPr>
          <a:xfrm>
            <a:off x="3131840" y="5919963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4E9FBBCD-1A09-854C-AD37-ABFC23BF721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5838387"/>
            <a:ext cx="589524" cy="578959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AB059FA9-527F-3047-9752-90211709898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8" y="5803404"/>
            <a:ext cx="644783" cy="633228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04016F19-9C1F-4B4E-A65D-FC565E20B416}"/>
              </a:ext>
            </a:extLst>
          </p:cNvPr>
          <p:cNvSpPr txBox="1"/>
          <p:nvPr userDrawn="1"/>
        </p:nvSpPr>
        <p:spPr>
          <a:xfrm>
            <a:off x="5004049" y="5892828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D2F45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D2F45"/>
              </a:solidFill>
              <a:ea typeface="Source Sans Pro" charset="0"/>
              <a:cs typeface="Source Sans Pro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07" y="3358840"/>
            <a:ext cx="1784961" cy="2231201"/>
          </a:xfrm>
          <a:prstGeom prst="rect">
            <a:avLst/>
          </a:prstGeom>
        </p:spPr>
      </p:pic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97C3FAB3-381B-274E-9A7E-CD86B4B697B3}"/>
              </a:ext>
            </a:extLst>
          </p:cNvPr>
          <p:cNvCxnSpPr/>
          <p:nvPr userDrawn="1"/>
        </p:nvCxnSpPr>
        <p:spPr>
          <a:xfrm>
            <a:off x="671555" y="2929632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olo 22">
            <a:extLst>
              <a:ext uri="{FF2B5EF4-FFF2-40B4-BE49-F238E27FC236}">
                <a16:creationId xmlns:a16="http://schemas.microsoft.com/office/drawing/2014/main" id="{91A4CF75-7F87-534F-870F-ED5701E571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7702" y="1772817"/>
            <a:ext cx="2894178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it-IT" b="1" dirty="0" err="1">
                <a:solidFill>
                  <a:srgbClr val="1C3046"/>
                </a:solidFill>
              </a:rPr>
              <a:t>Thank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you</a:t>
            </a:r>
            <a:r>
              <a:rPr lang="it-IT" b="1" dirty="0">
                <a:solidFill>
                  <a:srgbClr val="1C3046"/>
                </a:solidFill>
              </a:rPr>
              <a:t> for </a:t>
            </a:r>
            <a:r>
              <a:rPr lang="it-IT" b="1" dirty="0" err="1">
                <a:solidFill>
                  <a:srgbClr val="1C3046"/>
                </a:solidFill>
              </a:rPr>
              <a:t>your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attention</a:t>
            </a:r>
            <a:r>
              <a:rPr lang="it-IT" b="1" dirty="0">
                <a:solidFill>
                  <a:srgbClr val="1C3046"/>
                </a:solidFill>
              </a:rPr>
              <a:t>!</a:t>
            </a:r>
            <a:endParaRPr lang="en-GB" dirty="0"/>
          </a:p>
        </p:txBody>
      </p:sp>
      <p:sp>
        <p:nvSpPr>
          <p:cNvPr id="33" name="Segnaposto contenuto 32">
            <a:extLst>
              <a:ext uri="{FF2B5EF4-FFF2-40B4-BE49-F238E27FC236}">
                <a16:creationId xmlns:a16="http://schemas.microsoft.com/office/drawing/2014/main" id="{EFF3BDC9-F42A-914E-9BE9-F145917FEA3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508104" y="1773238"/>
            <a:ext cx="3385071" cy="1585912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indent="0">
              <a:buNone/>
            </a:pPr>
            <a:r>
              <a:rPr lang="en-GB" sz="1800" b="1" dirty="0">
                <a:solidFill>
                  <a:srgbClr val="1C3046"/>
                </a:solidFill>
              </a:rPr>
              <a:t>Contact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1C3046"/>
                </a:solidFill>
              </a:rPr>
              <a:t>Lorem ipsum </a:t>
            </a:r>
            <a:r>
              <a:rPr lang="en-GB" sz="1800" dirty="0" err="1">
                <a:solidFill>
                  <a:srgbClr val="1C3046"/>
                </a:solidFill>
              </a:rPr>
              <a:t>dolor</a:t>
            </a:r>
            <a:r>
              <a:rPr lang="en-GB" sz="1800" dirty="0">
                <a:solidFill>
                  <a:srgbClr val="1C3046"/>
                </a:solidFill>
              </a:rPr>
              <a:t> sit </a:t>
            </a:r>
            <a:r>
              <a:rPr lang="en-GB" sz="1800" dirty="0" err="1">
                <a:solidFill>
                  <a:srgbClr val="1C3046"/>
                </a:solidFill>
              </a:rPr>
              <a:t>amet</a:t>
            </a:r>
            <a:r>
              <a:rPr lang="en-GB" sz="1800" dirty="0">
                <a:solidFill>
                  <a:srgbClr val="1C3046"/>
                </a:solidFill>
              </a:rPr>
              <a:t>, </a:t>
            </a:r>
            <a:r>
              <a:rPr lang="en-GB" sz="1800" dirty="0" err="1">
                <a:solidFill>
                  <a:srgbClr val="1C3046"/>
                </a:solidFill>
              </a:rPr>
              <a:t>consectetur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adipisicing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elit</a:t>
            </a:r>
            <a:r>
              <a:rPr lang="en-GB" sz="1800" dirty="0">
                <a:solidFill>
                  <a:srgbClr val="1C3046"/>
                </a:solidFill>
              </a:rPr>
              <a:t>, </a:t>
            </a:r>
            <a:r>
              <a:rPr lang="en-GB" sz="1800" dirty="0" err="1">
                <a:solidFill>
                  <a:srgbClr val="1C3046"/>
                </a:solidFill>
              </a:rPr>
              <a:t>sed</a:t>
            </a:r>
            <a:r>
              <a:rPr lang="en-GB" sz="1800" dirty="0">
                <a:solidFill>
                  <a:srgbClr val="1C3046"/>
                </a:solidFill>
              </a:rPr>
              <a:t> do </a:t>
            </a:r>
            <a:r>
              <a:rPr lang="en-GB" sz="1800" dirty="0" err="1">
                <a:solidFill>
                  <a:srgbClr val="1C3046"/>
                </a:solidFill>
              </a:rPr>
              <a:t>eiusmod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tempor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incididunt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ut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labore</a:t>
            </a:r>
            <a:r>
              <a:rPr lang="en-GB" sz="1800" dirty="0">
                <a:solidFill>
                  <a:srgbClr val="1C3046"/>
                </a:solidFill>
              </a:rPr>
              <a:t> et </a:t>
            </a:r>
            <a:r>
              <a:rPr lang="en-GB" sz="1800" dirty="0" err="1">
                <a:solidFill>
                  <a:srgbClr val="1C3046"/>
                </a:solidFill>
              </a:rPr>
              <a:t>dolore</a:t>
            </a:r>
            <a:r>
              <a:rPr lang="en-GB" sz="1800" dirty="0">
                <a:solidFill>
                  <a:srgbClr val="1C3046"/>
                </a:solidFill>
              </a:rPr>
              <a:t> magna</a:t>
            </a:r>
          </a:p>
        </p:txBody>
      </p:sp>
      <p:sp>
        <p:nvSpPr>
          <p:cNvPr id="34" name="Segnaposto contenuto 32">
            <a:extLst>
              <a:ext uri="{FF2B5EF4-FFF2-40B4-BE49-F238E27FC236}">
                <a16:creationId xmlns:a16="http://schemas.microsoft.com/office/drawing/2014/main" id="{7E962D83-1102-414B-ACBE-1C6C8F8FE54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7105" y="3163634"/>
            <a:ext cx="2484735" cy="409382"/>
          </a:xfrm>
          <a:prstGeom prst="rect">
            <a:avLst/>
          </a:prstGeom>
        </p:spPr>
        <p:txBody>
          <a:bodyPr>
            <a:normAutofit/>
          </a:bodyPr>
          <a:lstStyle>
            <a:lvl1pPr marL="285750" marR="0" indent="-2857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1800" i="1" dirty="0" err="1"/>
              <a:t>Questions</a:t>
            </a:r>
            <a:r>
              <a:rPr lang="it-IT" sz="1800" i="1" dirty="0"/>
              <a:t>?</a:t>
            </a:r>
          </a:p>
          <a:p>
            <a:pPr marL="0" indent="0">
              <a:buNone/>
            </a:pPr>
            <a:endParaRPr lang="it-IT" sz="1800" i="1" dirty="0"/>
          </a:p>
        </p:txBody>
      </p: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  <p:sp>
        <p:nvSpPr>
          <p:cNvPr id="12" name="Rettangolo 11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15" name="Segnaposto contenuto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241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E31386F-E162-934A-8D1F-9D95C069AE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864FEF-6066-9447-AB93-1A0F90C443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2C92904-4608-474D-BBAB-CD0DAE59C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cxnSp>
        <p:nvCxnSpPr>
          <p:cNvPr id="7" name="Connettore 1 6">
            <a:extLst>
              <a:ext uri="{FF2B5EF4-FFF2-40B4-BE49-F238E27FC236}">
                <a16:creationId xmlns:a16="http://schemas.microsoft.com/office/drawing/2014/main" id="{1319845F-1E54-2745-8B1A-D63A20E61931}"/>
              </a:ext>
            </a:extLst>
          </p:cNvPr>
          <p:cNvCxnSpPr>
            <a:cxnSpLocks/>
          </p:cNvCxnSpPr>
          <p:nvPr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ttangolo 7">
            <a:extLst>
              <a:ext uri="{FF2B5EF4-FFF2-40B4-BE49-F238E27FC236}">
                <a16:creationId xmlns:a16="http://schemas.microsoft.com/office/drawing/2014/main" id="{1A085F82-CD25-8A4D-8A2C-FFC5CB539BB8}"/>
              </a:ext>
            </a:extLst>
          </p:cNvPr>
          <p:cNvSpPr/>
          <p:nvPr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0" r:id="rId5"/>
    <p:sldLayoutId id="2147483712" r:id="rId6"/>
    <p:sldLayoutId id="2147483711" r:id="rId7"/>
    <p:sldLayoutId id="2147483713" r:id="rId8"/>
  </p:sldLayoutIdLst>
  <p:hf hdr="0" ftr="0"/>
  <p:txStyles>
    <p:titleStyle>
      <a:lvl1pPr algn="l" defTabSz="342900" rtl="0" eaLnBrk="1" latinLnBrk="0" hangingPunct="1">
        <a:spcBef>
          <a:spcPct val="0"/>
        </a:spcBef>
        <a:buNone/>
        <a:defRPr sz="3200" b="1" kern="1200">
          <a:solidFill>
            <a:srgbClr val="1C3046"/>
          </a:solidFill>
          <a:latin typeface="+mn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jira.eosc-hub.eu/secure/Dashboard.jspa?selectPageId=10305" TargetMode="External"/><Relationship Id="rId2" Type="http://schemas.openxmlformats.org/officeDocument/2006/relationships/hyperlink" Target="https://jira.eosc-hub.eu/secure/Dashboard.jspa?selectPageId=1030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jira.eosc-hub.eu/secure/Dashboard.jspa?selectPageId=10300" TargetMode="External"/><Relationship Id="rId4" Type="http://schemas.openxmlformats.org/officeDocument/2006/relationships/hyperlink" Target="https://jira.eosc-hub.eu/secure/Dashboard.jspa?selectPageId=10306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jira.eosc-hub.eu/projects/EOSCCHM" TargetMode="External"/><Relationship Id="rId2" Type="http://schemas.openxmlformats.org/officeDocument/2006/relationships/hyperlink" Target="https://jira.eosc-hub.eu/projects/EOSCWP1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95546774-C6AD-1E4D-90C4-6DE511E551C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err="1"/>
              <a:t>Małgorzata</a:t>
            </a:r>
            <a:r>
              <a:rPr lang="en-GB" dirty="0"/>
              <a:t> </a:t>
            </a:r>
            <a:r>
              <a:rPr lang="en-GB" dirty="0" err="1"/>
              <a:t>Krakowian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C573EE-843B-E046-8572-EB8AD67C71C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259632" y="2420888"/>
            <a:ext cx="6913066" cy="1512366"/>
          </a:xfrm>
        </p:spPr>
        <p:txBody>
          <a:bodyPr>
            <a:normAutofit/>
          </a:bodyPr>
          <a:lstStyle/>
          <a:p>
            <a:r>
              <a:rPr lang="en-GB" b="1" dirty="0"/>
              <a:t>Interfaces between WP10, WP4 and the CHM, RDM and WP2 SPM processes</a:t>
            </a: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BA7AD28B-C595-4505-A53C-4A8CA5E69B72}"/>
              </a:ext>
            </a:extLst>
          </p:cNvPr>
          <p:cNvSpPr txBox="1"/>
          <p:nvPr/>
        </p:nvSpPr>
        <p:spPr>
          <a:xfrm>
            <a:off x="3467713" y="4953473"/>
            <a:ext cx="5616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1600" b="1" dirty="0">
                <a:solidFill>
                  <a:srgbClr val="1C3046"/>
                </a:solidFill>
              </a:rPr>
              <a:t>Dissemination level</a:t>
            </a:r>
            <a:r>
              <a:rPr lang="en-GB" sz="1600" dirty="0">
                <a:solidFill>
                  <a:srgbClr val="1C3046"/>
                </a:solidFill>
              </a:rPr>
              <a:t>: Public</a:t>
            </a:r>
          </a:p>
        </p:txBody>
      </p:sp>
    </p:spTree>
    <p:extLst>
      <p:ext uri="{BB962C8B-B14F-4D97-AF65-F5344CB8AC3E}">
        <p14:creationId xmlns:p14="http://schemas.microsoft.com/office/powerpoint/2010/main" val="982740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/>
              <a:t>Jira dashboards </a:t>
            </a:r>
            <a:r>
              <a:rPr lang="en-GB" dirty="0"/>
              <a:t>to simply monitor the requirements per WP/Task/Technical Area, see below:</a:t>
            </a:r>
            <a:br>
              <a:rPr lang="en-GB" dirty="0"/>
            </a:br>
            <a:r>
              <a:rPr lang="en-GB" dirty="0"/>
              <a:t>- WP5 dashboard</a:t>
            </a:r>
          </a:p>
          <a:p>
            <a:pPr lvl="2"/>
            <a:r>
              <a:rPr lang="en-GB" sz="2200" dirty="0">
                <a:hlinkClick r:id="rId2"/>
              </a:rPr>
              <a:t>https://jira.eosc-hub.eu/secure/Dashboard.jspa?selectPageId=10304</a:t>
            </a:r>
            <a:endParaRPr lang="en-GB" sz="2200" dirty="0"/>
          </a:p>
          <a:p>
            <a:pPr lvl="1"/>
            <a:r>
              <a:rPr lang="en-GB" dirty="0"/>
              <a:t>WP6 dashboard</a:t>
            </a:r>
          </a:p>
          <a:p>
            <a:pPr lvl="2"/>
            <a:r>
              <a:rPr lang="en-GB" sz="2200" dirty="0">
                <a:hlinkClick r:id="rId3"/>
              </a:rPr>
              <a:t>https://jira.eosc-hub.eu/secure/Dashboard.jspa?selectPageId=10305</a:t>
            </a:r>
            <a:endParaRPr lang="en-GB" sz="2200" dirty="0"/>
          </a:p>
          <a:p>
            <a:pPr lvl="1"/>
            <a:r>
              <a:rPr lang="en-GB" dirty="0"/>
              <a:t>WP7 dashboard</a:t>
            </a:r>
          </a:p>
          <a:p>
            <a:pPr lvl="2"/>
            <a:r>
              <a:rPr lang="en-GB" sz="2200" dirty="0">
                <a:hlinkClick r:id="rId4"/>
              </a:rPr>
              <a:t>https://jira.eosc-hub.eu/secure/Dashboard.jspa?selectPageId=10306</a:t>
            </a:r>
            <a:endParaRPr lang="en-GB" sz="2200" dirty="0"/>
          </a:p>
          <a:p>
            <a:pPr lvl="1"/>
            <a:r>
              <a:rPr lang="en-GB" dirty="0"/>
              <a:t>Technical areas dashboard</a:t>
            </a:r>
          </a:p>
          <a:p>
            <a:pPr lvl="2"/>
            <a:r>
              <a:rPr lang="en-GB" sz="2200" dirty="0">
                <a:hlinkClick r:id="rId5"/>
              </a:rPr>
              <a:t>https://jira.eosc-hub.eu/secure/Dashboard.jspa?selectPageId=10300</a:t>
            </a:r>
            <a:endParaRPr lang="en-GB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5737-2382-4260-B8E9-BD404C893E71}" type="datetime1">
              <a:rPr lang="en-US" smtClean="0"/>
              <a:t>10/1/2018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804516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Content Placeholder 5" descr="TCOM - EGI JIRA - Mozilla Firefox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02"/>
          <a:stretch/>
        </p:blipFill>
        <p:spPr>
          <a:xfrm>
            <a:off x="250825" y="1196752"/>
            <a:ext cx="8642350" cy="4817519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F5B1-AC9A-4AC8-AF70-D70C94E6B38B}" type="datetime1">
              <a:rPr lang="en-US" smtClean="0"/>
              <a:t>10/1/2018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JIRA dashboard</a:t>
            </a:r>
          </a:p>
        </p:txBody>
      </p:sp>
    </p:spTree>
    <p:extLst>
      <p:ext uri="{BB962C8B-B14F-4D97-AF65-F5344CB8AC3E}">
        <p14:creationId xmlns:p14="http://schemas.microsoft.com/office/powerpoint/2010/main" val="484824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/>
              <a:t>WP2 Strategy and Business Development</a:t>
            </a:r>
          </a:p>
          <a:p>
            <a:pPr lvl="1"/>
            <a:r>
              <a:rPr lang="en-GB" sz="2200" dirty="0"/>
              <a:t>The goal is to support evolution of services by managing the service roadmap, service portfolio and service catalogue, in collaboration with the Technology Committee.</a:t>
            </a:r>
          </a:p>
          <a:p>
            <a:pPr lvl="1"/>
            <a:r>
              <a:rPr lang="en-GB" sz="2100" b="1" dirty="0">
                <a:solidFill>
                  <a:schemeClr val="tx2"/>
                </a:solidFill>
              </a:rPr>
              <a:t>WP2.2 Service roadmap, service portfolio and service catalogue</a:t>
            </a:r>
          </a:p>
          <a:p>
            <a:r>
              <a:rPr lang="en-GB" b="1" dirty="0"/>
              <a:t>WP4 Federated Service Management</a:t>
            </a:r>
          </a:p>
          <a:p>
            <a:pPr lvl="1"/>
            <a:r>
              <a:rPr lang="en-GB" sz="2000" dirty="0"/>
              <a:t>The goal is to implement ITSM best practices across the federation.</a:t>
            </a:r>
          </a:p>
          <a:p>
            <a:pPr lvl="1"/>
            <a:r>
              <a:rPr lang="en-GB" sz="2100" b="1" dirty="0">
                <a:solidFill>
                  <a:schemeClr val="tx2"/>
                </a:solidFill>
              </a:rPr>
              <a:t>WP4.6 Configuration Management, Change Management, Release and Deployment Management </a:t>
            </a:r>
          </a:p>
          <a:p>
            <a:r>
              <a:rPr lang="en-GB" dirty="0"/>
              <a:t>WP10 Technical coordination</a:t>
            </a:r>
          </a:p>
          <a:p>
            <a:pPr lvl="1"/>
            <a:r>
              <a:rPr lang="en-GB" sz="2000" dirty="0"/>
              <a:t>The goal is to provide technical coordination within the project.</a:t>
            </a:r>
          </a:p>
          <a:p>
            <a:pPr lvl="1"/>
            <a:r>
              <a:rPr lang="en-GB" sz="2100" b="1" dirty="0">
                <a:solidFill>
                  <a:schemeClr val="tx2"/>
                </a:solidFill>
              </a:rPr>
              <a:t>WP10.1 Technical Roadmap (TCOM)</a:t>
            </a:r>
          </a:p>
          <a:p>
            <a:pPr lvl="1"/>
            <a:r>
              <a:rPr lang="en-GB" sz="2100" b="1" dirty="0">
                <a:solidFill>
                  <a:schemeClr val="tx2"/>
                </a:solidFill>
              </a:rPr>
              <a:t>WP10.2 Service Catalogue Technical Evolution </a:t>
            </a:r>
          </a:p>
          <a:p>
            <a:pPr lvl="1"/>
            <a:r>
              <a:rPr lang="en-GB" sz="2100" b="1" dirty="0">
                <a:solidFill>
                  <a:schemeClr val="tx2"/>
                </a:solidFill>
              </a:rPr>
              <a:t>WP10.3 Community Requirement Analysis and Technical support</a:t>
            </a:r>
          </a:p>
          <a:p>
            <a:pPr lvl="1"/>
            <a:r>
              <a:rPr lang="en-GB" sz="2100" b="1" dirty="0">
                <a:solidFill>
                  <a:schemeClr val="tx2"/>
                </a:solidFill>
              </a:rPr>
              <a:t>WP10.4 Common service building requirements and gap analysis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D8A3-9FF6-4C33-A540-2124CEF529AE}" type="datetime1">
              <a:rPr lang="en-US" smtClean="0"/>
              <a:t>10/1/2018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2366586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Define interfaces and way of collaboration between different tasks to:</a:t>
            </a:r>
          </a:p>
          <a:p>
            <a:pPr lvl="1"/>
            <a:r>
              <a:rPr lang="en-GB" dirty="0"/>
              <a:t>Avoid duplication </a:t>
            </a:r>
          </a:p>
          <a:p>
            <a:pPr lvl="1"/>
            <a:r>
              <a:rPr lang="en-GB" dirty="0"/>
              <a:t>Avoid confusion </a:t>
            </a:r>
          </a:p>
          <a:p>
            <a:pPr lvl="1"/>
            <a:r>
              <a:rPr lang="en-GB" dirty="0"/>
              <a:t>Simplify communication with developers</a:t>
            </a:r>
          </a:p>
          <a:p>
            <a:pPr lvl="1"/>
            <a:r>
              <a:rPr lang="en-GB" dirty="0"/>
              <a:t>Avoid implementation of processes detached from the project activities </a:t>
            </a:r>
          </a:p>
          <a:p>
            <a:pPr lvl="1"/>
            <a:endParaRPr lang="en-GB" dirty="0"/>
          </a:p>
          <a:p>
            <a:pPr marL="500062" indent="-457200">
              <a:buFont typeface="Arial" panose="020B0604020202020204" pitchFamily="34" charset="0"/>
              <a:buChar char="•"/>
            </a:pPr>
            <a:r>
              <a:rPr lang="en-GB" dirty="0"/>
              <a:t>Team: M. </a:t>
            </a:r>
            <a:r>
              <a:rPr lang="en-GB" dirty="0" err="1"/>
              <a:t>Krakowian</a:t>
            </a:r>
            <a:r>
              <a:rPr lang="en-GB" dirty="0"/>
              <a:t>, P. Weber, G. </a:t>
            </a:r>
            <a:r>
              <a:rPr lang="en-GB" dirty="0" err="1"/>
              <a:t>Donvito</a:t>
            </a:r>
            <a:r>
              <a:rPr lang="en-GB" dirty="0"/>
              <a:t>, D. </a:t>
            </a:r>
            <a:r>
              <a:rPr lang="en-GB" dirty="0" err="1"/>
              <a:t>Scardaci</a:t>
            </a:r>
            <a:r>
              <a:rPr lang="en-GB" dirty="0"/>
              <a:t>, M. </a:t>
            </a:r>
            <a:r>
              <a:rPr lang="en-GB" dirty="0" err="1"/>
              <a:t>Viljoen</a:t>
            </a:r>
            <a:r>
              <a:rPr lang="en-GB" dirty="0"/>
              <a:t>, J. Pina, I. </a:t>
            </a:r>
            <a:r>
              <a:rPr lang="en-GB" dirty="0" err="1"/>
              <a:t>Bierenbaum</a:t>
            </a:r>
            <a:r>
              <a:rPr lang="en-GB" dirty="0"/>
              <a:t>, S. </a:t>
            </a:r>
            <a:r>
              <a:rPr lang="en-GB" dirty="0" err="1"/>
              <a:t>Holsinger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4910-A40F-4068-9F3D-5636BDD9D068}" type="datetime1">
              <a:rPr lang="en-US" smtClean="0"/>
              <a:t>10/1/2018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Goal</a:t>
            </a:r>
          </a:p>
        </p:txBody>
      </p:sp>
    </p:spTree>
    <p:extLst>
      <p:ext uri="{BB962C8B-B14F-4D97-AF65-F5344CB8AC3E}">
        <p14:creationId xmlns:p14="http://schemas.microsoft.com/office/powerpoint/2010/main" val="1153363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56792"/>
            <a:ext cx="8305800" cy="42672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C532-5141-43C3-A386-F234DC662B5F}" type="datetime1">
              <a:rPr lang="en-US" smtClean="0"/>
              <a:t>10/1/2018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619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68760"/>
            <a:ext cx="8681432" cy="115912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5EE1-41B3-49A2-ACF7-E7AD4D195ABC}" type="datetime1">
              <a:rPr lang="en-US" smtClean="0"/>
              <a:t>10/1/2018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WP 10 Requirements gathering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9552" y="3140968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Requirements gathering from CC, TS, BP and CRM (customer reviews)</a:t>
            </a:r>
          </a:p>
          <a:p>
            <a:pPr marL="342900" indent="-342900">
              <a:buAutoNum type="arabicPeriod"/>
            </a:pPr>
            <a:r>
              <a:rPr lang="en-GB" dirty="0"/>
              <a:t>Analysis of the requirements and gap analysis</a:t>
            </a:r>
          </a:p>
          <a:p>
            <a:pPr marL="342900" indent="-342900">
              <a:buAutoNum type="arabicPeriod"/>
            </a:pPr>
            <a:r>
              <a:rPr lang="en-GB" dirty="0"/>
              <a:t>In case of capacity needs -&gt; Order management </a:t>
            </a:r>
          </a:p>
        </p:txBody>
      </p:sp>
    </p:spTree>
    <p:extLst>
      <p:ext uri="{BB962C8B-B14F-4D97-AF65-F5344CB8AC3E}">
        <p14:creationId xmlns:p14="http://schemas.microsoft.com/office/powerpoint/2010/main" val="1527462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FEA93-CFD9-439F-B6AB-2A9F75CFA193}" type="datetime1">
              <a:rPr lang="en-US" smtClean="0"/>
              <a:t>10/1/2018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WP10 and SPM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764704"/>
            <a:ext cx="6481812" cy="3564245"/>
          </a:xfrm>
        </p:spPr>
      </p:pic>
      <p:sp>
        <p:nvSpPr>
          <p:cNvPr id="10" name="TextBox 9"/>
          <p:cNvSpPr txBox="1"/>
          <p:nvPr/>
        </p:nvSpPr>
        <p:spPr>
          <a:xfrm>
            <a:off x="611560" y="4653136"/>
            <a:ext cx="7488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In case of GAP identified, new SDTP will be initiated by T10.4 and supported by T10.2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TCOM will advice on standards and best practices to be followed and general impact on EOSC-hub catalogue  (big picture)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In case of no GAP identified, there will be no need for new SDTP and requirement will be evaluated by Technical groups </a:t>
            </a:r>
          </a:p>
        </p:txBody>
      </p:sp>
    </p:spTree>
    <p:extLst>
      <p:ext uri="{BB962C8B-B14F-4D97-AF65-F5344CB8AC3E}">
        <p14:creationId xmlns:p14="http://schemas.microsoft.com/office/powerpoint/2010/main" val="1742627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24744"/>
            <a:ext cx="4425950" cy="250825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0AC9-6938-4C01-9786-790B23CD0720}" type="datetime1">
              <a:rPr lang="en-US" smtClean="0"/>
              <a:t>10/1/2018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WP10 and CHM and RDM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6817" y="3922336"/>
            <a:ext cx="74888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In case of no gap, Technical Groups will perform initial risk analysis of the change request and register them as change request in CHM process to be evaluated and prioritize.</a:t>
            </a:r>
          </a:p>
          <a:p>
            <a:pPr marL="342900" indent="-342900">
              <a:buAutoNum type="arabicPeriod"/>
            </a:pPr>
            <a:r>
              <a:rPr lang="en-GB" dirty="0"/>
              <a:t>Implementation of changes and new functionalities will be organized and managed within WP5 WP6 and WP7 (by software developers)</a:t>
            </a:r>
          </a:p>
          <a:p>
            <a:pPr marL="342900" indent="-342900">
              <a:buAutoNum type="arabicPeriod"/>
            </a:pPr>
            <a:r>
              <a:rPr lang="en-GB" dirty="0"/>
              <a:t>Deployment of new release will follow RDM policy and procedures 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3420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56792"/>
            <a:ext cx="8305800" cy="42672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C532-5141-43C3-A386-F234DC662B5F}" type="datetime1">
              <a:rPr lang="en-US" smtClean="0"/>
              <a:t>10/1/2018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682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JIRA project to record all the technical requirements</a:t>
            </a:r>
            <a:r>
              <a:rPr lang="en-GB" dirty="0"/>
              <a:t>:</a:t>
            </a:r>
          </a:p>
          <a:p>
            <a:pPr lvl="1"/>
            <a:r>
              <a:rPr lang="en-GB" dirty="0">
                <a:hlinkClick r:id="rId2"/>
              </a:rPr>
              <a:t>https://jira.eosc-hub.eu/projects/EOSCWP10</a:t>
            </a:r>
            <a:r>
              <a:rPr lang="en-GB" dirty="0"/>
              <a:t> </a:t>
            </a:r>
          </a:p>
          <a:p>
            <a:r>
              <a:rPr lang="en-GB" b="1" dirty="0"/>
              <a:t>Service providers (WP5, WP6, WP7) should follow-up the requirements </a:t>
            </a:r>
            <a:r>
              <a:rPr lang="en-GB" dirty="0"/>
              <a:t>in collaboration with the EOSC-hub technical support activities (WP10). The technical roadmap of each service should take into account these requirements.</a:t>
            </a:r>
          </a:p>
          <a:p>
            <a:r>
              <a:rPr lang="en-GB" b="1" dirty="0"/>
              <a:t>JIRA project for Change requests:</a:t>
            </a:r>
          </a:p>
          <a:p>
            <a:pPr lvl="1"/>
            <a:r>
              <a:rPr lang="en-GB" dirty="0">
                <a:hlinkClick r:id="rId3"/>
              </a:rPr>
              <a:t>https://jira.eosc-hub.eu/projects/EOSCCHM</a:t>
            </a:r>
            <a:r>
              <a:rPr lang="en-GB" dirty="0"/>
              <a:t> 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99C8-935F-4BFE-8A19-4AA17E2A9845}" type="datetime1">
              <a:rPr lang="en-US" smtClean="0"/>
              <a:t>10/1/2018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665106833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8" id="{4751AB5D-640C-3342-BFAA-5DB4E45F457D}" vid="{E170F76C-6CC7-B945-846A-6208DD64BB9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EOSC-hub_ppt-2</Template>
  <TotalTime>2337</TotalTime>
  <Words>397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Alte DIN 1451 Mittelschrift</vt:lpstr>
      <vt:lpstr>Alte DIN 1451 Mittelschrift gepraegt</vt:lpstr>
      <vt:lpstr>Arial</vt:lpstr>
      <vt:lpstr>Calibri</vt:lpstr>
      <vt:lpstr>Open Sans</vt:lpstr>
      <vt:lpstr>Source Sans Pro</vt:lpstr>
      <vt:lpstr>Wingdings</vt:lpstr>
      <vt:lpstr>slide_base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Caterina Piagentini</dc:creator>
  <cp:lastModifiedBy>Diego</cp:lastModifiedBy>
  <cp:revision>186</cp:revision>
  <dcterms:created xsi:type="dcterms:W3CDTF">2018-01-30T10:37:03Z</dcterms:created>
  <dcterms:modified xsi:type="dcterms:W3CDTF">2018-10-01T06:58:55Z</dcterms:modified>
</cp:coreProperties>
</file>