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5" r:id="rId1"/>
  </p:sldMasterIdLst>
  <p:notesMasterIdLst>
    <p:notesMasterId r:id="rId19"/>
  </p:notesMasterIdLst>
  <p:sldIdLst>
    <p:sldId id="256" r:id="rId2"/>
    <p:sldId id="257" r:id="rId3"/>
    <p:sldId id="297" r:id="rId4"/>
    <p:sldId id="298" r:id="rId5"/>
    <p:sldId id="299" r:id="rId6"/>
    <p:sldId id="300" r:id="rId7"/>
    <p:sldId id="301" r:id="rId8"/>
    <p:sldId id="302" r:id="rId9"/>
    <p:sldId id="308" r:id="rId10"/>
    <p:sldId id="304" r:id="rId11"/>
    <p:sldId id="310" r:id="rId12"/>
    <p:sldId id="303" r:id="rId13"/>
    <p:sldId id="309" r:id="rId14"/>
    <p:sldId id="305" r:id="rId15"/>
    <p:sldId id="306" r:id="rId16"/>
    <p:sldId id="307" r:id="rId17"/>
    <p:sldId id="296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F5E442-1FC0-4920-BFBA-640B594E236E}">
  <a:tblStyle styleId="{45F5E442-1FC0-4920-BFBA-640B594E23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20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8865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9829" y="5021749"/>
            <a:ext cx="58952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2923" y="5413598"/>
            <a:ext cx="64478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55578" y="6381329"/>
            <a:ext cx="8280920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4" y="6381328"/>
            <a:ext cx="422176" cy="28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hape 22"/>
          <p:cNvCxnSpPr/>
          <p:nvPr/>
        </p:nvCxnSpPr>
        <p:spPr>
          <a:xfrm>
            <a:off x="1403648" y="4941168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Shape 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2080" y="1247533"/>
            <a:ext cx="4916162" cy="12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083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" name="Shape 54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-1585"/>
            <a:ext cx="9144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923750" y="138550"/>
            <a:ext cx="51534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ised Layout">
  <p:cSld name="Customised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5838387"/>
            <a:ext cx="58952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98" y="5803404"/>
            <a:ext cx="64478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3907" y="3358840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Shape 74"/>
          <p:cNvCxnSpPr/>
          <p:nvPr/>
        </p:nvCxnSpPr>
        <p:spPr>
          <a:xfrm>
            <a:off x="671555" y="2929632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521900" y="2521524"/>
            <a:ext cx="33852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554175" y="17728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2800" b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616125" y="2912400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000" i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5521900" y="1861475"/>
            <a:ext cx="21123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hape 92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-1585"/>
            <a:ext cx="9144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Text (Vertical)">
  <p:cSld name="Title &amp; Text (Vertical)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282828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282828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083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2240"/>
              <a:buFont typeface="Calibri"/>
              <a:buChar char="-"/>
              <a:defRPr sz="28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1" name="Shape 101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-1585"/>
            <a:ext cx="9144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" name="Shape 13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s.google.com/document/d/1Sus8siJZiknIuN2dyEBTFs1NZzKSTNSwfJAN_eBCAm8/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past-training-events" TargetMode="External"/><Relationship Id="rId2" Type="http://schemas.openxmlformats.org/officeDocument/2006/relationships/hyperlink" Target="https://www.eosc-hub.eu/training-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s.google.com/document/d/1Sus8siJZiknIuN2dyEBTFs1NZzKSTNSwfJAN_eBCAm8/ed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gi.eu/display/EOSC/HowTo:+Training+Catalog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oscpilot.eu/content/d72-interim-report-and-catalogue-eosc-skills-training-and-educational-materia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training-material/" TargetMode="External"/><Relationship Id="rId2" Type="http://schemas.openxmlformats.org/officeDocument/2006/relationships/hyperlink" Target="http://www.eosc-hub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Sus8siJZiknIuN2dyEBTFs1NZzKSTNSwfJAN_eBCAm8/edit" TargetMode="External"/><Relationship Id="rId5" Type="http://schemas.openxmlformats.org/officeDocument/2006/relationships/hyperlink" Target="https://www.eosc-hub.eu/training-events/" TargetMode="External"/><Relationship Id="rId4" Type="http://schemas.openxmlformats.org/officeDocument/2006/relationships/hyperlink" Target="https://www.eosc-hub.eu/training-even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training@mailman.eosc-hub.e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ocs.google.com/document/d/1Sus8siJZiknIuN2dyEBTFs1NZzKSTNSwfJAN_eBCAm8/edi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osc-hub.eu/training-mater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998794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it-IT" i="0" dirty="0"/>
              <a:t>How to use EOSC-</a:t>
            </a:r>
            <a:r>
              <a:rPr lang="it-IT" i="0" dirty="0" err="1"/>
              <a:t>hub</a:t>
            </a:r>
            <a:r>
              <a:rPr lang="it-IT" i="0" dirty="0"/>
              <a:t> online training </a:t>
            </a:r>
            <a:r>
              <a:rPr lang="it-IT" i="0" dirty="0" err="1"/>
              <a:t>catalogue</a:t>
            </a:r>
            <a:endParaRPr b="0" i="1" u="none" strike="noStrike" cap="none" dirty="0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EOSC-Hub Training Catalogue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C3F13-52C9-8A4D-9B06-DA0C6E491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722C2-480D-A643-B342-82E1D23B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Insert</a:t>
            </a:r>
            <a:r>
              <a:rPr lang="it-IT" dirty="0"/>
              <a:t> Training </a:t>
            </a:r>
            <a:r>
              <a:rPr lang="it-IT" dirty="0" err="1"/>
              <a:t>Materials</a:t>
            </a:r>
            <a:endParaRPr lang="it-IT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4D2761-E24E-A14A-830B-BBF46684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247248"/>
            <a:ext cx="8640960" cy="4855007"/>
          </a:xfrm>
        </p:spPr>
        <p:txBody>
          <a:bodyPr/>
          <a:lstStyle/>
          <a:p>
            <a:r>
              <a:rPr lang="en-GB" sz="2000" dirty="0"/>
              <a:t>Author(s) field refer to other content types</a:t>
            </a:r>
          </a:p>
          <a:p>
            <a:pPr lvl="1"/>
            <a:r>
              <a:rPr lang="en-GB" sz="1800" dirty="0"/>
              <a:t>A good practice foresees to fill this value before the Training Material</a:t>
            </a:r>
          </a:p>
          <a:p>
            <a:r>
              <a:rPr lang="en-GB" sz="2000" dirty="0"/>
              <a:t>Insert the Training Material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Fill required fields (see Appendix 1 in the </a:t>
            </a:r>
            <a:r>
              <a:rPr lang="en-GB" sz="2000" dirty="0">
                <a:hlinkClick r:id="rId2"/>
              </a:rPr>
              <a:t>training guidelines</a:t>
            </a:r>
            <a:r>
              <a:rPr lang="en-GB" sz="2000" dirty="0"/>
              <a:t> doc): </a:t>
            </a:r>
            <a:r>
              <a:rPr lang="en-GB" sz="1200" dirty="0"/>
              <a:t>Title</a:t>
            </a:r>
            <a:r>
              <a:rPr lang="en-GB" sz="1200" baseline="30000" dirty="0">
                <a:solidFill>
                  <a:srgbClr val="FF0000"/>
                </a:solidFill>
              </a:rPr>
              <a:t>*</a:t>
            </a:r>
            <a:r>
              <a:rPr lang="en-GB" sz="1200" dirty="0"/>
              <a:t>, URL</a:t>
            </a:r>
            <a:r>
              <a:rPr lang="en-GB" sz="1200" baseline="30000" dirty="0">
                <a:solidFill>
                  <a:srgbClr val="FF0000"/>
                </a:solidFill>
              </a:rPr>
              <a:t>*</a:t>
            </a:r>
            <a:r>
              <a:rPr lang="en-GB" sz="1200" dirty="0"/>
              <a:t>,  License</a:t>
            </a:r>
            <a:r>
              <a:rPr lang="en-GB" sz="1200" baseline="30000" dirty="0">
                <a:solidFill>
                  <a:srgbClr val="FF0000"/>
                </a:solidFill>
              </a:rPr>
              <a:t>*</a:t>
            </a:r>
            <a:r>
              <a:rPr lang="en-GB" sz="1200" dirty="0"/>
              <a:t>, Version, Language, Domain</a:t>
            </a:r>
            <a:r>
              <a:rPr lang="en-GB" sz="1200" baseline="30000" dirty="0">
                <a:solidFill>
                  <a:srgbClr val="FF0000"/>
                </a:solidFill>
              </a:rPr>
              <a:t>*</a:t>
            </a:r>
            <a:r>
              <a:rPr lang="en-GB" sz="1200" dirty="0"/>
              <a:t>, Topic</a:t>
            </a:r>
            <a:r>
              <a:rPr lang="en-GB" sz="1200" baseline="30000" dirty="0">
                <a:solidFill>
                  <a:srgbClr val="FF0000"/>
                </a:solidFill>
              </a:rPr>
              <a:t>*</a:t>
            </a:r>
            <a:r>
              <a:rPr lang="en-GB" sz="1200" dirty="0"/>
              <a:t>, Type</a:t>
            </a:r>
            <a:r>
              <a:rPr lang="en-GB" sz="1200" baseline="30000" dirty="0">
                <a:solidFill>
                  <a:srgbClr val="FF0000"/>
                </a:solidFill>
              </a:rPr>
              <a:t>*</a:t>
            </a:r>
            <a:r>
              <a:rPr lang="en-GB" sz="1200" dirty="0"/>
              <a:t>, Keywords</a:t>
            </a:r>
            <a:r>
              <a:rPr lang="en-GB" sz="1200" baseline="30000" dirty="0">
                <a:solidFill>
                  <a:srgbClr val="FF0000"/>
                </a:solidFill>
              </a:rPr>
              <a:t>*</a:t>
            </a:r>
            <a:r>
              <a:rPr lang="en-GB" sz="1200" dirty="0"/>
              <a:t>, Date Created</a:t>
            </a:r>
            <a:r>
              <a:rPr lang="en-GB" sz="1200" baseline="30000" dirty="0">
                <a:solidFill>
                  <a:srgbClr val="FF0000"/>
                </a:solidFill>
              </a:rPr>
              <a:t>*</a:t>
            </a:r>
            <a:r>
              <a:rPr lang="en-GB" sz="1200" dirty="0"/>
              <a:t>,</a:t>
            </a:r>
            <a:br>
              <a:rPr lang="en-GB" sz="1200" dirty="0"/>
            </a:br>
            <a:r>
              <a:rPr lang="en-GB" sz="1200" dirty="0"/>
              <a:t> Data modified, PID, Authors </a:t>
            </a:r>
            <a:endParaRPr lang="en-GB" sz="1600" dirty="0"/>
          </a:p>
          <a:p>
            <a:r>
              <a:rPr lang="en-GB" sz="2000" dirty="0"/>
              <a:t>Final publishing flag is up to the moderator</a:t>
            </a:r>
            <a:br>
              <a:rPr lang="en-GB" sz="2000" dirty="0"/>
            </a:br>
            <a:r>
              <a:rPr lang="en-GB" sz="2000" dirty="0"/>
              <a:t>(Training Admin)</a:t>
            </a:r>
          </a:p>
          <a:p>
            <a:r>
              <a:rPr lang="en-GB" sz="2000" dirty="0"/>
              <a:t>Properly configure the Training Material authorship </a:t>
            </a:r>
          </a:p>
          <a:p>
            <a:pPr lvl="1"/>
            <a:r>
              <a:rPr lang="en-GB" sz="1800" dirty="0"/>
              <a:t>Insertion user by default.</a:t>
            </a:r>
          </a:p>
          <a:p>
            <a:endParaRPr lang="en-GB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FD1C9D-E75D-CC46-A06E-B836E4F5C41C}"/>
              </a:ext>
            </a:extLst>
          </p:cNvPr>
          <p:cNvGrpSpPr/>
          <p:nvPr/>
        </p:nvGrpSpPr>
        <p:grpSpPr>
          <a:xfrm>
            <a:off x="880764" y="2507260"/>
            <a:ext cx="2070100" cy="990600"/>
            <a:chOff x="3536950" y="3288702"/>
            <a:chExt cx="2070100" cy="9906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3E91C0-1B21-3446-8BA6-38AB1EEB2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6950" y="3288702"/>
              <a:ext cx="2070100" cy="990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AB0298-05DB-3244-AB6B-ADA28611AED5}"/>
                </a:ext>
              </a:extLst>
            </p:cNvPr>
            <p:cNvSpPr/>
            <p:nvPr/>
          </p:nvSpPr>
          <p:spPr>
            <a:xfrm>
              <a:off x="3536950" y="3288702"/>
              <a:ext cx="963586" cy="2275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4E978D-0F0F-9040-B78F-09267B7992D1}"/>
                </a:ext>
              </a:extLst>
            </p:cNvPr>
            <p:cNvSpPr/>
            <p:nvPr/>
          </p:nvSpPr>
          <p:spPr>
            <a:xfrm>
              <a:off x="3544924" y="4009956"/>
              <a:ext cx="2062125" cy="2654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EC05FC-070D-3445-B568-39CEB8D94964}"/>
              </a:ext>
            </a:extLst>
          </p:cNvPr>
          <p:cNvSpPr txBox="1"/>
          <p:nvPr/>
        </p:nvSpPr>
        <p:spPr>
          <a:xfrm>
            <a:off x="251520" y="6134730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* Mandatory 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01F04-058B-094F-8B84-2E8EB9691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995" y="2112498"/>
            <a:ext cx="2987299" cy="1533658"/>
          </a:xfrm>
          <a:prstGeom prst="rect">
            <a:avLst/>
          </a:prstGeom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727016-F2CD-F247-AEA6-6E9297538469}"/>
              </a:ext>
            </a:extLst>
          </p:cNvPr>
          <p:cNvGrpSpPr/>
          <p:nvPr/>
        </p:nvGrpSpPr>
        <p:grpSpPr>
          <a:xfrm>
            <a:off x="6266880" y="3977481"/>
            <a:ext cx="2607034" cy="902869"/>
            <a:chOff x="1278138" y="4534452"/>
            <a:chExt cx="5867400" cy="2032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106F63-6691-0A48-A351-55150D86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138" y="4534452"/>
              <a:ext cx="5867400" cy="20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D4A073-8D21-E24D-93CB-2442F7976330}"/>
                </a:ext>
              </a:extLst>
            </p:cNvPr>
            <p:cNvSpPr/>
            <p:nvPr/>
          </p:nvSpPr>
          <p:spPr>
            <a:xfrm>
              <a:off x="4798541" y="4783601"/>
              <a:ext cx="1252837" cy="2945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7AC595E9-9112-8B4B-8143-F71869CDA605}"/>
              </a:ext>
            </a:extLst>
          </p:cNvPr>
          <p:cNvSpPr/>
          <p:nvPr/>
        </p:nvSpPr>
        <p:spPr>
          <a:xfrm>
            <a:off x="3449084" y="2909579"/>
            <a:ext cx="285194" cy="22276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8CBBEF-9328-B74B-AA86-256BA8FA4C3E}"/>
              </a:ext>
            </a:extLst>
          </p:cNvPr>
          <p:cNvGrpSpPr/>
          <p:nvPr/>
        </p:nvGrpSpPr>
        <p:grpSpPr>
          <a:xfrm>
            <a:off x="6278983" y="4968544"/>
            <a:ext cx="2373832" cy="1244414"/>
            <a:chOff x="6213669" y="5274403"/>
            <a:chExt cx="1994416" cy="10455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93CF62-88FB-794D-85D9-AAE397076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3669" y="5274403"/>
              <a:ext cx="1994416" cy="10455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B0289D-899B-8A46-B4E3-F3AE02A4CD67}"/>
                </a:ext>
              </a:extLst>
            </p:cNvPr>
            <p:cNvSpPr/>
            <p:nvPr/>
          </p:nvSpPr>
          <p:spPr>
            <a:xfrm>
              <a:off x="7166173" y="5356815"/>
              <a:ext cx="910902" cy="1683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9085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C3F13-52C9-8A4D-9B06-DA0C6E491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9390-D97F-7042-82DA-9F18AC85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247248"/>
            <a:ext cx="8640960" cy="4855007"/>
          </a:xfrm>
        </p:spPr>
        <p:txBody>
          <a:bodyPr/>
          <a:lstStyle/>
          <a:p>
            <a:pPr marL="50800" indent="0" algn="r">
              <a:buNone/>
            </a:pPr>
            <a:r>
              <a:rPr lang="en-GB" sz="2000" dirty="0"/>
              <a:t>Advertise </a:t>
            </a:r>
            <a:r>
              <a:rPr lang="en-GB" sz="2000" dirty="0">
                <a:hlinkClick r:id="rId2"/>
              </a:rPr>
              <a:t>incoming events</a:t>
            </a:r>
            <a:endParaRPr lang="en-GB" sz="2000" dirty="0"/>
          </a:p>
          <a:p>
            <a:pPr marL="50800" indent="0" algn="r">
              <a:buNone/>
            </a:pPr>
            <a:r>
              <a:rPr lang="en-GB" sz="1100" dirty="0"/>
              <a:t>https://</a:t>
            </a:r>
            <a:r>
              <a:rPr lang="en-GB" sz="1100" dirty="0" err="1"/>
              <a:t>www.eosc-hub.eu</a:t>
            </a:r>
            <a:r>
              <a:rPr lang="en-GB" sz="1100" dirty="0"/>
              <a:t>/training-events</a:t>
            </a:r>
          </a:p>
          <a:p>
            <a:pPr marL="50800" indent="0">
              <a:buNone/>
            </a:pPr>
            <a:r>
              <a:rPr lang="en-GB" sz="2000" dirty="0"/>
              <a:t>Produce a historical view of </a:t>
            </a:r>
            <a:r>
              <a:rPr lang="en-GB" sz="2000" dirty="0">
                <a:hlinkClick r:id="rId3"/>
              </a:rPr>
              <a:t>past events</a:t>
            </a:r>
            <a:br>
              <a:rPr lang="en-GB" sz="2000" dirty="0"/>
            </a:br>
            <a:r>
              <a:rPr lang="en-GB" sz="1100" dirty="0"/>
              <a:t>https://</a:t>
            </a:r>
            <a:r>
              <a:rPr lang="en-GB" sz="1100" dirty="0" err="1"/>
              <a:t>www.eosc-hub.eu</a:t>
            </a:r>
            <a:r>
              <a:rPr lang="en-GB" sz="1100" dirty="0"/>
              <a:t>/past-training-events</a:t>
            </a:r>
            <a:endParaRPr lang="en-GB" sz="2000" dirty="0"/>
          </a:p>
          <a:p>
            <a:pPr marL="50800" indent="0">
              <a:buNone/>
            </a:pPr>
            <a:endParaRPr lang="en-GB" sz="2000" dirty="0"/>
          </a:p>
          <a:p>
            <a:pPr marL="50800" indent="0">
              <a:buNone/>
            </a:pPr>
            <a:endParaRPr lang="en-GB" sz="2000" dirty="0"/>
          </a:p>
          <a:p>
            <a:pPr marL="50800" indent="0">
              <a:buNone/>
            </a:pPr>
            <a:endParaRPr lang="en-GB" sz="2000" dirty="0"/>
          </a:p>
          <a:p>
            <a:pPr marL="50800" indent="0">
              <a:buNone/>
            </a:pPr>
            <a:endParaRPr lang="en-GB" sz="2000" dirty="0"/>
          </a:p>
          <a:p>
            <a:pPr marL="50800" indent="0">
              <a:buNone/>
            </a:pPr>
            <a:endParaRPr lang="en-GB" sz="2000" dirty="0"/>
          </a:p>
          <a:p>
            <a:pPr marL="50800" indent="0">
              <a:buNone/>
            </a:pPr>
            <a:r>
              <a:rPr lang="en-GB" sz="2000" dirty="0"/>
              <a:t>Filtering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722C2-480D-A643-B342-82E1D23B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Training </a:t>
            </a:r>
            <a:r>
              <a:rPr lang="it-IT" dirty="0" err="1"/>
              <a:t>Events</a:t>
            </a: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97A25B-3C44-764B-8DA8-DF8697F83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99" y="2285238"/>
            <a:ext cx="3596360" cy="1885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ADC4F2-7239-DB49-A910-427B91A75E47}"/>
              </a:ext>
            </a:extLst>
          </p:cNvPr>
          <p:cNvSpPr/>
          <p:nvPr/>
        </p:nvSpPr>
        <p:spPr>
          <a:xfrm>
            <a:off x="4900495" y="2732676"/>
            <a:ext cx="990854" cy="273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569DB2-708A-6A46-B594-D2E9B76879B2}"/>
              </a:ext>
            </a:extLst>
          </p:cNvPr>
          <p:cNvSpPr/>
          <p:nvPr/>
        </p:nvSpPr>
        <p:spPr>
          <a:xfrm>
            <a:off x="6099604" y="3047785"/>
            <a:ext cx="1176408" cy="254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20147C-7460-174E-BAF1-D30CF4084B92}"/>
              </a:ext>
            </a:extLst>
          </p:cNvPr>
          <p:cNvGrpSpPr/>
          <p:nvPr/>
        </p:nvGrpSpPr>
        <p:grpSpPr>
          <a:xfrm>
            <a:off x="489112" y="2566362"/>
            <a:ext cx="3522690" cy="1862717"/>
            <a:chOff x="489112" y="2566362"/>
            <a:chExt cx="3522690" cy="18627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4B97E9-F4A0-274C-906C-23F9541D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112" y="2566362"/>
              <a:ext cx="3522690" cy="18627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CCF992-27AE-7549-9F22-06BD6E416B13}"/>
                </a:ext>
              </a:extLst>
            </p:cNvPr>
            <p:cNvSpPr/>
            <p:nvPr/>
          </p:nvSpPr>
          <p:spPr>
            <a:xfrm>
              <a:off x="515238" y="3005716"/>
              <a:ext cx="963586" cy="2964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80F338-1E9E-F942-820C-504FEAAC07B7}"/>
                </a:ext>
              </a:extLst>
            </p:cNvPr>
            <p:cNvSpPr/>
            <p:nvPr/>
          </p:nvSpPr>
          <p:spPr>
            <a:xfrm>
              <a:off x="2809355" y="3302188"/>
              <a:ext cx="1189384" cy="3126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196F0E0-E5E1-2A48-9ABD-4783AD7CF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918" y="4769553"/>
            <a:ext cx="6316543" cy="15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5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C3F13-52C9-8A4D-9B06-DA0C6E491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722C2-480D-A643-B342-82E1D23B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Insert</a:t>
            </a:r>
            <a:r>
              <a:rPr lang="it-IT" dirty="0"/>
              <a:t> Training </a:t>
            </a:r>
            <a:r>
              <a:rPr lang="it-IT" dirty="0" err="1"/>
              <a:t>Events</a:t>
            </a:r>
            <a:endParaRPr lang="it-IT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4D2761-E24E-A14A-830B-BBF46684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247248"/>
            <a:ext cx="8640960" cy="4855007"/>
          </a:xfrm>
        </p:spPr>
        <p:txBody>
          <a:bodyPr/>
          <a:lstStyle/>
          <a:p>
            <a:r>
              <a:rPr lang="en-GB" sz="2000" dirty="0"/>
              <a:t>Some fields of Training Event content type refer</a:t>
            </a:r>
            <a:br>
              <a:rPr lang="en-GB" sz="2000" dirty="0"/>
            </a:br>
            <a:r>
              <a:rPr lang="en-GB" sz="2000" dirty="0"/>
              <a:t> to other contents</a:t>
            </a:r>
          </a:p>
          <a:p>
            <a:pPr lvl="1"/>
            <a:r>
              <a:rPr lang="en-GB" sz="1800" dirty="0"/>
              <a:t>Contacts, Trainers, Training Materials</a:t>
            </a:r>
          </a:p>
          <a:p>
            <a:r>
              <a:rPr lang="en-GB" sz="2000" dirty="0"/>
              <a:t>A good practice foresees to fill these values</a:t>
            </a:r>
            <a:br>
              <a:rPr lang="en-GB" sz="2000" dirty="0"/>
            </a:br>
            <a:r>
              <a:rPr lang="en-GB" sz="2000" dirty="0"/>
              <a:t> before the Training Event</a:t>
            </a:r>
          </a:p>
          <a:p>
            <a:r>
              <a:rPr lang="en-GB" sz="2000" dirty="0"/>
              <a:t>Insert the Training Event</a:t>
            </a:r>
          </a:p>
          <a:p>
            <a:pPr marL="50800" indent="0">
              <a:buNone/>
            </a:pPr>
            <a:endParaRPr lang="en-GB" sz="2000" dirty="0"/>
          </a:p>
          <a:p>
            <a:r>
              <a:rPr lang="en-GB" sz="2000" dirty="0"/>
              <a:t>Fill required fields</a:t>
            </a:r>
            <a:br>
              <a:rPr lang="en-GB" sz="2000" dirty="0"/>
            </a:br>
            <a:r>
              <a:rPr lang="en-GB" sz="2000" dirty="0"/>
              <a:t>(see Appendix 1 in the </a:t>
            </a:r>
            <a:r>
              <a:rPr lang="en-GB" sz="2000" dirty="0">
                <a:hlinkClick r:id="rId2"/>
              </a:rPr>
              <a:t>training guidelines</a:t>
            </a:r>
            <a:r>
              <a:rPr lang="en-GB" sz="2000" dirty="0"/>
              <a:t> doc)</a:t>
            </a:r>
          </a:p>
          <a:p>
            <a:pPr lvl="1"/>
            <a:r>
              <a:rPr lang="en-GB" sz="1400" dirty="0"/>
              <a:t>Title</a:t>
            </a:r>
            <a:r>
              <a:rPr lang="en-GB" sz="1400" baseline="30000" dirty="0">
                <a:solidFill>
                  <a:srgbClr val="FF0000"/>
                </a:solidFill>
              </a:rPr>
              <a:t>*</a:t>
            </a:r>
            <a:r>
              <a:rPr lang="en-GB" sz="1400" dirty="0"/>
              <a:t>, URL</a:t>
            </a:r>
            <a:r>
              <a:rPr lang="en-GB" sz="1400" baseline="30000" dirty="0">
                <a:solidFill>
                  <a:srgbClr val="FF0000"/>
                </a:solidFill>
              </a:rPr>
              <a:t>*</a:t>
            </a:r>
            <a:r>
              <a:rPr lang="en-GB" sz="1400" dirty="0"/>
              <a:t>,  When</a:t>
            </a:r>
            <a:r>
              <a:rPr lang="en-GB" sz="1400" baseline="30000" dirty="0">
                <a:solidFill>
                  <a:srgbClr val="FF0000"/>
                </a:solidFill>
              </a:rPr>
              <a:t>*</a:t>
            </a:r>
            <a:r>
              <a:rPr lang="en-GB" sz="1400" dirty="0"/>
              <a:t> (From-To), Format</a:t>
            </a:r>
            <a:r>
              <a:rPr lang="en-GB" sz="1400" baseline="30000" dirty="0">
                <a:solidFill>
                  <a:srgbClr val="FF0000"/>
                </a:solidFill>
              </a:rPr>
              <a:t>*</a:t>
            </a:r>
            <a:r>
              <a:rPr lang="en-GB" sz="1400" dirty="0"/>
              <a:t>, Description</a:t>
            </a:r>
            <a:r>
              <a:rPr lang="en-GB" sz="1400" baseline="30000" dirty="0">
                <a:solidFill>
                  <a:srgbClr val="FF0000"/>
                </a:solidFill>
              </a:rPr>
              <a:t>*</a:t>
            </a:r>
            <a:r>
              <a:rPr lang="en-GB" sz="1400" dirty="0"/>
              <a:t>,</a:t>
            </a:r>
            <a:br>
              <a:rPr lang="en-GB" sz="1400" dirty="0"/>
            </a:br>
            <a:r>
              <a:rPr lang="en-GB" sz="1400" dirty="0"/>
              <a:t>Learning goal</a:t>
            </a:r>
            <a:r>
              <a:rPr lang="en-GB" sz="1400" baseline="30000" dirty="0">
                <a:solidFill>
                  <a:srgbClr val="FF0000"/>
                </a:solidFill>
              </a:rPr>
              <a:t>*</a:t>
            </a:r>
            <a:r>
              <a:rPr lang="en-GB" sz="1400" dirty="0"/>
              <a:t>, Contacts</a:t>
            </a:r>
            <a:r>
              <a:rPr lang="en-GB" sz="1400" baseline="30000" dirty="0">
                <a:solidFill>
                  <a:srgbClr val="FF0000"/>
                </a:solidFill>
              </a:rPr>
              <a:t>*</a:t>
            </a:r>
            <a:r>
              <a:rPr lang="en-GB" sz="1400" dirty="0"/>
              <a:t>, Venue, Address, Target group</a:t>
            </a:r>
            <a:r>
              <a:rPr lang="en-GB" sz="1400" baseline="30000" dirty="0">
                <a:solidFill>
                  <a:srgbClr val="FF0000"/>
                </a:solidFill>
              </a:rPr>
              <a:t>*</a:t>
            </a:r>
            <a:r>
              <a:rPr lang="en-GB" sz="1400" dirty="0"/>
              <a:t>,</a:t>
            </a:r>
            <a:br>
              <a:rPr lang="en-GB" sz="1400" dirty="0"/>
            </a:br>
            <a:r>
              <a:rPr lang="en-GB" sz="1400" dirty="0"/>
              <a:t>Trainers, Training Materials,</a:t>
            </a:r>
            <a:br>
              <a:rPr lang="en-GB" sz="1400" dirty="0"/>
            </a:br>
            <a:r>
              <a:rPr lang="en-GB" sz="1400" dirty="0"/>
              <a:t> External Training Materials, Training Feedback</a:t>
            </a:r>
          </a:p>
          <a:p>
            <a:r>
              <a:rPr lang="en-GB" sz="2000" dirty="0"/>
              <a:t>Finally publish the new content enabling the flag</a:t>
            </a:r>
          </a:p>
          <a:p>
            <a:pPr algn="r"/>
            <a:endParaRPr lang="en-GB" sz="2000" dirty="0"/>
          </a:p>
          <a:p>
            <a:endParaRPr lang="en-GB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FD1C9D-E75D-CC46-A06E-B836E4F5C41C}"/>
              </a:ext>
            </a:extLst>
          </p:cNvPr>
          <p:cNvGrpSpPr/>
          <p:nvPr/>
        </p:nvGrpSpPr>
        <p:grpSpPr>
          <a:xfrm>
            <a:off x="3676214" y="2983508"/>
            <a:ext cx="2070100" cy="990600"/>
            <a:chOff x="3536950" y="3288702"/>
            <a:chExt cx="2070100" cy="9906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3E91C0-1B21-3446-8BA6-38AB1EEB2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6950" y="3288702"/>
              <a:ext cx="2070100" cy="990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AB0298-05DB-3244-AB6B-ADA28611AED5}"/>
                </a:ext>
              </a:extLst>
            </p:cNvPr>
            <p:cNvSpPr/>
            <p:nvPr/>
          </p:nvSpPr>
          <p:spPr>
            <a:xfrm>
              <a:off x="3536950" y="3288702"/>
              <a:ext cx="963586" cy="2275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4E978D-0F0F-9040-B78F-09267B7992D1}"/>
                </a:ext>
              </a:extLst>
            </p:cNvPr>
            <p:cNvSpPr/>
            <p:nvPr/>
          </p:nvSpPr>
          <p:spPr>
            <a:xfrm>
              <a:off x="3544924" y="3760884"/>
              <a:ext cx="2062125" cy="3055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89A3660-92AA-AA41-BECB-CC6CBDA83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74" y="1080420"/>
            <a:ext cx="2353109" cy="3974769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DEC05FC-070D-3445-B568-39CEB8D94964}"/>
              </a:ext>
            </a:extLst>
          </p:cNvPr>
          <p:cNvSpPr txBox="1"/>
          <p:nvPr/>
        </p:nvSpPr>
        <p:spPr>
          <a:xfrm>
            <a:off x="251520" y="6134730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* Mandatory field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95EEC9-181E-934A-90E4-53D139ED21AE}"/>
              </a:ext>
            </a:extLst>
          </p:cNvPr>
          <p:cNvGrpSpPr/>
          <p:nvPr/>
        </p:nvGrpSpPr>
        <p:grpSpPr>
          <a:xfrm>
            <a:off x="6120749" y="5410002"/>
            <a:ext cx="2607034" cy="902869"/>
            <a:chOff x="1278138" y="4534452"/>
            <a:chExt cx="5867400" cy="2032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94F6E76-BA93-FA4A-BB9F-D98D43BD6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138" y="4534452"/>
              <a:ext cx="5867400" cy="20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0B95DF-6748-874B-AFEA-12C33F2CB22F}"/>
                </a:ext>
              </a:extLst>
            </p:cNvPr>
            <p:cNvSpPr/>
            <p:nvPr/>
          </p:nvSpPr>
          <p:spPr>
            <a:xfrm>
              <a:off x="4798541" y="4754201"/>
              <a:ext cx="1252837" cy="2945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02AF577-2148-0C46-B322-4421B2D32343}"/>
              </a:ext>
            </a:extLst>
          </p:cNvPr>
          <p:cNvSpPr/>
          <p:nvPr/>
        </p:nvSpPr>
        <p:spPr>
          <a:xfrm>
            <a:off x="5924804" y="3351663"/>
            <a:ext cx="285194" cy="22276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213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FE919-E6C3-154D-B7F5-9323D86FED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97F4F-B63C-854A-8E99-FA78FFF69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268764"/>
            <a:ext cx="3026596" cy="4855007"/>
          </a:xfrm>
        </p:spPr>
        <p:txBody>
          <a:bodyPr/>
          <a:lstStyle/>
          <a:p>
            <a:endParaRPr lang="en-GB" dirty="0"/>
          </a:p>
          <a:p>
            <a:r>
              <a:rPr lang="en-GB" sz="1800" b="1" dirty="0"/>
              <a:t>Detailed view</a:t>
            </a:r>
            <a:r>
              <a:rPr lang="en-GB" sz="1800" dirty="0"/>
              <a:t> of any change applied to the portal.</a:t>
            </a:r>
          </a:p>
          <a:p>
            <a:r>
              <a:rPr lang="en-GB" sz="1800" dirty="0"/>
              <a:t>Useful tool for </a:t>
            </a:r>
            <a:r>
              <a:rPr lang="en-GB" sz="1800" b="1" dirty="0"/>
              <a:t>moderation activities</a:t>
            </a:r>
            <a:r>
              <a:rPr lang="en-GB" sz="1800" dirty="0"/>
              <a:t>, content check, change or deletion</a:t>
            </a:r>
          </a:p>
          <a:p>
            <a:r>
              <a:rPr lang="en-GB" sz="1800" dirty="0"/>
              <a:t>Possible actions are depending on </a:t>
            </a:r>
            <a:r>
              <a:rPr lang="en-GB" sz="1800" b="1" dirty="0"/>
              <a:t>user rights</a:t>
            </a:r>
            <a:r>
              <a:rPr lang="en-GB" sz="1800" dirty="0"/>
              <a:t>.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011CD1-81E6-0B4A-9EA0-65276D5D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Dashboard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C029C-91CE-3345-9382-F742E6365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19" y="1274478"/>
            <a:ext cx="4216400" cy="31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4FE19-9429-CE42-83F7-7B23E6C3DE55}"/>
              </a:ext>
            </a:extLst>
          </p:cNvPr>
          <p:cNvSpPr txBox="1"/>
          <p:nvPr/>
        </p:nvSpPr>
        <p:spPr>
          <a:xfrm>
            <a:off x="4767940" y="13100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B429C-9B02-E244-B5CE-1A0E45B1ED6C}"/>
              </a:ext>
            </a:extLst>
          </p:cNvPr>
          <p:cNvSpPr/>
          <p:nvPr/>
        </p:nvSpPr>
        <p:spPr>
          <a:xfrm>
            <a:off x="1847415" y="1268764"/>
            <a:ext cx="843534" cy="323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A2FD0D-BFC8-B746-93E0-A2E4C22C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16" y="1948609"/>
            <a:ext cx="5368834" cy="2869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E41AF9-6E06-734A-85F8-1E5837457B76}"/>
              </a:ext>
            </a:extLst>
          </p:cNvPr>
          <p:cNvSpPr/>
          <p:nvPr/>
        </p:nvSpPr>
        <p:spPr>
          <a:xfrm>
            <a:off x="7507729" y="2712082"/>
            <a:ext cx="926265" cy="1300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01881-0EEA-DE44-9E3B-B7F2CBA105F5}"/>
              </a:ext>
            </a:extLst>
          </p:cNvPr>
          <p:cNvSpPr txBox="1"/>
          <p:nvPr/>
        </p:nvSpPr>
        <p:spPr>
          <a:xfrm>
            <a:off x="7487322" y="2355925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Actions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3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C3F13-52C9-8A4D-9B06-DA0C6E491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9390-D97F-7042-82DA-9F18AC857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/>
              <a:t>Moderation on top of Training Materials</a:t>
            </a:r>
            <a:endParaRPr lang="en-GB" sz="2400" dirty="0"/>
          </a:p>
          <a:p>
            <a:pPr lvl="1"/>
            <a:r>
              <a:rPr lang="en-GB" sz="2400" dirty="0"/>
              <a:t>Establish a direct contact with the publisher (mail flow)</a:t>
            </a:r>
          </a:p>
          <a:p>
            <a:pPr lvl="1"/>
            <a:r>
              <a:rPr lang="en-GB" sz="2400" dirty="0"/>
              <a:t>Once approved, publish content</a:t>
            </a:r>
          </a:p>
          <a:p>
            <a:r>
              <a:rPr lang="en-GB" sz="2400" b="1" dirty="0"/>
              <a:t>Training Admin</a:t>
            </a:r>
            <a:r>
              <a:rPr lang="en-GB" sz="2400" dirty="0"/>
              <a:t> </a:t>
            </a:r>
          </a:p>
          <a:p>
            <a:pPr lvl="1"/>
            <a:r>
              <a:rPr lang="en-GB" sz="2200" dirty="0"/>
              <a:t>Grant training roles to other members</a:t>
            </a:r>
          </a:p>
          <a:p>
            <a:pPr marL="50800" indent="0">
              <a:buNone/>
            </a:pPr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722C2-480D-A643-B342-82E1D23B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Training </a:t>
            </a:r>
            <a:r>
              <a:rPr lang="it-IT" dirty="0" err="1"/>
              <a:t>Admin</a:t>
            </a:r>
            <a:r>
              <a:rPr lang="it-IT" dirty="0"/>
              <a:t> (TA)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D34796-0896-F646-8D2C-5C33DC5AAB45}"/>
              </a:ext>
            </a:extLst>
          </p:cNvPr>
          <p:cNvGrpSpPr/>
          <p:nvPr/>
        </p:nvGrpSpPr>
        <p:grpSpPr>
          <a:xfrm>
            <a:off x="721127" y="3607312"/>
            <a:ext cx="4254501" cy="1028700"/>
            <a:chOff x="2244909" y="4134927"/>
            <a:chExt cx="4254501" cy="1028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F96E80-9F49-504C-AC21-B5D3432F5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4910" y="4134927"/>
              <a:ext cx="4254500" cy="10287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8F39ED-B511-004B-AADE-A8A09132E334}"/>
                </a:ext>
              </a:extLst>
            </p:cNvPr>
            <p:cNvSpPr/>
            <p:nvPr/>
          </p:nvSpPr>
          <p:spPr>
            <a:xfrm>
              <a:off x="2244909" y="4134927"/>
              <a:ext cx="666765" cy="2972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4F2481A-3F0A-A444-939F-AA54BE90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94" y="4045958"/>
            <a:ext cx="5126382" cy="1389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46926F-46FA-B448-899F-75CDABA45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84" y="4047405"/>
            <a:ext cx="2393299" cy="588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2FF975-D575-FF47-B0D3-008BA8512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151" y="4484721"/>
            <a:ext cx="1110761" cy="1639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69153E-EAEE-D54E-9F83-6ACA0ACF1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629" y="4533662"/>
            <a:ext cx="3633999" cy="1692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00C3592-1307-B34C-BE92-C2C1E9300342}"/>
              </a:ext>
            </a:extLst>
          </p:cNvPr>
          <p:cNvSpPr/>
          <p:nvPr/>
        </p:nvSpPr>
        <p:spPr>
          <a:xfrm>
            <a:off x="355362" y="3607312"/>
            <a:ext cx="311973" cy="311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1D03B-0F0D-4040-84A5-FDA4041198DA}"/>
              </a:ext>
            </a:extLst>
          </p:cNvPr>
          <p:cNvSpPr/>
          <p:nvPr/>
        </p:nvSpPr>
        <p:spPr>
          <a:xfrm>
            <a:off x="560013" y="3955655"/>
            <a:ext cx="311973" cy="311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67CE88-5188-4A45-9812-9CF2BE335DA4}"/>
              </a:ext>
            </a:extLst>
          </p:cNvPr>
          <p:cNvSpPr/>
          <p:nvPr/>
        </p:nvSpPr>
        <p:spPr>
          <a:xfrm>
            <a:off x="1020262" y="4567583"/>
            <a:ext cx="311973" cy="311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E3F32D-84F5-984E-8B31-C59D233BD6FD}"/>
              </a:ext>
            </a:extLst>
          </p:cNvPr>
          <p:cNvSpPr/>
          <p:nvPr/>
        </p:nvSpPr>
        <p:spPr>
          <a:xfrm>
            <a:off x="5024570" y="4584529"/>
            <a:ext cx="311973" cy="311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C54CE-4764-574E-BAB7-9A99FFF479D9}"/>
              </a:ext>
            </a:extLst>
          </p:cNvPr>
          <p:cNvSpPr/>
          <p:nvPr/>
        </p:nvSpPr>
        <p:spPr>
          <a:xfrm>
            <a:off x="5400107" y="5436268"/>
            <a:ext cx="866335" cy="4361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D8E343-140D-DF41-B93F-C208E8D0F81F}"/>
              </a:ext>
            </a:extLst>
          </p:cNvPr>
          <p:cNvSpPr/>
          <p:nvPr/>
        </p:nvSpPr>
        <p:spPr>
          <a:xfrm>
            <a:off x="1682637" y="4533247"/>
            <a:ext cx="467240" cy="218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64A46D-CE79-1A41-9B7E-C837C9358F5C}"/>
              </a:ext>
            </a:extLst>
          </p:cNvPr>
          <p:cNvSpPr/>
          <p:nvPr/>
        </p:nvSpPr>
        <p:spPr>
          <a:xfrm>
            <a:off x="1051258" y="4180113"/>
            <a:ext cx="908170" cy="253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60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80EB1B-A7A5-6245-A49D-64A3B17D7F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144B2-DF12-3048-9FE9-1125E3A8C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Protect Training Materials</a:t>
            </a:r>
          </a:p>
          <a:p>
            <a:pPr lvl="1"/>
            <a:r>
              <a:rPr lang="en-GB" dirty="0"/>
              <a:t>No more used</a:t>
            </a:r>
          </a:p>
          <a:p>
            <a:pPr lvl="1"/>
            <a:r>
              <a:rPr lang="en-GB" dirty="0"/>
              <a:t>Updates</a:t>
            </a:r>
          </a:p>
          <a:p>
            <a:pPr lvl="1"/>
            <a:r>
              <a:rPr lang="en-GB" dirty="0"/>
              <a:t>Obsolescence</a:t>
            </a:r>
          </a:p>
          <a:p>
            <a:r>
              <a:rPr lang="en-GB" dirty="0"/>
              <a:t>Timely remind publishers to keep training materials consistent over time</a:t>
            </a:r>
          </a:p>
          <a:p>
            <a:r>
              <a:rPr lang="en-GB" dirty="0"/>
              <a:t>Drupal </a:t>
            </a:r>
            <a:r>
              <a:rPr lang="en-GB" dirty="0" err="1"/>
              <a:t>cron</a:t>
            </a:r>
            <a:r>
              <a:rPr lang="en-GB" dirty="0"/>
              <a:t> job periodically check inserted content</a:t>
            </a:r>
          </a:p>
          <a:p>
            <a:r>
              <a:rPr lang="en-GB" dirty="0"/>
              <a:t>List of training materials to check, sent to the publishers</a:t>
            </a:r>
            <a:r>
              <a:rPr lang="en-GB" baseline="30000" dirty="0"/>
              <a:t>*</a:t>
            </a:r>
            <a:r>
              <a:rPr lang="en-GB" dirty="0"/>
              <a:t> via email</a:t>
            </a:r>
          </a:p>
          <a:p>
            <a:pPr marL="50800" indent="0">
              <a:buNone/>
            </a:pPr>
            <a:endParaRPr lang="en-GB" sz="1800" dirty="0"/>
          </a:p>
          <a:p>
            <a:pPr marL="50800" indent="0">
              <a:buNone/>
            </a:pPr>
            <a:r>
              <a:rPr lang="en-GB" sz="1800" baseline="30000" dirty="0"/>
              <a:t>*</a:t>
            </a:r>
            <a:r>
              <a:rPr lang="en-GB" sz="1800" dirty="0"/>
              <a:t> see training material authorship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E77FE8-DDB9-BD49-B88F-95817C30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Training </a:t>
            </a:r>
            <a:r>
              <a:rPr lang="it-IT" dirty="0" err="1"/>
              <a:t>Material</a:t>
            </a:r>
            <a:r>
              <a:rPr lang="it-IT" dirty="0"/>
              <a:t> </a:t>
            </a:r>
            <a:r>
              <a:rPr lang="it-IT" dirty="0" err="1"/>
              <a:t>consistency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082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80EB1B-A7A5-6245-A49D-64A3B17D7F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144B2-DF12-3048-9FE9-1125E3A8C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Training Environments</a:t>
            </a:r>
          </a:p>
          <a:p>
            <a:pPr lvl="1"/>
            <a:r>
              <a:rPr lang="en-GB" sz="2400" dirty="0"/>
              <a:t>Virtual Machines</a:t>
            </a:r>
          </a:p>
          <a:p>
            <a:pPr lvl="1"/>
            <a:r>
              <a:rPr lang="en-GB" sz="2400" dirty="0"/>
              <a:t>Set of remote accounts</a:t>
            </a:r>
          </a:p>
          <a:p>
            <a:pPr lvl="2"/>
            <a:r>
              <a:rPr lang="en-GB" sz="2000" dirty="0"/>
              <a:t>host, username, password, </a:t>
            </a:r>
            <a:r>
              <a:rPr lang="en-GB" sz="2000" dirty="0" err="1"/>
              <a:t>vnc</a:t>
            </a:r>
            <a:r>
              <a:rPr lang="en-GB" sz="2000" dirty="0"/>
              <a:t>, RDC, etc.</a:t>
            </a:r>
          </a:p>
          <a:p>
            <a:pPr lvl="1"/>
            <a:r>
              <a:rPr lang="en-GB" sz="2400" dirty="0"/>
              <a:t>Virtual clusters</a:t>
            </a:r>
          </a:p>
          <a:p>
            <a:r>
              <a:rPr lang="en-GB" sz="2400" dirty="0"/>
              <a:t>Automated testing procedures</a:t>
            </a:r>
          </a:p>
          <a:p>
            <a:pPr lvl="1"/>
            <a:r>
              <a:rPr lang="en-GB" sz="2400" dirty="0"/>
              <a:t>Validate VMs functionality</a:t>
            </a:r>
          </a:p>
          <a:p>
            <a:pPr lvl="1"/>
            <a:r>
              <a:rPr lang="en-GB" sz="2400" dirty="0"/>
              <a:t>Validate exercises</a:t>
            </a:r>
          </a:p>
          <a:p>
            <a:r>
              <a:rPr lang="en-GB" sz="2400" dirty="0"/>
              <a:t>Datasets</a:t>
            </a:r>
          </a:p>
          <a:p>
            <a:pPr lvl="1"/>
            <a:r>
              <a:rPr lang="en-GB" sz="2400" dirty="0"/>
              <a:t>Just act referencing data like training materials</a:t>
            </a:r>
          </a:p>
          <a:p>
            <a:r>
              <a:rPr lang="en-GB" sz="2400" dirty="0"/>
              <a:t>Aim to reuse published content for training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E77FE8-DDB9-BD49-B88F-95817C30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39494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5521900" y="2521524"/>
            <a:ext cx="33852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riccardo.bruno@ct.infn.it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187F5-CF11-1746-BDC5-582F522BE133}"/>
              </a:ext>
            </a:extLst>
          </p:cNvPr>
          <p:cNvSpPr txBox="1"/>
          <p:nvPr/>
        </p:nvSpPr>
        <p:spPr>
          <a:xfrm>
            <a:off x="5630091" y="3258774"/>
            <a:ext cx="351089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hlinkClick r:id="rId3"/>
              </a:rPr>
              <a:t>More Info</a:t>
            </a:r>
            <a:endParaRPr lang="en-GB" b="1" dirty="0"/>
          </a:p>
          <a:p>
            <a:endParaRPr lang="en-GB" sz="700" dirty="0">
              <a:solidFill>
                <a:srgbClr val="FF0000"/>
              </a:solidFill>
            </a:endParaRPr>
          </a:p>
          <a:p>
            <a:r>
              <a:rPr lang="en-GB" sz="800" dirty="0">
                <a:solidFill>
                  <a:srgbClr val="FF0000"/>
                </a:solidFill>
              </a:rPr>
              <a:t>https://</a:t>
            </a:r>
            <a:r>
              <a:rPr lang="en-GB" sz="800" dirty="0" err="1">
                <a:solidFill>
                  <a:srgbClr val="FF0000"/>
                </a:solidFill>
              </a:rPr>
              <a:t>confluence.egi.eu</a:t>
            </a:r>
            <a:r>
              <a:rPr lang="en-GB" sz="800" dirty="0">
                <a:solidFill>
                  <a:srgbClr val="FF0000"/>
                </a:solidFill>
              </a:rPr>
              <a:t>/display/EOSC/HowTo%3A+Training+Catalogue</a:t>
            </a:r>
            <a:endParaRPr lang="en-GB" sz="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dirty="0"/>
              <a:t>Training Catalogue Basic principles</a:t>
            </a:r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dirty="0"/>
              <a:t>Training Materials</a:t>
            </a:r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dirty="0"/>
              <a:t>Training Events</a:t>
            </a:r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dirty="0"/>
              <a:t>Training Admin</a:t>
            </a:r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dirty="0"/>
              <a:t>Future</a:t>
            </a:r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457200" marR="0" lvl="0" indent="-406400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lang="en-GB" dirty="0"/>
          </a:p>
          <a:p>
            <a:pPr marL="50800" lvl="0" indent="0">
              <a:spcBef>
                <a:spcPts val="0"/>
              </a:spcBef>
              <a:buNone/>
            </a:pPr>
            <a:endParaRPr lang="en-GB" sz="1600" dirty="0">
              <a:solidFill>
                <a:srgbClr val="FF0000"/>
              </a:solidFill>
            </a:endParaRPr>
          </a:p>
          <a:p>
            <a:pPr marL="50800" lvl="0" indent="0">
              <a:spcBef>
                <a:spcPts val="0"/>
              </a:spcBef>
              <a:buNone/>
            </a:pPr>
            <a:endParaRPr lang="en-GB" sz="1600" dirty="0">
              <a:solidFill>
                <a:srgbClr val="FF0000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endParaRPr lang="en-GB" sz="2800" b="0" i="0" u="none" strike="noStrike" cap="none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8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Outline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80EB1B-A7A5-6245-A49D-64A3B17D7F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144B2-DF12-3048-9FE9-1125E3A8C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EOSC WP11, T11.1</a:t>
            </a:r>
          </a:p>
          <a:p>
            <a:pPr lvl="1"/>
            <a:r>
              <a:rPr lang="en-GB" dirty="0"/>
              <a:t>Maintain a catalogue holding:</a:t>
            </a:r>
          </a:p>
          <a:p>
            <a:pPr lvl="2"/>
            <a:r>
              <a:rPr lang="en-GB" dirty="0"/>
              <a:t>Training events</a:t>
            </a:r>
          </a:p>
          <a:p>
            <a:pPr lvl="2"/>
            <a:r>
              <a:rPr lang="en-GB" dirty="0"/>
              <a:t>Training materials</a:t>
            </a:r>
          </a:p>
          <a:p>
            <a:pPr lvl="2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Deployable training environments</a:t>
            </a:r>
          </a:p>
          <a:p>
            <a:pPr lvl="3"/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VMs</a:t>
            </a:r>
          </a:p>
          <a:p>
            <a:pPr lvl="3"/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Containers</a:t>
            </a:r>
          </a:p>
          <a:p>
            <a:pPr lvl="3"/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Datasets</a:t>
            </a:r>
          </a:p>
          <a:p>
            <a:pPr lvl="1"/>
            <a:r>
              <a:rPr lang="it-IT" dirty="0"/>
              <a:t>The </a:t>
            </a:r>
            <a:r>
              <a:rPr lang="it-IT" dirty="0" err="1"/>
              <a:t>overall</a:t>
            </a:r>
            <a:r>
              <a:rPr lang="it-IT" dirty="0"/>
              <a:t> </a:t>
            </a:r>
            <a:r>
              <a:rPr lang="it-IT" dirty="0" err="1"/>
              <a:t>architecture</a:t>
            </a:r>
            <a:r>
              <a:rPr lang="it-IT" dirty="0"/>
              <a:t> of the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</a:t>
            </a:r>
            <a:r>
              <a:rPr lang="it-IT" dirty="0" err="1"/>
              <a:t>EOSCpilot</a:t>
            </a:r>
            <a:r>
              <a:rPr lang="it-IT" dirty="0"/>
              <a:t> (</a:t>
            </a:r>
            <a:r>
              <a:rPr lang="it-IT" u="sng" dirty="0">
                <a:hlinkClick r:id="rId2"/>
              </a:rPr>
              <a:t>D7.2</a:t>
            </a:r>
            <a:r>
              <a:rPr lang="it-IT" sz="2400" dirty="0"/>
              <a:t>)</a:t>
            </a:r>
          </a:p>
          <a:p>
            <a:pPr marL="50800" indent="0">
              <a:buNone/>
            </a:pP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marL="50800" indent="0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EOSC-hub GA-777563, page 67 (WP11 Training and Services for Service Operators, Researchers and Higher- Education)</a:t>
            </a:r>
            <a:br>
              <a:rPr lang="en-GB" sz="2400" dirty="0"/>
            </a:b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E77FE8-DDB9-BD49-B88F-95817C30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Motivations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54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C3F13-52C9-8A4D-9B06-DA0C6E491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9390-D97F-7042-82DA-9F18AC857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Available from the </a:t>
            </a:r>
            <a:r>
              <a:rPr lang="en-GB" sz="2000" dirty="0">
                <a:hlinkClick r:id="rId2"/>
              </a:rPr>
              <a:t>EOSC-hub</a:t>
            </a:r>
            <a:r>
              <a:rPr lang="en-GB" sz="2000" dirty="0"/>
              <a:t> web site (</a:t>
            </a:r>
            <a:r>
              <a:rPr lang="en-GB" sz="2000" dirty="0">
                <a:hlinkClick r:id="rId2"/>
              </a:rPr>
              <a:t>www.eosc-hub.eu</a:t>
            </a:r>
            <a:r>
              <a:rPr lang="en-GB" sz="2000" dirty="0"/>
              <a:t>).</a:t>
            </a:r>
          </a:p>
          <a:p>
            <a:pPr lvl="1"/>
            <a:r>
              <a:rPr lang="en-GB" sz="2000" dirty="0"/>
              <a:t>Drupal CMS</a:t>
            </a:r>
          </a:p>
          <a:p>
            <a:r>
              <a:rPr lang="en-GB" sz="2000" dirty="0"/>
              <a:t>Currently it provides content related to EOSC’:</a:t>
            </a:r>
          </a:p>
          <a:p>
            <a:pPr lvl="1"/>
            <a:r>
              <a:rPr lang="en-GB" sz="2000" dirty="0">
                <a:hlinkClick r:id="rId3"/>
              </a:rPr>
              <a:t>Training Materials</a:t>
            </a:r>
            <a:r>
              <a:rPr lang="en-GB" sz="2000" dirty="0"/>
              <a:t> </a:t>
            </a:r>
            <a:r>
              <a:rPr lang="en-GB" sz="1100" dirty="0">
                <a:hlinkClick r:id="rId3"/>
              </a:rPr>
              <a:t>https://www.eosc-hub.eu/training-material/</a:t>
            </a:r>
            <a:r>
              <a:rPr lang="en-GB" sz="1050" dirty="0"/>
              <a:t> </a:t>
            </a:r>
          </a:p>
          <a:p>
            <a:pPr lvl="2"/>
            <a:r>
              <a:rPr lang="en-GB" sz="1800" dirty="0"/>
              <a:t>Reference, Recycle.</a:t>
            </a:r>
            <a:endParaRPr lang="en-GB" sz="800" dirty="0"/>
          </a:p>
          <a:p>
            <a:pPr lvl="1"/>
            <a:r>
              <a:rPr lang="en-GB" sz="2000" dirty="0">
                <a:hlinkClick r:id="rId4"/>
              </a:rPr>
              <a:t>Training Events</a:t>
            </a:r>
            <a:r>
              <a:rPr lang="en-GB" sz="2000" dirty="0"/>
              <a:t> </a:t>
            </a:r>
            <a:r>
              <a:rPr lang="it-IT" sz="1100" dirty="0">
                <a:hlinkClick r:id="rId5"/>
              </a:rPr>
              <a:t>https://www.eosc-hub.eu/training-events/</a:t>
            </a:r>
            <a:endParaRPr lang="it-IT" sz="1100" dirty="0"/>
          </a:p>
          <a:p>
            <a:pPr lvl="2"/>
            <a:r>
              <a:rPr lang="en-GB" sz="1800" dirty="0"/>
              <a:t>Advertise, History, Stats.</a:t>
            </a:r>
          </a:p>
          <a:p>
            <a:r>
              <a:rPr lang="en-GB" sz="2000" dirty="0"/>
              <a:t>Content is publicly available for reading and searchable by several key filters</a:t>
            </a:r>
          </a:p>
          <a:p>
            <a:r>
              <a:rPr lang="en-GB" sz="2000" dirty="0"/>
              <a:t>Changes can be done only by </a:t>
            </a:r>
            <a:r>
              <a:rPr lang="en-GB" sz="2000" u="sng" dirty="0"/>
              <a:t>registered people</a:t>
            </a:r>
            <a:r>
              <a:rPr lang="en-GB" sz="2000" dirty="0"/>
              <a:t> having one of the specific roles:</a:t>
            </a:r>
          </a:p>
          <a:p>
            <a:pPr lvl="1"/>
            <a:r>
              <a:rPr lang="en-GB" sz="2000" dirty="0"/>
              <a:t>Training Admin (Full grants)</a:t>
            </a:r>
          </a:p>
          <a:p>
            <a:pPr lvl="1"/>
            <a:r>
              <a:rPr lang="en-GB" sz="2000" dirty="0"/>
              <a:t>Training Editor (Low level rights)</a:t>
            </a:r>
          </a:p>
          <a:p>
            <a:r>
              <a:rPr lang="en-GB" sz="2200" dirty="0"/>
              <a:t>Complete instructions available in the </a:t>
            </a:r>
            <a:r>
              <a:rPr lang="en-GB" sz="2200" dirty="0">
                <a:hlinkClick r:id="rId6"/>
              </a:rPr>
              <a:t>complete guidelines for training</a:t>
            </a:r>
            <a:endParaRPr lang="en-GB" sz="2200" dirty="0"/>
          </a:p>
          <a:p>
            <a:pPr lvl="1"/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722C2-480D-A643-B342-82E1D23B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Accessing</a:t>
            </a:r>
            <a:r>
              <a:rPr lang="it-IT" dirty="0"/>
              <a:t> Training </a:t>
            </a:r>
            <a:r>
              <a:rPr lang="it-IT" dirty="0" err="1"/>
              <a:t>Catalogue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663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C3F13-52C9-8A4D-9B06-DA0C6E491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9390-D97F-7042-82DA-9F18AC857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/>
              <a:t>Training Editor</a:t>
            </a:r>
            <a:r>
              <a:rPr lang="en-GB" sz="2400" dirty="0"/>
              <a:t> </a:t>
            </a:r>
          </a:p>
          <a:p>
            <a:pPr lvl="1"/>
            <a:r>
              <a:rPr lang="en-GB" sz="2400" dirty="0"/>
              <a:t>Can only insert and modify contents (Events/Materials).</a:t>
            </a:r>
          </a:p>
          <a:p>
            <a:r>
              <a:rPr lang="en-GB" sz="2400" b="1" dirty="0"/>
              <a:t>Training Admin</a:t>
            </a:r>
            <a:r>
              <a:rPr lang="en-GB" sz="2400" dirty="0"/>
              <a:t> </a:t>
            </a:r>
          </a:p>
          <a:p>
            <a:pPr lvl="1"/>
            <a:r>
              <a:rPr lang="en-GB" sz="2400" dirty="0"/>
              <a:t>Same rights above, plus moderation on training material publication and content deletion.</a:t>
            </a:r>
          </a:p>
          <a:p>
            <a:pPr lvl="1"/>
            <a:r>
              <a:rPr lang="en-GB" sz="2400" dirty="0"/>
              <a:t>Grant or deny roles to other members.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400" b="1" dirty="0"/>
              <a:t>Role Request</a:t>
            </a:r>
          </a:p>
          <a:p>
            <a:pPr lvl="1"/>
            <a:r>
              <a:rPr lang="en-GB" sz="2200" dirty="0"/>
              <a:t> email to: </a:t>
            </a:r>
            <a:r>
              <a:rPr lang="en-GB" sz="2200" dirty="0">
                <a:hlinkClick r:id="rId2"/>
              </a:rPr>
              <a:t>training@mailman.eosc-hub.eu</a:t>
            </a:r>
            <a:r>
              <a:rPr lang="en-GB" sz="2200" dirty="0"/>
              <a:t>.</a:t>
            </a:r>
          </a:p>
          <a:p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722C2-480D-A643-B342-82E1D23B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Training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Roles</a:t>
            </a:r>
            <a:endParaRPr lang="it-IT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C74EA8-6E5D-0740-A4CD-C530D349284A}"/>
              </a:ext>
            </a:extLst>
          </p:cNvPr>
          <p:cNvGrpSpPr/>
          <p:nvPr/>
        </p:nvGrpSpPr>
        <p:grpSpPr>
          <a:xfrm>
            <a:off x="2244909" y="4121864"/>
            <a:ext cx="4254501" cy="1028700"/>
            <a:chOff x="2244909" y="4121864"/>
            <a:chExt cx="4254501" cy="1028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E972DA-E967-9348-93B1-1C9F95B43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4910" y="4121864"/>
              <a:ext cx="4254500" cy="1028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C18B6-863A-1948-9F3A-A9D00CE3B089}"/>
                </a:ext>
              </a:extLst>
            </p:cNvPr>
            <p:cNvSpPr/>
            <p:nvPr/>
          </p:nvSpPr>
          <p:spPr>
            <a:xfrm>
              <a:off x="2244909" y="4134927"/>
              <a:ext cx="666765" cy="2972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195012-78FD-C24B-A5D5-2BD1A77D8C64}"/>
                </a:ext>
              </a:extLst>
            </p:cNvPr>
            <p:cNvSpPr/>
            <p:nvPr/>
          </p:nvSpPr>
          <p:spPr>
            <a:xfrm>
              <a:off x="4263040" y="4862414"/>
              <a:ext cx="2062456" cy="2474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7424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C3F13-52C9-8A4D-9B06-DA0C6E491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9390-D97F-7042-82DA-9F18AC85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247248"/>
            <a:ext cx="8640960" cy="4855007"/>
          </a:xfrm>
        </p:spPr>
        <p:txBody>
          <a:bodyPr/>
          <a:lstStyle/>
          <a:p>
            <a:r>
              <a:rPr lang="en-GB" sz="2400" dirty="0"/>
              <a:t>EOSC-hub web site uses Drupal v7.58 </a:t>
            </a:r>
          </a:p>
          <a:p>
            <a:r>
              <a:rPr lang="en-GB" sz="2400" dirty="0"/>
              <a:t>Drupal is one of the most diffused </a:t>
            </a:r>
            <a:r>
              <a:rPr lang="en-GB" sz="2400" dirty="0" err="1"/>
              <a:t>CMSes</a:t>
            </a:r>
            <a:endParaRPr lang="en-GB" sz="2400" dirty="0"/>
          </a:p>
          <a:p>
            <a:pPr lvl="1"/>
            <a:r>
              <a:rPr lang="en-GB" sz="2200" dirty="0"/>
              <a:t>PHP based, easily to manage and configure</a:t>
            </a:r>
          </a:p>
          <a:p>
            <a:pPr lvl="1"/>
            <a:r>
              <a:rPr lang="en-GB" sz="2200" dirty="0"/>
              <a:t>Easily customizable through pluggable modules</a:t>
            </a:r>
          </a:p>
          <a:p>
            <a:r>
              <a:rPr lang="en-GB" sz="2400" dirty="0"/>
              <a:t>Training Catalogue uses essentially three Drupal entities</a:t>
            </a:r>
          </a:p>
          <a:p>
            <a:pPr lvl="1"/>
            <a:r>
              <a:rPr lang="en-GB" sz="2200" dirty="0"/>
              <a:t>Content Type</a:t>
            </a:r>
            <a:r>
              <a:rPr lang="en-GB" sz="2000" i="1" dirty="0"/>
              <a:t> (Contact, Training Event, Training Material)</a:t>
            </a:r>
          </a:p>
          <a:p>
            <a:pPr lvl="2"/>
            <a:r>
              <a:rPr lang="en-GB" sz="2000" dirty="0"/>
              <a:t>Defines fields of any inserted entry</a:t>
            </a:r>
          </a:p>
          <a:p>
            <a:pPr lvl="1"/>
            <a:r>
              <a:rPr lang="en-GB" sz="2200" dirty="0"/>
              <a:t>Taxonomy </a:t>
            </a:r>
            <a:r>
              <a:rPr lang="en-GB" sz="1800" i="1" dirty="0"/>
              <a:t>(Keywords, Language, License, Professional groups, Tags, Target Groups, Topic, Type)</a:t>
            </a:r>
            <a:endParaRPr lang="en-GB" sz="1800" dirty="0"/>
          </a:p>
          <a:p>
            <a:pPr lvl="2"/>
            <a:r>
              <a:rPr lang="en-GB" sz="2000" dirty="0"/>
              <a:t>Finite set of values for a given field</a:t>
            </a:r>
          </a:p>
          <a:p>
            <a:pPr lvl="2"/>
            <a:r>
              <a:rPr lang="en-GB" sz="2000" dirty="0"/>
              <a:t>Fixed/Growable</a:t>
            </a:r>
          </a:p>
          <a:p>
            <a:pPr lvl="1"/>
            <a:r>
              <a:rPr lang="en-GB" sz="2200" dirty="0"/>
              <a:t>Content</a:t>
            </a:r>
          </a:p>
          <a:p>
            <a:pPr lvl="2"/>
            <a:r>
              <a:rPr lang="en-GB" sz="2000" dirty="0"/>
              <a:t> Values of a specific content type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722C2-480D-A643-B342-82E1D23B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Notes on </a:t>
            </a:r>
            <a:r>
              <a:rPr lang="it-IT" dirty="0" err="1"/>
              <a:t>Drupal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892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C3F13-52C9-8A4D-9B06-DA0C6E491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9390-D97F-7042-82DA-9F18AC85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247248"/>
            <a:ext cx="8640960" cy="4855007"/>
          </a:xfrm>
        </p:spPr>
        <p:txBody>
          <a:bodyPr/>
          <a:lstStyle/>
          <a:p>
            <a:r>
              <a:rPr lang="en-GB" sz="2400" dirty="0"/>
              <a:t>Login to the portal from Training Material or Training Events</a:t>
            </a:r>
          </a:p>
          <a:p>
            <a:pPr marL="3959225" indent="-395288"/>
            <a:r>
              <a:rPr lang="en-GB" sz="2400" dirty="0"/>
              <a:t>Two available authentications</a:t>
            </a:r>
          </a:p>
          <a:p>
            <a:pPr marL="3959225" indent="-395288"/>
            <a:endParaRPr lang="en-GB" sz="2400" dirty="0"/>
          </a:p>
          <a:p>
            <a:pPr marL="3959225" indent="-395288"/>
            <a:endParaRPr lang="en-GB" sz="2400" dirty="0"/>
          </a:p>
          <a:p>
            <a:pPr marL="3959225" indent="-395288"/>
            <a:endParaRPr lang="en-GB" sz="2400" dirty="0"/>
          </a:p>
          <a:p>
            <a:pPr marL="3563937" indent="0">
              <a:buNone/>
            </a:pPr>
            <a:endParaRPr lang="en-GB" sz="2400" dirty="0"/>
          </a:p>
          <a:p>
            <a:pPr marL="393700" indent="-393700"/>
            <a:r>
              <a:rPr lang="en-GB" sz="2400" dirty="0"/>
              <a:t>Third option exists </a:t>
            </a:r>
            <a:r>
              <a:rPr lang="en-GB" sz="1200" dirty="0"/>
              <a:t>(Not suggested)</a:t>
            </a:r>
            <a:endParaRPr lang="en-GB" sz="2400" dirty="0"/>
          </a:p>
          <a:p>
            <a:pPr marL="850900" lvl="1" indent="-393700"/>
            <a:r>
              <a:rPr lang="en-GB" sz="2200" dirty="0"/>
              <a:t>Authenticate using login</a:t>
            </a:r>
            <a:br>
              <a:rPr lang="en-GB" sz="2200" dirty="0"/>
            </a:br>
            <a:r>
              <a:rPr lang="en-GB" sz="2200" dirty="0"/>
              <a:t>and password using Login button at the bottom of the page</a:t>
            </a:r>
          </a:p>
          <a:p>
            <a:pPr marL="393700" indent="-393700"/>
            <a:r>
              <a:rPr lang="en-GB" sz="2400" dirty="0"/>
              <a:t>Once logged, accordingly to the user rights a different menu appears at the top of the page</a:t>
            </a:r>
          </a:p>
          <a:p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722C2-480D-A643-B342-82E1D23B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</p:spPr>
        <p:txBody>
          <a:bodyPr/>
          <a:lstStyle/>
          <a:p>
            <a:r>
              <a:rPr lang="it-IT" dirty="0" err="1"/>
              <a:t>LogIn</a:t>
            </a:r>
            <a:endParaRPr lang="it-IT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12D6E9-8814-0F42-BBB9-BB35B0DD7033}"/>
              </a:ext>
            </a:extLst>
          </p:cNvPr>
          <p:cNvGrpSpPr/>
          <p:nvPr/>
        </p:nvGrpSpPr>
        <p:grpSpPr>
          <a:xfrm>
            <a:off x="4173964" y="2377428"/>
            <a:ext cx="3548876" cy="1397000"/>
            <a:chOff x="4173964" y="3281083"/>
            <a:chExt cx="3548876" cy="139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A28DCE-6897-8341-B44A-EE58FCAF7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2740" y="3281083"/>
              <a:ext cx="3340100" cy="1397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DAF886-8F9A-1043-BF50-1AA722AD5A9D}"/>
                </a:ext>
              </a:extLst>
            </p:cNvPr>
            <p:cNvSpPr/>
            <p:nvPr/>
          </p:nvSpPr>
          <p:spPr>
            <a:xfrm>
              <a:off x="4173964" y="3679106"/>
              <a:ext cx="311973" cy="3119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263D69-3586-9444-9DA7-0573B8E275CB}"/>
                </a:ext>
              </a:extLst>
            </p:cNvPr>
            <p:cNvSpPr/>
            <p:nvPr/>
          </p:nvSpPr>
          <p:spPr>
            <a:xfrm>
              <a:off x="4173964" y="4098646"/>
              <a:ext cx="311973" cy="3119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AABA9D-7248-5646-B211-8F5204455EA3}"/>
                </a:ext>
              </a:extLst>
            </p:cNvPr>
            <p:cNvSpPr txBox="1"/>
            <p:nvPr/>
          </p:nvSpPr>
          <p:spPr>
            <a:xfrm>
              <a:off x="6546942" y="3668348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*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BC48D2D-9859-0649-91CB-847B604F861D}"/>
              </a:ext>
            </a:extLst>
          </p:cNvPr>
          <p:cNvSpPr txBox="1"/>
          <p:nvPr/>
        </p:nvSpPr>
        <p:spPr>
          <a:xfrm>
            <a:off x="251520" y="6395990"/>
            <a:ext cx="589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* Identified issues with B2ACCESS, at the moment is suggested to use EGI Federated Authentication</a:t>
            </a:r>
          </a:p>
          <a:p>
            <a:r>
              <a:rPr lang="en-GB" sz="1000" dirty="0">
                <a:solidFill>
                  <a:srgbClr val="FF0000"/>
                </a:solidFill>
              </a:rPr>
              <a:t>+ To join EGI community follow https://</a:t>
            </a:r>
            <a:r>
              <a:rPr lang="en-GB" sz="1000" dirty="0" err="1">
                <a:solidFill>
                  <a:srgbClr val="FF0000"/>
                </a:solidFill>
              </a:rPr>
              <a:t>aai-dev.egi.eu</a:t>
            </a:r>
            <a:r>
              <a:rPr lang="en-GB" sz="1000" dirty="0">
                <a:solidFill>
                  <a:srgbClr val="FF0000"/>
                </a:solidFill>
              </a:rPr>
              <a:t>/signup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74E358-4E51-AC42-8B40-CDCFF0605A76}"/>
              </a:ext>
            </a:extLst>
          </p:cNvPr>
          <p:cNvGrpSpPr/>
          <p:nvPr/>
        </p:nvGrpSpPr>
        <p:grpSpPr>
          <a:xfrm>
            <a:off x="6474828" y="3915424"/>
            <a:ext cx="1248012" cy="889000"/>
            <a:chOff x="6474828" y="4819079"/>
            <a:chExt cx="1248012" cy="889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11EDC1-6BC1-A644-BEC2-BA7ABD151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6540" y="4819079"/>
              <a:ext cx="876300" cy="889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106B609-026B-D546-8DD8-6F3FE35AA2C0}"/>
                </a:ext>
              </a:extLst>
            </p:cNvPr>
            <p:cNvSpPr/>
            <p:nvPr/>
          </p:nvSpPr>
          <p:spPr>
            <a:xfrm>
              <a:off x="6474828" y="4852774"/>
              <a:ext cx="311973" cy="3119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3731162-1E0D-714A-BF87-F012144E0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38" y="6003245"/>
            <a:ext cx="4216400" cy="31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7F7CC1-F670-8542-BC29-99AB6E4E5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369" y="6003245"/>
            <a:ext cx="1676400" cy="317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2D8A20-DBD8-2D46-A4A6-D8B31C957A55}"/>
              </a:ext>
            </a:extLst>
          </p:cNvPr>
          <p:cNvSpPr txBox="1"/>
          <p:nvPr/>
        </p:nvSpPr>
        <p:spPr>
          <a:xfrm>
            <a:off x="4937759" y="603885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DA9A67-6342-C347-A903-568080490479}"/>
              </a:ext>
            </a:extLst>
          </p:cNvPr>
          <p:cNvSpPr txBox="1"/>
          <p:nvPr/>
        </p:nvSpPr>
        <p:spPr>
          <a:xfrm>
            <a:off x="5946165" y="310894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480314-0692-F949-85D2-480EEF9C2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98" y="1868617"/>
            <a:ext cx="2570203" cy="211019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EF3F1A0-E070-304C-865E-94D23B5F5EA1}"/>
              </a:ext>
            </a:extLst>
          </p:cNvPr>
          <p:cNvSpPr/>
          <p:nvPr/>
        </p:nvSpPr>
        <p:spPr>
          <a:xfrm>
            <a:off x="683062" y="1842732"/>
            <a:ext cx="949796" cy="3387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57DCC7-E6E4-A44F-A6BE-F8326D831FA1}"/>
              </a:ext>
            </a:extLst>
          </p:cNvPr>
          <p:cNvSpPr/>
          <p:nvPr/>
        </p:nvSpPr>
        <p:spPr>
          <a:xfrm>
            <a:off x="1724649" y="3151961"/>
            <a:ext cx="1397374" cy="355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A605EB-8040-654D-886D-26CF6351B095}"/>
              </a:ext>
            </a:extLst>
          </p:cNvPr>
          <p:cNvSpPr/>
          <p:nvPr/>
        </p:nvSpPr>
        <p:spPr>
          <a:xfrm>
            <a:off x="7589519" y="5992612"/>
            <a:ext cx="605777" cy="3387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01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C3F13-52C9-8A4D-9B06-DA0C6E491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9390-D97F-7042-82DA-9F18AC85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247248"/>
            <a:ext cx="8640960" cy="4855007"/>
          </a:xfrm>
        </p:spPr>
        <p:txBody>
          <a:bodyPr/>
          <a:lstStyle/>
          <a:p>
            <a:r>
              <a:rPr lang="en-GB" sz="2000" dirty="0"/>
              <a:t>Content entry for:</a:t>
            </a:r>
          </a:p>
          <a:p>
            <a:pPr lvl="1"/>
            <a:r>
              <a:rPr lang="en-GB" sz="1800" dirty="0"/>
              <a:t>Training Materials: </a:t>
            </a:r>
            <a:r>
              <a:rPr lang="en-GB" sz="1800" i="1" dirty="0"/>
              <a:t>Author(s)</a:t>
            </a:r>
          </a:p>
          <a:p>
            <a:pPr lvl="1"/>
            <a:r>
              <a:rPr lang="en-GB" sz="1800" dirty="0"/>
              <a:t>Training Events: </a:t>
            </a:r>
            <a:r>
              <a:rPr lang="en-GB" sz="1800" i="1" dirty="0"/>
              <a:t>Contact(s), Trainers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marL="50800" indent="0">
              <a:buNone/>
            </a:pPr>
            <a:endParaRPr lang="en-GB" sz="2000" dirty="0"/>
          </a:p>
          <a:p>
            <a:r>
              <a:rPr lang="en-GB" sz="2000" dirty="0"/>
              <a:t>Fill required fields </a:t>
            </a:r>
            <a:r>
              <a:rPr lang="en-GB" sz="1400" dirty="0"/>
              <a:t>(see Appendix 1 in the </a:t>
            </a:r>
            <a:r>
              <a:rPr lang="en-GB" sz="1400" dirty="0">
                <a:hlinkClick r:id="rId2"/>
              </a:rPr>
              <a:t>training guidelines</a:t>
            </a:r>
            <a:r>
              <a:rPr lang="en-GB" sz="1400" dirty="0"/>
              <a:t> doc)</a:t>
            </a:r>
            <a:endParaRPr lang="en-GB" sz="2000" dirty="0"/>
          </a:p>
          <a:p>
            <a:pPr lvl="1"/>
            <a:r>
              <a:rPr lang="en-GB" sz="1800" dirty="0"/>
              <a:t>Contact identifier</a:t>
            </a:r>
            <a:r>
              <a:rPr lang="en-GB" sz="1800" baseline="30000" dirty="0">
                <a:solidFill>
                  <a:srgbClr val="FF0000"/>
                </a:solidFill>
              </a:rPr>
              <a:t>*</a:t>
            </a:r>
            <a:r>
              <a:rPr lang="en-GB" sz="1800" dirty="0"/>
              <a:t>, User title,  Name</a:t>
            </a:r>
            <a:r>
              <a:rPr lang="en-GB" sz="1800" baseline="30000" dirty="0">
                <a:solidFill>
                  <a:srgbClr val="FF0000"/>
                </a:solidFill>
              </a:rPr>
              <a:t>*</a:t>
            </a:r>
            <a:r>
              <a:rPr lang="en-GB" sz="1800" dirty="0"/>
              <a:t>, Surname</a:t>
            </a:r>
            <a:r>
              <a:rPr lang="en-GB" sz="1800" baseline="30000" dirty="0">
                <a:solidFill>
                  <a:srgbClr val="FF0000"/>
                </a:solidFill>
              </a:rPr>
              <a:t>*</a:t>
            </a:r>
            <a:r>
              <a:rPr lang="en-GB" sz="1800" dirty="0"/>
              <a:t>, email</a:t>
            </a:r>
            <a:r>
              <a:rPr lang="en-GB" sz="1800" baseline="30000" dirty="0">
                <a:solidFill>
                  <a:srgbClr val="FF0000"/>
                </a:solidFill>
              </a:rPr>
              <a:t>*</a:t>
            </a:r>
            <a:r>
              <a:rPr lang="en-GB" sz="1800" dirty="0"/>
              <a:t>, URL(s)</a:t>
            </a:r>
          </a:p>
          <a:p>
            <a:r>
              <a:rPr lang="en-GB" sz="2200" dirty="0"/>
              <a:t>Contact Identifier</a:t>
            </a:r>
          </a:p>
          <a:p>
            <a:pPr lvl="1"/>
            <a:r>
              <a:rPr lang="en-GB" sz="2000" dirty="0"/>
              <a:t>Field used during Training Materials and Training Events insertion.</a:t>
            </a:r>
          </a:p>
          <a:p>
            <a:pPr marL="537210" lvl="1" indent="0">
              <a:buNone/>
            </a:pPr>
            <a:endParaRPr lang="en-GB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722C2-480D-A643-B342-82E1D23B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Contacts</a:t>
            </a:r>
            <a:endParaRPr lang="it-IT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90CA98-8B1C-A245-B272-5E32915887BF}"/>
              </a:ext>
            </a:extLst>
          </p:cNvPr>
          <p:cNvGrpSpPr/>
          <p:nvPr/>
        </p:nvGrpSpPr>
        <p:grpSpPr>
          <a:xfrm>
            <a:off x="796834" y="2653206"/>
            <a:ext cx="5103223" cy="1139112"/>
            <a:chOff x="391152" y="1908352"/>
            <a:chExt cx="5103223" cy="11391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06BF82-7FC1-9446-82C4-152A6E42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152" y="1908352"/>
              <a:ext cx="5103223" cy="113911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ADC4F2-7239-DB49-A910-427B91A75E47}"/>
                </a:ext>
              </a:extLst>
            </p:cNvPr>
            <p:cNvSpPr/>
            <p:nvPr/>
          </p:nvSpPr>
          <p:spPr>
            <a:xfrm>
              <a:off x="858694" y="1908352"/>
              <a:ext cx="1009295" cy="3384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569DB2-708A-6A46-B594-D2E9B76879B2}"/>
                </a:ext>
              </a:extLst>
            </p:cNvPr>
            <p:cNvSpPr/>
            <p:nvPr/>
          </p:nvSpPr>
          <p:spPr>
            <a:xfrm>
              <a:off x="858693" y="2265531"/>
              <a:ext cx="2354769" cy="2817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6104867-768A-A14A-A167-854F225A31A9}"/>
              </a:ext>
            </a:extLst>
          </p:cNvPr>
          <p:cNvSpPr txBox="1"/>
          <p:nvPr/>
        </p:nvSpPr>
        <p:spPr>
          <a:xfrm>
            <a:off x="251520" y="6134730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* Mandatory field</a:t>
            </a:r>
          </a:p>
        </p:txBody>
      </p:sp>
    </p:spTree>
    <p:extLst>
      <p:ext uri="{BB962C8B-B14F-4D97-AF65-F5344CB8AC3E}">
        <p14:creationId xmlns:p14="http://schemas.microsoft.com/office/powerpoint/2010/main" val="87210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C3F13-52C9-8A4D-9B06-DA0C6E491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9390-D97F-7042-82DA-9F18AC85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247248"/>
            <a:ext cx="8640960" cy="4855007"/>
          </a:xfrm>
        </p:spPr>
        <p:txBody>
          <a:bodyPr/>
          <a:lstStyle/>
          <a:p>
            <a:pPr marL="50800" indent="0">
              <a:buNone/>
            </a:pPr>
            <a:r>
              <a:rPr lang="en-GB" sz="2000" dirty="0"/>
              <a:t>Access </a:t>
            </a:r>
            <a:r>
              <a:rPr lang="en-GB" sz="2000" dirty="0">
                <a:hlinkClick r:id="rId2"/>
              </a:rPr>
              <a:t>Training Materials</a:t>
            </a:r>
            <a:br>
              <a:rPr lang="en-GB" sz="2000" dirty="0"/>
            </a:br>
            <a:r>
              <a:rPr lang="en-GB" sz="1100" dirty="0"/>
              <a:t>https://</a:t>
            </a:r>
            <a:r>
              <a:rPr lang="en-GB" sz="1100" dirty="0" err="1"/>
              <a:t>www.eosc-hub.eu</a:t>
            </a:r>
            <a:r>
              <a:rPr lang="en-GB" sz="1100" dirty="0"/>
              <a:t>/training-material</a:t>
            </a:r>
            <a:endParaRPr lang="en-GB" sz="2000" dirty="0"/>
          </a:p>
          <a:p>
            <a:pPr marL="50800" indent="0">
              <a:buNone/>
            </a:pPr>
            <a:endParaRPr lang="en-GB" sz="2000" dirty="0"/>
          </a:p>
          <a:p>
            <a:pPr marL="50800" indent="0">
              <a:buNone/>
            </a:pPr>
            <a:endParaRPr lang="en-GB" sz="2000" dirty="0"/>
          </a:p>
          <a:p>
            <a:pPr marL="50800" indent="0">
              <a:buNone/>
            </a:pPr>
            <a:r>
              <a:rPr lang="en-GB" sz="2000" dirty="0"/>
              <a:t>Filtering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722C2-480D-A643-B342-82E1D23B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Training </a:t>
            </a:r>
            <a:r>
              <a:rPr lang="it-IT" dirty="0" err="1"/>
              <a:t>Materials</a:t>
            </a:r>
            <a:endParaRPr lang="it-IT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8026C7-EF79-5042-BF6F-364D2FDCEB43}"/>
              </a:ext>
            </a:extLst>
          </p:cNvPr>
          <p:cNvGrpSpPr/>
          <p:nvPr/>
        </p:nvGrpSpPr>
        <p:grpSpPr>
          <a:xfrm>
            <a:off x="4724911" y="1354315"/>
            <a:ext cx="3255147" cy="1453431"/>
            <a:chOff x="715779" y="1967496"/>
            <a:chExt cx="4699000" cy="180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069A47-9EF0-C942-9670-1EDD68A2B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779" y="1967496"/>
              <a:ext cx="4699000" cy="18034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ADC4F2-7239-DB49-A910-427B91A75E47}"/>
                </a:ext>
              </a:extLst>
            </p:cNvPr>
            <p:cNvSpPr/>
            <p:nvPr/>
          </p:nvSpPr>
          <p:spPr>
            <a:xfrm>
              <a:off x="941681" y="2054216"/>
              <a:ext cx="1769246" cy="4415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569DB2-708A-6A46-B594-D2E9B76879B2}"/>
                </a:ext>
              </a:extLst>
            </p:cNvPr>
            <p:cNvSpPr/>
            <p:nvPr/>
          </p:nvSpPr>
          <p:spPr>
            <a:xfrm>
              <a:off x="831752" y="2870440"/>
              <a:ext cx="2578422" cy="7010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A1DC573-BE8E-0342-A45F-4564872C0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89" y="2963463"/>
            <a:ext cx="4986546" cy="3351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86392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14622</TotalTime>
  <Words>724</Words>
  <Application>Microsoft Macintosh PowerPoint</Application>
  <PresentationFormat>On-screen Show (4:3)</PresentationFormat>
  <Paragraphs>201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Noto Sans Symbols</vt:lpstr>
      <vt:lpstr>Calibri</vt:lpstr>
      <vt:lpstr>Arial</vt:lpstr>
      <vt:lpstr>slide_base</vt:lpstr>
      <vt:lpstr>PowerPoint Presentation</vt:lpstr>
      <vt:lpstr>Outline</vt:lpstr>
      <vt:lpstr>Motivations</vt:lpstr>
      <vt:lpstr>Accessing Training Catalogue</vt:lpstr>
      <vt:lpstr>Training Catalogue Roles</vt:lpstr>
      <vt:lpstr>Notes on Drupal</vt:lpstr>
      <vt:lpstr>LogIn</vt:lpstr>
      <vt:lpstr>Contacts</vt:lpstr>
      <vt:lpstr>Training Materials</vt:lpstr>
      <vt:lpstr>Insert Training Materials</vt:lpstr>
      <vt:lpstr>Training Events</vt:lpstr>
      <vt:lpstr>Insert Training Events</vt:lpstr>
      <vt:lpstr>Dashboard</vt:lpstr>
      <vt:lpstr>Training Admin (TA)</vt:lpstr>
      <vt:lpstr>Training Material consistency</vt:lpstr>
      <vt:lpstr>Future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Microsoft Office User</cp:lastModifiedBy>
  <cp:revision>62</cp:revision>
  <dcterms:modified xsi:type="dcterms:W3CDTF">2018-10-23T10:47:32Z</dcterms:modified>
</cp:coreProperties>
</file>