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14"/>
  </p:notesMasterIdLst>
  <p:sldIdLst>
    <p:sldId id="274" r:id="rId2"/>
    <p:sldId id="287" r:id="rId3"/>
    <p:sldId id="292" r:id="rId4"/>
    <p:sldId id="304" r:id="rId5"/>
    <p:sldId id="293" r:id="rId6"/>
    <p:sldId id="294" r:id="rId7"/>
    <p:sldId id="305" r:id="rId8"/>
    <p:sldId id="295" r:id="rId9"/>
    <p:sldId id="296" r:id="rId10"/>
    <p:sldId id="302" r:id="rId11"/>
    <p:sldId id="301" r:id="rId12"/>
    <p:sldId id="33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FF0A"/>
    <a:srgbClr val="1C3046"/>
    <a:srgbClr val="B5892D"/>
    <a:srgbClr val="75A5D8"/>
    <a:srgbClr val="E2E4EA"/>
    <a:srgbClr val="1D2F45"/>
    <a:srgbClr val="75A4D9"/>
    <a:srgbClr val="1670C9"/>
    <a:srgbClr val="2D4E77"/>
    <a:srgbClr val="575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57863" autoAdjust="0"/>
  </p:normalViewPr>
  <p:slideViewPr>
    <p:cSldViewPr>
      <p:cViewPr varScale="1">
        <p:scale>
          <a:sx n="48" d="100"/>
          <a:sy n="48" d="100"/>
        </p:scale>
        <p:origin x="-214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57" d="100"/>
          <a:sy n="157" d="100"/>
        </p:scale>
        <p:origin x="428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16906-B6A1-4E52-BE69-9D249F819B11}" type="datetimeFigureOut">
              <a:rPr lang="it-IT" smtClean="0"/>
              <a:t>18/10/18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8A20-7C99-4A4D-BF06-6E8ADEA4D03E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84966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48A20-7C99-4A4D-BF06-6E8ADEA4D03E}" type="slidenum">
              <a:rPr lang="it-IT" smtClean="0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59879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_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C28C7CE7-02F6-9C4E-B49C-A3F54D237E10}"/>
              </a:ext>
            </a:extLst>
          </p:cNvPr>
          <p:cNvSpPr txBox="1"/>
          <p:nvPr userDrawn="1"/>
        </p:nvSpPr>
        <p:spPr>
          <a:xfrm>
            <a:off x="1726731" y="4832852"/>
            <a:ext cx="1417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800" dirty="0">
                <a:solidFill>
                  <a:srgbClr val="1C3046"/>
                </a:solidFill>
                <a:ea typeface="Source Sans Pro" charset="0"/>
                <a:cs typeface="Source Sans Pro" charset="0"/>
              </a:rPr>
              <a:t>eosc-hub.eu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="" xmlns:a16="http://schemas.microsoft.com/office/drawing/2014/main" id="{04E82C1C-60FB-2F41-A35A-E9EB596745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248" y="4705791"/>
            <a:ext cx="589524" cy="57895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="" xmlns:a16="http://schemas.microsoft.com/office/drawing/2014/main" id="{8C95AC5E-022A-794A-B33A-62921017880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097640"/>
            <a:ext cx="644783" cy="633228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="" xmlns:a16="http://schemas.microsoft.com/office/drawing/2014/main" id="{188D622C-A836-684D-8BDB-40E405A1B5A9}"/>
              </a:ext>
            </a:extLst>
          </p:cNvPr>
          <p:cNvSpPr txBox="1"/>
          <p:nvPr userDrawn="1"/>
        </p:nvSpPr>
        <p:spPr>
          <a:xfrm>
            <a:off x="1712168" y="5228511"/>
            <a:ext cx="1624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800" dirty="0">
                <a:solidFill>
                  <a:srgbClr val="1C3046"/>
                </a:solidFill>
                <a:ea typeface="Source Sans Pro" charset="0"/>
                <a:cs typeface="Source Sans Pro" charset="0"/>
              </a:rPr>
              <a:t>@</a:t>
            </a:r>
            <a:r>
              <a:rPr lang="en-GB" sz="1800" dirty="0" err="1">
                <a:solidFill>
                  <a:srgbClr val="1C3046"/>
                </a:solidFill>
                <a:ea typeface="Source Sans Pro" charset="0"/>
                <a:cs typeface="Source Sans Pro" charset="0"/>
              </a:rPr>
              <a:t>EOSC_eu</a:t>
            </a:r>
            <a:endParaRPr lang="en-GB" sz="1800" dirty="0">
              <a:solidFill>
                <a:srgbClr val="1C3046"/>
              </a:solidFill>
              <a:ea typeface="Source Sans Pro" charset="0"/>
              <a:cs typeface="Source Sans Pro" charset="0"/>
            </a:endParaRPr>
          </a:p>
        </p:txBody>
      </p:sp>
      <p:sp>
        <p:nvSpPr>
          <p:cNvPr id="12" name="Rettangolo 11"/>
          <p:cNvSpPr/>
          <p:nvPr userDrawn="1"/>
        </p:nvSpPr>
        <p:spPr>
          <a:xfrm>
            <a:off x="755578" y="6381329"/>
            <a:ext cx="8280920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25" noProof="0" dirty="0"/>
              <a:t>EOSC-hub receives funding from the European Union’s Horizon 2020 research and innovation programme under grant agreement No. 777536.</a:t>
            </a:r>
          </a:p>
        </p:txBody>
      </p:sp>
      <p:pic>
        <p:nvPicPr>
          <p:cNvPr id="13" name="Immagin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4" y="6381328"/>
            <a:ext cx="422176" cy="282000"/>
          </a:xfrm>
          <a:prstGeom prst="rect">
            <a:avLst/>
          </a:prstGeom>
        </p:spPr>
      </p:pic>
      <p:cxnSp>
        <p:nvCxnSpPr>
          <p:cNvPr id="14" name="Connettore 1 13"/>
          <p:cNvCxnSpPr>
            <a:cxnSpLocks/>
          </p:cNvCxnSpPr>
          <p:nvPr userDrawn="1"/>
        </p:nvCxnSpPr>
        <p:spPr>
          <a:xfrm>
            <a:off x="1403648" y="4653136"/>
            <a:ext cx="1872208" cy="0"/>
          </a:xfrm>
          <a:prstGeom prst="line">
            <a:avLst/>
          </a:prstGeom>
          <a:ln>
            <a:solidFill>
              <a:srgbClr val="1C30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080" y="1247533"/>
            <a:ext cx="4916162" cy="12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011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="" xmlns:a16="http://schemas.microsoft.com/office/drawing/2014/main" id="{B77B2A9D-5C2F-4A5C-83AC-2A23BED5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81328"/>
            <a:ext cx="233928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1520" y="1268764"/>
            <a:ext cx="864096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2" name="Date Placeholder 3">
            <a:extLst>
              <a:ext uri="{FF2B5EF4-FFF2-40B4-BE49-F238E27FC236}">
                <a16:creationId xmlns="" xmlns:a16="http://schemas.microsoft.com/office/drawing/2014/main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1520" y="6381328"/>
            <a:ext cx="2133600" cy="288032"/>
          </a:xfrm>
          <a:prstGeom prst="rect">
            <a:avLst/>
          </a:prstGeom>
        </p:spPr>
        <p:txBody>
          <a:bodyPr/>
          <a:lstStyle>
            <a:lvl1pPr>
              <a:defRPr sz="1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83B5ABD0-EC19-4A83-89AE-D84C2568D126}" type="datetime1">
              <a:rPr lang="en-GB" smtClean="0"/>
              <a:pPr/>
              <a:t>18/10/18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=""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81328"/>
            <a:ext cx="2895600" cy="28803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=""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51520" y="6376247"/>
            <a:ext cx="864096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="" xmlns:a16="http://schemas.microsoft.com/office/drawing/2014/main" id="{833973A6-C1BB-1043-8DAC-B993CBB6D983}"/>
              </a:ext>
            </a:extLst>
          </p:cNvPr>
          <p:cNvSpPr/>
          <p:nvPr userDrawn="1"/>
        </p:nvSpPr>
        <p:spPr>
          <a:xfrm>
            <a:off x="8450088" y="6381332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4" name="Titolo 1">
            <a:extLst>
              <a:ext uri="{FF2B5EF4-FFF2-40B4-BE49-F238E27FC236}">
                <a16:creationId xmlns="" xmlns:a16="http://schemas.microsoft.com/office/drawing/2014/main" id="{8EE9D5C5-08C8-6140-AB11-2D51ABF792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1086" y="258975"/>
            <a:ext cx="5756582" cy="505729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5035836" y="-3"/>
            <a:ext cx="1303646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7878656" y="-2404"/>
            <a:ext cx="1142863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6381465" y="0"/>
            <a:ext cx="1601457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35" y="-3"/>
            <a:ext cx="643613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35" y="6813550"/>
            <a:ext cx="9144000" cy="4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638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5">
            <a:extLst>
              <a:ext uri="{FF2B5EF4-FFF2-40B4-BE49-F238E27FC236}">
                <a16:creationId xmlns="" xmlns:a16="http://schemas.microsoft.com/office/drawing/2014/main" id="{6C0029B1-78CE-4830-8FF0-21D78BC83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81328"/>
            <a:ext cx="233928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Rettangolo 17"/>
          <p:cNvSpPr>
            <a:spLocks/>
          </p:cNvSpPr>
          <p:nvPr userDrawn="1"/>
        </p:nvSpPr>
        <p:spPr>
          <a:xfrm>
            <a:off x="3114459" y="0"/>
            <a:ext cx="113352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2" name="Rettangolo 21"/>
          <p:cNvSpPr>
            <a:spLocks/>
          </p:cNvSpPr>
          <p:nvPr userDrawn="1"/>
        </p:nvSpPr>
        <p:spPr>
          <a:xfrm>
            <a:off x="5940154" y="0"/>
            <a:ext cx="316747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4" name="Rettangolo 23"/>
          <p:cNvSpPr>
            <a:spLocks/>
          </p:cNvSpPr>
          <p:nvPr userDrawn="1"/>
        </p:nvSpPr>
        <p:spPr>
          <a:xfrm>
            <a:off x="8401706" y="0"/>
            <a:ext cx="747633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5" name="Rettangolo 24"/>
          <p:cNvSpPr>
            <a:spLocks/>
          </p:cNvSpPr>
          <p:nvPr userDrawn="1"/>
        </p:nvSpPr>
        <p:spPr>
          <a:xfrm>
            <a:off x="1907705" y="0"/>
            <a:ext cx="101605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7164289" y="0"/>
            <a:ext cx="1303646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5220074" y="0"/>
            <a:ext cx="1142863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276470" y="-2"/>
            <a:ext cx="63123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643478" y="0"/>
            <a:ext cx="640569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2590802" y="0"/>
            <a:ext cx="640569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4247980" y="0"/>
            <a:ext cx="105248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7357994" y="0"/>
            <a:ext cx="166335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35" y="-2"/>
            <a:ext cx="6436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6" name="Date Placeholder 3">
            <a:extLst>
              <a:ext uri="{FF2B5EF4-FFF2-40B4-BE49-F238E27FC236}">
                <a16:creationId xmlns="" xmlns:a16="http://schemas.microsoft.com/office/drawing/2014/main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1520" y="6381328"/>
            <a:ext cx="2133600" cy="288032"/>
          </a:xfrm>
          <a:prstGeom prst="rect">
            <a:avLst/>
          </a:prstGeom>
        </p:spPr>
        <p:txBody>
          <a:bodyPr/>
          <a:lstStyle>
            <a:lvl1pPr>
              <a:defRPr sz="1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FC2DB541-784F-4F41-8ABA-124A6229560B}" type="datetime1">
              <a:rPr lang="en-GB" smtClean="0"/>
              <a:pPr/>
              <a:t>18/10/18</a:t>
            </a:fld>
            <a:endParaRPr lang="en-US" dirty="0"/>
          </a:p>
        </p:txBody>
      </p:sp>
      <p:sp>
        <p:nvSpPr>
          <p:cNvPr id="37" name="Footer Placeholder 4">
            <a:extLst>
              <a:ext uri="{FF2B5EF4-FFF2-40B4-BE49-F238E27FC236}">
                <a16:creationId xmlns=""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81328"/>
            <a:ext cx="2895600" cy="28803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endParaRPr lang="en-US" dirty="0"/>
          </a:p>
        </p:txBody>
      </p:sp>
      <p:cxnSp>
        <p:nvCxnSpPr>
          <p:cNvPr id="38" name="Connettore 1 37">
            <a:extLst>
              <a:ext uri="{FF2B5EF4-FFF2-40B4-BE49-F238E27FC236}">
                <a16:creationId xmlns=""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51520" y="6376247"/>
            <a:ext cx="864096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itolo 1">
            <a:extLst>
              <a:ext uri="{FF2B5EF4-FFF2-40B4-BE49-F238E27FC236}">
                <a16:creationId xmlns="" xmlns:a16="http://schemas.microsoft.com/office/drawing/2014/main" id="{BF4215B5-2BB9-43AE-ADD6-906E970BAD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1086" y="258975"/>
            <a:ext cx="5756582" cy="505729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pic>
        <p:nvPicPr>
          <p:cNvPr id="34" name="Immagine 33">
            <a:extLst>
              <a:ext uri="{FF2B5EF4-FFF2-40B4-BE49-F238E27FC236}">
                <a16:creationId xmlns="" xmlns:a16="http://schemas.microsoft.com/office/drawing/2014/main" id="{E748C170-E3A2-4036-BB02-1958ADA9CF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35" y="6813550"/>
            <a:ext cx="9144000" cy="44450"/>
          </a:xfrm>
          <a:prstGeom prst="rect">
            <a:avLst/>
          </a:prstGeom>
        </p:spPr>
      </p:pic>
      <p:pic>
        <p:nvPicPr>
          <p:cNvPr id="35" name="Immagine 34">
            <a:extLst>
              <a:ext uri="{FF2B5EF4-FFF2-40B4-BE49-F238E27FC236}">
                <a16:creationId xmlns="" xmlns:a16="http://schemas.microsoft.com/office/drawing/2014/main" id="{2230377E-78D8-44FD-B341-8F4ED91887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35" y="-1585"/>
            <a:ext cx="9144000" cy="56665"/>
          </a:xfrm>
          <a:prstGeom prst="rect">
            <a:avLst/>
          </a:prstGeom>
        </p:spPr>
      </p:pic>
      <p:sp>
        <p:nvSpPr>
          <p:cNvPr id="42" name="Rettangolo 41">
            <a:extLst>
              <a:ext uri="{FF2B5EF4-FFF2-40B4-BE49-F238E27FC236}">
                <a16:creationId xmlns="" xmlns:a16="http://schemas.microsoft.com/office/drawing/2014/main" id="{72ADA07B-AD55-4EFA-9DCD-327EED436DBB}"/>
              </a:ext>
            </a:extLst>
          </p:cNvPr>
          <p:cNvSpPr/>
          <p:nvPr userDrawn="1"/>
        </p:nvSpPr>
        <p:spPr>
          <a:xfrm>
            <a:off x="8450088" y="6381332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832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5">
            <a:extLst>
              <a:ext uri="{FF2B5EF4-FFF2-40B4-BE49-F238E27FC236}">
                <a16:creationId xmlns="" xmlns:a16="http://schemas.microsoft.com/office/drawing/2014/main" id="{54AC4FE2-C03C-4820-9BB3-E70A699EB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81328"/>
            <a:ext cx="233928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="" xmlns:a16="http://schemas.microsoft.com/office/drawing/2014/main" id="{B3F6A26B-5B89-2345-84B7-67F14B7446D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51520" y="1340772"/>
            <a:ext cx="4248472" cy="4747443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lang="en-GB" sz="2800" b="0" i="0" kern="1200" noProof="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SzPct val="90000"/>
              <a:buFont typeface="Calibri" panose="020F0502020204030204" pitchFamily="34" charset="0"/>
              <a:buChar char="-"/>
              <a:defRPr lang="en-GB" sz="2600" b="0" i="0" kern="1200" noProof="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SzPct val="80000"/>
              <a:buFont typeface="Wingdings" panose="05000000000000000000" pitchFamily="2" charset="2"/>
              <a:buChar char="§"/>
              <a:defRPr lang="en-GB" sz="2400" b="0" i="0" kern="1200" noProof="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lang="en-GB" sz="2800" b="0" i="0" kern="1200" noProof="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="" xmlns:a16="http://schemas.microsoft.com/office/drawing/2014/main" id="{EA9C6E97-D6ED-C742-B3BF-F3C7F85504A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644009" y="1340772"/>
            <a:ext cx="4248472" cy="4747443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657350" marR="0" indent="-45720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it-IT" dirty="0"/>
              <a:t>Click </a:t>
            </a:r>
            <a:r>
              <a:rPr lang="it-IT" dirty="0" err="1"/>
              <a:t>here</a:t>
            </a:r>
            <a:r>
              <a:rPr lang="it-IT" dirty="0"/>
              <a:t> to </a:t>
            </a:r>
            <a:r>
              <a:rPr lang="it-IT" dirty="0" err="1"/>
              <a:t>add</a:t>
            </a:r>
            <a:r>
              <a:rPr lang="it-IT" dirty="0"/>
              <a:t> text</a:t>
            </a:r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 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3114459" y="0"/>
            <a:ext cx="113352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5940154" y="0"/>
            <a:ext cx="316747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8401706" y="0"/>
            <a:ext cx="747633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1907705" y="0"/>
            <a:ext cx="101605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7164289" y="0"/>
            <a:ext cx="1303646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5220074" y="0"/>
            <a:ext cx="1142863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1276470" y="-2"/>
            <a:ext cx="63123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643478" y="0"/>
            <a:ext cx="640569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4" name="Rettangolo 33"/>
          <p:cNvSpPr>
            <a:spLocks/>
          </p:cNvSpPr>
          <p:nvPr userDrawn="1"/>
        </p:nvSpPr>
        <p:spPr>
          <a:xfrm>
            <a:off x="2590802" y="0"/>
            <a:ext cx="640569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5" name="Rettangolo 34"/>
          <p:cNvSpPr>
            <a:spLocks/>
          </p:cNvSpPr>
          <p:nvPr userDrawn="1"/>
        </p:nvSpPr>
        <p:spPr>
          <a:xfrm>
            <a:off x="4247980" y="0"/>
            <a:ext cx="105248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6" name="Rettangolo 35"/>
          <p:cNvSpPr>
            <a:spLocks/>
          </p:cNvSpPr>
          <p:nvPr userDrawn="1"/>
        </p:nvSpPr>
        <p:spPr>
          <a:xfrm>
            <a:off x="7357994" y="0"/>
            <a:ext cx="166335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7" name="Rettangolo 36"/>
          <p:cNvSpPr>
            <a:spLocks/>
          </p:cNvSpPr>
          <p:nvPr userDrawn="1"/>
        </p:nvSpPr>
        <p:spPr>
          <a:xfrm>
            <a:off x="-135" y="-2"/>
            <a:ext cx="6436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9" name="Date Placeholder 3">
            <a:extLst>
              <a:ext uri="{FF2B5EF4-FFF2-40B4-BE49-F238E27FC236}">
                <a16:creationId xmlns="" xmlns:a16="http://schemas.microsoft.com/office/drawing/2014/main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1520" y="6381328"/>
            <a:ext cx="2133600" cy="288032"/>
          </a:xfrm>
          <a:prstGeom prst="rect">
            <a:avLst/>
          </a:prstGeom>
        </p:spPr>
        <p:txBody>
          <a:bodyPr/>
          <a:lstStyle>
            <a:lvl1pPr>
              <a:defRPr sz="1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3E2A3018-E986-4C61-9843-F3060E55C869}" type="datetime1">
              <a:rPr lang="en-GB" smtClean="0"/>
              <a:pPr/>
              <a:t>18/10/18</a:t>
            </a:fld>
            <a:endParaRPr lang="en-US" dirty="0"/>
          </a:p>
        </p:txBody>
      </p:sp>
      <p:sp>
        <p:nvSpPr>
          <p:cNvPr id="40" name="Footer Placeholder 4">
            <a:extLst>
              <a:ext uri="{FF2B5EF4-FFF2-40B4-BE49-F238E27FC236}">
                <a16:creationId xmlns=""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81328"/>
            <a:ext cx="2895600" cy="28803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endParaRPr lang="en-US" dirty="0"/>
          </a:p>
        </p:txBody>
      </p:sp>
      <p:cxnSp>
        <p:nvCxnSpPr>
          <p:cNvPr id="41" name="Connettore 1 40">
            <a:extLst>
              <a:ext uri="{FF2B5EF4-FFF2-40B4-BE49-F238E27FC236}">
                <a16:creationId xmlns=""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51520" y="6376247"/>
            <a:ext cx="864096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itolo 1">
            <a:extLst>
              <a:ext uri="{FF2B5EF4-FFF2-40B4-BE49-F238E27FC236}">
                <a16:creationId xmlns="" xmlns:a16="http://schemas.microsoft.com/office/drawing/2014/main" id="{DBFCA5FF-7701-4163-A776-15C13687C1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1086" y="258975"/>
            <a:ext cx="5756582" cy="505729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pic>
        <p:nvPicPr>
          <p:cNvPr id="38" name="Immagine 37">
            <a:extLst>
              <a:ext uri="{FF2B5EF4-FFF2-40B4-BE49-F238E27FC236}">
                <a16:creationId xmlns="" xmlns:a16="http://schemas.microsoft.com/office/drawing/2014/main" id="{6E92571F-B9E2-4515-A851-FD195B1690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35" y="6813550"/>
            <a:ext cx="9144000" cy="44450"/>
          </a:xfrm>
          <a:prstGeom prst="rect">
            <a:avLst/>
          </a:prstGeom>
        </p:spPr>
      </p:pic>
      <p:pic>
        <p:nvPicPr>
          <p:cNvPr id="44" name="Immagine 43">
            <a:extLst>
              <a:ext uri="{FF2B5EF4-FFF2-40B4-BE49-F238E27FC236}">
                <a16:creationId xmlns="" xmlns:a16="http://schemas.microsoft.com/office/drawing/2014/main" id="{928418AB-C8AD-472B-89A7-2D6A16B3D9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35" y="-1585"/>
            <a:ext cx="9144000" cy="56665"/>
          </a:xfrm>
          <a:prstGeom prst="rect">
            <a:avLst/>
          </a:prstGeom>
        </p:spPr>
      </p:pic>
      <p:sp>
        <p:nvSpPr>
          <p:cNvPr id="46" name="Rettangolo 45">
            <a:extLst>
              <a:ext uri="{FF2B5EF4-FFF2-40B4-BE49-F238E27FC236}">
                <a16:creationId xmlns="" xmlns:a16="http://schemas.microsoft.com/office/drawing/2014/main" id="{123C6A7A-0C9A-4D82-B852-DF92CC423C4B}"/>
              </a:ext>
            </a:extLst>
          </p:cNvPr>
          <p:cNvSpPr/>
          <p:nvPr userDrawn="1"/>
        </p:nvSpPr>
        <p:spPr>
          <a:xfrm>
            <a:off x="8450088" y="6381332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022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te Slide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DA173449-DF5F-424E-B8FC-10002A656D6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3631913"/>
            <a:ext cx="7759774" cy="23173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100000"/>
              <a:buFontTx/>
              <a:buNone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C4735971-D1E1-4830-92F5-80A04B34C9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2348" y="1449438"/>
            <a:ext cx="2645516" cy="655642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="" xmlns:a16="http://schemas.microsoft.com/office/drawing/2014/main" id="{A4715C6F-8A85-402A-AEA5-9247CDBA4E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276871"/>
            <a:ext cx="5756582" cy="505729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="" xmlns:a16="http://schemas.microsoft.com/office/drawing/2014/main" id="{181D0BF5-56A7-4B78-BC57-B47BBB6D7B92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8650" y="2944594"/>
            <a:ext cx="5883079" cy="5057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100000"/>
              <a:buFontTx/>
              <a:buNone/>
              <a:defRPr sz="2800" b="0" i="0">
                <a:solidFill>
                  <a:schemeClr val="accent5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accent5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r>
              <a:rPr lang="en-GB" b="0" dirty="0">
                <a:solidFill>
                  <a:schemeClr val="accent5">
                    <a:lumMod val="75000"/>
                  </a:schemeClr>
                </a:solidFill>
              </a:rPr>
              <a:t>Click here to add subtitle</a:t>
            </a:r>
            <a:endParaRPr lang="it-IT" dirty="0"/>
          </a:p>
        </p:txBody>
      </p:sp>
      <p:pic>
        <p:nvPicPr>
          <p:cNvPr id="14" name="Immagine 13">
            <a:extLst>
              <a:ext uri="{FF2B5EF4-FFF2-40B4-BE49-F238E27FC236}">
                <a16:creationId xmlns="" xmlns:a16="http://schemas.microsoft.com/office/drawing/2014/main" id="{0580AD9C-1581-4E17-818E-50AB0BD20BD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833419"/>
            <a:ext cx="9144000" cy="5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45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AA87FED3-ACAF-463B-A07D-A8B2EE4593CC}"/>
              </a:ext>
            </a:extLst>
          </p:cNvPr>
          <p:cNvGrpSpPr/>
          <p:nvPr userDrawn="1"/>
        </p:nvGrpSpPr>
        <p:grpSpPr>
          <a:xfrm>
            <a:off x="2703591" y="5183909"/>
            <a:ext cx="3736818" cy="633228"/>
            <a:chOff x="2771800" y="5183909"/>
            <a:chExt cx="3736818" cy="633228"/>
          </a:xfrm>
        </p:grpSpPr>
        <p:sp>
          <p:nvSpPr>
            <p:cNvPr id="6" name="CasellaDiTesto 5">
              <a:extLst>
                <a:ext uri="{FF2B5EF4-FFF2-40B4-BE49-F238E27FC236}">
                  <a16:creationId xmlns="" xmlns:a16="http://schemas.microsoft.com/office/drawing/2014/main" id="{89775736-39B8-4946-BA4E-2E26123BEAA4}"/>
                </a:ext>
              </a:extLst>
            </p:cNvPr>
            <p:cNvSpPr txBox="1"/>
            <p:nvPr userDrawn="1"/>
          </p:nvSpPr>
          <p:spPr>
            <a:xfrm>
              <a:off x="3124241" y="5300468"/>
              <a:ext cx="15121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2000" dirty="0">
                  <a:solidFill>
                    <a:srgbClr val="1D2F45"/>
                  </a:solidFill>
                  <a:ea typeface="Source Sans Pro" charset="0"/>
                  <a:cs typeface="Source Sans Pro" charset="0"/>
                </a:rPr>
                <a:t>eosc-hub.eu</a:t>
              </a:r>
            </a:p>
          </p:txBody>
        </p:sp>
        <p:pic>
          <p:nvPicPr>
            <p:cNvPr id="7" name="Immagine 6">
              <a:extLst>
                <a:ext uri="{FF2B5EF4-FFF2-40B4-BE49-F238E27FC236}">
                  <a16:creationId xmlns="" xmlns:a16="http://schemas.microsoft.com/office/drawing/2014/main" id="{4E9FBBCD-1A09-854C-AD37-ABFC23BF72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1800" y="5211044"/>
              <a:ext cx="589524" cy="578959"/>
            </a:xfrm>
            <a:prstGeom prst="rect">
              <a:avLst/>
            </a:prstGeom>
          </p:spPr>
        </p:pic>
        <p:pic>
          <p:nvPicPr>
            <p:cNvPr id="8" name="Immagine 7">
              <a:extLst>
                <a:ext uri="{FF2B5EF4-FFF2-40B4-BE49-F238E27FC236}">
                  <a16:creationId xmlns="" xmlns:a16="http://schemas.microsoft.com/office/drawing/2014/main" id="{AB059FA9-527F-3047-9752-9021170989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4399" y="5183909"/>
              <a:ext cx="644783" cy="633228"/>
            </a:xfrm>
            <a:prstGeom prst="rect">
              <a:avLst/>
            </a:prstGeom>
          </p:spPr>
        </p:pic>
        <p:sp>
          <p:nvSpPr>
            <p:cNvPr id="9" name="CasellaDiTesto 8">
              <a:extLst>
                <a:ext uri="{FF2B5EF4-FFF2-40B4-BE49-F238E27FC236}">
                  <a16:creationId xmlns="" xmlns:a16="http://schemas.microsoft.com/office/drawing/2014/main" id="{04016F19-9C1F-4B4E-A65D-FC565E20B416}"/>
                </a:ext>
              </a:extLst>
            </p:cNvPr>
            <p:cNvSpPr txBox="1"/>
            <p:nvPr userDrawn="1"/>
          </p:nvSpPr>
          <p:spPr>
            <a:xfrm>
              <a:off x="4996450" y="5300468"/>
              <a:ext cx="15121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2000" dirty="0">
                  <a:solidFill>
                    <a:srgbClr val="1D2F45"/>
                  </a:solidFill>
                  <a:ea typeface="Source Sans Pro" charset="0"/>
                  <a:cs typeface="Source Sans Pro" charset="0"/>
                </a:rPr>
                <a:t>@</a:t>
              </a:r>
              <a:r>
                <a:rPr lang="en-GB" sz="2000" dirty="0" err="1">
                  <a:solidFill>
                    <a:srgbClr val="1D2F45"/>
                  </a:solidFill>
                  <a:ea typeface="Source Sans Pro" charset="0"/>
                  <a:cs typeface="Source Sans Pro" charset="0"/>
                </a:rPr>
                <a:t>EOSC_eu</a:t>
              </a:r>
              <a:endParaRPr lang="en-GB" sz="2000" dirty="0">
                <a:solidFill>
                  <a:srgbClr val="1D2F45"/>
                </a:solidFill>
                <a:ea typeface="Source Sans Pro" charset="0"/>
                <a:cs typeface="Source Sans Pro" charset="0"/>
              </a:endParaRPr>
            </a:p>
          </p:txBody>
        </p:sp>
      </p:grp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520" y="2727441"/>
            <a:ext cx="1784961" cy="2231201"/>
          </a:xfrm>
          <a:prstGeom prst="rect">
            <a:avLst/>
          </a:prstGeom>
        </p:spPr>
      </p:pic>
      <p:sp>
        <p:nvSpPr>
          <p:cNvPr id="10" name="CasellaDiTesto 1">
            <a:extLst>
              <a:ext uri="{FF2B5EF4-FFF2-40B4-BE49-F238E27FC236}">
                <a16:creationId xmlns="" xmlns:a16="http://schemas.microsoft.com/office/drawing/2014/main" id="{AF8EF8FD-3AF2-402D-ABE0-AF8129391113}"/>
              </a:ext>
            </a:extLst>
          </p:cNvPr>
          <p:cNvSpPr txBox="1"/>
          <p:nvPr userDrawn="1"/>
        </p:nvSpPr>
        <p:spPr>
          <a:xfrm>
            <a:off x="899592" y="1327041"/>
            <a:ext cx="3096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1D2F45"/>
                </a:solidFill>
                <a:ea typeface="Source Sans Pro" charset="0"/>
                <a:cs typeface="Source Sans Pro" charset="0"/>
              </a:rPr>
              <a:t>Thank you</a:t>
            </a:r>
          </a:p>
          <a:p>
            <a:r>
              <a:rPr lang="en-GB" sz="2800" b="1" dirty="0">
                <a:solidFill>
                  <a:srgbClr val="1D2F45"/>
                </a:solidFill>
                <a:ea typeface="Source Sans Pro" charset="0"/>
                <a:cs typeface="Source Sans Pro" charset="0"/>
              </a:rPr>
              <a:t>for your attention! </a:t>
            </a:r>
          </a:p>
        </p:txBody>
      </p:sp>
      <p:sp>
        <p:nvSpPr>
          <p:cNvPr id="11" name="CasellaDiTesto 2">
            <a:extLst>
              <a:ext uri="{FF2B5EF4-FFF2-40B4-BE49-F238E27FC236}">
                <a16:creationId xmlns="" xmlns:a16="http://schemas.microsoft.com/office/drawing/2014/main" id="{869461AB-A2BB-4F55-B7B1-874B13CCF084}"/>
              </a:ext>
            </a:extLst>
          </p:cNvPr>
          <p:cNvSpPr txBox="1"/>
          <p:nvPr userDrawn="1"/>
        </p:nvSpPr>
        <p:spPr>
          <a:xfrm>
            <a:off x="899592" y="2541881"/>
            <a:ext cx="291634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i="1" dirty="0">
                <a:ea typeface="Source Sans Pro" panose="020B0503030403020204" pitchFamily="34" charset="0"/>
              </a:rPr>
              <a:t>Questions?</a:t>
            </a:r>
          </a:p>
        </p:txBody>
      </p:sp>
      <p:cxnSp>
        <p:nvCxnSpPr>
          <p:cNvPr id="13" name="Connettore 1 4">
            <a:extLst>
              <a:ext uri="{FF2B5EF4-FFF2-40B4-BE49-F238E27FC236}">
                <a16:creationId xmlns="" xmlns:a16="http://schemas.microsoft.com/office/drawing/2014/main" id="{C04695B9-D6AE-4504-AAFC-199B7F0ED63E}"/>
              </a:ext>
            </a:extLst>
          </p:cNvPr>
          <p:cNvCxnSpPr/>
          <p:nvPr userDrawn="1"/>
        </p:nvCxnSpPr>
        <p:spPr>
          <a:xfrm>
            <a:off x="971601" y="2350669"/>
            <a:ext cx="1584176" cy="0"/>
          </a:xfrm>
          <a:prstGeom prst="line">
            <a:avLst/>
          </a:prstGeom>
          <a:ln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78FB296B-D5CB-4F5B-80FE-AB3F77069AAB}"/>
              </a:ext>
            </a:extLst>
          </p:cNvPr>
          <p:cNvGrpSpPr/>
          <p:nvPr userDrawn="1"/>
        </p:nvGrpSpPr>
        <p:grpSpPr>
          <a:xfrm>
            <a:off x="719137" y="6271590"/>
            <a:ext cx="7705726" cy="294461"/>
            <a:chOff x="899592" y="6271590"/>
            <a:chExt cx="7705726" cy="294461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F04CFE7A-3AA5-409E-BF8C-C2760E5623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899592" y="6271590"/>
              <a:ext cx="842697" cy="294461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88326228-AC6F-4595-92E4-ED5C01F5A9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1813045" y="6349354"/>
              <a:ext cx="6792273" cy="2166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9941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2183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4" r:id="rId3"/>
    <p:sldLayoutId id="2147483709" r:id="rId4"/>
    <p:sldLayoutId id="2147483712" r:id="rId5"/>
    <p:sldLayoutId id="2147483711" r:id="rId6"/>
  </p:sldLayoutIdLst>
  <p:hf hdr="0" ftr="0"/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yin.chen@egi.e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eosc-hub.eu/display/EOSC/Dissemination+Activities" TargetMode="External"/><Relationship Id="rId4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iki.eosc-hub.eu/display/EOSC/Event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4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quiz-maker.com/Q8HEZXB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onfluence.egi.eu/display/EOSC/Guidelines+and+Best+Practises+on+Training+Delivery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ocs.google.com/spreadsheets/d/1dYZk12kJg3oQM7HjMTG_C7lz0WgSbksHGXQNCfPMdH0/edit?usp=shari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training@mailman.eosc-hub.eu" TargetMode="External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eosc-hub.eu/training-material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eosc-hub.eu/training-material" TargetMode="External"/><Relationship Id="rId3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nfluence.egi.eu/display/EOSC/Guidelines+and+Best+Practises+on+Training+Delivery%23GuidelinesandBestPractisesonTrainingDelivery-BestPactises_2" TargetMode="External"/><Relationship Id="rId4" Type="http://schemas.openxmlformats.org/officeDocument/2006/relationships/image" Target="../media/image7.png"/><Relationship Id="rId5" Type="http://schemas.openxmlformats.org/officeDocument/2006/relationships/hyperlink" Target="https://confluence.egi.eu/display/EOSC/Guidelines+and+Best+Practises+on+Training+Delivery%23GuidelinesandBestPractisesonTrainingDelivery-DeliverTraining" TargetMode="External"/><Relationship Id="rId6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onfluence.egi.eu/display/EOSC/Guidelines+and+Best+Practises+on+Training+Delivery%23GuidelinesandBestPractisesonTrainingDelivery-BestPractises_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uments.egi.eu/public/RetrieveFile?docid=3296&amp;version=4&amp;filename=EOSC-hub_Training_Event_Reporting_form.docx" TargetMode="External"/><Relationship Id="rId4" Type="http://schemas.openxmlformats.org/officeDocument/2006/relationships/hyperlink" Target="https://documents.egi.eu/public/RetrieveFile?docid=3296&amp;version=4&amp;filename=EOSC-hub_Training_Attendance_Record_v1.doc" TargetMode="External"/><Relationship Id="rId5" Type="http://schemas.openxmlformats.org/officeDocument/2006/relationships/image" Target="../media/image18.png"/><Relationship Id="rId6" Type="http://schemas.openxmlformats.org/officeDocument/2006/relationships/hyperlink" Target="mailto:giuseppe.larocca@egi.eu" TargetMode="External"/><Relationship Id="rId7" Type="http://schemas.openxmlformats.org/officeDocument/2006/relationships/hyperlink" Target="https://documents.egi.eu/public/ShowDocument?docid=3296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ocuments.egi.eu/public/RetrieveFile?docid=3296&amp;version=4&amp;filename=EOSC-hub_Training_Evaluation_Form_v1.doc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E5888FF4-7091-F547-BED3-1E8B9F928902}"/>
              </a:ext>
            </a:extLst>
          </p:cNvPr>
          <p:cNvSpPr txBox="1">
            <a:spLocks/>
          </p:cNvSpPr>
          <p:nvPr/>
        </p:nvSpPr>
        <p:spPr>
          <a:xfrm>
            <a:off x="1259632" y="3039069"/>
            <a:ext cx="6264696" cy="576065"/>
          </a:xfrm>
          <a:prstGeom prst="rect">
            <a:avLst/>
          </a:prstGeom>
        </p:spPr>
        <p:txBody>
          <a:bodyPr vert="horz">
            <a:scene3d>
              <a:camera prst="orthographicFront"/>
              <a:lightRig rig="threePt" dir="t"/>
            </a:scene3d>
            <a:sp3d contourW="12700">
              <a:contourClr>
                <a:srgbClr val="1C3046"/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algn="l"/>
            <a:r>
              <a:rPr lang="en-GB" sz="3600" dirty="0" smtClean="0">
                <a:solidFill>
                  <a:srgbClr val="1C3046"/>
                </a:solidFill>
                <a:latin typeface="+mn-lt"/>
              </a:rPr>
              <a:t>Train the </a:t>
            </a:r>
            <a:r>
              <a:rPr lang="en-GB" sz="3600" dirty="0" smtClean="0">
                <a:solidFill>
                  <a:srgbClr val="1C3046"/>
                </a:solidFill>
                <a:latin typeface="+mn-lt"/>
              </a:rPr>
              <a:t>Trainer </a:t>
            </a:r>
            <a:endParaRPr lang="en-GB" sz="3600" b="1" dirty="0">
              <a:solidFill>
                <a:srgbClr val="1C3046"/>
              </a:solidFill>
              <a:latin typeface="+mn-lt"/>
            </a:endParaRPr>
          </a:p>
        </p:txBody>
      </p:sp>
      <p:sp>
        <p:nvSpPr>
          <p:cNvPr id="3" name="Titolo 1">
            <a:extLst>
              <a:ext uri="{FF2B5EF4-FFF2-40B4-BE49-F238E27FC236}">
                <a16:creationId xmlns="" xmlns:a16="http://schemas.microsoft.com/office/drawing/2014/main" id="{DA40618A-E780-6B4C-9F22-53ADEAFB468E}"/>
              </a:ext>
            </a:extLst>
          </p:cNvPr>
          <p:cNvSpPr txBox="1">
            <a:spLocks/>
          </p:cNvSpPr>
          <p:nvPr/>
        </p:nvSpPr>
        <p:spPr>
          <a:xfrm>
            <a:off x="1259632" y="3717032"/>
            <a:ext cx="6696744" cy="576065"/>
          </a:xfrm>
          <a:prstGeom prst="rect">
            <a:avLst/>
          </a:prstGeom>
        </p:spPr>
        <p:txBody>
          <a:bodyPr vert="horz"/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algn="l"/>
            <a:endParaRPr lang="en-GB" b="0" dirty="0">
              <a:solidFill>
                <a:srgbClr val="B5892D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F90DDFE-697F-4462-BD4C-18C5E4A438AF}"/>
              </a:ext>
            </a:extLst>
          </p:cNvPr>
          <p:cNvSpPr txBox="1"/>
          <p:nvPr/>
        </p:nvSpPr>
        <p:spPr>
          <a:xfrm>
            <a:off x="3347863" y="4797152"/>
            <a:ext cx="57788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600" b="1" dirty="0">
                <a:solidFill>
                  <a:srgbClr val="1C3046"/>
                </a:solidFill>
              </a:rPr>
              <a:t>Dissemination level</a:t>
            </a:r>
            <a:r>
              <a:rPr lang="en-GB" sz="1600" dirty="0">
                <a:solidFill>
                  <a:srgbClr val="1C3046"/>
                </a:solidFill>
              </a:rPr>
              <a:t>: </a:t>
            </a:r>
            <a:r>
              <a:rPr lang="en-GB" sz="1600" dirty="0" smtClean="0">
                <a:solidFill>
                  <a:srgbClr val="1C3046"/>
                </a:solidFill>
              </a:rPr>
              <a:t>Public</a:t>
            </a:r>
            <a:endParaRPr lang="en-GB" sz="1600" dirty="0">
              <a:solidFill>
                <a:srgbClr val="1C304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7864" y="5229200"/>
            <a:ext cx="328923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350" b="1" dirty="0" smtClean="0">
                <a:solidFill>
                  <a:srgbClr val="1C3046"/>
                </a:solidFill>
                <a:ea typeface="Source Sans Pro" charset="0"/>
                <a:cs typeface="Source Sans Pro" charset="0"/>
              </a:rPr>
              <a:t>Yin Chen, EGI Foundation, </a:t>
            </a:r>
            <a:r>
              <a:rPr lang="en-US" sz="1350" b="1" dirty="0" smtClean="0">
                <a:solidFill>
                  <a:srgbClr val="1C3046"/>
                </a:solidFill>
                <a:ea typeface="Source Sans Pro" charset="0"/>
                <a:cs typeface="Source Sans Pro" charset="0"/>
                <a:hlinkClick r:id="rId2"/>
              </a:rPr>
              <a:t>yin.chen@</a:t>
            </a:r>
            <a:r>
              <a:rPr lang="en-US" sz="1350" b="1" dirty="0" smtClean="0">
                <a:solidFill>
                  <a:srgbClr val="1C3046"/>
                </a:solidFill>
                <a:ea typeface="Source Sans Pro" charset="0"/>
                <a:cs typeface="Source Sans Pro" charset="0"/>
                <a:hlinkClick r:id="rId2"/>
              </a:rPr>
              <a:t>egi.eu</a:t>
            </a:r>
            <a:endParaRPr lang="en-US" sz="1350" b="1" dirty="0" smtClean="0">
              <a:solidFill>
                <a:srgbClr val="1C3046"/>
              </a:solidFill>
              <a:ea typeface="Source Sans Pro" charset="0"/>
              <a:cs typeface="Source Sans Pro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75288" y="5937230"/>
            <a:ext cx="82433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350" b="1" dirty="0" smtClean="0">
                <a:solidFill>
                  <a:srgbClr val="1C3046"/>
                </a:solidFill>
                <a:ea typeface="Source Sans Pro" charset="0"/>
                <a:cs typeface="Source Sans Pro" charset="0"/>
              </a:rPr>
              <a:t>Oct 2018</a:t>
            </a:r>
            <a:endParaRPr lang="en-US" sz="1350" b="1" dirty="0">
              <a:solidFill>
                <a:srgbClr val="1C3046"/>
              </a:solidFill>
              <a:ea typeface="Source Sans Pro" charset="0"/>
              <a:cs typeface="Source Sans Pro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1640" y="378904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1C3046"/>
                </a:solidFill>
              </a:rPr>
              <a:t>WP11 requests for EOSC-hub Trainers </a:t>
            </a:r>
            <a:endParaRPr lang="en-US" sz="2000" b="1" dirty="0">
              <a:solidFill>
                <a:srgbClr val="1C3046"/>
              </a:solidFill>
              <a:ea typeface="Source Sans Pro" charset="0"/>
              <a:cs typeface="Sourc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172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68765"/>
            <a:ext cx="8352928" cy="720076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rial Black"/>
                <a:cs typeface="Arial Black"/>
              </a:rPr>
              <a:t>STEP 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Arial Black"/>
                <a:cs typeface="Arial Black"/>
              </a:rPr>
              <a:t>5_2: 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Report for training </a:t>
            </a:r>
            <a:endParaRPr lang="en-US" b="1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5ABD0-EC19-4A83-89AE-D84C2568D126}" type="datetime1">
              <a:rPr lang="en-GB" smtClean="0"/>
              <a:pPr/>
              <a:t>18/10/18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11086" y="258975"/>
            <a:ext cx="6125410" cy="505729"/>
          </a:xfrm>
        </p:spPr>
        <p:txBody>
          <a:bodyPr>
            <a:noAutofit/>
          </a:bodyPr>
          <a:lstStyle/>
          <a:p>
            <a:r>
              <a:rPr lang="en-US" sz="2800" dirty="0" smtClean="0"/>
              <a:t>WP11 requests for EOSC-hub trainers</a:t>
            </a:r>
            <a:endParaRPr lang="en-US" sz="2800" dirty="0"/>
          </a:p>
        </p:txBody>
      </p:sp>
      <p:sp>
        <p:nvSpPr>
          <p:cNvPr id="6" name="Horizontal Scroll 5"/>
          <p:cNvSpPr/>
          <p:nvPr/>
        </p:nvSpPr>
        <p:spPr>
          <a:xfrm>
            <a:off x="539552" y="2348880"/>
            <a:ext cx="8136904" cy="1033272"/>
          </a:xfrm>
          <a:prstGeom prst="horizontalScroll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Populate the list of 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hlinkClick r:id="rId2"/>
              </a:rPr>
              <a:t>EOSC events</a:t>
            </a:r>
            <a:endParaRPr lang="en-US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539552" y="4149080"/>
            <a:ext cx="8136904" cy="1033272"/>
          </a:xfrm>
          <a:prstGeom prst="horizontalScroll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Populate the list of 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hlinkClick r:id="rId3"/>
              </a:rPr>
              <a:t>EOSC dissemination activities</a:t>
            </a:r>
            <a:endParaRPr lang="en-US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051720" y="3429000"/>
            <a:ext cx="4866352" cy="624069"/>
            <a:chOff x="2051720" y="3429000"/>
            <a:chExt cx="4866352" cy="624069"/>
          </a:xfrm>
        </p:grpSpPr>
        <p:pic>
          <p:nvPicPr>
            <p:cNvPr id="9" name="Picture 8" descr="kisspng-confluence-atlassian-logo-jira-sharepoint-confluence-health-mares-building-5b1da0e68f9551.6674775015286683905881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1720" y="3429000"/>
              <a:ext cx="1080120" cy="62406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347864" y="3573016"/>
              <a:ext cx="3570208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b="1" dirty="0">
                  <a:solidFill>
                    <a:srgbClr val="1C3046"/>
                  </a:solidFill>
                  <a:ea typeface="Source Sans Pro" charset="0"/>
                  <a:cs typeface="Source Sans Pro" charset="0"/>
                </a:rPr>
                <a:t>https://</a:t>
              </a:r>
              <a:r>
                <a:rPr lang="en-US" sz="1350" b="1" dirty="0" err="1">
                  <a:solidFill>
                    <a:srgbClr val="1C3046"/>
                  </a:solidFill>
                  <a:ea typeface="Source Sans Pro" charset="0"/>
                  <a:cs typeface="Source Sans Pro" charset="0"/>
                </a:rPr>
                <a:t>wiki.eosc-hub.eu</a:t>
              </a:r>
              <a:r>
                <a:rPr lang="en-US" sz="1350" b="1" dirty="0">
                  <a:solidFill>
                    <a:srgbClr val="1C3046"/>
                  </a:solidFill>
                  <a:ea typeface="Source Sans Pro" charset="0"/>
                  <a:cs typeface="Source Sans Pro" charset="0"/>
                </a:rPr>
                <a:t>/display/EOSC/Events</a:t>
              </a:r>
            </a:p>
          </p:txBody>
        </p:sp>
      </p:grpSp>
      <p:pic>
        <p:nvPicPr>
          <p:cNvPr id="11" name="Picture 10" descr="kisspng-confluence-atlassian-logo-jira-sharepoint-confluence-health-mares-building-5b1da0e68f9551.667477501528668390588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5301208"/>
            <a:ext cx="1080120" cy="62406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419872" y="5445224"/>
            <a:ext cx="486543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rgbClr val="1C3046"/>
                </a:solidFill>
                <a:ea typeface="Source Sans Pro" charset="0"/>
                <a:cs typeface="Source Sans Pro" charset="0"/>
              </a:rPr>
              <a:t>https://</a:t>
            </a:r>
            <a:r>
              <a:rPr lang="en-US" sz="1350" b="1" dirty="0" err="1">
                <a:solidFill>
                  <a:srgbClr val="1C3046"/>
                </a:solidFill>
                <a:ea typeface="Source Sans Pro" charset="0"/>
                <a:cs typeface="Source Sans Pro" charset="0"/>
              </a:rPr>
              <a:t>wiki.eosc-hub.eu</a:t>
            </a:r>
            <a:r>
              <a:rPr lang="en-US" sz="1350" b="1" dirty="0">
                <a:solidFill>
                  <a:srgbClr val="1C3046"/>
                </a:solidFill>
                <a:ea typeface="Source Sans Pro" charset="0"/>
                <a:cs typeface="Source Sans Pro" charset="0"/>
              </a:rPr>
              <a:t>/display/EOSC/</a:t>
            </a:r>
            <a:r>
              <a:rPr lang="en-US" sz="1350" b="1" dirty="0" err="1">
                <a:solidFill>
                  <a:srgbClr val="1C3046"/>
                </a:solidFill>
                <a:ea typeface="Source Sans Pro" charset="0"/>
                <a:cs typeface="Source Sans Pro" charset="0"/>
              </a:rPr>
              <a:t>Dissemination+Activities</a:t>
            </a:r>
            <a:endParaRPr lang="en-US" sz="1350" b="1" dirty="0">
              <a:solidFill>
                <a:srgbClr val="1C3046"/>
              </a:solidFill>
              <a:ea typeface="Source Sans Pro" charset="0"/>
              <a:cs typeface="Sourc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338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5ABD0-EC19-4A83-89AE-D84C2568D126}" type="datetime1">
              <a:rPr lang="en-GB" smtClean="0"/>
              <a:pPr/>
              <a:t>18/10/18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6" name="Horizontal Scroll 5"/>
          <p:cNvSpPr/>
          <p:nvPr/>
        </p:nvSpPr>
        <p:spPr>
          <a:xfrm>
            <a:off x="611560" y="3475848"/>
            <a:ext cx="8136904" cy="1033272"/>
          </a:xfrm>
          <a:prstGeom prst="horizontalScroll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hlinkClick r:id="rId2"/>
              </a:rPr>
              <a:t>http://www.quiz-maker.com/Q8HEZXB</a:t>
            </a:r>
            <a:r>
              <a:rPr lang="en-US" sz="3600" dirty="0"/>
              <a:t> </a:t>
            </a:r>
          </a:p>
        </p:txBody>
      </p:sp>
      <p:pic>
        <p:nvPicPr>
          <p:cNvPr id="8" name="Picture 7" descr="quiz_15090882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422" y="980728"/>
            <a:ext cx="3657600" cy="2435352"/>
          </a:xfrm>
          <a:prstGeom prst="rect">
            <a:avLst/>
          </a:prstGeom>
        </p:spPr>
      </p:pic>
      <p:pic>
        <p:nvPicPr>
          <p:cNvPr id="10" name="Picture 9" descr="500_F_119908822_xLV9MTHskbqxJtqZsEv10gSsJO9dgHxU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437112"/>
            <a:ext cx="1907704" cy="190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207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9427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5ABD0-EC19-4A83-89AE-D84C2568D126}" type="datetime1">
              <a:rPr lang="en-GB" smtClean="0"/>
              <a:pPr/>
              <a:t>18/10/18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55776" y="258975"/>
            <a:ext cx="6840760" cy="505729"/>
          </a:xfrm>
        </p:spPr>
        <p:txBody>
          <a:bodyPr>
            <a:noAutofit/>
          </a:bodyPr>
          <a:lstStyle/>
          <a:p>
            <a:r>
              <a:rPr lang="en-US" sz="3200" dirty="0"/>
              <a:t>Systematic Approach to Training (SAT)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7584" y="5930116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i="1" dirty="0" smtClean="0">
                <a:solidFill>
                  <a:srgbClr val="1C3046"/>
                </a:solidFill>
                <a:ea typeface="Source Sans Pro" charset="0"/>
                <a:cs typeface="Source Sans Pro" charset="0"/>
              </a:rPr>
              <a:t>Figure is from “Guide for trainers </a:t>
            </a:r>
            <a:r>
              <a:rPr lang="mr-IN" sz="1400" i="1" dirty="0" smtClean="0">
                <a:solidFill>
                  <a:srgbClr val="1C3046"/>
                </a:solidFill>
                <a:ea typeface="Source Sans Pro" charset="0"/>
                <a:cs typeface="Source Sans Pro" charset="0"/>
              </a:rPr>
              <a:t>–</a:t>
            </a:r>
            <a:r>
              <a:rPr lang="en-US" sz="1400" i="1" dirty="0" smtClean="0">
                <a:solidFill>
                  <a:srgbClr val="1C3046"/>
                </a:solidFill>
                <a:ea typeface="Source Sans Pro" charset="0"/>
                <a:cs typeface="Source Sans Pro" charset="0"/>
              </a:rPr>
              <a:t> A manual on techniques of training in precursor control”, United Nations Office on Drugs and Crime, Chapter 2 </a:t>
            </a:r>
            <a:endParaRPr lang="en-US" sz="1400" i="1" dirty="0">
              <a:solidFill>
                <a:srgbClr val="1C3046"/>
              </a:solidFill>
              <a:ea typeface="Source Sans Pro" charset="0"/>
              <a:cs typeface="Source Sans Pro" charset="0"/>
            </a:endParaRPr>
          </a:p>
        </p:txBody>
      </p:sp>
      <p:pic>
        <p:nvPicPr>
          <p:cNvPr id="8" name="Picture 7" descr="Screen Shot 2018-10-03 at 13.49.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1124744"/>
            <a:ext cx="8219574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814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5ABD0-EC19-4A83-89AE-D84C2568D126}" type="datetime1">
              <a:rPr lang="en-GB" smtClean="0"/>
              <a:pPr/>
              <a:t>18/10/18</a:t>
            </a:fld>
            <a:endParaRPr lang="en-US" dirty="0"/>
          </a:p>
        </p:txBody>
      </p:sp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2911086" y="258975"/>
            <a:ext cx="5981394" cy="505729"/>
          </a:xfrm>
        </p:spPr>
        <p:txBody>
          <a:bodyPr>
            <a:noAutofit/>
          </a:bodyPr>
          <a:lstStyle/>
          <a:p>
            <a:r>
              <a:rPr lang="en-US" sz="2800" dirty="0" smtClean="0"/>
              <a:t>WP11 process for managing trainings</a:t>
            </a:r>
            <a:endParaRPr lang="en-US" sz="2800" dirty="0"/>
          </a:p>
        </p:txBody>
      </p:sp>
      <p:pic>
        <p:nvPicPr>
          <p:cNvPr id="7" name="Picture 6" descr="Screen Shot 2018-10-03 at 13.49.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1124744"/>
            <a:ext cx="8219574" cy="489654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563888" y="1124744"/>
            <a:ext cx="2232248" cy="10801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1C3046"/>
                </a:solidFill>
              </a:rPr>
              <a:t>Collect training requirements from TSs, CCs</a:t>
            </a:r>
            <a:endParaRPr lang="en-US" dirty="0">
              <a:solidFill>
                <a:srgbClr val="1C304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72200" y="1772816"/>
            <a:ext cx="2448272" cy="1512168"/>
          </a:xfrm>
          <a:prstGeom prst="rect">
            <a:avLst/>
          </a:prstGeom>
          <a:solidFill>
            <a:srgbClr val="C3C6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1C3046"/>
                </a:solidFill>
              </a:rPr>
              <a:t>1PY: support TSs, CCs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1C3046"/>
                </a:solidFill>
              </a:rPr>
              <a:t>2PY: support TSs, CCs + their communities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1C3046"/>
                </a:solidFill>
              </a:rPr>
              <a:t>3PY: external communities</a:t>
            </a:r>
            <a:endParaRPr lang="en-US" dirty="0">
              <a:solidFill>
                <a:srgbClr val="1C3046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44208" y="3717032"/>
            <a:ext cx="2232248" cy="1008112"/>
          </a:xfrm>
          <a:prstGeom prst="rect">
            <a:avLst/>
          </a:prstGeom>
          <a:solidFill>
            <a:srgbClr val="C3C6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1C3046"/>
                </a:solidFill>
              </a:rPr>
              <a:t>Training plans on M3, M12, M24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63888" y="4941168"/>
            <a:ext cx="2232248" cy="1008112"/>
          </a:xfrm>
          <a:prstGeom prst="rect">
            <a:avLst/>
          </a:prstGeom>
          <a:solidFill>
            <a:srgbClr val="C3C6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1C3046"/>
                </a:solidFill>
              </a:rPr>
              <a:t>Training delivery by EOSC-hub trainers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83568" y="3717032"/>
            <a:ext cx="2232248" cy="1008112"/>
          </a:xfrm>
          <a:prstGeom prst="rect">
            <a:avLst/>
          </a:prstGeom>
          <a:solidFill>
            <a:srgbClr val="C3C6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1C3046"/>
                </a:solidFill>
              </a:rPr>
              <a:t>Report training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83568" y="2276872"/>
            <a:ext cx="2232248" cy="1008112"/>
          </a:xfrm>
          <a:prstGeom prst="rect">
            <a:avLst/>
          </a:prstGeom>
          <a:solidFill>
            <a:srgbClr val="C3C6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1C3046"/>
                </a:solidFill>
              </a:rPr>
              <a:t>Evaluation &amp; analysis</a:t>
            </a:r>
          </a:p>
        </p:txBody>
      </p:sp>
    </p:spTree>
    <p:extLst>
      <p:ext uri="{BB962C8B-B14F-4D97-AF65-F5344CB8AC3E}">
        <p14:creationId xmlns:p14="http://schemas.microsoft.com/office/powerpoint/2010/main" val="3456326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4437112"/>
            <a:ext cx="8640960" cy="108011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hlinkClick r:id="rId2"/>
              </a:rPr>
              <a:t>https://confluence.egi.eu/display/EOSC/Guidelines+and+Best+Practises+on+Training+</a:t>
            </a:r>
            <a:r>
              <a:rPr lang="en-US" dirty="0" smtClean="0">
                <a:hlinkClick r:id="rId2"/>
              </a:rPr>
              <a:t>Delivery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5ABD0-EC19-4A83-89AE-D84C2568D126}" type="datetime1">
              <a:rPr lang="en-GB" smtClean="0"/>
              <a:pPr/>
              <a:t>18/10/18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6" name="Picture 5" descr="guidelin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176" y="836712"/>
            <a:ext cx="4170040" cy="2211385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475656" y="3212977"/>
            <a:ext cx="6696744" cy="86409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SzPct val="90000"/>
              <a:buFont typeface="Calibri" panose="020F0502020204030204" pitchFamily="34" charset="0"/>
              <a:buChar char="-"/>
              <a:defRPr sz="26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SzPct val="80000"/>
              <a:buFont typeface="Wingdings" panose="05000000000000000000" pitchFamily="2" charset="2"/>
              <a:buChar char="§"/>
              <a:defRPr sz="24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 smtClean="0"/>
              <a:t>WP11 Guidelines and Best Practices on Training Delivery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598863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3848" y="4149080"/>
            <a:ext cx="5114070" cy="7920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>
                <a:solidFill>
                  <a:srgbClr val="000000"/>
                </a:solidFill>
                <a:ea typeface="Lucida Grande"/>
                <a:cs typeface="Lucida Grande"/>
                <a:hlinkClick r:id="rId2"/>
              </a:rPr>
              <a:t>https</a:t>
            </a:r>
            <a:r>
              <a:rPr lang="en-US" sz="1800" dirty="0">
                <a:solidFill>
                  <a:srgbClr val="000000"/>
                </a:solidFill>
                <a:ea typeface="Lucida Grande"/>
                <a:cs typeface="Lucida Grande"/>
                <a:hlinkClick r:id="rId2"/>
              </a:rPr>
              <a:t>://docs.google.com/spreadsheets/d/1dYZk12kJg3oQM7HjMTG_C7lz0WgSbksHGXQNCfPMdH0/edit?usp=</a:t>
            </a:r>
            <a:r>
              <a:rPr lang="en-US" sz="1800" dirty="0" smtClean="0">
                <a:solidFill>
                  <a:srgbClr val="000000"/>
                </a:solidFill>
                <a:ea typeface="Lucida Grande"/>
                <a:cs typeface="Lucida Grande"/>
                <a:hlinkClick r:id="rId2"/>
              </a:rPr>
              <a:t>sharing</a:t>
            </a:r>
            <a:r>
              <a:rPr lang="en-US" sz="1800" dirty="0" smtClean="0">
                <a:solidFill>
                  <a:srgbClr val="000000"/>
                </a:solidFill>
                <a:ea typeface="Lucida Grande"/>
                <a:cs typeface="Lucida Grande"/>
              </a:rPr>
              <a:t> 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5ABD0-EC19-4A83-89AE-D84C2568D126}" type="datetime1">
              <a:rPr lang="en-GB" smtClean="0"/>
              <a:pPr/>
              <a:t>18/10/18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11086" y="258975"/>
            <a:ext cx="6125410" cy="505729"/>
          </a:xfrm>
        </p:spPr>
        <p:txBody>
          <a:bodyPr>
            <a:noAutofit/>
          </a:bodyPr>
          <a:lstStyle/>
          <a:p>
            <a:r>
              <a:rPr lang="en-US" sz="2800" dirty="0" smtClean="0"/>
              <a:t>WP11 requests for EOSC-hub trainers</a:t>
            </a:r>
            <a:endParaRPr lang="en-US" sz="2800" dirty="0"/>
          </a:p>
        </p:txBody>
      </p:sp>
      <p:sp>
        <p:nvSpPr>
          <p:cNvPr id="7" name="Horizontal Scroll 6"/>
          <p:cNvSpPr/>
          <p:nvPr/>
        </p:nvSpPr>
        <p:spPr>
          <a:xfrm>
            <a:off x="611560" y="2636912"/>
            <a:ext cx="7920880" cy="1033272"/>
          </a:xfrm>
          <a:prstGeom prst="horizontalScroll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282828"/>
                </a:solidFill>
              </a:rPr>
              <a:t>Provide your training plan at </a:t>
            </a:r>
            <a:r>
              <a:rPr lang="en-US" sz="2400" b="1" dirty="0">
                <a:solidFill>
                  <a:schemeClr val="accent4">
                    <a:lumMod val="60000"/>
                    <a:lumOff val="40000"/>
                  </a:schemeClr>
                </a:solidFill>
                <a:hlinkClick r:id="rId2"/>
              </a:rPr>
              <a:t>google sheet</a:t>
            </a:r>
            <a:r>
              <a:rPr lang="en-US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</a:rPr>
              <a:t>by M3, 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M12, M24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11560" y="1268764"/>
            <a:ext cx="7920880" cy="720076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SzPct val="90000"/>
              <a:buFont typeface="Calibri" panose="020F0502020204030204" pitchFamily="34" charset="0"/>
              <a:buChar char="-"/>
              <a:defRPr sz="26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SzPct val="80000"/>
              <a:buFont typeface="Wingdings" panose="05000000000000000000" pitchFamily="2" charset="2"/>
              <a:buChar char="§"/>
              <a:defRPr sz="24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Arial Black"/>
                <a:cs typeface="Arial Black"/>
              </a:rPr>
              <a:t>STEP 1: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 Plan for training </a:t>
            </a:r>
          </a:p>
          <a:p>
            <a:endParaRPr lang="en-US" dirty="0"/>
          </a:p>
        </p:txBody>
      </p:sp>
      <p:pic>
        <p:nvPicPr>
          <p:cNvPr id="10" name="Picture 9" descr="google_sheet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096524"/>
            <a:ext cx="1944216" cy="97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468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6"/>
            <a:ext cx="8136904" cy="720076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rial Black"/>
                <a:cs typeface="Arial Black"/>
              </a:rPr>
              <a:t>STEP 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Arial Black"/>
                <a:cs typeface="Arial Black"/>
              </a:rPr>
              <a:t>2: 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Prepare for training </a:t>
            </a:r>
            <a:endParaRPr lang="en-US" b="1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5ABD0-EC19-4A83-89AE-D84C2568D126}" type="datetime1">
              <a:rPr lang="en-GB" smtClean="0"/>
              <a:pPr/>
              <a:t>18/10/18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11086" y="258975"/>
            <a:ext cx="6125410" cy="505729"/>
          </a:xfrm>
        </p:spPr>
        <p:txBody>
          <a:bodyPr>
            <a:noAutofit/>
          </a:bodyPr>
          <a:lstStyle/>
          <a:p>
            <a:r>
              <a:rPr lang="en-US" sz="2800" dirty="0" smtClean="0"/>
              <a:t>WP11 requests for EOSC-hub trainers</a:t>
            </a:r>
            <a:endParaRPr lang="en-US" sz="2800" dirty="0"/>
          </a:p>
        </p:txBody>
      </p:sp>
      <p:sp>
        <p:nvSpPr>
          <p:cNvPr id="6" name="Horizontal Scroll 5"/>
          <p:cNvSpPr/>
          <p:nvPr/>
        </p:nvSpPr>
        <p:spPr>
          <a:xfrm>
            <a:off x="539552" y="1844824"/>
            <a:ext cx="8136904" cy="1033272"/>
          </a:xfrm>
          <a:prstGeom prst="horizontalScroll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282828"/>
                </a:solidFill>
              </a:rPr>
              <a:t>Inform WP11 the upcoming trainings</a:t>
            </a:r>
            <a:endParaRPr lang="en-US" sz="28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539552" y="3356992"/>
            <a:ext cx="8136904" cy="1033272"/>
          </a:xfrm>
          <a:prstGeom prst="horizontalScroll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282828"/>
                </a:solidFill>
              </a:rPr>
              <a:t>Ask for supports (training e-Infra, feedbacks, promotion, finance), if needed</a:t>
            </a:r>
            <a:endParaRPr lang="en-US" sz="24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539552" y="4797152"/>
            <a:ext cx="8136904" cy="1033272"/>
          </a:xfrm>
          <a:prstGeom prst="horizontalScroll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Register the event/materials 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hlinkClick r:id="rId2"/>
              </a:rPr>
              <a:t>in the training catalogue</a:t>
            </a:r>
            <a:endParaRPr lang="en-US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979712" y="2852936"/>
            <a:ext cx="5328592" cy="3384376"/>
            <a:chOff x="1979712" y="2852936"/>
            <a:chExt cx="5328592" cy="3384376"/>
          </a:xfrm>
        </p:grpSpPr>
        <p:sp>
          <p:nvSpPr>
            <p:cNvPr id="11" name="Vertical Scroll 10"/>
            <p:cNvSpPr/>
            <p:nvPr/>
          </p:nvSpPr>
          <p:spPr>
            <a:xfrm>
              <a:off x="2627784" y="2852936"/>
              <a:ext cx="4680520" cy="3384376"/>
            </a:xfrm>
            <a:prstGeom prst="verticalScroll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1C3046"/>
                  </a:solidFill>
                </a:rPr>
                <a:t>To</a:t>
              </a:r>
              <a:endParaRPr lang="en-US" b="1" dirty="0" smtClean="0">
                <a:solidFill>
                  <a:srgbClr val="1C3046"/>
                </a:solidFill>
                <a:hlinkClick r:id="rId3"/>
              </a:endParaRPr>
            </a:p>
            <a:p>
              <a:pPr algn="ctr"/>
              <a:r>
                <a:rPr lang="en-US" sz="2000" b="1" dirty="0" smtClean="0">
                  <a:solidFill>
                    <a:srgbClr val="1C3046"/>
                  </a:solidFill>
                  <a:hlinkClick r:id="rId3"/>
                </a:rPr>
                <a:t>training@mailman.eosc-hub.eu</a:t>
              </a:r>
              <a:r>
                <a:rPr lang="en-US" dirty="0" smtClean="0">
                  <a:solidFill>
                    <a:srgbClr val="1C3046"/>
                  </a:solidFill>
                </a:rPr>
                <a:t> </a:t>
              </a:r>
              <a:r>
                <a:rPr lang="en-US" b="1" dirty="0" smtClean="0">
                  <a:solidFill>
                    <a:srgbClr val="1C3046"/>
                  </a:solidFill>
                </a:rPr>
                <a:t>specifying</a:t>
              </a:r>
              <a:r>
                <a:rPr lang="en-US" dirty="0" smtClean="0">
                  <a:solidFill>
                    <a:srgbClr val="1C3046"/>
                  </a:solidFill>
                </a:rPr>
                <a:t>: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dirty="0" smtClean="0">
                  <a:solidFill>
                    <a:srgbClr val="1C3046"/>
                  </a:solidFill>
                </a:rPr>
                <a:t>The title of the event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dirty="0" smtClean="0">
                  <a:solidFill>
                    <a:srgbClr val="1C3046"/>
                  </a:solidFill>
                </a:rPr>
                <a:t>The date of the event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dirty="0" smtClean="0">
                  <a:solidFill>
                    <a:srgbClr val="1C3046"/>
                  </a:solidFill>
                </a:rPr>
                <a:t>The place of the event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dirty="0" smtClean="0">
                  <a:solidFill>
                    <a:srgbClr val="1C3046"/>
                  </a:solidFill>
                </a:rPr>
                <a:t>Website providing information on the training (if applicable)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dirty="0" smtClean="0">
                  <a:solidFill>
                    <a:srgbClr val="1C3046"/>
                  </a:solidFill>
                </a:rPr>
                <a:t>The type of the event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dirty="0" smtClean="0">
                  <a:solidFill>
                    <a:srgbClr val="1C3046"/>
                  </a:solidFill>
                </a:rPr>
                <a:t>The </a:t>
              </a:r>
              <a:r>
                <a:rPr lang="en-US" dirty="0" err="1" smtClean="0">
                  <a:solidFill>
                    <a:srgbClr val="1C3046"/>
                  </a:solidFill>
                </a:rPr>
                <a:t>organiser</a:t>
              </a:r>
              <a:r>
                <a:rPr lang="en-US" dirty="0" smtClean="0">
                  <a:solidFill>
                    <a:srgbClr val="1C3046"/>
                  </a:solidFill>
                </a:rPr>
                <a:t> and a key contact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dirty="0" smtClean="0">
                  <a:solidFill>
                    <a:srgbClr val="1C3046"/>
                  </a:solidFill>
                </a:rPr>
                <a:t>The target audience</a:t>
              </a:r>
            </a:p>
            <a:p>
              <a:pPr marL="285750" indent="-285750" algn="ctr">
                <a:buFont typeface="Arial"/>
                <a:buChar char="•"/>
              </a:pPr>
              <a:endParaRPr lang="en-US" dirty="0">
                <a:solidFill>
                  <a:srgbClr val="1C3046"/>
                </a:solidFill>
              </a:endParaRPr>
            </a:p>
          </p:txBody>
        </p:sp>
        <p:pic>
          <p:nvPicPr>
            <p:cNvPr id="12" name="Picture 11" descr="email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9712" y="2852936"/>
              <a:ext cx="1029095" cy="9807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13544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5949280"/>
            <a:ext cx="8640960" cy="36004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dirty="0">
                <a:hlinkClick r:id="rId2"/>
              </a:rPr>
              <a:t>https://www.eosc-hub.eu/training-</a:t>
            </a:r>
            <a:r>
              <a:rPr lang="en-US" dirty="0" smtClean="0">
                <a:hlinkClick r:id="rId2"/>
              </a:rPr>
              <a:t>material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5ABD0-EC19-4A83-89AE-D84C2568D126}" type="datetime1">
              <a:rPr lang="en-GB" smtClean="0"/>
              <a:pPr/>
              <a:t>18/10/18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EOSC-hub online Training Catalogue</a:t>
            </a:r>
            <a:endParaRPr lang="en-US" sz="2800" dirty="0"/>
          </a:p>
        </p:txBody>
      </p:sp>
      <p:pic>
        <p:nvPicPr>
          <p:cNvPr id="6" name="Picture 5" descr="Screen Shot 2018-10-04 at 14.40.3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2"/>
            <a:ext cx="8708642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400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340772"/>
            <a:ext cx="8352928" cy="720076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rial Black"/>
                <a:cs typeface="Arial Black"/>
              </a:rPr>
              <a:t>STEP 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Arial Black"/>
                <a:cs typeface="Arial Black"/>
              </a:rPr>
              <a:t>3: 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Develop training materials</a:t>
            </a:r>
            <a:endParaRPr lang="en-US" b="1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5ABD0-EC19-4A83-89AE-D84C2568D126}" type="datetime1">
              <a:rPr lang="en-GB" smtClean="0"/>
              <a:pPr/>
              <a:t>18/10/18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11086" y="258975"/>
            <a:ext cx="6125410" cy="505729"/>
          </a:xfrm>
        </p:spPr>
        <p:txBody>
          <a:bodyPr>
            <a:noAutofit/>
          </a:bodyPr>
          <a:lstStyle/>
          <a:p>
            <a:r>
              <a:rPr lang="en-US" sz="2800" dirty="0" smtClean="0"/>
              <a:t>WP11 requests for EOSC-hub trainers</a:t>
            </a:r>
            <a:endParaRPr lang="en-US" sz="2800" dirty="0"/>
          </a:p>
        </p:txBody>
      </p:sp>
      <p:sp>
        <p:nvSpPr>
          <p:cNvPr id="6" name="Horizontal Scroll 5"/>
          <p:cNvSpPr/>
          <p:nvPr/>
        </p:nvSpPr>
        <p:spPr>
          <a:xfrm>
            <a:off x="539552" y="1844824"/>
            <a:ext cx="8136904" cy="1033272"/>
          </a:xfrm>
          <a:prstGeom prst="horizontalScroll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282828"/>
                </a:solidFill>
              </a:rPr>
              <a:t>Refer to </a:t>
            </a:r>
            <a:r>
              <a:rPr lang="en-US" sz="2400" dirty="0" smtClean="0">
                <a:solidFill>
                  <a:srgbClr val="282828"/>
                </a:solidFill>
                <a:hlinkClick r:id="rId2"/>
              </a:rPr>
              <a:t>Best practices for developing training materials</a:t>
            </a:r>
            <a:endParaRPr lang="en-US" sz="24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539552" y="3547856"/>
            <a:ext cx="8136904" cy="1033272"/>
          </a:xfrm>
          <a:prstGeom prst="horizontalScroll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282828"/>
                </a:solidFill>
              </a:rPr>
              <a:t>Refer to </a:t>
            </a:r>
            <a:r>
              <a:rPr lang="en-US" sz="2400" dirty="0" smtClean="0">
                <a:solidFill>
                  <a:srgbClr val="282828"/>
                </a:solidFill>
                <a:hlinkClick r:id="rId3"/>
              </a:rPr>
              <a:t>Best practices for running training event</a:t>
            </a:r>
            <a:endParaRPr lang="en-US" sz="24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39552" y="3115812"/>
            <a:ext cx="8352928" cy="720076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SzPct val="90000"/>
              <a:buFont typeface="Calibri" panose="020F0502020204030204" pitchFamily="34" charset="0"/>
              <a:buChar char="-"/>
              <a:defRPr sz="26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SzPct val="80000"/>
              <a:buFont typeface="Wingdings" panose="05000000000000000000" pitchFamily="2" charset="2"/>
              <a:buChar char="§"/>
              <a:defRPr sz="24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rial Black"/>
                <a:cs typeface="Arial Black"/>
              </a:rPr>
              <a:t>STEP 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Arial Black"/>
                <a:cs typeface="Arial Black"/>
              </a:rPr>
              <a:t>4: 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Deliver trainings</a:t>
            </a:r>
          </a:p>
          <a:p>
            <a:endParaRPr lang="en-US" dirty="0"/>
          </a:p>
        </p:txBody>
      </p:sp>
      <p:sp>
        <p:nvSpPr>
          <p:cNvPr id="13" name="Vertical Scroll 12"/>
          <p:cNvSpPr/>
          <p:nvPr/>
        </p:nvSpPr>
        <p:spPr>
          <a:xfrm>
            <a:off x="4860032" y="4797152"/>
            <a:ext cx="3240360" cy="1296144"/>
          </a:xfrm>
          <a:prstGeom prst="verticalScroll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1C3046"/>
                </a:solidFill>
              </a:rPr>
              <a:t>Template and tools</a:t>
            </a:r>
            <a:endParaRPr lang="en-US" sz="1600" dirty="0">
              <a:solidFill>
                <a:srgbClr val="1C3046"/>
              </a:solidFill>
              <a:hlinkClick r:id="rId5"/>
            </a:endParaRPr>
          </a:p>
          <a:p>
            <a:pPr algn="ctr"/>
            <a:r>
              <a:rPr lang="en-US" sz="1200" dirty="0" smtClean="0">
                <a:solidFill>
                  <a:srgbClr val="1C3046"/>
                </a:solidFill>
                <a:hlinkClick r:id="rId5"/>
              </a:rPr>
              <a:t>https</a:t>
            </a:r>
            <a:r>
              <a:rPr lang="en-US" sz="1200" dirty="0">
                <a:solidFill>
                  <a:srgbClr val="1C3046"/>
                </a:solidFill>
                <a:hlinkClick r:id="rId5"/>
              </a:rPr>
              <a:t>://confluence.egi.eu/display/EOSC/Guidelines+and+Best+Practises+on+Training+Delivery#GuidelinesandBestPractisesonTrainingDelivery-</a:t>
            </a:r>
            <a:r>
              <a:rPr lang="en-US" sz="1200" dirty="0" smtClean="0">
                <a:solidFill>
                  <a:srgbClr val="1C3046"/>
                </a:solidFill>
                <a:hlinkClick r:id="rId5"/>
              </a:rPr>
              <a:t>DeliverTraining</a:t>
            </a:r>
            <a:r>
              <a:rPr lang="en-US" sz="1200" dirty="0" smtClean="0">
                <a:solidFill>
                  <a:srgbClr val="1C3046"/>
                </a:solidFill>
              </a:rPr>
              <a:t> </a:t>
            </a:r>
            <a:endParaRPr lang="en-US" sz="1200" dirty="0">
              <a:solidFill>
                <a:srgbClr val="1C3046"/>
              </a:solidFill>
            </a:endParaRPr>
          </a:p>
        </p:txBody>
      </p:sp>
      <p:pic>
        <p:nvPicPr>
          <p:cNvPr id="14" name="Picture 13" descr="What-is-the-Difference-Between-Tools-and-Equipment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5013176"/>
            <a:ext cx="2043832" cy="114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806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  <p:bldP spid="9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68765"/>
            <a:ext cx="8352928" cy="720076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rial Black"/>
                <a:cs typeface="Arial Black"/>
              </a:rPr>
              <a:t>STEP 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Arial Black"/>
                <a:cs typeface="Arial Black"/>
              </a:rPr>
              <a:t>5_1: 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Report for training </a:t>
            </a:r>
            <a:endParaRPr lang="en-US" b="1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5ABD0-EC19-4A83-89AE-D84C2568D126}" type="datetime1">
              <a:rPr lang="en-GB" smtClean="0"/>
              <a:pPr/>
              <a:t>18/10/18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11086" y="258975"/>
            <a:ext cx="6125410" cy="505729"/>
          </a:xfrm>
        </p:spPr>
        <p:txBody>
          <a:bodyPr>
            <a:noAutofit/>
          </a:bodyPr>
          <a:lstStyle/>
          <a:p>
            <a:r>
              <a:rPr lang="en-US" sz="2800" dirty="0" smtClean="0"/>
              <a:t>WP11 requests for EOSC-hub trainers</a:t>
            </a:r>
            <a:endParaRPr lang="en-US" sz="2800" dirty="0"/>
          </a:p>
        </p:txBody>
      </p:sp>
      <p:sp>
        <p:nvSpPr>
          <p:cNvPr id="6" name="Horizontal Scroll 5"/>
          <p:cNvSpPr/>
          <p:nvPr/>
        </p:nvSpPr>
        <p:spPr>
          <a:xfrm>
            <a:off x="539552" y="2996952"/>
            <a:ext cx="8136904" cy="1296144"/>
          </a:xfrm>
          <a:prstGeom prst="horizontalScroll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282828"/>
                </a:solidFill>
              </a:rPr>
              <a:t>Collect training feedback: </a:t>
            </a:r>
            <a:r>
              <a:rPr lang="en-US" sz="2400" dirty="0" smtClean="0">
                <a:solidFill>
                  <a:srgbClr val="282828"/>
                </a:solidFill>
                <a:hlinkClick r:id="rId2"/>
              </a:rPr>
              <a:t>Training_Evaluation_Form</a:t>
            </a:r>
            <a:r>
              <a:rPr lang="en-US" sz="2000" dirty="0" smtClean="0">
                <a:solidFill>
                  <a:srgbClr val="282828"/>
                </a:solidFill>
              </a:rPr>
              <a:t>, fill the part marked as [</a:t>
            </a:r>
            <a:r>
              <a:rPr lang="en-US" sz="2000" dirty="0" smtClean="0">
                <a:solidFill>
                  <a:schemeClr val="accent3"/>
                </a:solidFill>
              </a:rPr>
              <a:t>RED</a:t>
            </a:r>
            <a:r>
              <a:rPr lang="en-US" sz="2000" dirty="0" smtClean="0">
                <a:solidFill>
                  <a:srgbClr val="282828"/>
                </a:solidFill>
              </a:rPr>
              <a:t>], </a:t>
            </a:r>
            <a:r>
              <a:rPr lang="en-US" sz="2000" i="1" dirty="0" smtClean="0">
                <a:solidFill>
                  <a:srgbClr val="282828"/>
                </a:solidFill>
              </a:rPr>
              <a:t>n</a:t>
            </a:r>
            <a:r>
              <a:rPr lang="en-US" sz="2000" dirty="0" smtClean="0">
                <a:solidFill>
                  <a:srgbClr val="282828"/>
                </a:solidFill>
              </a:rPr>
              <a:t>-print out, distribute at the beginning, make sure to collect before people leave</a:t>
            </a:r>
            <a:endParaRPr lang="en-US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539552" y="4339944"/>
            <a:ext cx="8136904" cy="1033272"/>
          </a:xfrm>
          <a:prstGeom prst="horizontalScroll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282828"/>
                </a:solidFill>
              </a:rPr>
              <a:t>Report training: </a:t>
            </a:r>
            <a:r>
              <a:rPr lang="en-US" sz="2800" dirty="0" smtClean="0">
                <a:solidFill>
                  <a:srgbClr val="282828"/>
                </a:solidFill>
                <a:hlinkClick r:id="rId3"/>
              </a:rPr>
              <a:t>Training_Event_Report_Form</a:t>
            </a:r>
            <a:r>
              <a:rPr lang="en-US" sz="2800" dirty="0" smtClean="0">
                <a:solidFill>
                  <a:srgbClr val="282828"/>
                </a:solidFill>
              </a:rPr>
              <a:t>, </a:t>
            </a:r>
            <a:r>
              <a:rPr lang="en-US" sz="2400" dirty="0" smtClean="0">
                <a:solidFill>
                  <a:srgbClr val="282828"/>
                </a:solidFill>
              </a:rPr>
              <a:t>summary report after the event, sent back within </a:t>
            </a:r>
            <a:r>
              <a:rPr lang="en-US" sz="2400" b="1" dirty="0" smtClean="0">
                <a:solidFill>
                  <a:srgbClr val="282828"/>
                </a:solidFill>
              </a:rPr>
              <a:t>2 weeks</a:t>
            </a:r>
            <a:endParaRPr lang="en-US" sz="28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539552" y="1772816"/>
            <a:ext cx="8136904" cy="1224136"/>
          </a:xfrm>
          <a:prstGeom prst="horizontalScroll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hlinkClick r:id="rId4"/>
              </a:rPr>
              <a:t>Training Attendance record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1 print out, distribute at the beginning of the event, collect at the end</a:t>
            </a: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851921" y="5355359"/>
            <a:ext cx="4607844" cy="1097977"/>
            <a:chOff x="3851921" y="5229200"/>
            <a:chExt cx="4607844" cy="1097977"/>
          </a:xfrm>
        </p:grpSpPr>
        <p:pic>
          <p:nvPicPr>
            <p:cNvPr id="11" name="Picture 10" descr="email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1921" y="5229200"/>
              <a:ext cx="1152127" cy="1097977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076056" y="5517232"/>
              <a:ext cx="3383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1C3046"/>
                  </a:solidFill>
                  <a:ea typeface="Source Sans Pro" charset="0"/>
                  <a:cs typeface="Source Sans Pro" charset="0"/>
                  <a:hlinkClick r:id="rId6"/>
                </a:rPr>
                <a:t>giuseppe.larocca@</a:t>
              </a:r>
              <a:r>
                <a:rPr lang="en-US" sz="2400" b="1" dirty="0" smtClean="0">
                  <a:solidFill>
                    <a:srgbClr val="1C3046"/>
                  </a:solidFill>
                  <a:ea typeface="Source Sans Pro" charset="0"/>
                  <a:cs typeface="Source Sans Pro" charset="0"/>
                  <a:hlinkClick r:id="rId6"/>
                </a:rPr>
                <a:t>egi.eu</a:t>
              </a:r>
              <a:r>
                <a:rPr lang="en-US" sz="2400" b="1" dirty="0" smtClean="0">
                  <a:solidFill>
                    <a:srgbClr val="1C3046"/>
                  </a:solidFill>
                  <a:ea typeface="Source Sans Pro" charset="0"/>
                  <a:cs typeface="Source Sans Pro" charset="0"/>
                </a:rPr>
                <a:t> </a:t>
              </a:r>
              <a:endParaRPr lang="en-US" sz="2400" b="1" dirty="0">
                <a:solidFill>
                  <a:srgbClr val="1C3046"/>
                </a:solidFill>
                <a:ea typeface="Source Sans Pro" charset="0"/>
                <a:cs typeface="Source Sans Pro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11560" y="5589240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1C3046"/>
                </a:solidFill>
                <a:ea typeface="Source Sans Pro" charset="0"/>
                <a:cs typeface="Source Sans Pro" charset="0"/>
                <a:hlinkClick r:id="rId7"/>
              </a:rPr>
              <a:t>https://documents.egi.eu/public/ShowDocument?docid=</a:t>
            </a:r>
            <a:r>
              <a:rPr lang="en-US" sz="1400" b="1" dirty="0" smtClean="0">
                <a:solidFill>
                  <a:srgbClr val="1C3046"/>
                </a:solidFill>
                <a:ea typeface="Source Sans Pro" charset="0"/>
                <a:cs typeface="Source Sans Pro" charset="0"/>
                <a:hlinkClick r:id="rId7"/>
              </a:rPr>
              <a:t>3296</a:t>
            </a:r>
            <a:r>
              <a:rPr lang="en-US" sz="1400" b="1" dirty="0" smtClean="0">
                <a:solidFill>
                  <a:srgbClr val="1C3046"/>
                </a:solidFill>
                <a:ea typeface="Source Sans Pro" charset="0"/>
                <a:cs typeface="Source Sans Pro" charset="0"/>
              </a:rPr>
              <a:t> </a:t>
            </a:r>
            <a:endParaRPr lang="en-US" sz="1400" b="1" dirty="0">
              <a:solidFill>
                <a:srgbClr val="1C3046"/>
              </a:solidFill>
              <a:ea typeface="Source Sans Pro" charset="0"/>
              <a:cs typeface="Sourc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684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4" grpId="0"/>
    </p:bldLst>
  </p:timing>
</p:sld>
</file>

<file path=ppt/theme/theme1.xml><?xml version="1.0" encoding="utf-8"?>
<a:theme xmlns:a="http://schemas.openxmlformats.org/drawingml/2006/main" name="EOSC_HUB_Standard_ppt_template_v0.9">
  <a:themeElements>
    <a:clrScheme name="Eudat-Color">
      <a:dk1>
        <a:srgbClr val="515151"/>
      </a:dk1>
      <a:lt1>
        <a:sysClr val="window" lastClr="FFFFFF"/>
      </a:lt1>
      <a:dk2>
        <a:srgbClr val="1F497D"/>
      </a:dk2>
      <a:lt2>
        <a:srgbClr val="EEECE1"/>
      </a:lt2>
      <a:accent1>
        <a:srgbClr val="1B216E"/>
      </a:accent1>
      <a:accent2>
        <a:srgbClr val="B01813"/>
      </a:accent2>
      <a:accent3>
        <a:srgbClr val="DF3A10"/>
      </a:accent3>
      <a:accent4>
        <a:srgbClr val="F39605"/>
      </a:accent4>
      <a:accent5>
        <a:srgbClr val="FBBE09"/>
      </a:accent5>
      <a:accent6>
        <a:srgbClr val="FFF3E6"/>
      </a:accent6>
      <a:hlink>
        <a:srgbClr val="B11913"/>
      </a:hlink>
      <a:folHlink>
        <a:srgbClr val="DF3B13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350" b="1" dirty="0">
            <a:solidFill>
              <a:srgbClr val="1C3046"/>
            </a:solidFill>
            <a:ea typeface="Source Sans Pro" charset="0"/>
            <a:cs typeface="Source Sans Pro" charset="0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EOSC_HUB_Standard_ppt_template_v0.9" id="{4009D353-0370-4D60-A762-4B384E06522B}" vid="{91D004C2-FC98-4A5C-AEFD-A0BEC290740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EOSC_HUB_Standard_ppt_template_v0.9.potx</Template>
  <TotalTime>18908</TotalTime>
  <Words>540</Words>
  <Application>Microsoft Macintosh PowerPoint</Application>
  <PresentationFormat>On-screen Show (4:3)</PresentationFormat>
  <Paragraphs>80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EOSC_HUB_Standard_ppt_template_v0.9</vt:lpstr>
      <vt:lpstr>PowerPoint Presentation</vt:lpstr>
      <vt:lpstr>Systematic Approach to Training (SAT)</vt:lpstr>
      <vt:lpstr>WP11 process for managing trainings</vt:lpstr>
      <vt:lpstr>PowerPoint Presentation</vt:lpstr>
      <vt:lpstr>WP11 requests for EOSC-hub trainers</vt:lpstr>
      <vt:lpstr>WP11 requests for EOSC-hub trainers</vt:lpstr>
      <vt:lpstr>EOSC-hub online Training Catalogue</vt:lpstr>
      <vt:lpstr>WP11 requests for EOSC-hub trainers</vt:lpstr>
      <vt:lpstr>WP11 requests for EOSC-hub trainers</vt:lpstr>
      <vt:lpstr>WP11 requests for EOSC-hub trainers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</dc:creator>
  <cp:lastModifiedBy>Yin  Chen</cp:lastModifiedBy>
  <cp:revision>137</cp:revision>
  <dcterms:created xsi:type="dcterms:W3CDTF">2018-07-16T07:35:12Z</dcterms:created>
  <dcterms:modified xsi:type="dcterms:W3CDTF">2018-10-23T12:17:55Z</dcterms:modified>
</cp:coreProperties>
</file>