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1"/>
  </p:notesMasterIdLst>
  <p:sldIdLst>
    <p:sldId id="330" r:id="rId2"/>
    <p:sldId id="325" r:id="rId3"/>
    <p:sldId id="318" r:id="rId4"/>
    <p:sldId id="308" r:id="rId5"/>
    <p:sldId id="309" r:id="rId6"/>
    <p:sldId id="320" r:id="rId7"/>
    <p:sldId id="317" r:id="rId8"/>
    <p:sldId id="311" r:id="rId9"/>
    <p:sldId id="310" r:id="rId10"/>
    <p:sldId id="319" r:id="rId11"/>
    <p:sldId id="329" r:id="rId12"/>
    <p:sldId id="322" r:id="rId13"/>
    <p:sldId id="313" r:id="rId14"/>
    <p:sldId id="327" r:id="rId15"/>
    <p:sldId id="328" r:id="rId16"/>
    <p:sldId id="314" r:id="rId17"/>
    <p:sldId id="326" r:id="rId18"/>
    <p:sldId id="315" r:id="rId19"/>
    <p:sldId id="2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FF0A"/>
    <a:srgbClr val="1C3046"/>
    <a:srgbClr val="B5892D"/>
    <a:srgbClr val="75A5D8"/>
    <a:srgbClr val="E2E4EA"/>
    <a:srgbClr val="1D2F45"/>
    <a:srgbClr val="75A4D9"/>
    <a:srgbClr val="1670C9"/>
    <a:srgbClr val="2D4E77"/>
    <a:srgbClr val="575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7863" autoAdjust="0"/>
  </p:normalViewPr>
  <p:slideViewPr>
    <p:cSldViewPr>
      <p:cViewPr varScale="1">
        <p:scale>
          <a:sx n="46" d="100"/>
          <a:sy n="46" d="100"/>
        </p:scale>
        <p:origin x="-108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7" d="100"/>
          <a:sy n="157" d="100"/>
        </p:scale>
        <p:origin x="4280" y="1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16906-B6A1-4E52-BE69-9D249F819B11}" type="datetimeFigureOut">
              <a:rPr lang="it-IT" smtClean="0"/>
              <a:t>23/10/18</a:t>
            </a:fld>
            <a:endParaRPr lang="it-IT" dirty="0"/>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48A20-7C99-4A4D-BF06-6E8ADEA4D03E}" type="slidenum">
              <a:rPr lang="it-IT" smtClean="0"/>
              <a:t>‹#›</a:t>
            </a:fld>
            <a:endParaRPr lang="it-IT" dirty="0"/>
          </a:p>
        </p:txBody>
      </p:sp>
    </p:spTree>
    <p:extLst>
      <p:ext uri="{BB962C8B-B14F-4D97-AF65-F5344CB8AC3E}">
        <p14:creationId xmlns:p14="http://schemas.microsoft.com/office/powerpoint/2010/main" val="398496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learningindustry.com/directory/elearning-software/moodle" TargetMode="External"/><Relationship Id="rId4" Type="http://schemas.openxmlformats.org/officeDocument/2006/relationships/hyperlink" Target="https://elearningindustry.com/directory/elearning-software/chamilo" TargetMode="External"/><Relationship Id="rId5" Type="http://schemas.openxmlformats.org/officeDocument/2006/relationships/hyperlink" Target="https://elearningindustry.com/directory/elearning-software/totara-learn" TargetMode="External"/><Relationship Id="rId6" Type="http://schemas.openxmlformats.org/officeDocument/2006/relationships/hyperlink" Target="https://elearningindustry.com/directory/elearning-software/canvas" TargetMode="External"/><Relationship Id="rId7" Type="http://schemas.openxmlformats.org/officeDocument/2006/relationships/hyperlink" Target="https://elearningindustry.com/directory/elearning-software/open-edx"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Adult</a:t>
            </a:r>
            <a:r>
              <a:rPr lang="en-US" baseline="0" dirty="0" smtClean="0"/>
              <a:t> Learning Theory, Malcolm Shepherd Knowles (1913-1997)</a:t>
            </a:r>
          </a:p>
          <a:p>
            <a:endParaRPr lang="en-US" baseline="0" dirty="0" smtClean="0"/>
          </a:p>
          <a:p>
            <a:r>
              <a:rPr lang="en-US" sz="1200" b="1" kern="1200" dirty="0" smtClean="0">
                <a:solidFill>
                  <a:schemeClr val="tx1"/>
                </a:solidFill>
                <a:effectLst/>
                <a:latin typeface="+mn-lt"/>
                <a:ea typeface="+mn-ea"/>
                <a:cs typeface="+mn-cs"/>
              </a:rPr>
              <a:t>Knowles’ 4 Principles Of Andragogy</a:t>
            </a:r>
            <a:endParaRPr lang="en-GB"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 Adults need to be involved in the planning and evaluation of their instruction.</a:t>
            </a:r>
            <a:endParaRPr lang="en-GB"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Experience (including mistakes) provides the basis for the learning activities.</a:t>
            </a:r>
            <a:endParaRPr lang="en-GB"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Adults are most interested in learning subjects that have immediate relevance and impact to their job or personal life.</a:t>
            </a:r>
            <a:endParaRPr lang="en-GB"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Adult learning is problem-centered rather than content-oriented. (</a:t>
            </a:r>
            <a:r>
              <a:rPr lang="en-US" sz="1200" kern="1200" dirty="0" err="1" smtClean="0">
                <a:solidFill>
                  <a:schemeClr val="tx1"/>
                </a:solidFill>
                <a:effectLst/>
                <a:latin typeface="+mn-lt"/>
                <a:ea typeface="+mn-ea"/>
                <a:cs typeface="+mn-cs"/>
              </a:rPr>
              <a:t>Kearsley</a:t>
            </a:r>
            <a:r>
              <a:rPr lang="en-US" sz="1200" kern="1200" dirty="0" smtClean="0">
                <a:solidFill>
                  <a:schemeClr val="tx1"/>
                </a:solidFill>
                <a:effectLst/>
                <a:latin typeface="+mn-lt"/>
                <a:ea typeface="+mn-ea"/>
                <a:cs typeface="+mn-cs"/>
              </a:rPr>
              <a:t>, 2010)</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Application of Andragogy in Personal Computer Training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Knowles provides an example of applying andragogy principles to the training design:</a:t>
            </a:r>
            <a:endParaRPr lang="en-GB"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There is a need to explain the reasons specific things are being taught (e.g., certain commands, functions, operations, etc.)</a:t>
            </a:r>
            <a:endParaRPr lang="en-GB"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Instruction should be task-oriented instead of promoting memorization -- learning activities should be in the context of common tasks to be performed by the others.</a:t>
            </a:r>
            <a:endParaRPr lang="en-GB"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Instruction should take into account the wide range of different backgrounds of learners; learning materials and activities should allow for different levels/types of previous experience with computers.</a:t>
            </a:r>
            <a:endParaRPr lang="en-GB"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Since adults are self-directed, instruction should allow learners to discover things and knowledge for themselves without depending on people. However, learners should be offered guidance and help when mistakes are made.</a:t>
            </a:r>
            <a:endParaRPr lang="en-GB" sz="1200" kern="1200" dirty="0" smtClean="0">
              <a:solidFill>
                <a:schemeClr val="tx1"/>
              </a:solidFill>
              <a:effectLst/>
              <a:latin typeface="+mn-lt"/>
              <a:ea typeface="+mn-ea"/>
              <a:cs typeface="+mn-cs"/>
            </a:endParaRP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A148A20-7C99-4A4D-BF06-6E8ADEA4D03E}" type="slidenum">
              <a:rPr lang="it-IT" smtClean="0"/>
              <a:t>7</a:t>
            </a:fld>
            <a:endParaRPr lang="it-IT" dirty="0"/>
          </a:p>
        </p:txBody>
      </p:sp>
    </p:spTree>
    <p:extLst>
      <p:ext uri="{BB962C8B-B14F-4D97-AF65-F5344CB8AC3E}">
        <p14:creationId xmlns:p14="http://schemas.microsoft.com/office/powerpoint/2010/main" val="3949617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Focus on learners</a:t>
            </a:r>
          </a:p>
          <a:p>
            <a:r>
              <a:rPr lang="en-US" sz="1200" kern="1200" dirty="0" smtClean="0">
                <a:solidFill>
                  <a:schemeClr val="tx1"/>
                </a:solidFill>
                <a:effectLst/>
                <a:latin typeface="+mn-lt"/>
                <a:ea typeface="+mn-ea"/>
                <a:cs typeface="+mn-cs"/>
              </a:rPr>
              <a:t>Maximize the usage of resource of learner’s experiences</a:t>
            </a:r>
          </a:p>
          <a:p>
            <a:endParaRPr lang="en-US" dirty="0" smtClean="0"/>
          </a:p>
          <a:p>
            <a:r>
              <a:rPr lang="en-US" sz="1200" b="1" kern="1200" dirty="0" smtClean="0">
                <a:solidFill>
                  <a:schemeClr val="tx1"/>
                </a:solidFill>
                <a:effectLst/>
                <a:latin typeface="+mn-lt"/>
                <a:ea typeface="+mn-ea"/>
                <a:cs typeface="+mn-cs"/>
              </a:rPr>
              <a:t>Principles</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Context: </a:t>
            </a:r>
            <a:r>
              <a:rPr lang="en-GB" sz="1200" kern="1200" dirty="0" smtClean="0">
                <a:solidFill>
                  <a:schemeClr val="tx1"/>
                </a:solidFill>
                <a:effectLst/>
                <a:latin typeface="+mn-lt"/>
                <a:ea typeface="+mn-ea"/>
                <a:cs typeface="+mn-cs"/>
              </a:rPr>
              <a:t>Learning tasks should have a real world application that allows learners to connect personally with what they are learning. </a:t>
            </a:r>
          </a:p>
          <a:p>
            <a:pPr lvl="0"/>
            <a:r>
              <a:rPr lang="en-GB" sz="1200" b="1" kern="1200" dirty="0" smtClean="0">
                <a:solidFill>
                  <a:schemeClr val="tx1"/>
                </a:solidFill>
                <a:effectLst/>
                <a:latin typeface="+mn-lt"/>
                <a:ea typeface="+mn-ea"/>
                <a:cs typeface="+mn-cs"/>
              </a:rPr>
              <a:t>Construction: </a:t>
            </a:r>
            <a:r>
              <a:rPr lang="en-GB" sz="1200" kern="1200" dirty="0" smtClean="0">
                <a:solidFill>
                  <a:schemeClr val="tx1"/>
                </a:solidFill>
                <a:effectLst/>
                <a:latin typeface="+mn-lt"/>
                <a:ea typeface="+mn-ea"/>
                <a:cs typeface="+mn-cs"/>
              </a:rPr>
              <a:t>Learners should be able to link their own experiences and prior knowledge with new learning. </a:t>
            </a:r>
          </a:p>
          <a:p>
            <a:pPr lvl="0"/>
            <a:r>
              <a:rPr lang="en-GB" sz="1200" b="1" kern="1200" dirty="0" smtClean="0">
                <a:solidFill>
                  <a:schemeClr val="tx1"/>
                </a:solidFill>
                <a:effectLst/>
                <a:latin typeface="+mn-lt"/>
                <a:ea typeface="+mn-ea"/>
                <a:cs typeface="+mn-cs"/>
              </a:rPr>
              <a:t>Collaboration: </a:t>
            </a:r>
            <a:r>
              <a:rPr lang="en-GB" sz="1200" kern="1200" dirty="0" smtClean="0">
                <a:solidFill>
                  <a:schemeClr val="tx1"/>
                </a:solidFill>
                <a:effectLst/>
                <a:latin typeface="+mn-lt"/>
                <a:ea typeface="+mn-ea"/>
                <a:cs typeface="+mn-cs"/>
              </a:rPr>
              <a:t>A problem-solving scenario allows learners to develop, test, and </a:t>
            </a:r>
            <a:r>
              <a:rPr lang="en-GB" sz="1200" kern="1200" dirty="0" err="1" smtClean="0">
                <a:solidFill>
                  <a:schemeClr val="tx1"/>
                </a:solidFill>
                <a:effectLst/>
                <a:latin typeface="+mn-lt"/>
                <a:ea typeface="+mn-ea"/>
                <a:cs typeface="+mn-cs"/>
              </a:rPr>
              <a:t>analyze</a:t>
            </a:r>
            <a:r>
              <a:rPr lang="en-GB" sz="1200" kern="1200" dirty="0" smtClean="0">
                <a:solidFill>
                  <a:schemeClr val="tx1"/>
                </a:solidFill>
                <a:effectLst/>
                <a:latin typeface="+mn-lt"/>
                <a:ea typeface="+mn-ea"/>
                <a:cs typeface="+mn-cs"/>
              </a:rPr>
              <a:t> their ideas while being exposed to others' opinions. Each  learner will arrive at an individual conclusion after collaboration is completed. </a:t>
            </a:r>
          </a:p>
          <a:p>
            <a:pPr lvl="0"/>
            <a:r>
              <a:rPr lang="en-GB" sz="1200" b="1" kern="1200" dirty="0" smtClean="0">
                <a:solidFill>
                  <a:schemeClr val="tx1"/>
                </a:solidFill>
                <a:effectLst/>
                <a:latin typeface="+mn-lt"/>
                <a:ea typeface="+mn-ea"/>
                <a:cs typeface="+mn-cs"/>
              </a:rPr>
              <a:t>Conversation: </a:t>
            </a:r>
            <a:r>
              <a:rPr lang="en-GB" sz="1200" kern="1200" dirty="0" smtClean="0">
                <a:solidFill>
                  <a:schemeClr val="tx1"/>
                </a:solidFill>
                <a:effectLst/>
                <a:latin typeface="+mn-lt"/>
                <a:ea typeface="+mn-ea"/>
                <a:cs typeface="+mn-cs"/>
              </a:rPr>
              <a:t>Communication with and within learners is essential to effective eLearning courses. Learners should spend time in conversation while planning and make sense of new learning</a:t>
            </a:r>
          </a:p>
          <a:p>
            <a:endParaRPr lang="en-US" dirty="0"/>
          </a:p>
        </p:txBody>
      </p:sp>
      <p:sp>
        <p:nvSpPr>
          <p:cNvPr id="4" name="Slide Number Placeholder 3"/>
          <p:cNvSpPr>
            <a:spLocks noGrp="1"/>
          </p:cNvSpPr>
          <p:nvPr>
            <p:ph type="sldNum" sz="quarter" idx="10"/>
          </p:nvPr>
        </p:nvSpPr>
        <p:spPr/>
        <p:txBody>
          <a:bodyPr/>
          <a:lstStyle/>
          <a:p>
            <a:fld id="{AA148A20-7C99-4A4D-BF06-6E8ADEA4D03E}" type="slidenum">
              <a:rPr lang="it-IT" smtClean="0"/>
              <a:t>8</a:t>
            </a:fld>
            <a:endParaRPr lang="it-IT" dirty="0"/>
          </a:p>
        </p:txBody>
      </p:sp>
    </p:spTree>
    <p:extLst>
      <p:ext uri="{BB962C8B-B14F-4D97-AF65-F5344CB8AC3E}">
        <p14:creationId xmlns:p14="http://schemas.microsoft.com/office/powerpoint/2010/main" val="394432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group discussion</a:t>
            </a:r>
            <a:endParaRPr lang="en-US" altLang="zh-CN" dirty="0" smtClean="0"/>
          </a:p>
          <a:p>
            <a:r>
              <a:rPr lang="en-US" dirty="0" smtClean="0"/>
              <a:t>Case studies</a:t>
            </a:r>
          </a:p>
          <a:p>
            <a:r>
              <a:rPr lang="en-US" dirty="0" smtClean="0"/>
              <a:t>Active summaries</a:t>
            </a:r>
          </a:p>
          <a:p>
            <a:r>
              <a:rPr lang="en-US" dirty="0" smtClean="0"/>
              <a:t>Q&amp;A sessions</a:t>
            </a:r>
          </a:p>
          <a:p>
            <a:r>
              <a:rPr lang="en-US" altLang="zh-CN" dirty="0" smtClean="0"/>
              <a:t>Quizzes</a:t>
            </a:r>
            <a:endParaRPr lang="en-US" dirty="0" smtClean="0"/>
          </a:p>
          <a:p>
            <a:r>
              <a:rPr lang="en-US" dirty="0" smtClean="0"/>
              <a:t>Question cards</a:t>
            </a:r>
          </a:p>
          <a:p>
            <a:r>
              <a:rPr lang="en-US" dirty="0" smtClean="0"/>
              <a:t>Role-playing</a:t>
            </a:r>
          </a:p>
          <a:p>
            <a:r>
              <a:rPr lang="en-US" dirty="0" smtClean="0"/>
              <a:t>Individual/team exercises</a:t>
            </a:r>
          </a:p>
          <a:p>
            <a:r>
              <a:rPr lang="en-US" dirty="0" smtClean="0"/>
              <a:t>Games/competition (e.g., scavenger/treasure hunt)</a:t>
            </a:r>
          </a:p>
          <a:p>
            <a:endParaRPr lang="en-US" dirty="0"/>
          </a:p>
        </p:txBody>
      </p:sp>
      <p:sp>
        <p:nvSpPr>
          <p:cNvPr id="4" name="Slide Number Placeholder 3"/>
          <p:cNvSpPr>
            <a:spLocks noGrp="1"/>
          </p:cNvSpPr>
          <p:nvPr>
            <p:ph type="sldNum" sz="quarter" idx="10"/>
          </p:nvPr>
        </p:nvSpPr>
        <p:spPr/>
        <p:txBody>
          <a:bodyPr/>
          <a:lstStyle/>
          <a:p>
            <a:fld id="{AA148A20-7C99-4A4D-BF06-6E8ADEA4D03E}" type="slidenum">
              <a:rPr lang="it-IT" smtClean="0"/>
              <a:t>9</a:t>
            </a:fld>
            <a:endParaRPr lang="it-IT" dirty="0"/>
          </a:p>
        </p:txBody>
      </p:sp>
    </p:spTree>
    <p:extLst>
      <p:ext uri="{BB962C8B-B14F-4D97-AF65-F5344CB8AC3E}">
        <p14:creationId xmlns:p14="http://schemas.microsoft.com/office/powerpoint/2010/main" val="259278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b="1" dirty="0" smtClean="0"/>
          </a:p>
          <a:p>
            <a:r>
              <a:rPr lang="en-US" b="1" dirty="0" smtClean="0"/>
              <a:t>Carpentry workshop</a:t>
            </a:r>
            <a:r>
              <a:rPr lang="en-US" dirty="0" smtClean="0"/>
              <a:t>: Carpentry is the process of taking rough pieces of wood and working with care, diligence and precision to create a finished product. A carpenter does not hack at the wood at random. He or she will inspect the raw material and select the right tool for the job. In the same way data carpentry is the process of taking rough, raw and to some extent randomly arranged input data and creating neatly </a:t>
            </a:r>
            <a:r>
              <a:rPr lang="en-US" dirty="0" err="1" smtClean="0"/>
              <a:t>organised</a:t>
            </a:r>
            <a:r>
              <a:rPr lang="en-US" dirty="0" smtClean="0"/>
              <a:t> and tidy data. </a:t>
            </a:r>
          </a:p>
          <a:p>
            <a:endParaRPr lang="en-US" dirty="0" smtClean="0"/>
          </a:p>
          <a:p>
            <a:r>
              <a:rPr lang="en-US" b="1" dirty="0" smtClean="0"/>
              <a:t>World café</a:t>
            </a:r>
            <a:r>
              <a:rPr lang="en-US" dirty="0" smtClean="0"/>
              <a:t>: A</a:t>
            </a:r>
            <a:r>
              <a:rPr lang="en-US" baseline="0" dirty="0" smtClean="0"/>
              <a:t> quick reference guide http://</a:t>
            </a:r>
            <a:r>
              <a:rPr lang="en-US" baseline="0" dirty="0" err="1" smtClean="0"/>
              <a:t>www.theworldcafe.com</a:t>
            </a:r>
            <a:r>
              <a:rPr lang="en-US" baseline="0" dirty="0" smtClean="0"/>
              <a:t>/</a:t>
            </a:r>
            <a:r>
              <a:rPr lang="en-US" baseline="0" dirty="0" err="1" smtClean="0"/>
              <a:t>wp</a:t>
            </a:r>
            <a:r>
              <a:rPr lang="en-US" baseline="0" dirty="0" smtClean="0"/>
              <a:t>-content/uploads/2015/07/Cafe-To-Go-</a:t>
            </a:r>
            <a:r>
              <a:rPr lang="en-US" baseline="0" dirty="0" err="1" smtClean="0"/>
              <a:t>Revised.pdf</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A148A20-7C99-4A4D-BF06-6E8ADEA4D03E}" type="slidenum">
              <a:rPr lang="it-IT" smtClean="0"/>
              <a:t>10</a:t>
            </a:fld>
            <a:endParaRPr lang="it-IT" dirty="0"/>
          </a:p>
        </p:txBody>
      </p:sp>
    </p:spTree>
    <p:extLst>
      <p:ext uri="{BB962C8B-B14F-4D97-AF65-F5344CB8AC3E}">
        <p14:creationId xmlns:p14="http://schemas.microsoft.com/office/powerpoint/2010/main" val="3200979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Icebreaker games to</a:t>
            </a:r>
            <a:r>
              <a:rPr lang="en-US" baseline="0" dirty="0" smtClean="0"/>
              <a:t> make your next meeting fun: </a:t>
            </a:r>
            <a:r>
              <a:rPr lang="en-US" dirty="0" smtClean="0"/>
              <a:t>https://</a:t>
            </a:r>
            <a:r>
              <a:rPr lang="en-US" dirty="0" err="1" smtClean="0"/>
              <a:t>www.projectmanager.com</a:t>
            </a:r>
            <a:r>
              <a:rPr lang="en-US" dirty="0" smtClean="0"/>
              <a:t>/blog/20-icebreakers-make-next-meeting-fun </a:t>
            </a:r>
            <a:endParaRPr lang="en-US" dirty="0"/>
          </a:p>
        </p:txBody>
      </p:sp>
      <p:sp>
        <p:nvSpPr>
          <p:cNvPr id="4" name="Slide Number Placeholder 3"/>
          <p:cNvSpPr>
            <a:spLocks noGrp="1"/>
          </p:cNvSpPr>
          <p:nvPr>
            <p:ph type="sldNum" sz="quarter" idx="10"/>
          </p:nvPr>
        </p:nvSpPr>
        <p:spPr/>
        <p:txBody>
          <a:bodyPr/>
          <a:lstStyle/>
          <a:p>
            <a:fld id="{AA148A20-7C99-4A4D-BF06-6E8ADEA4D03E}" type="slidenum">
              <a:rPr lang="it-IT" smtClean="0"/>
              <a:t>11</a:t>
            </a:fld>
            <a:endParaRPr lang="it-IT" dirty="0"/>
          </a:p>
        </p:txBody>
      </p:sp>
    </p:spTree>
    <p:extLst>
      <p:ext uri="{BB962C8B-B14F-4D97-AF65-F5344CB8AC3E}">
        <p14:creationId xmlns:p14="http://schemas.microsoft.com/office/powerpoint/2010/main" val="4180353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Tip 1: Choose a date that works for your audience: Tuesdays and Thursdays make for good meeting days, avoid holidays and Fridays. Don’t compete with similar events.  Send out save the dates early. Build your schedule/agenda early and communicate it to your audience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Tip 2: Write an attractive and convincing message. Consider who are your main targets audience (industry, senior, academic, PhD/</a:t>
            </a:r>
            <a:r>
              <a:rPr lang="en-US" dirty="0" err="1" smtClean="0"/>
              <a:t>PostDoc</a:t>
            </a:r>
            <a:r>
              <a:rPr lang="en-US" dirty="0" smtClean="0"/>
              <a:t>), write a message that attractive (one-lines, joke, visual), and convincing ("what is in it for me", well know/respected trainers, quotes from participants, 'bring your own data/use cases/work')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Tip 3: Promotion time: 3 weeks in advance for webinars -- people get next two-week calendar full. But don’t be too early either -- people will forget. Send Reminder one-week, then 1-day before. For face-to-face events, at least 4 months in advance for small to medium size events.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Tip 4: Promote via right communication channels. Ask your joint </a:t>
            </a:r>
            <a:r>
              <a:rPr lang="en-US" dirty="0" err="1" smtClean="0"/>
              <a:t>organisers</a:t>
            </a:r>
            <a:r>
              <a:rPr lang="en-US" dirty="0" smtClean="0"/>
              <a:t>, your speakers, attendees, partner project or </a:t>
            </a:r>
            <a:r>
              <a:rPr lang="en-US" dirty="0" err="1" smtClean="0"/>
              <a:t>organisations</a:t>
            </a:r>
            <a:r>
              <a:rPr lang="en-US" dirty="0" smtClean="0"/>
              <a:t> for help with the promotion. Promote at conferences, mailing list; Use flyers, posters, etc. Advertise on social media and consistently updates with information about your events including registration page. Using </a:t>
            </a:r>
            <a:r>
              <a:rPr lang="en-US" dirty="0" err="1" smtClean="0"/>
              <a:t>google</a:t>
            </a:r>
            <a:r>
              <a:rPr lang="en-US" dirty="0" smtClean="0"/>
              <a:t> ad (small cost to put your </a:t>
            </a:r>
            <a:r>
              <a:rPr lang="en-US" dirty="0" err="1" smtClean="0"/>
              <a:t>adv</a:t>
            </a:r>
            <a:r>
              <a:rPr lang="en-US" dirty="0" smtClean="0"/>
              <a:t> at the top), twitter, </a:t>
            </a:r>
            <a:r>
              <a:rPr lang="en-US" dirty="0" err="1" smtClean="0"/>
              <a:t>LinkIn</a:t>
            </a:r>
            <a:r>
              <a:rPr lang="en-US" dirty="0" smtClean="0"/>
              <a:t>,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A148A20-7C99-4A4D-BF06-6E8ADEA4D03E}" type="slidenum">
              <a:rPr lang="it-IT" smtClean="0"/>
              <a:t>12</a:t>
            </a:fld>
            <a:endParaRPr lang="it-IT" dirty="0"/>
          </a:p>
        </p:txBody>
      </p:sp>
    </p:spTree>
    <p:extLst>
      <p:ext uri="{BB962C8B-B14F-4D97-AF65-F5344CB8AC3E}">
        <p14:creationId xmlns:p14="http://schemas.microsoft.com/office/powerpoint/2010/main" val="3222407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Tip 1</a:t>
            </a:r>
            <a:r>
              <a:rPr lang="en-US" dirty="0" smtClean="0"/>
              <a:t>: Put goal-setting skills into practices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online learners are most productive when they strive toward a specific goal. They're able to keep track of their progress, which engages and inspires them to do their best. For this reason, it's important to facilitate goal-setting skills through your eLearning course design. Encourage them to create personal (long-term) goals in the beginning. This should include milestones and short-term goals that are easier to manage.</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Tip 2</a:t>
            </a:r>
            <a:r>
              <a:rPr lang="en-US" dirty="0" smtClean="0"/>
              <a:t>: Develop research-based eLearning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is the best way to address this problem? How can I improve my productivity at work? What is the proper way to perform the task? The learning process starts with a question or problem that needs to be solved. As such, your online learners must be able to carry out research on their own to arrive at a solution. They have to know which resources are available and how to use these resources effectively. Create eLearning activities that involve online research skills and content </a:t>
            </a:r>
            <a:r>
              <a:rPr lang="en-US" dirty="0" err="1" smtClean="0"/>
              <a:t>curation</a:t>
            </a:r>
            <a:r>
              <a:rPr lang="en-US" dirty="0" smtClean="0"/>
              <a:t>. For example, invite your online learners to solve a real world case study by examining the facts and researching possible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Tip 3</a:t>
            </a:r>
            <a:r>
              <a:rPr lang="en-US" dirty="0" smtClean="0"/>
              <a:t>: Encourage online Leaners to evaluate their cognitions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online learner may not even be aware that their beliefs and opinions are holding them back. However, you can encourage them to evaluate their current cognitions by challenging their assumptions. Ask compelling questions that prompt online learners to evaluate their limiting beliefs and perspectives. Develop online group collaboration activities that help them see things from a different viewpoint. The goal is to break down the barriers that are preventing lifelong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Tip</a:t>
            </a:r>
            <a:r>
              <a:rPr lang="en-US" b="1" baseline="0" dirty="0" smtClean="0"/>
              <a:t> 4</a:t>
            </a:r>
            <a:r>
              <a:rPr lang="en-US" dirty="0" smtClean="0"/>
              <a:t>. Stress The Importance Of Time Management Skills In eLearning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Busy schedules, everyday distractions, and personal obligations can stand in the way of online</a:t>
            </a:r>
            <a:r>
              <a:rPr lang="en-US" baseline="0" dirty="0" smtClean="0"/>
              <a:t> </a:t>
            </a:r>
            <a:r>
              <a:rPr lang="en-US" dirty="0" smtClean="0"/>
              <a:t>learning. If online learners don't have time for breakfast, they probably don't have much room in their schedule for reading and research. This is why time management skills are essential. You can facilitate this in eLearning by setting deadlines for eLearning assignments and developing timed eLearning activities. For example, an eLearning simulation that gives online learners 10 minutes to complete 3 different tasks. Every second counts and online learners must manage their time wisely to accomplish the goal.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Tip</a:t>
            </a:r>
            <a:r>
              <a:rPr lang="en-US" b="1" baseline="0" dirty="0" smtClean="0"/>
              <a:t> 5</a:t>
            </a:r>
            <a:r>
              <a:rPr lang="en-US" dirty="0" smtClean="0"/>
              <a:t>. Cater To Diverse Learning Behaviors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Everyone has their own way of absorbing and assimilating information. Some prefer visual activities, such as online presentations and eLearning videos. While others get more out of tactile serious games and branching scenarios. Try to incorporate a broad range of eLearning activities and assessments to cater to different learning preferences. This allows online learners to pursue their goals on their own terms, without having to keep up with their peers.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Tip</a:t>
            </a:r>
            <a:r>
              <a:rPr lang="en-US" b="1" baseline="0" dirty="0" smtClean="0"/>
              <a:t> 6</a:t>
            </a:r>
            <a:r>
              <a:rPr lang="en-US" dirty="0" smtClean="0"/>
              <a:t>. Develop Personal Learning Paths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Empowerment is the most important pillar of lifelong learning. Online learners must know that they are in charge. Allow online learners to choose their own eLearning activities, modules, and assessments. Ask them to develop personal learning objectives and give them the resources they require. Personal learning paths are customized to meet the needs of the individual instead of the group. As a result, online learners feel more connected to the subject matter and get more value from the eLearning experience.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Tip</a:t>
            </a:r>
            <a:r>
              <a:rPr lang="en-US" b="1" baseline="0" dirty="0" smtClean="0"/>
              <a:t> 7</a:t>
            </a:r>
            <a:r>
              <a:rPr lang="en-US" dirty="0" smtClean="0"/>
              <a:t>. Incorporate Online Group Collaboration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a variety of benefits associated with online group collaboration activities. Online learners have the ability to interact with their peers, gather feedback, and learn from their eLearning experiences. It also makes the learning process more engaging and exciting by integrating a social element. Group members get the chance to explore different perspectives while expanding their knowledge. Lastly, it draws attention to the fact that people are also a valuable source of information. Online learners can use their extensive network of friends and colleagues to deepen their understanding.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Tip</a:t>
            </a:r>
            <a:r>
              <a:rPr lang="en-US" b="1" baseline="0" dirty="0" smtClean="0"/>
              <a:t> 8</a:t>
            </a:r>
            <a:r>
              <a:rPr lang="en-US" dirty="0" smtClean="0"/>
              <a:t>. Invite Online Learners To Step Out Of Their Comfort Zone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of the most powerful eLearning experiences occur when we step outside of our comfort zone. Encourage online learners to something that makes them feel uncomfortable or seems out of character. For example, invite them to host a webinar if they are afraid of public speaking. Ask them to assess their performance and pinpoint strengths and weaknesses. Pushing past these boundaries can transform their perspective and become lifelong online learners. Just make sure that you don't force them out of their </a:t>
            </a:r>
            <a:r>
              <a:rPr lang="en-US" dirty="0" err="1" smtClean="0"/>
              <a:t>confort</a:t>
            </a:r>
            <a:r>
              <a:rPr lang="en-US" dirty="0" smtClean="0"/>
              <a:t> zone, as this may have an adverse effect.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Reference</a:t>
            </a:r>
            <a:r>
              <a:rPr lang="en-US" dirty="0" smtClean="0"/>
              <a:t>: https://</a:t>
            </a:r>
            <a:r>
              <a:rPr lang="en-US" dirty="0" err="1" smtClean="0"/>
              <a:t>elearningindustry.com</a:t>
            </a:r>
            <a:r>
              <a:rPr lang="en-US" dirty="0" smtClean="0"/>
              <a:t>/tips-design-</a:t>
            </a:r>
            <a:r>
              <a:rPr lang="en-US" dirty="0" err="1" smtClean="0"/>
              <a:t>elearning</a:t>
            </a:r>
            <a:r>
              <a:rPr lang="en-US" dirty="0" smtClean="0"/>
              <a:t>-courses-promote-lifelong-learning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A148A20-7C99-4A4D-BF06-6E8ADEA4D03E}" type="slidenum">
              <a:rPr lang="it-IT" smtClean="0"/>
              <a:t>14</a:t>
            </a:fld>
            <a:endParaRPr lang="it-IT" dirty="0"/>
          </a:p>
        </p:txBody>
      </p:sp>
    </p:spTree>
    <p:extLst>
      <p:ext uri="{BB962C8B-B14F-4D97-AF65-F5344CB8AC3E}">
        <p14:creationId xmlns:p14="http://schemas.microsoft.com/office/powerpoint/2010/main" val="344076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a:t>
            </a:r>
            <a:r>
              <a:rPr lang="en-US" sz="1200" u="sng" kern="1200" dirty="0" smtClean="0">
                <a:solidFill>
                  <a:schemeClr val="tx1"/>
                </a:solidFill>
                <a:effectLst/>
                <a:latin typeface="+mn-lt"/>
                <a:ea typeface="+mn-ea"/>
                <a:cs typeface="+mn-cs"/>
                <a:hlinkClick r:id="rId3" tooltip="Moodle"/>
              </a:rPr>
              <a:t>Moodle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Moodle is widely known among open-source LMS solutions. It features detailed guides on how to set up your own Learning Management System, tips on how to create online training courses and teach with Moodle, as well as a large community of Moodle users who interact on various topics. Most importantly, it’s entirely free of any charge and comes with a mobile application as well.</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2. </a:t>
            </a:r>
            <a:r>
              <a:rPr lang="en-GB" sz="1200" b="1" u="sng" kern="1200" dirty="0" smtClean="0">
                <a:solidFill>
                  <a:schemeClr val="tx1"/>
                </a:solidFill>
                <a:effectLst/>
                <a:latin typeface="+mn-lt"/>
                <a:ea typeface="+mn-ea"/>
                <a:cs typeface="+mn-cs"/>
                <a:hlinkClick r:id="rId4" tooltip="Chamilo"/>
              </a:rPr>
              <a:t>Chamilo</a:t>
            </a:r>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 open-source LMS, that is here to improve access to online training. Backed up by the </a:t>
            </a:r>
            <a:r>
              <a:rPr lang="en-GB" sz="1200" kern="1200" dirty="0" err="1" smtClean="0">
                <a:solidFill>
                  <a:schemeClr val="tx1"/>
                </a:solidFill>
                <a:effectLst/>
                <a:latin typeface="+mn-lt"/>
                <a:ea typeface="+mn-ea"/>
                <a:cs typeface="+mn-cs"/>
              </a:rPr>
              <a:t>Chamilo</a:t>
            </a:r>
            <a:r>
              <a:rPr lang="en-GB" sz="1200" kern="1200" dirty="0" smtClean="0">
                <a:solidFill>
                  <a:schemeClr val="tx1"/>
                </a:solidFill>
                <a:effectLst/>
                <a:latin typeface="+mn-lt"/>
                <a:ea typeface="+mn-ea"/>
                <a:cs typeface="+mn-cs"/>
              </a:rPr>
              <a:t> Association, aiming to promote the software, maintain a clear communication channel, and build a network of service providers and software contributors. </a:t>
            </a:r>
            <a:r>
              <a:rPr lang="en-GB" sz="1200" kern="1200" dirty="0" err="1" smtClean="0">
                <a:solidFill>
                  <a:schemeClr val="tx1"/>
                </a:solidFill>
                <a:effectLst/>
                <a:latin typeface="+mn-lt"/>
                <a:ea typeface="+mn-ea"/>
                <a:cs typeface="+mn-cs"/>
              </a:rPr>
              <a:t>Chamilo</a:t>
            </a:r>
            <a:r>
              <a:rPr lang="en-GB" sz="1200" kern="1200" dirty="0" smtClean="0">
                <a:solidFill>
                  <a:schemeClr val="tx1"/>
                </a:solidFill>
                <a:effectLst/>
                <a:latin typeface="+mn-lt"/>
                <a:ea typeface="+mn-ea"/>
                <a:cs typeface="+mn-cs"/>
              </a:rPr>
              <a:t> offers easy-to-use authoring tools for creating online training that meets all leaning preferences.</a:t>
            </a:r>
          </a:p>
          <a:p>
            <a:r>
              <a:rPr lang="en-GB" sz="1200" b="1" kern="1200" dirty="0" smtClean="0">
                <a:solidFill>
                  <a:schemeClr val="tx1"/>
                </a:solidFill>
                <a:effectLst/>
                <a:latin typeface="+mn-lt"/>
                <a:ea typeface="+mn-ea"/>
                <a:cs typeface="+mn-cs"/>
              </a:rPr>
              <a:t>Mobile Friendly</a:t>
            </a:r>
          </a:p>
          <a:p>
            <a:r>
              <a:rPr lang="en-GB" sz="1200" kern="1200" dirty="0" err="1" smtClean="0">
                <a:solidFill>
                  <a:schemeClr val="tx1"/>
                </a:solidFill>
                <a:effectLst/>
                <a:latin typeface="+mn-lt"/>
                <a:ea typeface="+mn-ea"/>
                <a:cs typeface="+mn-cs"/>
              </a:rPr>
              <a:t>Chamilo</a:t>
            </a:r>
            <a:r>
              <a:rPr lang="en-GB" sz="1200" kern="1200" dirty="0" smtClean="0">
                <a:solidFill>
                  <a:schemeClr val="tx1"/>
                </a:solidFill>
                <a:effectLst/>
                <a:latin typeface="+mn-lt"/>
                <a:ea typeface="+mn-ea"/>
                <a:cs typeface="+mn-cs"/>
              </a:rPr>
              <a:t> offers mobile learning support, allowing users to learn at their own pace, accessing the online training material whenever they find convenient.</a:t>
            </a:r>
          </a:p>
          <a:p>
            <a:r>
              <a:rPr lang="en-GB" sz="1200" b="1" kern="1200" dirty="0" smtClean="0">
                <a:solidFill>
                  <a:schemeClr val="tx1"/>
                </a:solidFill>
                <a:effectLst/>
                <a:latin typeface="+mn-lt"/>
                <a:ea typeface="+mn-ea"/>
                <a:cs typeface="+mn-cs"/>
              </a:rPr>
              <a:t>Customizable Interface</a:t>
            </a:r>
          </a:p>
          <a:p>
            <a:r>
              <a:rPr lang="en-GB" sz="1200" kern="1200" dirty="0" err="1" smtClean="0">
                <a:solidFill>
                  <a:schemeClr val="tx1"/>
                </a:solidFill>
                <a:effectLst/>
                <a:latin typeface="+mn-lt"/>
                <a:ea typeface="+mn-ea"/>
                <a:cs typeface="+mn-cs"/>
              </a:rPr>
              <a:t>Camillo</a:t>
            </a:r>
            <a:r>
              <a:rPr lang="en-GB" sz="1200" kern="1200" dirty="0" smtClean="0">
                <a:solidFill>
                  <a:schemeClr val="tx1"/>
                </a:solidFill>
                <a:effectLst/>
                <a:latin typeface="+mn-lt"/>
                <a:ea typeface="+mn-ea"/>
                <a:cs typeface="+mn-cs"/>
              </a:rPr>
              <a:t> offers intuitive language and media embedding settings with plenty of options, so that you can customize the User Interface to reflect your brand.</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3. </a:t>
            </a:r>
            <a:r>
              <a:rPr lang="en-GB" sz="1200" b="1" u="sng" kern="1200" dirty="0" smtClean="0">
                <a:solidFill>
                  <a:schemeClr val="tx1"/>
                </a:solidFill>
                <a:effectLst/>
                <a:latin typeface="+mn-lt"/>
                <a:ea typeface="+mn-ea"/>
                <a:cs typeface="+mn-cs"/>
                <a:hlinkClick r:id="rId5" tooltip="Totara Learn"/>
              </a:rPr>
              <a:t>Totara Learn</a:t>
            </a:r>
            <a:endParaRPr lang="en-GB" sz="1200" b="1"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Totara</a:t>
            </a:r>
            <a:r>
              <a:rPr lang="en-GB" sz="1200" kern="1200" dirty="0" smtClean="0">
                <a:solidFill>
                  <a:schemeClr val="tx1"/>
                </a:solidFill>
                <a:effectLst/>
                <a:latin typeface="+mn-lt"/>
                <a:ea typeface="+mn-ea"/>
                <a:cs typeface="+mn-cs"/>
              </a:rPr>
              <a:t> Learn meets all the requirements related to your employees’ roles, training needs and objectives through effective delivery of individual learning plans. It provides for rich functionality, which can be implemented quickly and with a significant cost reduction, comparing to proprietary solutions. This award-winning open-source learning platform is designed for helping you to develop, train, manage and engage your staff.</a:t>
            </a:r>
          </a:p>
          <a:p>
            <a:r>
              <a:rPr lang="en-GB" sz="1200" b="1" kern="1200" dirty="0" smtClean="0">
                <a:solidFill>
                  <a:schemeClr val="tx1"/>
                </a:solidFill>
                <a:effectLst/>
                <a:latin typeface="+mn-lt"/>
                <a:ea typeface="+mn-ea"/>
                <a:cs typeface="+mn-cs"/>
              </a:rPr>
              <a:t>Learning On The Go</a:t>
            </a:r>
          </a:p>
          <a:p>
            <a:r>
              <a:rPr lang="en-GB" sz="1200" kern="1200" dirty="0" smtClean="0">
                <a:solidFill>
                  <a:schemeClr val="tx1"/>
                </a:solidFill>
                <a:effectLst/>
                <a:latin typeface="+mn-lt"/>
                <a:ea typeface="+mn-ea"/>
                <a:cs typeface="+mn-cs"/>
              </a:rPr>
              <a:t>Fully responsive in terms of design. The user interface adjusts seamlessly depending on device. Mobile apps are also available through partner network, that can be extended or fully-branded to be in harmony with the way your LMS looks and interacts.</a:t>
            </a:r>
          </a:p>
          <a:p>
            <a:r>
              <a:rPr lang="en-GB" sz="1200" b="1" kern="1200" dirty="0" smtClean="0">
                <a:solidFill>
                  <a:schemeClr val="tx1"/>
                </a:solidFill>
                <a:effectLst/>
                <a:latin typeface="+mn-lt"/>
                <a:ea typeface="+mn-ea"/>
                <a:cs typeface="+mn-cs"/>
              </a:rPr>
              <a:t>Learning Plans</a:t>
            </a:r>
          </a:p>
          <a:p>
            <a:r>
              <a:rPr lang="en-GB" sz="1200" kern="1200" dirty="0" smtClean="0">
                <a:solidFill>
                  <a:schemeClr val="tx1"/>
                </a:solidFill>
                <a:effectLst/>
                <a:latin typeface="+mn-lt"/>
                <a:ea typeface="+mn-ea"/>
                <a:cs typeface="+mn-cs"/>
              </a:rPr>
              <a:t>Learning plans are available that show all the learning, competencies, and objectives employees are currently working on. Through learning plans, learners can monitor their progress and directly access the respective online training activities. You may manage the process with approval workflows, comment boxes, and notifications.</a:t>
            </a:r>
          </a:p>
          <a:p>
            <a:r>
              <a:rPr lang="en-GB" sz="1200" b="1" kern="1200" dirty="0" smtClean="0">
                <a:solidFill>
                  <a:schemeClr val="tx1"/>
                </a:solidFill>
                <a:effectLst/>
                <a:latin typeface="+mn-lt"/>
                <a:ea typeface="+mn-ea"/>
                <a:cs typeface="+mn-cs"/>
              </a:rPr>
              <a:t>Flexible Authoring Options</a:t>
            </a:r>
          </a:p>
          <a:p>
            <a:r>
              <a:rPr lang="en-GB" sz="1200" kern="1200" dirty="0" err="1" smtClean="0">
                <a:solidFill>
                  <a:schemeClr val="tx1"/>
                </a:solidFill>
                <a:effectLst/>
                <a:latin typeface="+mn-lt"/>
                <a:ea typeface="+mn-ea"/>
                <a:cs typeface="+mn-cs"/>
              </a:rPr>
              <a:t>Totara</a:t>
            </a:r>
            <a:r>
              <a:rPr lang="en-GB" sz="1200" kern="1200" dirty="0" smtClean="0">
                <a:solidFill>
                  <a:schemeClr val="tx1"/>
                </a:solidFill>
                <a:effectLst/>
                <a:latin typeface="+mn-lt"/>
                <a:ea typeface="+mn-ea"/>
                <a:cs typeface="+mn-cs"/>
              </a:rPr>
              <a:t> Learn combines instructor-led, self-paced, and social learning, offering a blended approach, all in a single online training course. It is a very flexible system that permits full control over roles and permissions, course progression, group-based online training activities, and much more.</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4. </a:t>
            </a:r>
            <a:r>
              <a:rPr lang="en-GB" sz="1200" b="1" u="sng" kern="1200" dirty="0" smtClean="0">
                <a:solidFill>
                  <a:schemeClr val="tx1"/>
                </a:solidFill>
                <a:effectLst/>
                <a:latin typeface="+mn-lt"/>
                <a:ea typeface="+mn-ea"/>
                <a:cs typeface="+mn-cs"/>
                <a:hlinkClick r:id="rId6" tooltip="Canvas"/>
              </a:rPr>
              <a:t>Canvas</a:t>
            </a:r>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 open-source LMS that is free for instructors. It makes teaching and learning easier in terms of implementation, adoption, customer support, and success. It is adaptable, reliable, and customizable. Designed to get out of your way, and let you do your thing. Its interface and features are crafted to save you time and effort, resulting in getting adopted faster and deeper than many other Learning Management Systems.</a:t>
            </a:r>
          </a:p>
          <a:p>
            <a:r>
              <a:rPr lang="en-GB" sz="1200" b="1" kern="1200" dirty="0" smtClean="0">
                <a:solidFill>
                  <a:schemeClr val="tx1"/>
                </a:solidFill>
                <a:effectLst/>
                <a:latin typeface="+mn-lt"/>
                <a:ea typeface="+mn-ea"/>
                <a:cs typeface="+mn-cs"/>
              </a:rPr>
              <a:t>Powerful Community</a:t>
            </a:r>
          </a:p>
          <a:p>
            <a:r>
              <a:rPr lang="en-GB" sz="1200" kern="1200" dirty="0" smtClean="0">
                <a:solidFill>
                  <a:schemeClr val="tx1"/>
                </a:solidFill>
                <a:effectLst/>
                <a:latin typeface="+mn-lt"/>
                <a:ea typeface="+mn-ea"/>
                <a:cs typeface="+mn-cs"/>
              </a:rPr>
              <a:t>Over 300,000 Canvas users are involved in sharing, collaborating, and shaping Canvas.</a:t>
            </a:r>
          </a:p>
          <a:p>
            <a:r>
              <a:rPr lang="en-GB" sz="1200" b="1" kern="1200" dirty="0" smtClean="0">
                <a:solidFill>
                  <a:schemeClr val="tx1"/>
                </a:solidFill>
                <a:effectLst/>
                <a:latin typeface="+mn-lt"/>
                <a:ea typeface="+mn-ea"/>
                <a:cs typeface="+mn-cs"/>
              </a:rPr>
              <a:t>Easy To Use, With Personalized Support</a:t>
            </a:r>
          </a:p>
          <a:p>
            <a:r>
              <a:rPr lang="en-GB" sz="1200" kern="1200" dirty="0" smtClean="0">
                <a:solidFill>
                  <a:schemeClr val="tx1"/>
                </a:solidFill>
                <a:effectLst/>
                <a:latin typeface="+mn-lt"/>
                <a:ea typeface="+mn-ea"/>
                <a:cs typeface="+mn-cs"/>
              </a:rPr>
              <a:t>Up to the standards of online learners and instructors. Easily accessible from mobile devices as well. A time-saver, that gets adopted in growing rates. Plus, in-house Canvas experts are there, to ensure the speediest, most frictionless interactions.</a:t>
            </a:r>
          </a:p>
          <a:p>
            <a:r>
              <a:rPr lang="en-GB" sz="1200" b="1" kern="1200" dirty="0" smtClean="0">
                <a:solidFill>
                  <a:schemeClr val="tx1"/>
                </a:solidFill>
                <a:effectLst/>
                <a:latin typeface="+mn-lt"/>
                <a:ea typeface="+mn-ea"/>
                <a:cs typeface="+mn-cs"/>
              </a:rPr>
              <a:t>Easy Plug-In For Third-Party Tools</a:t>
            </a:r>
          </a:p>
          <a:p>
            <a:r>
              <a:rPr lang="en-GB" sz="1200" kern="1200" dirty="0" smtClean="0">
                <a:solidFill>
                  <a:schemeClr val="tx1"/>
                </a:solidFill>
                <a:effectLst/>
                <a:latin typeface="+mn-lt"/>
                <a:ea typeface="+mn-ea"/>
                <a:cs typeface="+mn-cs"/>
              </a:rPr>
              <a:t>Its extensive, open API, published to the world, paves the way for third-party apps to plug right into Canvas.</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5. </a:t>
            </a:r>
            <a:r>
              <a:rPr lang="en-GB" sz="1200" b="1" u="sng" kern="1200" dirty="0" smtClean="0">
                <a:solidFill>
                  <a:schemeClr val="tx1"/>
                </a:solidFill>
                <a:effectLst/>
                <a:latin typeface="+mn-lt"/>
                <a:ea typeface="+mn-ea"/>
                <a:cs typeface="+mn-cs"/>
                <a:hlinkClick r:id="rId7" tooltip="Open edX LMS"/>
              </a:rPr>
              <a:t>Open edX</a:t>
            </a:r>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Open </a:t>
            </a:r>
            <a:r>
              <a:rPr lang="en-GB" sz="1200" kern="1200" dirty="0" err="1" smtClean="0">
                <a:solidFill>
                  <a:schemeClr val="tx1"/>
                </a:solidFill>
                <a:effectLst/>
                <a:latin typeface="+mn-lt"/>
                <a:ea typeface="+mn-ea"/>
                <a:cs typeface="+mn-cs"/>
              </a:rPr>
              <a:t>edX</a:t>
            </a:r>
            <a:r>
              <a:rPr lang="en-GB" sz="1200" kern="1200" dirty="0" smtClean="0">
                <a:solidFill>
                  <a:schemeClr val="tx1"/>
                </a:solidFill>
                <a:effectLst/>
                <a:latin typeface="+mn-lt"/>
                <a:ea typeface="+mn-ea"/>
                <a:cs typeface="+mn-cs"/>
              </a:rPr>
              <a:t> is a tool empowering learners to access online course content, including videos and textbooks, plus checking their progress in the online training course. The Open </a:t>
            </a:r>
            <a:r>
              <a:rPr lang="en-GB" sz="1200" kern="1200" dirty="0" err="1" smtClean="0">
                <a:solidFill>
                  <a:schemeClr val="tx1"/>
                </a:solidFill>
                <a:effectLst/>
                <a:latin typeface="+mn-lt"/>
                <a:ea typeface="+mn-ea"/>
                <a:cs typeface="+mn-cs"/>
              </a:rPr>
              <a:t>edX</a:t>
            </a:r>
            <a:r>
              <a:rPr lang="en-GB" sz="1200" kern="1200" dirty="0" smtClean="0">
                <a:solidFill>
                  <a:schemeClr val="tx1"/>
                </a:solidFill>
                <a:effectLst/>
                <a:latin typeface="+mn-lt"/>
                <a:ea typeface="+mn-ea"/>
                <a:cs typeface="+mn-cs"/>
              </a:rPr>
              <a:t> LMS also has a discussion forum and a wiki at your disposal, that both learners and course team members can contribute to. There is also a dashboard through which the online instructor can </a:t>
            </a:r>
            <a:r>
              <a:rPr lang="en-GB" sz="1200" kern="1200" dirty="0" err="1" smtClean="0">
                <a:solidFill>
                  <a:schemeClr val="tx1"/>
                </a:solidFill>
                <a:effectLst/>
                <a:latin typeface="+mn-lt"/>
                <a:ea typeface="+mn-ea"/>
                <a:cs typeface="+mn-cs"/>
              </a:rPr>
              <a:t>enroll</a:t>
            </a:r>
            <a:r>
              <a:rPr lang="en-GB" sz="1200" kern="1200" dirty="0" smtClean="0">
                <a:solidFill>
                  <a:schemeClr val="tx1"/>
                </a:solidFill>
                <a:effectLst/>
                <a:latin typeface="+mn-lt"/>
                <a:ea typeface="+mn-ea"/>
                <a:cs typeface="+mn-cs"/>
              </a:rPr>
              <a:t> online learners, produce reports, and administer an online training course as it runs.</a:t>
            </a:r>
          </a:p>
          <a:p>
            <a:r>
              <a:rPr lang="en-GB" sz="1200" b="1" kern="1200" dirty="0" smtClean="0">
                <a:solidFill>
                  <a:schemeClr val="tx1"/>
                </a:solidFill>
                <a:effectLst/>
                <a:latin typeface="+mn-lt"/>
                <a:ea typeface="+mn-ea"/>
                <a:cs typeface="+mn-cs"/>
              </a:rPr>
              <a:t>Open </a:t>
            </a:r>
            <a:r>
              <a:rPr lang="en-GB" sz="1200" b="1" kern="1200" dirty="0" err="1" smtClean="0">
                <a:solidFill>
                  <a:schemeClr val="tx1"/>
                </a:solidFill>
                <a:effectLst/>
                <a:latin typeface="+mn-lt"/>
                <a:ea typeface="+mn-ea"/>
                <a:cs typeface="+mn-cs"/>
              </a:rPr>
              <a:t>edX</a:t>
            </a:r>
            <a:r>
              <a:rPr lang="en-GB" sz="1200" b="1" kern="1200" dirty="0" smtClean="0">
                <a:solidFill>
                  <a:schemeClr val="tx1"/>
                </a:solidFill>
                <a:effectLst/>
                <a:latin typeface="+mn-lt"/>
                <a:ea typeface="+mn-ea"/>
                <a:cs typeface="+mn-cs"/>
              </a:rPr>
              <a:t> Studio</a:t>
            </a:r>
          </a:p>
          <a:p>
            <a:r>
              <a:rPr lang="en-GB" sz="1200" kern="1200" dirty="0" smtClean="0">
                <a:solidFill>
                  <a:schemeClr val="tx1"/>
                </a:solidFill>
                <a:effectLst/>
                <a:latin typeface="+mn-lt"/>
                <a:ea typeface="+mn-ea"/>
                <a:cs typeface="+mn-cs"/>
              </a:rPr>
              <a:t>The tool for building your online training courses, creating structure and then adding course content. You also manage the course schedule and the course team, set grading policies, publish each part of your online training course, and more.</a:t>
            </a:r>
          </a:p>
          <a:p>
            <a:r>
              <a:rPr lang="en-GB" sz="1200" b="1" kern="1200" dirty="0" smtClean="0">
                <a:solidFill>
                  <a:schemeClr val="tx1"/>
                </a:solidFill>
                <a:effectLst/>
                <a:latin typeface="+mn-lt"/>
                <a:ea typeface="+mn-ea"/>
                <a:cs typeface="+mn-cs"/>
              </a:rPr>
              <a:t>Community Support</a:t>
            </a:r>
          </a:p>
          <a:p>
            <a:r>
              <a:rPr lang="en-GB" sz="1200" kern="1200" dirty="0" smtClean="0">
                <a:solidFill>
                  <a:schemeClr val="tx1"/>
                </a:solidFill>
                <a:effectLst/>
                <a:latin typeface="+mn-lt"/>
                <a:ea typeface="+mn-ea"/>
                <a:cs typeface="+mn-cs"/>
              </a:rPr>
              <a:t>There’s a discussion forum, and the Open </a:t>
            </a:r>
            <a:r>
              <a:rPr lang="en-GB" sz="1200" kern="1200" dirty="0" err="1" smtClean="0">
                <a:solidFill>
                  <a:schemeClr val="tx1"/>
                </a:solidFill>
                <a:effectLst/>
                <a:latin typeface="+mn-lt"/>
                <a:ea typeface="+mn-ea"/>
                <a:cs typeface="+mn-cs"/>
              </a:rPr>
              <a:t>edX</a:t>
            </a:r>
            <a:r>
              <a:rPr lang="en-GB" sz="1200" kern="1200" dirty="0" smtClean="0">
                <a:solidFill>
                  <a:schemeClr val="tx1"/>
                </a:solidFill>
                <a:effectLst/>
                <a:latin typeface="+mn-lt"/>
                <a:ea typeface="+mn-ea"/>
                <a:cs typeface="+mn-cs"/>
              </a:rPr>
              <a:t> Insights. Those will prove to be of great help, by being a part of the community structure and benefit from the interaction with experienced members. Open </a:t>
            </a:r>
            <a:r>
              <a:rPr lang="en-GB" sz="1200" kern="1200" dirty="0" err="1" smtClean="0">
                <a:solidFill>
                  <a:schemeClr val="tx1"/>
                </a:solidFill>
                <a:effectLst/>
                <a:latin typeface="+mn-lt"/>
                <a:ea typeface="+mn-ea"/>
                <a:cs typeface="+mn-cs"/>
              </a:rPr>
              <a:t>edX</a:t>
            </a:r>
            <a:r>
              <a:rPr lang="en-GB" sz="1200" kern="1200" dirty="0" smtClean="0">
                <a:solidFill>
                  <a:schemeClr val="tx1"/>
                </a:solidFill>
                <a:effectLst/>
                <a:latin typeface="+mn-lt"/>
                <a:ea typeface="+mn-ea"/>
                <a:cs typeface="+mn-cs"/>
              </a:rPr>
              <a:t> community includes webinars, upcoming events, and blog posts.</a:t>
            </a:r>
          </a:p>
          <a:p>
            <a:r>
              <a:rPr lang="en-GB" sz="1200" b="1" kern="1200" dirty="0" smtClean="0">
                <a:solidFill>
                  <a:schemeClr val="tx1"/>
                </a:solidFill>
                <a:effectLst/>
                <a:latin typeface="+mn-lt"/>
                <a:ea typeface="+mn-ea"/>
                <a:cs typeface="+mn-cs"/>
              </a:rPr>
              <a:t>Accessibility</a:t>
            </a:r>
          </a:p>
          <a:p>
            <a:r>
              <a:rPr lang="en-GB" sz="1200" kern="1200" dirty="0" smtClean="0">
                <a:solidFill>
                  <a:schemeClr val="tx1"/>
                </a:solidFill>
                <a:effectLst/>
                <a:latin typeface="+mn-lt"/>
                <a:ea typeface="+mn-ea"/>
                <a:cs typeface="+mn-cs"/>
              </a:rPr>
              <a:t>The emphasis is firstly on learner-facing interfaces, and then content management. Practical guidance is enhanced, for making course teams self-sufficient in producing accessible online training content and identifying accessibility defects. </a:t>
            </a:r>
            <a:r>
              <a:rPr lang="en-GB" sz="1200" kern="1200" dirty="0" err="1" smtClean="0">
                <a:solidFill>
                  <a:schemeClr val="tx1"/>
                </a:solidFill>
                <a:effectLst/>
                <a:latin typeface="+mn-lt"/>
                <a:ea typeface="+mn-ea"/>
                <a:cs typeface="+mn-cs"/>
              </a:rPr>
              <a:t>EdX</a:t>
            </a:r>
            <a:r>
              <a:rPr lang="en-GB" sz="1200" kern="1200" dirty="0" smtClean="0">
                <a:solidFill>
                  <a:schemeClr val="tx1"/>
                </a:solidFill>
                <a:effectLst/>
                <a:latin typeface="+mn-lt"/>
                <a:ea typeface="+mn-ea"/>
                <a:cs typeface="+mn-cs"/>
              </a:rPr>
              <a:t> has an eye for finding out accessibility checkpoints and requirements into key business processes.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Reference</a:t>
            </a:r>
            <a:r>
              <a:rPr lang="en-GB" sz="1200" kern="1200" dirty="0" smtClean="0">
                <a:solidFill>
                  <a:schemeClr val="tx1"/>
                </a:solidFill>
                <a:effectLst/>
                <a:latin typeface="+mn-lt"/>
                <a:ea typeface="+mn-ea"/>
                <a:cs typeface="+mn-cs"/>
              </a:rPr>
              <a:t>: https://</a:t>
            </a:r>
            <a:r>
              <a:rPr lang="en-GB" sz="1200" kern="1200" dirty="0" err="1" smtClean="0">
                <a:solidFill>
                  <a:schemeClr val="tx1"/>
                </a:solidFill>
                <a:effectLst/>
                <a:latin typeface="+mn-lt"/>
                <a:ea typeface="+mn-ea"/>
                <a:cs typeface="+mn-cs"/>
              </a:rPr>
              <a:t>elearningindustry.com</a:t>
            </a:r>
            <a:r>
              <a:rPr lang="en-GB" sz="1200" kern="1200" dirty="0" smtClean="0">
                <a:solidFill>
                  <a:schemeClr val="tx1"/>
                </a:solidFill>
                <a:effectLst/>
                <a:latin typeface="+mn-lt"/>
                <a:ea typeface="+mn-ea"/>
                <a:cs typeface="+mn-cs"/>
              </a:rPr>
              <a:t>/the-20-best-learning-management-systems     </a:t>
            </a:r>
          </a:p>
          <a:p>
            <a:endParaRPr lang="en-GB"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A148A20-7C99-4A4D-BF06-6E8ADEA4D03E}" type="slidenum">
              <a:rPr lang="it-IT" smtClean="0"/>
              <a:t>15</a:t>
            </a:fld>
            <a:endParaRPr lang="it-IT" dirty="0"/>
          </a:p>
        </p:txBody>
      </p:sp>
    </p:spTree>
    <p:extLst>
      <p:ext uri="{BB962C8B-B14F-4D97-AF65-F5344CB8AC3E}">
        <p14:creationId xmlns:p14="http://schemas.microsoft.com/office/powerpoint/2010/main" val="2994674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xmlns="" id="{C28C7CE7-02F6-9C4E-B49C-A3F54D237E10}"/>
              </a:ext>
            </a:extLst>
          </p:cNvPr>
          <p:cNvSpPr txBox="1"/>
          <p:nvPr userDrawn="1"/>
        </p:nvSpPr>
        <p:spPr>
          <a:xfrm>
            <a:off x="1726731" y="4832852"/>
            <a:ext cx="1417670" cy="369332"/>
          </a:xfrm>
          <a:prstGeom prst="rect">
            <a:avLst/>
          </a:prstGeom>
          <a:noFill/>
        </p:spPr>
        <p:txBody>
          <a:bodyPr wrap="square" rtlCol="0">
            <a:spAutoFit/>
          </a:bodyPr>
          <a:lstStyle/>
          <a:p>
            <a:pPr algn="l"/>
            <a:r>
              <a:rPr lang="en-GB" sz="1800" dirty="0">
                <a:solidFill>
                  <a:srgbClr val="1C3046"/>
                </a:solidFill>
                <a:ea typeface="Source Sans Pro" charset="0"/>
                <a:cs typeface="Source Sans Pro" charset="0"/>
              </a:rPr>
              <a:t>eosc-hub.eu</a:t>
            </a:r>
          </a:p>
        </p:txBody>
      </p:sp>
      <p:pic>
        <p:nvPicPr>
          <p:cNvPr id="8" name="Immagine 7">
            <a:extLst>
              <a:ext uri="{FF2B5EF4-FFF2-40B4-BE49-F238E27FC236}">
                <a16:creationId xmlns:a16="http://schemas.microsoft.com/office/drawing/2014/main" xmlns="" id="{04E82C1C-60FB-2F41-A35A-E9EB59674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91248" y="4705791"/>
            <a:ext cx="589524" cy="578959"/>
          </a:xfrm>
          <a:prstGeom prst="rect">
            <a:avLst/>
          </a:prstGeom>
        </p:spPr>
      </p:pic>
      <p:pic>
        <p:nvPicPr>
          <p:cNvPr id="9" name="Immagine 8">
            <a:extLst>
              <a:ext uri="{FF2B5EF4-FFF2-40B4-BE49-F238E27FC236}">
                <a16:creationId xmlns:a16="http://schemas.microsoft.com/office/drawing/2014/main" xmlns="" id="{8C95AC5E-022A-794A-B33A-6292101788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59632" y="5097640"/>
            <a:ext cx="644783" cy="633228"/>
          </a:xfrm>
          <a:prstGeom prst="rect">
            <a:avLst/>
          </a:prstGeom>
        </p:spPr>
      </p:pic>
      <p:sp>
        <p:nvSpPr>
          <p:cNvPr id="10" name="CasellaDiTesto 9">
            <a:extLst>
              <a:ext uri="{FF2B5EF4-FFF2-40B4-BE49-F238E27FC236}">
                <a16:creationId xmlns:a16="http://schemas.microsoft.com/office/drawing/2014/main" xmlns="" id="{188D622C-A836-684D-8BDB-40E405A1B5A9}"/>
              </a:ext>
            </a:extLst>
          </p:cNvPr>
          <p:cNvSpPr txBox="1"/>
          <p:nvPr userDrawn="1"/>
        </p:nvSpPr>
        <p:spPr>
          <a:xfrm>
            <a:off x="1712168" y="5228511"/>
            <a:ext cx="1624992" cy="369332"/>
          </a:xfrm>
          <a:prstGeom prst="rect">
            <a:avLst/>
          </a:prstGeom>
          <a:noFill/>
        </p:spPr>
        <p:txBody>
          <a:bodyPr wrap="square" rtlCol="0">
            <a:spAutoFit/>
          </a:bodyPr>
          <a:lstStyle/>
          <a:p>
            <a:pPr algn="l"/>
            <a:r>
              <a:rPr lang="en-GB" sz="1800" dirty="0">
                <a:solidFill>
                  <a:srgbClr val="1C3046"/>
                </a:solidFill>
                <a:ea typeface="Source Sans Pro" charset="0"/>
                <a:cs typeface="Source Sans Pro" charset="0"/>
              </a:rPr>
              <a:t>@</a:t>
            </a:r>
            <a:r>
              <a:rPr lang="en-GB" sz="1800" dirty="0" err="1">
                <a:solidFill>
                  <a:srgbClr val="1C3046"/>
                </a:solidFill>
                <a:ea typeface="Source Sans Pro" charset="0"/>
                <a:cs typeface="Source Sans Pro" charset="0"/>
              </a:rPr>
              <a:t>EOSC_eu</a:t>
            </a:r>
            <a:endParaRPr lang="en-GB" sz="1800" dirty="0">
              <a:solidFill>
                <a:srgbClr val="1C3046"/>
              </a:solidFill>
              <a:ea typeface="Source Sans Pro" charset="0"/>
              <a:cs typeface="Source Sans Pro" charset="0"/>
            </a:endParaRPr>
          </a:p>
        </p:txBody>
      </p:sp>
      <p:sp>
        <p:nvSpPr>
          <p:cNvPr id="12" name="Rettangolo 11"/>
          <p:cNvSpPr/>
          <p:nvPr userDrawn="1"/>
        </p:nvSpPr>
        <p:spPr>
          <a:xfrm>
            <a:off x="755578" y="6381329"/>
            <a:ext cx="8280920" cy="219291"/>
          </a:xfrm>
          <a:prstGeom prst="rect">
            <a:avLst/>
          </a:prstGeom>
        </p:spPr>
        <p:txBody>
          <a:bodyPr wrap="square">
            <a:spAutoFit/>
          </a:bodyPr>
          <a:lstStyle/>
          <a:p>
            <a:r>
              <a:rPr lang="en-GB" sz="825" noProof="0" dirty="0"/>
              <a:t>EOSC-hub receives funding from the European Union’s Horizon 2020 research and innovation programme under grant agreement No. 777536.</a:t>
            </a:r>
          </a:p>
        </p:txBody>
      </p:sp>
      <p:pic>
        <p:nvPicPr>
          <p:cNvPr id="13" name="Immagin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4" y="6381328"/>
            <a:ext cx="422176" cy="282000"/>
          </a:xfrm>
          <a:prstGeom prst="rect">
            <a:avLst/>
          </a:prstGeom>
        </p:spPr>
      </p:pic>
      <p:cxnSp>
        <p:nvCxnSpPr>
          <p:cNvPr id="14" name="Connettore 1 13"/>
          <p:cNvCxnSpPr>
            <a:cxnSpLocks/>
          </p:cNvCxnSpPr>
          <p:nvPr userDrawn="1"/>
        </p:nvCxnSpPr>
        <p:spPr>
          <a:xfrm>
            <a:off x="1403648" y="4653136"/>
            <a:ext cx="1872208" cy="0"/>
          </a:xfrm>
          <a:prstGeom prst="line">
            <a:avLst/>
          </a:prstGeom>
          <a:ln>
            <a:solidFill>
              <a:srgbClr val="1C3046"/>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82080" y="1247533"/>
            <a:ext cx="4916162" cy="1224125"/>
          </a:xfrm>
          <a:prstGeom prst="rect">
            <a:avLst/>
          </a:prstGeom>
        </p:spPr>
      </p:pic>
    </p:spTree>
    <p:extLst>
      <p:ext uri="{BB962C8B-B14F-4D97-AF65-F5344CB8AC3E}">
        <p14:creationId xmlns:p14="http://schemas.microsoft.com/office/powerpoint/2010/main" val="112501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mp; Content">
    <p:spTree>
      <p:nvGrpSpPr>
        <p:cNvPr id="1" name=""/>
        <p:cNvGrpSpPr/>
        <p:nvPr/>
      </p:nvGrpSpPr>
      <p:grpSpPr>
        <a:xfrm>
          <a:off x="0" y="0"/>
          <a:ext cx="0" cy="0"/>
          <a:chOff x="0" y="0"/>
          <a:chExt cx="0" cy="0"/>
        </a:xfrm>
      </p:grpSpPr>
      <p:sp>
        <p:nvSpPr>
          <p:cNvPr id="23" name="Slide Number Placeholder 5">
            <a:extLst>
              <a:ext uri="{FF2B5EF4-FFF2-40B4-BE49-F238E27FC236}">
                <a16:creationId xmlns:a16="http://schemas.microsoft.com/office/drawing/2014/main" xmlns="" id="{B77B2A9D-5C2F-4A5C-83AC-2A23BED551CC}"/>
              </a:ext>
            </a:extLst>
          </p:cNvPr>
          <p:cNvSpPr>
            <a:spLocks noGrp="1"/>
          </p:cNvSpPr>
          <p:nvPr>
            <p:ph type="sldNum" sz="quarter" idx="12"/>
          </p:nvPr>
        </p:nvSpPr>
        <p:spPr>
          <a:xfrm>
            <a:off x="6553200" y="6381328"/>
            <a:ext cx="2339280" cy="288032"/>
          </a:xfrm>
          <a:prstGeom prst="rect">
            <a:avLst/>
          </a:prstGeom>
        </p:spPr>
        <p:txBody>
          <a:bodyPr/>
          <a:lstStyle>
            <a:lvl1pPr algn="r">
              <a:defRPr sz="975" b="0" i="0">
                <a:solidFill>
                  <a:schemeClr val="tx1"/>
                </a:solidFill>
                <a:latin typeface="Source Sans Pro" charset="0"/>
                <a:ea typeface="Source Sans Pro" charset="0"/>
                <a:cs typeface="Source Sans Pro" charset="0"/>
              </a:defRPr>
            </a:lvl1pPr>
          </a:lstStyle>
          <a:p>
            <a:fld id="{B6F15528-21DE-4FAA-801E-634DDDAF4B2B}" type="slidenum">
              <a:rPr lang="en-US" smtClean="0"/>
              <a:pPr/>
              <a:t>‹#›</a:t>
            </a:fld>
            <a:endParaRPr lang="en-US" dirty="0"/>
          </a:p>
        </p:txBody>
      </p:sp>
      <p:sp>
        <p:nvSpPr>
          <p:cNvPr id="3" name="Content Placeholder 2"/>
          <p:cNvSpPr>
            <a:spLocks noGrp="1"/>
          </p:cNvSpPr>
          <p:nvPr>
            <p:ph idx="1" hasCustomPrompt="1"/>
          </p:nvPr>
        </p:nvSpPr>
        <p:spPr>
          <a:xfrm>
            <a:off x="251520" y="1268764"/>
            <a:ext cx="8640960" cy="4855007"/>
          </a:xfrm>
          <a:prstGeom prst="rect">
            <a:avLst/>
          </a:prstGeom>
        </p:spPr>
        <p:txBody>
          <a:bodyPr>
            <a:normAutofit/>
          </a:bodyPr>
          <a:lstStyle>
            <a:lvl1pPr marL="257175" indent="-257175">
              <a:buSzPct val="100000"/>
              <a:buFontTx/>
              <a:buBlip>
                <a:blip r:embed="rId2"/>
              </a:buBlip>
              <a:defRPr sz="2800" b="0" i="0">
                <a:solidFill>
                  <a:schemeClr val="tx1">
                    <a:lumMod val="75000"/>
                  </a:schemeClr>
                </a:solidFill>
                <a:latin typeface="+mn-lt"/>
                <a:ea typeface="Source Sans Pro" charset="0"/>
                <a:cs typeface="Source Sans Pro" charset="0"/>
              </a:defRPr>
            </a:lvl1pPr>
            <a:lvl2pPr marL="557213" indent="-214313">
              <a:buSzPct val="90000"/>
              <a:buFont typeface="Calibri" panose="020F0502020204030204" pitchFamily="34" charset="0"/>
              <a:buChar char="-"/>
              <a:defRPr sz="2600" b="0" i="0">
                <a:solidFill>
                  <a:schemeClr val="tx1">
                    <a:lumMod val="75000"/>
                  </a:schemeClr>
                </a:solidFill>
                <a:latin typeface="+mn-lt"/>
                <a:ea typeface="Source Sans Pro" charset="0"/>
                <a:cs typeface="Source Sans Pro" charset="0"/>
              </a:defRPr>
            </a:lvl2pPr>
            <a:lvl3pPr marL="857250" indent="-171450">
              <a:buSzPct val="80000"/>
              <a:buFont typeface="Wingdings" panose="05000000000000000000" pitchFamily="2" charset="2"/>
              <a:buChar char="§"/>
              <a:defRPr sz="2400" b="0" i="0">
                <a:solidFill>
                  <a:schemeClr val="tx1">
                    <a:lumMod val="75000"/>
                  </a:schemeClr>
                </a:solidFill>
                <a:latin typeface="+mn-lt"/>
                <a:ea typeface="Source Sans Pro" charset="0"/>
                <a:cs typeface="Source Sans Pro" charset="0"/>
              </a:defRPr>
            </a:lvl3pPr>
            <a:lvl4pPr marL="1200150" marR="0" indent="-171450" algn="l" defTabSz="342900" rtl="0" eaLnBrk="1" fontAlgn="auto" latinLnBrk="0" hangingPunct="1">
              <a:lnSpc>
                <a:spcPct val="100000"/>
              </a:lnSpc>
              <a:spcBef>
                <a:spcPct val="20000"/>
              </a:spcBef>
              <a:spcAft>
                <a:spcPts val="0"/>
              </a:spcAft>
              <a:buClrTx/>
              <a:buSzPct val="70000"/>
              <a:buFont typeface="Calibri" panose="020F0502020204030204" pitchFamily="34" charset="0"/>
              <a:buChar char="-"/>
              <a:tabLst/>
              <a:defRPr sz="2800" b="0" i="0">
                <a:solidFill>
                  <a:schemeClr val="tx1">
                    <a:lumMod val="75000"/>
                  </a:schemeClr>
                </a:solidFill>
                <a:latin typeface="+mn-lt"/>
                <a:ea typeface="Source Sans Pro" charset="0"/>
                <a:cs typeface="Source Sans Pro" charset="0"/>
              </a:defRPr>
            </a:lvl4pPr>
            <a:lvl5pPr marL="1371600" marR="0" indent="0" algn="l" defTabSz="342900" rtl="0" eaLnBrk="1" fontAlgn="auto" latinLnBrk="0" hangingPunct="1">
              <a:lnSpc>
                <a:spcPct val="100000"/>
              </a:lnSpc>
              <a:spcBef>
                <a:spcPct val="20000"/>
              </a:spcBef>
              <a:spcAft>
                <a:spcPts val="0"/>
              </a:spcAft>
              <a:buClrTx/>
              <a:buSzPct val="80000"/>
              <a:buFontTx/>
              <a:buNone/>
              <a:tabLst/>
              <a:defRPr sz="2800" b="0" i="0">
                <a:solidFill>
                  <a:schemeClr val="tx1">
                    <a:lumMod val="75000"/>
                  </a:schemeClr>
                </a:solidFill>
                <a:latin typeface="+mn-lt"/>
                <a:ea typeface="Source Sans Pro" charset="0"/>
                <a:cs typeface="Source Sans Pro" charset="0"/>
              </a:defRPr>
            </a:lvl5pPr>
          </a:lstStyle>
          <a:p>
            <a:pPr lvl="0"/>
            <a:r>
              <a:rPr lang="en-GB" noProof="0" dirty="0"/>
              <a:t>Click here to add text</a:t>
            </a:r>
          </a:p>
          <a:p>
            <a:pPr lvl="1"/>
            <a:r>
              <a:rPr lang="en-GB" noProof="0" dirty="0"/>
              <a:t>Second level</a:t>
            </a:r>
          </a:p>
          <a:p>
            <a:pPr lvl="2"/>
            <a:r>
              <a:rPr lang="en-GB" noProof="0" dirty="0"/>
              <a:t> Third level</a:t>
            </a:r>
          </a:p>
          <a:p>
            <a:pPr lvl="3"/>
            <a:endParaRPr lang="it-IT" dirty="0"/>
          </a:p>
          <a:p>
            <a:pPr lvl="4"/>
            <a:endParaRPr lang="it-IT" dirty="0"/>
          </a:p>
          <a:p>
            <a:pPr lvl="4"/>
            <a:endParaRPr lang="it-IT" dirty="0"/>
          </a:p>
          <a:p>
            <a:pPr lvl="4"/>
            <a:endParaRPr lang="it-IT" dirty="0"/>
          </a:p>
          <a:p>
            <a:pPr lvl="4"/>
            <a:endParaRPr lang="it-IT" dirty="0"/>
          </a:p>
          <a:p>
            <a:pPr lvl="4"/>
            <a:endParaRPr lang="it-IT" dirty="0"/>
          </a:p>
        </p:txBody>
      </p:sp>
      <p:sp>
        <p:nvSpPr>
          <p:cNvPr id="12" name="Date Placeholder 3">
            <a:extLst>
              <a:ext uri="{FF2B5EF4-FFF2-40B4-BE49-F238E27FC236}">
                <a16:creationId xmlns:a16="http://schemas.microsoft.com/office/drawing/2014/main" xmlns="" id="{2D6204B7-1D0D-1E43-967C-261D932E2D40}"/>
              </a:ext>
            </a:extLst>
          </p:cNvPr>
          <p:cNvSpPr>
            <a:spLocks noGrp="1"/>
          </p:cNvSpPr>
          <p:nvPr>
            <p:ph type="dt" sz="half" idx="10"/>
          </p:nvPr>
        </p:nvSpPr>
        <p:spPr>
          <a:xfrm>
            <a:off x="251520" y="6381328"/>
            <a:ext cx="2133600" cy="288032"/>
          </a:xfrm>
          <a:prstGeom prst="rect">
            <a:avLst/>
          </a:prstGeom>
        </p:spPr>
        <p:txBody>
          <a:bodyPr/>
          <a:lstStyle>
            <a:lvl1pPr>
              <a:defRPr sz="1400" b="0" i="0">
                <a:solidFill>
                  <a:schemeClr val="tx1">
                    <a:lumMod val="75000"/>
                  </a:schemeClr>
                </a:solidFill>
                <a:latin typeface="+mn-lt"/>
                <a:ea typeface="Source Sans Pro" charset="0"/>
                <a:cs typeface="Source Sans Pro" charset="0"/>
              </a:defRPr>
            </a:lvl1pPr>
          </a:lstStyle>
          <a:p>
            <a:fld id="{83B5ABD0-EC19-4A83-89AE-D84C2568D126}" type="datetime1">
              <a:rPr lang="en-GB" smtClean="0"/>
              <a:pPr/>
              <a:t>23/10/18</a:t>
            </a:fld>
            <a:endParaRPr lang="en-US" dirty="0"/>
          </a:p>
        </p:txBody>
      </p:sp>
      <p:sp>
        <p:nvSpPr>
          <p:cNvPr id="13" name="Footer Placeholder 4">
            <a:extLst>
              <a:ext uri="{FF2B5EF4-FFF2-40B4-BE49-F238E27FC236}">
                <a16:creationId xmlns:a16="http://schemas.microsoft.com/office/drawing/2014/main" xmlns="" id="{E1E01ECC-58A4-0745-A3E0-F9FCCE41DACE}"/>
              </a:ext>
            </a:extLst>
          </p:cNvPr>
          <p:cNvSpPr>
            <a:spLocks noGrp="1"/>
          </p:cNvSpPr>
          <p:nvPr>
            <p:ph type="ftr" sz="quarter" idx="11"/>
          </p:nvPr>
        </p:nvSpPr>
        <p:spPr>
          <a:xfrm>
            <a:off x="3124200" y="6381328"/>
            <a:ext cx="2895600" cy="288032"/>
          </a:xfrm>
          <a:prstGeom prst="rect">
            <a:avLst/>
          </a:prstGeom>
        </p:spPr>
        <p:txBody>
          <a:bodyPr>
            <a:noAutofit/>
          </a:bodyPr>
          <a:lstStyle>
            <a:lvl1pPr>
              <a:defRPr sz="1400" b="0" i="0">
                <a:solidFill>
                  <a:schemeClr val="tx1">
                    <a:lumMod val="75000"/>
                  </a:schemeClr>
                </a:solidFill>
                <a:latin typeface="+mn-lt"/>
                <a:ea typeface="Source Sans Pro" charset="0"/>
                <a:cs typeface="Source Sans Pro" charset="0"/>
              </a:defRPr>
            </a:lvl1pPr>
          </a:lstStyle>
          <a:p>
            <a:endParaRPr lang="en-US" dirty="0"/>
          </a:p>
        </p:txBody>
      </p:sp>
      <p:cxnSp>
        <p:nvCxnSpPr>
          <p:cNvPr id="16" name="Connettore 1 15">
            <a:extLst>
              <a:ext uri="{FF2B5EF4-FFF2-40B4-BE49-F238E27FC236}">
                <a16:creationId xmlns:a16="http://schemas.microsoft.com/office/drawing/2014/main" xmlns="" id="{05EEB7C1-79E8-894A-A6D8-E6E8AF7BA267}"/>
              </a:ext>
            </a:extLst>
          </p:cNvPr>
          <p:cNvCxnSpPr>
            <a:cxnSpLocks/>
          </p:cNvCxnSpPr>
          <p:nvPr userDrawn="1"/>
        </p:nvCxnSpPr>
        <p:spPr>
          <a:xfrm flipH="1" flipV="1">
            <a:off x="251520" y="6376247"/>
            <a:ext cx="8640960" cy="5085"/>
          </a:xfrm>
          <a:prstGeom prst="line">
            <a:avLst/>
          </a:prstGeom>
          <a:ln w="12700">
            <a:solidFill>
              <a:srgbClr val="1D2F45"/>
            </a:solidFill>
          </a:ln>
          <a:effectLst/>
        </p:spPr>
        <p:style>
          <a:lnRef idx="2">
            <a:schemeClr val="accent1"/>
          </a:lnRef>
          <a:fillRef idx="0">
            <a:schemeClr val="accent1"/>
          </a:fillRef>
          <a:effectRef idx="1">
            <a:schemeClr val="accent1"/>
          </a:effectRef>
          <a:fontRef idx="minor">
            <a:schemeClr val="tx1"/>
          </a:fontRef>
        </p:style>
      </p:cxnSp>
      <p:sp>
        <p:nvSpPr>
          <p:cNvPr id="22" name="Rettangolo 21">
            <a:extLst>
              <a:ext uri="{FF2B5EF4-FFF2-40B4-BE49-F238E27FC236}">
                <a16:creationId xmlns:a16="http://schemas.microsoft.com/office/drawing/2014/main" xmlns="" id="{833973A6-C1BB-1043-8DAC-B993CBB6D983}"/>
              </a:ext>
            </a:extLst>
          </p:cNvPr>
          <p:cNvSpPr/>
          <p:nvPr userDrawn="1"/>
        </p:nvSpPr>
        <p:spPr>
          <a:xfrm>
            <a:off x="8450088" y="6381332"/>
            <a:ext cx="442392" cy="293117"/>
          </a:xfrm>
          <a:prstGeom prst="rect">
            <a:avLst/>
          </a:prstGeom>
          <a:solidFill>
            <a:srgbClr val="1D2F45">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lumMod val="65000"/>
                </a:schemeClr>
              </a:solidFill>
            </a:endParaRPr>
          </a:p>
        </p:txBody>
      </p:sp>
      <p:sp>
        <p:nvSpPr>
          <p:cNvPr id="24" name="Titolo 1">
            <a:extLst>
              <a:ext uri="{FF2B5EF4-FFF2-40B4-BE49-F238E27FC236}">
                <a16:creationId xmlns:a16="http://schemas.microsoft.com/office/drawing/2014/main" xmlns="" id="{8EE9D5C5-08C8-6140-AB11-2D51ABF7927B}"/>
              </a:ext>
            </a:extLst>
          </p:cNvPr>
          <p:cNvSpPr>
            <a:spLocks noGrp="1"/>
          </p:cNvSpPr>
          <p:nvPr>
            <p:ph type="title" hasCustomPrompt="1"/>
          </p:nvPr>
        </p:nvSpPr>
        <p:spPr>
          <a:xfrm>
            <a:off x="2911086" y="258975"/>
            <a:ext cx="5756582" cy="505729"/>
          </a:xfrm>
          <a:prstGeom prst="rect">
            <a:avLst/>
          </a:prstGeom>
        </p:spPr>
        <p:txBody>
          <a:bodyPr vert="horz">
            <a:normAutofit/>
          </a:bodyPr>
          <a:lstStyle>
            <a:lvl1pPr algn="l">
              <a:defRPr sz="3600" b="1" i="0">
                <a:solidFill>
                  <a:srgbClr val="1D2F45"/>
                </a:solidFill>
                <a:latin typeface="+mn-lt"/>
                <a:ea typeface="Source Sans Pro" charset="0"/>
                <a:cs typeface="Source Sans Pro" charset="0"/>
              </a:defRPr>
            </a:lvl1pPr>
          </a:lstStyle>
          <a:p>
            <a:r>
              <a:rPr lang="en-GB" noProof="0" dirty="0"/>
              <a:t>Click here to add title</a:t>
            </a:r>
          </a:p>
        </p:txBody>
      </p:sp>
      <p:sp>
        <p:nvSpPr>
          <p:cNvPr id="26" name="Rettangolo 25"/>
          <p:cNvSpPr>
            <a:spLocks/>
          </p:cNvSpPr>
          <p:nvPr userDrawn="1"/>
        </p:nvSpPr>
        <p:spPr>
          <a:xfrm>
            <a:off x="5035836" y="-3"/>
            <a:ext cx="1303646" cy="56608"/>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7" name="Rettangolo 26"/>
          <p:cNvSpPr>
            <a:spLocks/>
          </p:cNvSpPr>
          <p:nvPr userDrawn="1"/>
        </p:nvSpPr>
        <p:spPr>
          <a:xfrm>
            <a:off x="7878656" y="-2404"/>
            <a:ext cx="1142863" cy="45719"/>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1" name="Rettangolo 30"/>
          <p:cNvSpPr>
            <a:spLocks/>
          </p:cNvSpPr>
          <p:nvPr userDrawn="1"/>
        </p:nvSpPr>
        <p:spPr>
          <a:xfrm>
            <a:off x="6381465" y="0"/>
            <a:ext cx="1601457" cy="51318"/>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3" name="Rettangolo 32"/>
          <p:cNvSpPr>
            <a:spLocks/>
          </p:cNvSpPr>
          <p:nvPr userDrawn="1"/>
        </p:nvSpPr>
        <p:spPr>
          <a:xfrm>
            <a:off x="-135" y="-3"/>
            <a:ext cx="643613" cy="51321"/>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pic>
        <p:nvPicPr>
          <p:cNvPr id="2" name="Immagine 1">
            <a:extLst>
              <a:ext uri="{FF2B5EF4-FFF2-40B4-BE49-F238E27FC236}">
                <a16:creationId xmlns:a16="http://schemas.microsoft.com/office/drawing/2014/main" xmlns="" id="{A01731E7-CB9A-4E4D-834D-37ACDE4D9799}"/>
              </a:ext>
            </a:extLst>
          </p:cNvPr>
          <p:cNvPicPr>
            <a:picLocks noChangeAspect="1"/>
          </p:cNvPicPr>
          <p:nvPr userDrawn="1"/>
        </p:nvPicPr>
        <p:blipFill>
          <a:blip r:embed="rId3"/>
          <a:stretch>
            <a:fillRect/>
          </a:stretch>
        </p:blipFill>
        <p:spPr>
          <a:xfrm>
            <a:off x="-135" y="6813550"/>
            <a:ext cx="9144000" cy="44450"/>
          </a:xfrm>
          <a:prstGeom prst="rect">
            <a:avLst/>
          </a:prstGeom>
        </p:spPr>
      </p:pic>
    </p:spTree>
    <p:extLst>
      <p:ext uri="{BB962C8B-B14F-4D97-AF65-F5344CB8AC3E}">
        <p14:creationId xmlns:p14="http://schemas.microsoft.com/office/powerpoint/2010/main" val="48363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_slide">
    <p:spTree>
      <p:nvGrpSpPr>
        <p:cNvPr id="1" name=""/>
        <p:cNvGrpSpPr/>
        <p:nvPr/>
      </p:nvGrpSpPr>
      <p:grpSpPr>
        <a:xfrm>
          <a:off x="0" y="0"/>
          <a:ext cx="0" cy="0"/>
          <a:chOff x="0" y="0"/>
          <a:chExt cx="0" cy="0"/>
        </a:xfrm>
      </p:grpSpPr>
      <p:sp>
        <p:nvSpPr>
          <p:cNvPr id="41" name="Slide Number Placeholder 5">
            <a:extLst>
              <a:ext uri="{FF2B5EF4-FFF2-40B4-BE49-F238E27FC236}">
                <a16:creationId xmlns:a16="http://schemas.microsoft.com/office/drawing/2014/main" xmlns="" id="{6C0029B1-78CE-4830-8FF0-21D78BC83D83}"/>
              </a:ext>
            </a:extLst>
          </p:cNvPr>
          <p:cNvSpPr>
            <a:spLocks noGrp="1"/>
          </p:cNvSpPr>
          <p:nvPr>
            <p:ph type="sldNum" sz="quarter" idx="12"/>
          </p:nvPr>
        </p:nvSpPr>
        <p:spPr>
          <a:xfrm>
            <a:off x="6553200" y="6381328"/>
            <a:ext cx="2339280" cy="288032"/>
          </a:xfrm>
          <a:prstGeom prst="rect">
            <a:avLst/>
          </a:prstGeom>
        </p:spPr>
        <p:txBody>
          <a:bodyPr/>
          <a:lstStyle>
            <a:lvl1pPr algn="r">
              <a:defRPr sz="975" b="0" i="0">
                <a:solidFill>
                  <a:schemeClr val="tx1"/>
                </a:solidFill>
                <a:latin typeface="Source Sans Pro" charset="0"/>
                <a:ea typeface="Source Sans Pro" charset="0"/>
                <a:cs typeface="Source Sans Pro" charset="0"/>
              </a:defRPr>
            </a:lvl1pPr>
          </a:lstStyle>
          <a:p>
            <a:fld id="{B6F15528-21DE-4FAA-801E-634DDDAF4B2B}" type="slidenum">
              <a:rPr lang="en-US" smtClean="0"/>
              <a:pPr/>
              <a:t>‹#›</a:t>
            </a:fld>
            <a:endParaRPr lang="en-US" dirty="0"/>
          </a:p>
        </p:txBody>
      </p:sp>
      <p:sp>
        <p:nvSpPr>
          <p:cNvPr id="18" name="Rettangolo 17"/>
          <p:cNvSpPr>
            <a:spLocks/>
          </p:cNvSpPr>
          <p:nvPr userDrawn="1"/>
        </p:nvSpPr>
        <p:spPr>
          <a:xfrm>
            <a:off x="3114459" y="0"/>
            <a:ext cx="1133521"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2" name="Rettangolo 21"/>
          <p:cNvSpPr>
            <a:spLocks/>
          </p:cNvSpPr>
          <p:nvPr userDrawn="1"/>
        </p:nvSpPr>
        <p:spPr>
          <a:xfrm>
            <a:off x="5940154" y="0"/>
            <a:ext cx="3167471"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4" name="Rettangolo 23"/>
          <p:cNvSpPr>
            <a:spLocks/>
          </p:cNvSpPr>
          <p:nvPr userDrawn="1"/>
        </p:nvSpPr>
        <p:spPr>
          <a:xfrm>
            <a:off x="8401706" y="0"/>
            <a:ext cx="747633"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5" name="Rettangolo 24"/>
          <p:cNvSpPr>
            <a:spLocks/>
          </p:cNvSpPr>
          <p:nvPr userDrawn="1"/>
        </p:nvSpPr>
        <p:spPr>
          <a:xfrm>
            <a:off x="1907705" y="0"/>
            <a:ext cx="1016055"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6" name="Rettangolo 25"/>
          <p:cNvSpPr>
            <a:spLocks/>
          </p:cNvSpPr>
          <p:nvPr userDrawn="1"/>
        </p:nvSpPr>
        <p:spPr>
          <a:xfrm>
            <a:off x="7164289" y="0"/>
            <a:ext cx="1303646"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7" name="Rettangolo 26"/>
          <p:cNvSpPr>
            <a:spLocks/>
          </p:cNvSpPr>
          <p:nvPr userDrawn="1"/>
        </p:nvSpPr>
        <p:spPr>
          <a:xfrm>
            <a:off x="5220074" y="0"/>
            <a:ext cx="1142863"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8" name="Rettangolo 27"/>
          <p:cNvSpPr>
            <a:spLocks/>
          </p:cNvSpPr>
          <p:nvPr userDrawn="1"/>
        </p:nvSpPr>
        <p:spPr>
          <a:xfrm>
            <a:off x="1276470" y="-2"/>
            <a:ext cx="631235"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9" name="Rettangolo 28"/>
          <p:cNvSpPr>
            <a:spLocks/>
          </p:cNvSpPr>
          <p:nvPr userDrawn="1"/>
        </p:nvSpPr>
        <p:spPr>
          <a:xfrm>
            <a:off x="643478" y="0"/>
            <a:ext cx="640569"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0" name="Rettangolo 29"/>
          <p:cNvSpPr>
            <a:spLocks/>
          </p:cNvSpPr>
          <p:nvPr userDrawn="1"/>
        </p:nvSpPr>
        <p:spPr>
          <a:xfrm>
            <a:off x="2590802" y="0"/>
            <a:ext cx="640569"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1" name="Rettangolo 30"/>
          <p:cNvSpPr>
            <a:spLocks/>
          </p:cNvSpPr>
          <p:nvPr userDrawn="1"/>
        </p:nvSpPr>
        <p:spPr>
          <a:xfrm>
            <a:off x="4247980" y="0"/>
            <a:ext cx="1052485"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2" name="Rettangolo 31"/>
          <p:cNvSpPr>
            <a:spLocks/>
          </p:cNvSpPr>
          <p:nvPr userDrawn="1"/>
        </p:nvSpPr>
        <p:spPr>
          <a:xfrm>
            <a:off x="7357994" y="0"/>
            <a:ext cx="166335"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3" name="Rettangolo 32"/>
          <p:cNvSpPr>
            <a:spLocks/>
          </p:cNvSpPr>
          <p:nvPr userDrawn="1"/>
        </p:nvSpPr>
        <p:spPr>
          <a:xfrm>
            <a:off x="-135" y="-2"/>
            <a:ext cx="643613"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6" name="Date Placeholder 3">
            <a:extLst>
              <a:ext uri="{FF2B5EF4-FFF2-40B4-BE49-F238E27FC236}">
                <a16:creationId xmlns:a16="http://schemas.microsoft.com/office/drawing/2014/main" xmlns="" id="{2D6204B7-1D0D-1E43-967C-261D932E2D40}"/>
              </a:ext>
            </a:extLst>
          </p:cNvPr>
          <p:cNvSpPr>
            <a:spLocks noGrp="1"/>
          </p:cNvSpPr>
          <p:nvPr>
            <p:ph type="dt" sz="half" idx="10"/>
          </p:nvPr>
        </p:nvSpPr>
        <p:spPr>
          <a:xfrm>
            <a:off x="251520" y="6381328"/>
            <a:ext cx="2133600" cy="288032"/>
          </a:xfrm>
          <a:prstGeom prst="rect">
            <a:avLst/>
          </a:prstGeom>
        </p:spPr>
        <p:txBody>
          <a:bodyPr/>
          <a:lstStyle>
            <a:lvl1pPr>
              <a:defRPr sz="1400" b="0" i="0">
                <a:solidFill>
                  <a:schemeClr val="tx1">
                    <a:lumMod val="75000"/>
                  </a:schemeClr>
                </a:solidFill>
                <a:latin typeface="+mn-lt"/>
                <a:ea typeface="Source Sans Pro" charset="0"/>
                <a:cs typeface="Source Sans Pro" charset="0"/>
              </a:defRPr>
            </a:lvl1pPr>
          </a:lstStyle>
          <a:p>
            <a:fld id="{FC2DB541-784F-4F41-8ABA-124A6229560B}" type="datetime1">
              <a:rPr lang="en-GB" smtClean="0"/>
              <a:pPr/>
              <a:t>23/10/18</a:t>
            </a:fld>
            <a:endParaRPr lang="en-US" dirty="0"/>
          </a:p>
        </p:txBody>
      </p:sp>
      <p:sp>
        <p:nvSpPr>
          <p:cNvPr id="37" name="Footer Placeholder 4">
            <a:extLst>
              <a:ext uri="{FF2B5EF4-FFF2-40B4-BE49-F238E27FC236}">
                <a16:creationId xmlns:a16="http://schemas.microsoft.com/office/drawing/2014/main" xmlns="" id="{E1E01ECC-58A4-0745-A3E0-F9FCCE41DACE}"/>
              </a:ext>
            </a:extLst>
          </p:cNvPr>
          <p:cNvSpPr>
            <a:spLocks noGrp="1"/>
          </p:cNvSpPr>
          <p:nvPr>
            <p:ph type="ftr" sz="quarter" idx="11"/>
          </p:nvPr>
        </p:nvSpPr>
        <p:spPr>
          <a:xfrm>
            <a:off x="3124200" y="6381328"/>
            <a:ext cx="2895600" cy="288032"/>
          </a:xfrm>
          <a:prstGeom prst="rect">
            <a:avLst/>
          </a:prstGeom>
        </p:spPr>
        <p:txBody>
          <a:bodyPr>
            <a:noAutofit/>
          </a:bodyPr>
          <a:lstStyle>
            <a:lvl1pPr>
              <a:defRPr sz="1400" b="0" i="0">
                <a:solidFill>
                  <a:schemeClr val="tx1">
                    <a:lumMod val="75000"/>
                  </a:schemeClr>
                </a:solidFill>
                <a:latin typeface="+mn-lt"/>
                <a:ea typeface="Source Sans Pro" charset="0"/>
                <a:cs typeface="Source Sans Pro" charset="0"/>
              </a:defRPr>
            </a:lvl1pPr>
          </a:lstStyle>
          <a:p>
            <a:endParaRPr lang="en-US" dirty="0"/>
          </a:p>
        </p:txBody>
      </p:sp>
      <p:cxnSp>
        <p:nvCxnSpPr>
          <p:cNvPr id="38" name="Connettore 1 37">
            <a:extLst>
              <a:ext uri="{FF2B5EF4-FFF2-40B4-BE49-F238E27FC236}">
                <a16:creationId xmlns:a16="http://schemas.microsoft.com/office/drawing/2014/main" xmlns="" id="{05EEB7C1-79E8-894A-A6D8-E6E8AF7BA267}"/>
              </a:ext>
            </a:extLst>
          </p:cNvPr>
          <p:cNvCxnSpPr>
            <a:cxnSpLocks/>
          </p:cNvCxnSpPr>
          <p:nvPr userDrawn="1"/>
        </p:nvCxnSpPr>
        <p:spPr>
          <a:xfrm flipH="1" flipV="1">
            <a:off x="251520" y="6376247"/>
            <a:ext cx="8640960" cy="5085"/>
          </a:xfrm>
          <a:prstGeom prst="line">
            <a:avLst/>
          </a:prstGeom>
          <a:ln w="12700">
            <a:solidFill>
              <a:srgbClr val="1D2F45"/>
            </a:solidFill>
          </a:ln>
          <a:effectLst/>
        </p:spPr>
        <p:style>
          <a:lnRef idx="2">
            <a:schemeClr val="accent1"/>
          </a:lnRef>
          <a:fillRef idx="0">
            <a:schemeClr val="accent1"/>
          </a:fillRef>
          <a:effectRef idx="1">
            <a:schemeClr val="accent1"/>
          </a:effectRef>
          <a:fontRef idx="minor">
            <a:schemeClr val="tx1"/>
          </a:fontRef>
        </p:style>
      </p:cxnSp>
      <p:sp>
        <p:nvSpPr>
          <p:cNvPr id="23" name="Titolo 1">
            <a:extLst>
              <a:ext uri="{FF2B5EF4-FFF2-40B4-BE49-F238E27FC236}">
                <a16:creationId xmlns:a16="http://schemas.microsoft.com/office/drawing/2014/main" xmlns="" id="{BF4215B5-2BB9-43AE-ADD6-906E970BADCF}"/>
              </a:ext>
            </a:extLst>
          </p:cNvPr>
          <p:cNvSpPr>
            <a:spLocks noGrp="1"/>
          </p:cNvSpPr>
          <p:nvPr>
            <p:ph type="title" hasCustomPrompt="1"/>
          </p:nvPr>
        </p:nvSpPr>
        <p:spPr>
          <a:xfrm>
            <a:off x="2911086" y="258975"/>
            <a:ext cx="5756582" cy="505729"/>
          </a:xfrm>
          <a:prstGeom prst="rect">
            <a:avLst/>
          </a:prstGeom>
        </p:spPr>
        <p:txBody>
          <a:bodyPr vert="horz">
            <a:normAutofit/>
          </a:bodyPr>
          <a:lstStyle>
            <a:lvl1pPr algn="l">
              <a:defRPr sz="3600" b="1" i="0">
                <a:solidFill>
                  <a:srgbClr val="1D2F45"/>
                </a:solidFill>
                <a:latin typeface="+mn-lt"/>
                <a:ea typeface="Source Sans Pro" charset="0"/>
                <a:cs typeface="Source Sans Pro" charset="0"/>
              </a:defRPr>
            </a:lvl1pPr>
          </a:lstStyle>
          <a:p>
            <a:r>
              <a:rPr lang="en-GB" noProof="0" dirty="0"/>
              <a:t>Click here to add title</a:t>
            </a:r>
          </a:p>
        </p:txBody>
      </p:sp>
      <p:pic>
        <p:nvPicPr>
          <p:cNvPr id="34" name="Immagine 33">
            <a:extLst>
              <a:ext uri="{FF2B5EF4-FFF2-40B4-BE49-F238E27FC236}">
                <a16:creationId xmlns:a16="http://schemas.microsoft.com/office/drawing/2014/main" xmlns="" id="{E748C170-E3A2-4036-BB02-1958ADA9CF9B}"/>
              </a:ext>
            </a:extLst>
          </p:cNvPr>
          <p:cNvPicPr>
            <a:picLocks noChangeAspect="1"/>
          </p:cNvPicPr>
          <p:nvPr userDrawn="1"/>
        </p:nvPicPr>
        <p:blipFill>
          <a:blip r:embed="rId2"/>
          <a:stretch>
            <a:fillRect/>
          </a:stretch>
        </p:blipFill>
        <p:spPr>
          <a:xfrm>
            <a:off x="-135" y="6813550"/>
            <a:ext cx="9144000" cy="44450"/>
          </a:xfrm>
          <a:prstGeom prst="rect">
            <a:avLst/>
          </a:prstGeom>
        </p:spPr>
      </p:pic>
      <p:pic>
        <p:nvPicPr>
          <p:cNvPr id="35" name="Immagine 34">
            <a:extLst>
              <a:ext uri="{FF2B5EF4-FFF2-40B4-BE49-F238E27FC236}">
                <a16:creationId xmlns:a16="http://schemas.microsoft.com/office/drawing/2014/main" xmlns="" id="{2230377E-78D8-44FD-B341-8F4ED91887F8}"/>
              </a:ext>
            </a:extLst>
          </p:cNvPr>
          <p:cNvPicPr>
            <a:picLocks noChangeAspect="1"/>
          </p:cNvPicPr>
          <p:nvPr userDrawn="1"/>
        </p:nvPicPr>
        <p:blipFill>
          <a:blip r:embed="rId2"/>
          <a:stretch>
            <a:fillRect/>
          </a:stretch>
        </p:blipFill>
        <p:spPr>
          <a:xfrm>
            <a:off x="-135" y="-1585"/>
            <a:ext cx="9144000" cy="56665"/>
          </a:xfrm>
          <a:prstGeom prst="rect">
            <a:avLst/>
          </a:prstGeom>
        </p:spPr>
      </p:pic>
      <p:sp>
        <p:nvSpPr>
          <p:cNvPr id="42" name="Rettangolo 41">
            <a:extLst>
              <a:ext uri="{FF2B5EF4-FFF2-40B4-BE49-F238E27FC236}">
                <a16:creationId xmlns:a16="http://schemas.microsoft.com/office/drawing/2014/main" xmlns="" id="{72ADA07B-AD55-4EFA-9DCD-327EED436DBB}"/>
              </a:ext>
            </a:extLst>
          </p:cNvPr>
          <p:cNvSpPr/>
          <p:nvPr userDrawn="1"/>
        </p:nvSpPr>
        <p:spPr>
          <a:xfrm>
            <a:off x="8450088" y="6381332"/>
            <a:ext cx="442392" cy="293117"/>
          </a:xfrm>
          <a:prstGeom prst="rect">
            <a:avLst/>
          </a:prstGeom>
          <a:solidFill>
            <a:srgbClr val="1D2F45">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lumMod val="65000"/>
                </a:schemeClr>
              </a:solidFill>
            </a:endParaRPr>
          </a:p>
        </p:txBody>
      </p:sp>
    </p:spTree>
    <p:extLst>
      <p:ext uri="{BB962C8B-B14F-4D97-AF65-F5344CB8AC3E}">
        <p14:creationId xmlns:p14="http://schemas.microsoft.com/office/powerpoint/2010/main" val="180983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_Slide_2">
    <p:spTree>
      <p:nvGrpSpPr>
        <p:cNvPr id="1" name=""/>
        <p:cNvGrpSpPr/>
        <p:nvPr/>
      </p:nvGrpSpPr>
      <p:grpSpPr>
        <a:xfrm>
          <a:off x="0" y="0"/>
          <a:ext cx="0" cy="0"/>
          <a:chOff x="0" y="0"/>
          <a:chExt cx="0" cy="0"/>
        </a:xfrm>
      </p:grpSpPr>
      <p:sp>
        <p:nvSpPr>
          <p:cNvPr id="45" name="Slide Number Placeholder 5">
            <a:extLst>
              <a:ext uri="{FF2B5EF4-FFF2-40B4-BE49-F238E27FC236}">
                <a16:creationId xmlns:a16="http://schemas.microsoft.com/office/drawing/2014/main" xmlns="" id="{54AC4FE2-C03C-4820-9BB3-E70A699EBFB3}"/>
              </a:ext>
            </a:extLst>
          </p:cNvPr>
          <p:cNvSpPr>
            <a:spLocks noGrp="1"/>
          </p:cNvSpPr>
          <p:nvPr>
            <p:ph type="sldNum" sz="quarter" idx="12"/>
          </p:nvPr>
        </p:nvSpPr>
        <p:spPr>
          <a:xfrm>
            <a:off x="6553200" y="6381328"/>
            <a:ext cx="2339280" cy="288032"/>
          </a:xfrm>
          <a:prstGeom prst="rect">
            <a:avLst/>
          </a:prstGeom>
        </p:spPr>
        <p:txBody>
          <a:bodyPr/>
          <a:lstStyle>
            <a:lvl1pPr algn="r">
              <a:defRPr sz="975" b="0" i="0">
                <a:solidFill>
                  <a:schemeClr val="tx1"/>
                </a:solidFill>
                <a:latin typeface="Source Sans Pro" charset="0"/>
                <a:ea typeface="Source Sans Pro" charset="0"/>
                <a:cs typeface="Source Sans Pro" charset="0"/>
              </a:defRPr>
            </a:lvl1pPr>
          </a:lstStyle>
          <a:p>
            <a:fld id="{B6F15528-21DE-4FAA-801E-634DDDAF4B2B}" type="slidenum">
              <a:rPr lang="en-US" smtClean="0"/>
              <a:pPr/>
              <a:t>‹#›</a:t>
            </a:fld>
            <a:endParaRPr lang="en-US" dirty="0"/>
          </a:p>
        </p:txBody>
      </p:sp>
      <p:sp>
        <p:nvSpPr>
          <p:cNvPr id="21" name="Content Placeholder 2">
            <a:extLst>
              <a:ext uri="{FF2B5EF4-FFF2-40B4-BE49-F238E27FC236}">
                <a16:creationId xmlns:a16="http://schemas.microsoft.com/office/drawing/2014/main" xmlns="" id="{B3F6A26B-5B89-2345-84B7-67F14B7446DF}"/>
              </a:ext>
            </a:extLst>
          </p:cNvPr>
          <p:cNvSpPr>
            <a:spLocks noGrp="1"/>
          </p:cNvSpPr>
          <p:nvPr>
            <p:ph idx="1" hasCustomPrompt="1"/>
          </p:nvPr>
        </p:nvSpPr>
        <p:spPr>
          <a:xfrm>
            <a:off x="251520" y="1340772"/>
            <a:ext cx="4248472" cy="4747443"/>
          </a:xfrm>
          <a:prstGeom prst="rect">
            <a:avLst/>
          </a:prstGeom>
        </p:spPr>
        <p:txBody>
          <a:bodyPr>
            <a:normAutofit/>
          </a:bodyPr>
          <a:lstStyle>
            <a:lvl1pPr marL="257175" indent="-257175" algn="l" defTabSz="342900" rtl="0" eaLnBrk="1" latinLnBrk="0" hangingPunct="1">
              <a:spcBef>
                <a:spcPct val="20000"/>
              </a:spcBef>
              <a:buSzPct val="100000"/>
              <a:buFontTx/>
              <a:buBlip>
                <a:blip r:embed="rId2"/>
              </a:buBlip>
              <a:defRPr lang="en-GB" sz="2800" b="0" i="0" kern="1200" noProof="0" dirty="0" smtClean="0">
                <a:solidFill>
                  <a:schemeClr val="tx1">
                    <a:lumMod val="75000"/>
                  </a:schemeClr>
                </a:solidFill>
                <a:latin typeface="+mn-lt"/>
                <a:ea typeface="Source Sans Pro" charset="0"/>
                <a:cs typeface="Source Sans Pro" charset="0"/>
              </a:defRPr>
            </a:lvl1pPr>
            <a:lvl2pPr marL="557213" indent="-214313" algn="l" defTabSz="342900" rtl="0" eaLnBrk="1" latinLnBrk="0" hangingPunct="1">
              <a:spcBef>
                <a:spcPct val="20000"/>
              </a:spcBef>
              <a:buSzPct val="90000"/>
              <a:buFont typeface="Calibri" panose="020F0502020204030204" pitchFamily="34" charset="0"/>
              <a:buChar char="-"/>
              <a:defRPr lang="en-GB" sz="2600" b="0" i="0" kern="1200" noProof="0" dirty="0" smtClean="0">
                <a:solidFill>
                  <a:schemeClr val="tx1">
                    <a:lumMod val="75000"/>
                  </a:schemeClr>
                </a:solidFill>
                <a:latin typeface="+mn-lt"/>
                <a:ea typeface="Source Sans Pro" charset="0"/>
                <a:cs typeface="Source Sans Pro" charset="0"/>
              </a:defRPr>
            </a:lvl2pPr>
            <a:lvl3pPr marL="857250" indent="-171450" algn="l" defTabSz="342900" rtl="0" eaLnBrk="1" latinLnBrk="0" hangingPunct="1">
              <a:spcBef>
                <a:spcPct val="20000"/>
              </a:spcBef>
              <a:buSzPct val="80000"/>
              <a:buFont typeface="Wingdings" panose="05000000000000000000" pitchFamily="2" charset="2"/>
              <a:buChar char="§"/>
              <a:defRPr lang="en-GB" sz="2400" b="0" i="0" kern="1200" noProof="0" dirty="0" smtClean="0">
                <a:solidFill>
                  <a:schemeClr val="tx1">
                    <a:lumMod val="75000"/>
                  </a:schemeClr>
                </a:solidFill>
                <a:latin typeface="+mn-lt"/>
                <a:ea typeface="Source Sans Pro" charset="0"/>
                <a:cs typeface="Source Sans Pro" charset="0"/>
              </a:defRPr>
            </a:lvl3pPr>
            <a:lvl4pPr marL="1200150" marR="0" indent="-171450" algn="l" defTabSz="342900" rtl="0" eaLnBrk="1" fontAlgn="auto" latinLnBrk="0" hangingPunct="1">
              <a:lnSpc>
                <a:spcPct val="100000"/>
              </a:lnSpc>
              <a:spcBef>
                <a:spcPct val="20000"/>
              </a:spcBef>
              <a:spcAft>
                <a:spcPts val="0"/>
              </a:spcAft>
              <a:buClrTx/>
              <a:buSzPct val="70000"/>
              <a:buFont typeface="Calibri" panose="020F0502020204030204" pitchFamily="34" charset="0"/>
              <a:buChar char="-"/>
              <a:tabLst/>
              <a:defRPr lang="en-GB" sz="2800" b="0" i="0" kern="1200" noProof="0" dirty="0" smtClean="0">
                <a:solidFill>
                  <a:schemeClr val="tx1">
                    <a:lumMod val="75000"/>
                  </a:schemeClr>
                </a:solidFill>
                <a:latin typeface="+mn-lt"/>
                <a:ea typeface="Source Sans Pro" charset="0"/>
                <a:cs typeface="Source Sans Pro" charset="0"/>
              </a:defRPr>
            </a:lvl4pPr>
            <a:lvl5pPr marL="1371600" marR="0" indent="0" algn="l" defTabSz="342900" rtl="0" eaLnBrk="1" fontAlgn="auto" latinLnBrk="0" hangingPunct="1">
              <a:lnSpc>
                <a:spcPct val="100000"/>
              </a:lnSpc>
              <a:spcBef>
                <a:spcPct val="20000"/>
              </a:spcBef>
              <a:spcAft>
                <a:spcPts val="0"/>
              </a:spcAft>
              <a:buClrTx/>
              <a:buSzPct val="80000"/>
              <a:buFontTx/>
              <a:buNone/>
              <a:tabLst/>
              <a:defRPr sz="2800" b="0" i="0">
                <a:solidFill>
                  <a:schemeClr val="tx1">
                    <a:lumMod val="75000"/>
                  </a:schemeClr>
                </a:solidFill>
                <a:latin typeface="+mn-lt"/>
                <a:ea typeface="Source Sans Pro" charset="0"/>
                <a:cs typeface="Source Sans Pro" charset="0"/>
              </a:defRPr>
            </a:lvl5pPr>
          </a:lstStyle>
          <a:p>
            <a:pPr lvl="0"/>
            <a:r>
              <a:rPr lang="en-GB" noProof="0" dirty="0"/>
              <a:t>Click here to add text</a:t>
            </a:r>
          </a:p>
          <a:p>
            <a:pPr lvl="1"/>
            <a:r>
              <a:rPr lang="en-GB" noProof="0" dirty="0"/>
              <a:t>Second level</a:t>
            </a:r>
          </a:p>
          <a:p>
            <a:pPr lvl="2"/>
            <a:r>
              <a:rPr lang="en-GB" noProof="0" dirty="0"/>
              <a:t> Third level</a:t>
            </a:r>
          </a:p>
          <a:p>
            <a:pPr lvl="3"/>
            <a:endParaRPr lang="it-IT" dirty="0"/>
          </a:p>
          <a:p>
            <a:pPr lvl="4"/>
            <a:endParaRPr lang="it-IT" dirty="0"/>
          </a:p>
          <a:p>
            <a:pPr lvl="4"/>
            <a:endParaRPr lang="it-IT" dirty="0"/>
          </a:p>
          <a:p>
            <a:pPr lvl="4"/>
            <a:endParaRPr lang="it-IT" dirty="0"/>
          </a:p>
          <a:p>
            <a:pPr lvl="4"/>
            <a:endParaRPr lang="it-IT" dirty="0"/>
          </a:p>
          <a:p>
            <a:pPr lvl="4"/>
            <a:endParaRPr lang="it-IT" dirty="0"/>
          </a:p>
        </p:txBody>
      </p:sp>
      <p:sp>
        <p:nvSpPr>
          <p:cNvPr id="22" name="Content Placeholder 2">
            <a:extLst>
              <a:ext uri="{FF2B5EF4-FFF2-40B4-BE49-F238E27FC236}">
                <a16:creationId xmlns:a16="http://schemas.microsoft.com/office/drawing/2014/main" xmlns="" id="{EA9C6E97-D6ED-C742-B3BF-F3C7F85504AE}"/>
              </a:ext>
            </a:extLst>
          </p:cNvPr>
          <p:cNvSpPr>
            <a:spLocks noGrp="1"/>
          </p:cNvSpPr>
          <p:nvPr>
            <p:ph idx="15" hasCustomPrompt="1"/>
          </p:nvPr>
        </p:nvSpPr>
        <p:spPr>
          <a:xfrm>
            <a:off x="4644009" y="1340772"/>
            <a:ext cx="4248472" cy="4747443"/>
          </a:xfrm>
          <a:prstGeom prst="rect">
            <a:avLst/>
          </a:prstGeom>
        </p:spPr>
        <p:txBody>
          <a:bodyPr>
            <a:normAutofit/>
          </a:bodyPr>
          <a:lstStyle>
            <a:lvl1pPr marL="257175" indent="-257175">
              <a:buSzPct val="100000"/>
              <a:buFontTx/>
              <a:buBlip>
                <a:blip r:embed="rId2"/>
              </a:buBlip>
              <a:defRPr sz="2800" b="0" i="0">
                <a:solidFill>
                  <a:schemeClr val="tx1">
                    <a:lumMod val="75000"/>
                  </a:schemeClr>
                </a:solidFill>
                <a:latin typeface="+mn-lt"/>
                <a:ea typeface="Source Sans Pro" charset="0"/>
                <a:cs typeface="Source Sans Pro" charset="0"/>
              </a:defRPr>
            </a:lvl1pPr>
            <a:lvl2pPr marL="557213" indent="-214313">
              <a:buSzPct val="90000"/>
              <a:buFont typeface="Calibri" panose="020F0502020204030204" pitchFamily="34" charset="0"/>
              <a:buChar char="-"/>
              <a:defRPr sz="2600" b="0" i="0">
                <a:solidFill>
                  <a:schemeClr val="tx1">
                    <a:lumMod val="75000"/>
                  </a:schemeClr>
                </a:solidFill>
                <a:latin typeface="+mn-lt"/>
                <a:ea typeface="Source Sans Pro" charset="0"/>
                <a:cs typeface="Source Sans Pro" charset="0"/>
              </a:defRPr>
            </a:lvl2pPr>
            <a:lvl3pPr marL="857250" indent="-171450">
              <a:buSzPct val="80000"/>
              <a:buFont typeface="Wingdings" panose="05000000000000000000" pitchFamily="2" charset="2"/>
              <a:buChar char="§"/>
              <a:defRPr sz="2400" b="0" i="0">
                <a:solidFill>
                  <a:schemeClr val="tx1">
                    <a:lumMod val="75000"/>
                  </a:schemeClr>
                </a:solidFill>
                <a:latin typeface="+mn-lt"/>
                <a:ea typeface="Source Sans Pro" charset="0"/>
                <a:cs typeface="Source Sans Pro" charset="0"/>
              </a:defRPr>
            </a:lvl3pPr>
            <a:lvl4pPr marL="1028700" marR="0" indent="0" algn="l" defTabSz="342900" rtl="0" eaLnBrk="1" fontAlgn="auto" latinLnBrk="0" hangingPunct="1">
              <a:lnSpc>
                <a:spcPct val="100000"/>
              </a:lnSpc>
              <a:spcBef>
                <a:spcPct val="20000"/>
              </a:spcBef>
              <a:spcAft>
                <a:spcPts val="0"/>
              </a:spcAft>
              <a:buClrTx/>
              <a:buSzPct val="70000"/>
              <a:buFont typeface="Calibri" panose="020F0502020204030204" pitchFamily="34" charset="0"/>
              <a:buNone/>
              <a:tabLst/>
              <a:defRPr sz="2800" b="0" i="0">
                <a:solidFill>
                  <a:schemeClr val="tx1">
                    <a:lumMod val="75000"/>
                  </a:schemeClr>
                </a:solidFill>
                <a:latin typeface="+mn-lt"/>
                <a:ea typeface="Source Sans Pro" charset="0"/>
                <a:cs typeface="Source Sans Pro" charset="0"/>
              </a:defRPr>
            </a:lvl4pPr>
            <a:lvl5pPr marL="1657350" marR="0" indent="-457200" algn="l" defTabSz="342900" rtl="0" eaLnBrk="1" fontAlgn="auto" latinLnBrk="0" hangingPunct="1">
              <a:lnSpc>
                <a:spcPct val="100000"/>
              </a:lnSpc>
              <a:spcBef>
                <a:spcPct val="20000"/>
              </a:spcBef>
              <a:spcAft>
                <a:spcPts val="0"/>
              </a:spcAft>
              <a:buClrTx/>
              <a:buSzPct val="80000"/>
              <a:buFont typeface="Calibri" panose="020F0502020204030204" pitchFamily="34" charset="0"/>
              <a:buChar char="-"/>
              <a:tabLst/>
              <a:defRPr sz="2800" b="0" i="0">
                <a:solidFill>
                  <a:schemeClr val="tx1">
                    <a:lumMod val="75000"/>
                  </a:schemeClr>
                </a:solidFill>
                <a:latin typeface="+mn-lt"/>
                <a:ea typeface="Source Sans Pro" charset="0"/>
                <a:cs typeface="Source Sans Pro" charset="0"/>
              </a:defRPr>
            </a:lvl5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 Third </a:t>
            </a:r>
            <a:r>
              <a:rPr lang="it-IT" dirty="0" err="1"/>
              <a:t>level</a:t>
            </a:r>
            <a:endParaRPr lang="it-IT" dirty="0"/>
          </a:p>
          <a:p>
            <a:pPr lvl="3"/>
            <a:endParaRPr lang="it-IT" dirty="0"/>
          </a:p>
          <a:p>
            <a:pPr lvl="4"/>
            <a:endParaRPr lang="it-IT" dirty="0"/>
          </a:p>
          <a:p>
            <a:pPr lvl="4"/>
            <a:endParaRPr lang="it-IT" dirty="0"/>
          </a:p>
          <a:p>
            <a:pPr lvl="4"/>
            <a:endParaRPr lang="it-IT" dirty="0"/>
          </a:p>
          <a:p>
            <a:pPr lvl="4"/>
            <a:endParaRPr lang="it-IT" dirty="0"/>
          </a:p>
          <a:p>
            <a:pPr lvl="4"/>
            <a:endParaRPr lang="it-IT" dirty="0"/>
          </a:p>
        </p:txBody>
      </p:sp>
      <p:sp>
        <p:nvSpPr>
          <p:cNvPr id="26" name="Rettangolo 25"/>
          <p:cNvSpPr>
            <a:spLocks/>
          </p:cNvSpPr>
          <p:nvPr userDrawn="1"/>
        </p:nvSpPr>
        <p:spPr>
          <a:xfrm>
            <a:off x="3114459" y="0"/>
            <a:ext cx="1133521"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7" name="Rettangolo 26"/>
          <p:cNvSpPr>
            <a:spLocks/>
          </p:cNvSpPr>
          <p:nvPr userDrawn="1"/>
        </p:nvSpPr>
        <p:spPr>
          <a:xfrm>
            <a:off x="5940154" y="0"/>
            <a:ext cx="3167471"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8" name="Rettangolo 27"/>
          <p:cNvSpPr>
            <a:spLocks/>
          </p:cNvSpPr>
          <p:nvPr userDrawn="1"/>
        </p:nvSpPr>
        <p:spPr>
          <a:xfrm>
            <a:off x="8401706" y="0"/>
            <a:ext cx="747633"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9" name="Rettangolo 28"/>
          <p:cNvSpPr>
            <a:spLocks/>
          </p:cNvSpPr>
          <p:nvPr userDrawn="1"/>
        </p:nvSpPr>
        <p:spPr>
          <a:xfrm>
            <a:off x="1907705" y="0"/>
            <a:ext cx="1016055"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0" name="Rettangolo 29"/>
          <p:cNvSpPr>
            <a:spLocks/>
          </p:cNvSpPr>
          <p:nvPr userDrawn="1"/>
        </p:nvSpPr>
        <p:spPr>
          <a:xfrm>
            <a:off x="7164289" y="0"/>
            <a:ext cx="1303646"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1" name="Rettangolo 30"/>
          <p:cNvSpPr>
            <a:spLocks/>
          </p:cNvSpPr>
          <p:nvPr userDrawn="1"/>
        </p:nvSpPr>
        <p:spPr>
          <a:xfrm>
            <a:off x="5220074" y="0"/>
            <a:ext cx="1142863"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2" name="Rettangolo 31"/>
          <p:cNvSpPr>
            <a:spLocks/>
          </p:cNvSpPr>
          <p:nvPr userDrawn="1"/>
        </p:nvSpPr>
        <p:spPr>
          <a:xfrm>
            <a:off x="1276470" y="-2"/>
            <a:ext cx="631235"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3" name="Rettangolo 32"/>
          <p:cNvSpPr>
            <a:spLocks/>
          </p:cNvSpPr>
          <p:nvPr userDrawn="1"/>
        </p:nvSpPr>
        <p:spPr>
          <a:xfrm>
            <a:off x="643478" y="0"/>
            <a:ext cx="640569"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4" name="Rettangolo 33"/>
          <p:cNvSpPr>
            <a:spLocks/>
          </p:cNvSpPr>
          <p:nvPr userDrawn="1"/>
        </p:nvSpPr>
        <p:spPr>
          <a:xfrm>
            <a:off x="2590802" y="0"/>
            <a:ext cx="640569"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5" name="Rettangolo 34"/>
          <p:cNvSpPr>
            <a:spLocks/>
          </p:cNvSpPr>
          <p:nvPr userDrawn="1"/>
        </p:nvSpPr>
        <p:spPr>
          <a:xfrm>
            <a:off x="4247980" y="0"/>
            <a:ext cx="1052485"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6" name="Rettangolo 35"/>
          <p:cNvSpPr>
            <a:spLocks/>
          </p:cNvSpPr>
          <p:nvPr userDrawn="1"/>
        </p:nvSpPr>
        <p:spPr>
          <a:xfrm>
            <a:off x="7357994" y="0"/>
            <a:ext cx="166335"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7" name="Rettangolo 36"/>
          <p:cNvSpPr>
            <a:spLocks/>
          </p:cNvSpPr>
          <p:nvPr userDrawn="1"/>
        </p:nvSpPr>
        <p:spPr>
          <a:xfrm>
            <a:off x="-135" y="-2"/>
            <a:ext cx="643613"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9" name="Date Placeholder 3">
            <a:extLst>
              <a:ext uri="{FF2B5EF4-FFF2-40B4-BE49-F238E27FC236}">
                <a16:creationId xmlns:a16="http://schemas.microsoft.com/office/drawing/2014/main" xmlns="" id="{2D6204B7-1D0D-1E43-967C-261D932E2D40}"/>
              </a:ext>
            </a:extLst>
          </p:cNvPr>
          <p:cNvSpPr>
            <a:spLocks noGrp="1"/>
          </p:cNvSpPr>
          <p:nvPr>
            <p:ph type="dt" sz="half" idx="10"/>
          </p:nvPr>
        </p:nvSpPr>
        <p:spPr>
          <a:xfrm>
            <a:off x="251520" y="6381328"/>
            <a:ext cx="2133600" cy="288032"/>
          </a:xfrm>
          <a:prstGeom prst="rect">
            <a:avLst/>
          </a:prstGeom>
        </p:spPr>
        <p:txBody>
          <a:bodyPr/>
          <a:lstStyle>
            <a:lvl1pPr>
              <a:defRPr sz="1400" b="0" i="0">
                <a:solidFill>
                  <a:schemeClr val="tx1">
                    <a:lumMod val="75000"/>
                  </a:schemeClr>
                </a:solidFill>
                <a:latin typeface="+mn-lt"/>
                <a:ea typeface="Source Sans Pro" charset="0"/>
                <a:cs typeface="Source Sans Pro" charset="0"/>
              </a:defRPr>
            </a:lvl1pPr>
          </a:lstStyle>
          <a:p>
            <a:fld id="{3E2A3018-E986-4C61-9843-F3060E55C869}" type="datetime1">
              <a:rPr lang="en-GB" smtClean="0"/>
              <a:pPr/>
              <a:t>23/10/18</a:t>
            </a:fld>
            <a:endParaRPr lang="en-US" dirty="0"/>
          </a:p>
        </p:txBody>
      </p:sp>
      <p:sp>
        <p:nvSpPr>
          <p:cNvPr id="40" name="Footer Placeholder 4">
            <a:extLst>
              <a:ext uri="{FF2B5EF4-FFF2-40B4-BE49-F238E27FC236}">
                <a16:creationId xmlns:a16="http://schemas.microsoft.com/office/drawing/2014/main" xmlns="" id="{E1E01ECC-58A4-0745-A3E0-F9FCCE41DACE}"/>
              </a:ext>
            </a:extLst>
          </p:cNvPr>
          <p:cNvSpPr>
            <a:spLocks noGrp="1"/>
          </p:cNvSpPr>
          <p:nvPr>
            <p:ph type="ftr" sz="quarter" idx="11"/>
          </p:nvPr>
        </p:nvSpPr>
        <p:spPr>
          <a:xfrm>
            <a:off x="3124200" y="6381328"/>
            <a:ext cx="2895600" cy="288032"/>
          </a:xfrm>
          <a:prstGeom prst="rect">
            <a:avLst/>
          </a:prstGeom>
        </p:spPr>
        <p:txBody>
          <a:bodyPr>
            <a:noAutofit/>
          </a:bodyPr>
          <a:lstStyle>
            <a:lvl1pPr>
              <a:defRPr sz="1400" b="0" i="0">
                <a:solidFill>
                  <a:schemeClr val="tx1">
                    <a:lumMod val="75000"/>
                  </a:schemeClr>
                </a:solidFill>
                <a:latin typeface="+mn-lt"/>
                <a:ea typeface="Source Sans Pro" charset="0"/>
                <a:cs typeface="Source Sans Pro" charset="0"/>
              </a:defRPr>
            </a:lvl1pPr>
          </a:lstStyle>
          <a:p>
            <a:endParaRPr lang="en-US" dirty="0"/>
          </a:p>
        </p:txBody>
      </p:sp>
      <p:cxnSp>
        <p:nvCxnSpPr>
          <p:cNvPr id="41" name="Connettore 1 40">
            <a:extLst>
              <a:ext uri="{FF2B5EF4-FFF2-40B4-BE49-F238E27FC236}">
                <a16:creationId xmlns:a16="http://schemas.microsoft.com/office/drawing/2014/main" xmlns="" id="{05EEB7C1-79E8-894A-A6D8-E6E8AF7BA267}"/>
              </a:ext>
            </a:extLst>
          </p:cNvPr>
          <p:cNvCxnSpPr>
            <a:cxnSpLocks/>
          </p:cNvCxnSpPr>
          <p:nvPr userDrawn="1"/>
        </p:nvCxnSpPr>
        <p:spPr>
          <a:xfrm flipH="1" flipV="1">
            <a:off x="251520" y="6376247"/>
            <a:ext cx="8640960" cy="5085"/>
          </a:xfrm>
          <a:prstGeom prst="line">
            <a:avLst/>
          </a:prstGeom>
          <a:ln w="12700">
            <a:solidFill>
              <a:srgbClr val="1D2F45"/>
            </a:solidFill>
          </a:ln>
          <a:effectLst/>
        </p:spPr>
        <p:style>
          <a:lnRef idx="2">
            <a:schemeClr val="accent1"/>
          </a:lnRef>
          <a:fillRef idx="0">
            <a:schemeClr val="accent1"/>
          </a:fillRef>
          <a:effectRef idx="1">
            <a:schemeClr val="accent1"/>
          </a:effectRef>
          <a:fontRef idx="minor">
            <a:schemeClr val="tx1"/>
          </a:fontRef>
        </p:style>
      </p:cxnSp>
      <p:sp>
        <p:nvSpPr>
          <p:cNvPr id="25" name="Titolo 1">
            <a:extLst>
              <a:ext uri="{FF2B5EF4-FFF2-40B4-BE49-F238E27FC236}">
                <a16:creationId xmlns:a16="http://schemas.microsoft.com/office/drawing/2014/main" xmlns="" id="{DBFCA5FF-7701-4163-A776-15C13687C1EC}"/>
              </a:ext>
            </a:extLst>
          </p:cNvPr>
          <p:cNvSpPr>
            <a:spLocks noGrp="1"/>
          </p:cNvSpPr>
          <p:nvPr>
            <p:ph type="title" hasCustomPrompt="1"/>
          </p:nvPr>
        </p:nvSpPr>
        <p:spPr>
          <a:xfrm>
            <a:off x="2911086" y="258975"/>
            <a:ext cx="5756582" cy="505729"/>
          </a:xfrm>
          <a:prstGeom prst="rect">
            <a:avLst/>
          </a:prstGeom>
        </p:spPr>
        <p:txBody>
          <a:bodyPr vert="horz">
            <a:normAutofit/>
          </a:bodyPr>
          <a:lstStyle>
            <a:lvl1pPr algn="l">
              <a:defRPr sz="3600" b="1" i="0">
                <a:solidFill>
                  <a:srgbClr val="1D2F45"/>
                </a:solidFill>
                <a:latin typeface="+mn-lt"/>
                <a:ea typeface="Source Sans Pro" charset="0"/>
                <a:cs typeface="Source Sans Pro" charset="0"/>
              </a:defRPr>
            </a:lvl1pPr>
          </a:lstStyle>
          <a:p>
            <a:r>
              <a:rPr lang="en-GB" noProof="0" dirty="0"/>
              <a:t>Click here to add title</a:t>
            </a:r>
          </a:p>
        </p:txBody>
      </p:sp>
      <p:pic>
        <p:nvPicPr>
          <p:cNvPr id="38" name="Immagine 37">
            <a:extLst>
              <a:ext uri="{FF2B5EF4-FFF2-40B4-BE49-F238E27FC236}">
                <a16:creationId xmlns:a16="http://schemas.microsoft.com/office/drawing/2014/main" xmlns="" id="{6E92571F-B9E2-4515-A851-FD195B169038}"/>
              </a:ext>
            </a:extLst>
          </p:cNvPr>
          <p:cNvPicPr>
            <a:picLocks noChangeAspect="1"/>
          </p:cNvPicPr>
          <p:nvPr userDrawn="1"/>
        </p:nvPicPr>
        <p:blipFill>
          <a:blip r:embed="rId3"/>
          <a:stretch>
            <a:fillRect/>
          </a:stretch>
        </p:blipFill>
        <p:spPr>
          <a:xfrm>
            <a:off x="-135" y="6813550"/>
            <a:ext cx="9144000" cy="44450"/>
          </a:xfrm>
          <a:prstGeom prst="rect">
            <a:avLst/>
          </a:prstGeom>
        </p:spPr>
      </p:pic>
      <p:pic>
        <p:nvPicPr>
          <p:cNvPr id="44" name="Immagine 43">
            <a:extLst>
              <a:ext uri="{FF2B5EF4-FFF2-40B4-BE49-F238E27FC236}">
                <a16:creationId xmlns:a16="http://schemas.microsoft.com/office/drawing/2014/main" xmlns="" id="{928418AB-C8AD-472B-89A7-2D6A16B3D901}"/>
              </a:ext>
            </a:extLst>
          </p:cNvPr>
          <p:cNvPicPr>
            <a:picLocks noChangeAspect="1"/>
          </p:cNvPicPr>
          <p:nvPr userDrawn="1"/>
        </p:nvPicPr>
        <p:blipFill>
          <a:blip r:embed="rId3"/>
          <a:stretch>
            <a:fillRect/>
          </a:stretch>
        </p:blipFill>
        <p:spPr>
          <a:xfrm>
            <a:off x="-135" y="-1585"/>
            <a:ext cx="9144000" cy="56665"/>
          </a:xfrm>
          <a:prstGeom prst="rect">
            <a:avLst/>
          </a:prstGeom>
        </p:spPr>
      </p:pic>
      <p:sp>
        <p:nvSpPr>
          <p:cNvPr id="46" name="Rettangolo 45">
            <a:extLst>
              <a:ext uri="{FF2B5EF4-FFF2-40B4-BE49-F238E27FC236}">
                <a16:creationId xmlns:a16="http://schemas.microsoft.com/office/drawing/2014/main" xmlns="" id="{123C6A7A-0C9A-4D82-B852-DF92CC423C4B}"/>
              </a:ext>
            </a:extLst>
          </p:cNvPr>
          <p:cNvSpPr/>
          <p:nvPr userDrawn="1"/>
        </p:nvSpPr>
        <p:spPr>
          <a:xfrm>
            <a:off x="8450088" y="6381332"/>
            <a:ext cx="442392" cy="293117"/>
          </a:xfrm>
          <a:prstGeom prst="rect">
            <a:avLst/>
          </a:prstGeom>
          <a:solidFill>
            <a:srgbClr val="1D2F45">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lumMod val="65000"/>
                </a:schemeClr>
              </a:solidFill>
            </a:endParaRPr>
          </a:p>
        </p:txBody>
      </p:sp>
    </p:spTree>
    <p:extLst>
      <p:ext uri="{BB962C8B-B14F-4D97-AF65-F5344CB8AC3E}">
        <p14:creationId xmlns:p14="http://schemas.microsoft.com/office/powerpoint/2010/main" val="170702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mediat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DA173449-DF5F-424E-B8FC-10002A656D63}"/>
              </a:ext>
            </a:extLst>
          </p:cNvPr>
          <p:cNvSpPr>
            <a:spLocks noGrp="1"/>
          </p:cNvSpPr>
          <p:nvPr>
            <p:ph idx="1" hasCustomPrompt="1"/>
          </p:nvPr>
        </p:nvSpPr>
        <p:spPr>
          <a:xfrm>
            <a:off x="628650" y="3631913"/>
            <a:ext cx="7759774" cy="2317368"/>
          </a:xfrm>
          <a:prstGeom prst="rect">
            <a:avLst/>
          </a:prstGeom>
        </p:spPr>
        <p:txBody>
          <a:bodyPr>
            <a:normAutofit/>
          </a:bodyPr>
          <a:lstStyle>
            <a:lvl1pPr marL="0" indent="0">
              <a:buSzPct val="100000"/>
              <a:buFontTx/>
              <a:buNone/>
              <a:defRPr sz="2800" b="0" i="0">
                <a:solidFill>
                  <a:schemeClr val="tx1">
                    <a:lumMod val="75000"/>
                  </a:schemeClr>
                </a:solidFill>
                <a:latin typeface="+mn-lt"/>
                <a:ea typeface="Source Sans Pro" charset="0"/>
                <a:cs typeface="Source Sans Pro" charset="0"/>
              </a:defRPr>
            </a:lvl1pPr>
            <a:lvl2pPr marL="557213" indent="-214313">
              <a:buSzPct val="90000"/>
              <a:buFont typeface="Calibri" panose="020F0502020204030204" pitchFamily="34" charset="0"/>
              <a:buChar char="-"/>
              <a:defRPr sz="2600" b="0" i="0">
                <a:solidFill>
                  <a:schemeClr val="tx1">
                    <a:lumMod val="75000"/>
                  </a:schemeClr>
                </a:solidFill>
                <a:latin typeface="+mn-lt"/>
                <a:ea typeface="Source Sans Pro" charset="0"/>
                <a:cs typeface="Source Sans Pro" charset="0"/>
              </a:defRPr>
            </a:lvl2pPr>
            <a:lvl3pPr marL="857250" indent="-171450">
              <a:buSzPct val="80000"/>
              <a:buFont typeface="Wingdings" panose="05000000000000000000" pitchFamily="2" charset="2"/>
              <a:buChar char="§"/>
              <a:defRPr sz="2400" b="0" i="0">
                <a:solidFill>
                  <a:schemeClr val="tx1">
                    <a:lumMod val="75000"/>
                  </a:schemeClr>
                </a:solidFill>
                <a:latin typeface="+mn-lt"/>
                <a:ea typeface="Source Sans Pro" charset="0"/>
                <a:cs typeface="Source Sans Pro" charset="0"/>
              </a:defRPr>
            </a:lvl3pPr>
            <a:lvl4pPr marL="1028700" marR="0" indent="0" algn="l" defTabSz="342900" rtl="0" eaLnBrk="1" fontAlgn="auto" latinLnBrk="0" hangingPunct="1">
              <a:lnSpc>
                <a:spcPct val="100000"/>
              </a:lnSpc>
              <a:spcBef>
                <a:spcPct val="20000"/>
              </a:spcBef>
              <a:spcAft>
                <a:spcPts val="0"/>
              </a:spcAft>
              <a:buClrTx/>
              <a:buSzPct val="70000"/>
              <a:buFont typeface="Calibri" panose="020F0502020204030204" pitchFamily="34" charset="0"/>
              <a:buNone/>
              <a:tabLst/>
              <a:defRPr sz="2800" b="0" i="0">
                <a:solidFill>
                  <a:schemeClr val="tx1">
                    <a:lumMod val="75000"/>
                  </a:schemeClr>
                </a:solidFill>
                <a:latin typeface="+mn-lt"/>
                <a:ea typeface="Source Sans Pro" charset="0"/>
                <a:cs typeface="Source Sans Pro" charset="0"/>
              </a:defRPr>
            </a:lvl4pPr>
            <a:lvl5pPr marL="1371600" marR="0" indent="0" algn="l" defTabSz="342900" rtl="0" eaLnBrk="1" fontAlgn="auto" latinLnBrk="0" hangingPunct="1">
              <a:lnSpc>
                <a:spcPct val="100000"/>
              </a:lnSpc>
              <a:spcBef>
                <a:spcPct val="20000"/>
              </a:spcBef>
              <a:spcAft>
                <a:spcPts val="0"/>
              </a:spcAft>
              <a:buClrTx/>
              <a:buSzPct val="80000"/>
              <a:buFontTx/>
              <a:buNone/>
              <a:tabLst/>
              <a:defRPr sz="2800" b="0" i="0">
                <a:solidFill>
                  <a:schemeClr val="tx1">
                    <a:lumMod val="75000"/>
                  </a:schemeClr>
                </a:solidFill>
                <a:latin typeface="+mn-lt"/>
                <a:ea typeface="Source Sans Pro" charset="0"/>
                <a:cs typeface="Source Sans Pro" charset="0"/>
              </a:defRPr>
            </a:lvl5pPr>
          </a:lstStyle>
          <a:p>
            <a:pPr lvl="0"/>
            <a:r>
              <a:rPr lang="en-GB" noProof="0" dirty="0"/>
              <a:t>Click here to add text</a:t>
            </a:r>
            <a:endParaRPr lang="it-IT" dirty="0"/>
          </a:p>
          <a:p>
            <a:pPr lvl="4"/>
            <a:endParaRPr lang="it-IT" dirty="0"/>
          </a:p>
          <a:p>
            <a:pPr lvl="4"/>
            <a:endParaRPr lang="it-IT" dirty="0"/>
          </a:p>
          <a:p>
            <a:pPr lvl="4"/>
            <a:endParaRPr lang="it-IT" dirty="0"/>
          </a:p>
          <a:p>
            <a:pPr lvl="4"/>
            <a:endParaRPr lang="it-IT" dirty="0"/>
          </a:p>
          <a:p>
            <a:pPr lvl="4"/>
            <a:endParaRPr lang="it-IT" dirty="0"/>
          </a:p>
        </p:txBody>
      </p:sp>
      <p:pic>
        <p:nvPicPr>
          <p:cNvPr id="6" name="Immagine 5">
            <a:extLst>
              <a:ext uri="{FF2B5EF4-FFF2-40B4-BE49-F238E27FC236}">
                <a16:creationId xmlns:a16="http://schemas.microsoft.com/office/drawing/2014/main" xmlns="" id="{C4735971-D1E1-4830-92F5-80A04B34C9A4}"/>
              </a:ext>
            </a:extLst>
          </p:cNvPr>
          <p:cNvPicPr>
            <a:picLocks noChangeAspect="1"/>
          </p:cNvPicPr>
          <p:nvPr userDrawn="1"/>
        </p:nvPicPr>
        <p:blipFill>
          <a:blip r:embed="rId3"/>
          <a:stretch>
            <a:fillRect/>
          </a:stretch>
        </p:blipFill>
        <p:spPr>
          <a:xfrm>
            <a:off x="702348" y="1449438"/>
            <a:ext cx="2645516" cy="655642"/>
          </a:xfrm>
          <a:prstGeom prst="rect">
            <a:avLst/>
          </a:prstGeom>
        </p:spPr>
      </p:pic>
      <p:sp>
        <p:nvSpPr>
          <p:cNvPr id="8" name="Titolo 1">
            <a:extLst>
              <a:ext uri="{FF2B5EF4-FFF2-40B4-BE49-F238E27FC236}">
                <a16:creationId xmlns:a16="http://schemas.microsoft.com/office/drawing/2014/main" xmlns="" id="{A4715C6F-8A85-402A-AEA5-9247CDBA4ECC}"/>
              </a:ext>
            </a:extLst>
          </p:cNvPr>
          <p:cNvSpPr>
            <a:spLocks noGrp="1"/>
          </p:cNvSpPr>
          <p:nvPr>
            <p:ph type="title" hasCustomPrompt="1"/>
          </p:nvPr>
        </p:nvSpPr>
        <p:spPr>
          <a:xfrm>
            <a:off x="628650" y="2276871"/>
            <a:ext cx="5756582" cy="505729"/>
          </a:xfrm>
          <a:prstGeom prst="rect">
            <a:avLst/>
          </a:prstGeom>
        </p:spPr>
        <p:txBody>
          <a:bodyPr vert="horz">
            <a:normAutofit/>
          </a:bodyPr>
          <a:lstStyle>
            <a:lvl1pPr algn="l">
              <a:defRPr sz="3600" b="1" i="0">
                <a:solidFill>
                  <a:srgbClr val="1D2F45"/>
                </a:solidFill>
                <a:latin typeface="+mn-lt"/>
                <a:ea typeface="Source Sans Pro" charset="0"/>
                <a:cs typeface="Source Sans Pro" charset="0"/>
              </a:defRPr>
            </a:lvl1pPr>
          </a:lstStyle>
          <a:p>
            <a:r>
              <a:rPr lang="en-GB" noProof="0" dirty="0"/>
              <a:t>Click here to add title</a:t>
            </a:r>
          </a:p>
        </p:txBody>
      </p:sp>
      <p:sp>
        <p:nvSpPr>
          <p:cNvPr id="13" name="Content Placeholder 2">
            <a:extLst>
              <a:ext uri="{FF2B5EF4-FFF2-40B4-BE49-F238E27FC236}">
                <a16:creationId xmlns:a16="http://schemas.microsoft.com/office/drawing/2014/main" xmlns="" id="{181D0BF5-56A7-4B78-BC57-B47BBB6D7B92}"/>
              </a:ext>
            </a:extLst>
          </p:cNvPr>
          <p:cNvSpPr>
            <a:spLocks noGrp="1"/>
          </p:cNvSpPr>
          <p:nvPr>
            <p:ph idx="10" hasCustomPrompt="1"/>
          </p:nvPr>
        </p:nvSpPr>
        <p:spPr>
          <a:xfrm>
            <a:off x="628650" y="2944594"/>
            <a:ext cx="5883079" cy="505729"/>
          </a:xfrm>
          <a:prstGeom prst="rect">
            <a:avLst/>
          </a:prstGeom>
        </p:spPr>
        <p:txBody>
          <a:bodyPr>
            <a:normAutofit/>
          </a:bodyPr>
          <a:lstStyle>
            <a:lvl1pPr marL="0" indent="0">
              <a:buSzPct val="100000"/>
              <a:buFontTx/>
              <a:buNone/>
              <a:defRPr sz="2800" b="0" i="0">
                <a:solidFill>
                  <a:schemeClr val="accent5">
                    <a:lumMod val="75000"/>
                  </a:schemeClr>
                </a:solidFill>
                <a:latin typeface="+mn-lt"/>
                <a:ea typeface="Source Sans Pro" charset="0"/>
                <a:cs typeface="Source Sans Pro" charset="0"/>
              </a:defRPr>
            </a:lvl1pPr>
            <a:lvl2pPr marL="557213" indent="-214313">
              <a:buSzPct val="90000"/>
              <a:buFont typeface="Calibri" panose="020F0502020204030204" pitchFamily="34" charset="0"/>
              <a:buChar char="-"/>
              <a:defRPr sz="2600" b="0" i="0">
                <a:solidFill>
                  <a:schemeClr val="tx1">
                    <a:lumMod val="75000"/>
                  </a:schemeClr>
                </a:solidFill>
                <a:latin typeface="+mn-lt"/>
                <a:ea typeface="Source Sans Pro" charset="0"/>
                <a:cs typeface="Source Sans Pro" charset="0"/>
              </a:defRPr>
            </a:lvl2pPr>
            <a:lvl3pPr marL="857250" indent="-171450">
              <a:buSzPct val="80000"/>
              <a:buFont typeface="Wingdings" panose="05000000000000000000" pitchFamily="2" charset="2"/>
              <a:buChar char="§"/>
              <a:defRPr sz="2400" b="0" i="0">
                <a:solidFill>
                  <a:schemeClr val="tx1">
                    <a:lumMod val="75000"/>
                  </a:schemeClr>
                </a:solidFill>
                <a:latin typeface="+mn-lt"/>
                <a:ea typeface="Source Sans Pro" charset="0"/>
                <a:cs typeface="Source Sans Pro" charset="0"/>
              </a:defRPr>
            </a:lvl3pPr>
            <a:lvl4pPr marL="1028700" marR="0" indent="0" algn="l" defTabSz="342900" rtl="0" eaLnBrk="1" fontAlgn="auto" latinLnBrk="0" hangingPunct="1">
              <a:lnSpc>
                <a:spcPct val="100000"/>
              </a:lnSpc>
              <a:spcBef>
                <a:spcPct val="20000"/>
              </a:spcBef>
              <a:spcAft>
                <a:spcPts val="0"/>
              </a:spcAft>
              <a:buClrTx/>
              <a:buSzPct val="70000"/>
              <a:buFont typeface="Calibri" panose="020F0502020204030204" pitchFamily="34" charset="0"/>
              <a:buNone/>
              <a:tabLst/>
              <a:defRPr sz="2800" b="0" i="0">
                <a:solidFill>
                  <a:schemeClr val="tx1">
                    <a:lumMod val="75000"/>
                  </a:schemeClr>
                </a:solidFill>
                <a:latin typeface="+mn-lt"/>
                <a:ea typeface="Source Sans Pro" charset="0"/>
                <a:cs typeface="Source Sans Pro" charset="0"/>
              </a:defRPr>
            </a:lvl4pPr>
            <a:lvl5pPr marL="1371600" marR="0" indent="0" algn="l" defTabSz="342900" rtl="0" eaLnBrk="1" fontAlgn="auto" latinLnBrk="0" hangingPunct="1">
              <a:lnSpc>
                <a:spcPct val="100000"/>
              </a:lnSpc>
              <a:spcBef>
                <a:spcPct val="20000"/>
              </a:spcBef>
              <a:spcAft>
                <a:spcPts val="0"/>
              </a:spcAft>
              <a:buClrTx/>
              <a:buSzPct val="80000"/>
              <a:buFontTx/>
              <a:buNone/>
              <a:tabLst/>
              <a:defRPr sz="2800" b="0" i="0">
                <a:solidFill>
                  <a:schemeClr val="accent5">
                    <a:lumMod val="75000"/>
                  </a:schemeClr>
                </a:solidFill>
                <a:latin typeface="+mn-lt"/>
                <a:ea typeface="Source Sans Pro" charset="0"/>
                <a:cs typeface="Source Sans Pro" charset="0"/>
              </a:defRPr>
            </a:lvl5pPr>
          </a:lstStyle>
          <a:p>
            <a:r>
              <a:rPr lang="en-GB" b="0" dirty="0">
                <a:solidFill>
                  <a:schemeClr val="accent5">
                    <a:lumMod val="75000"/>
                  </a:schemeClr>
                </a:solidFill>
              </a:rPr>
              <a:t>Click here to add subtitle</a:t>
            </a:r>
            <a:endParaRPr lang="it-IT" dirty="0"/>
          </a:p>
        </p:txBody>
      </p:sp>
      <p:pic>
        <p:nvPicPr>
          <p:cNvPr id="14" name="Immagine 13">
            <a:extLst>
              <a:ext uri="{FF2B5EF4-FFF2-40B4-BE49-F238E27FC236}">
                <a16:creationId xmlns:a16="http://schemas.microsoft.com/office/drawing/2014/main" xmlns="" id="{0580AD9C-1581-4E17-818E-50AB0BD20BD3}"/>
              </a:ext>
            </a:extLst>
          </p:cNvPr>
          <p:cNvPicPr>
            <a:picLocks noChangeAspect="1"/>
          </p:cNvPicPr>
          <p:nvPr userDrawn="1"/>
        </p:nvPicPr>
        <p:blipFill>
          <a:blip r:embed="rId4"/>
          <a:stretch>
            <a:fillRect/>
          </a:stretch>
        </p:blipFill>
        <p:spPr>
          <a:xfrm>
            <a:off x="0" y="6833419"/>
            <a:ext cx="9144000" cy="56665"/>
          </a:xfrm>
          <a:prstGeom prst="rect">
            <a:avLst/>
          </a:prstGeom>
        </p:spPr>
      </p:pic>
    </p:spTree>
    <p:extLst>
      <p:ext uri="{BB962C8B-B14F-4D97-AF65-F5344CB8AC3E}">
        <p14:creationId xmlns:p14="http://schemas.microsoft.com/office/powerpoint/2010/main" val="390644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AA87FED3-ACAF-463B-A07D-A8B2EE4593CC}"/>
              </a:ext>
            </a:extLst>
          </p:cNvPr>
          <p:cNvGrpSpPr/>
          <p:nvPr userDrawn="1"/>
        </p:nvGrpSpPr>
        <p:grpSpPr>
          <a:xfrm>
            <a:off x="2703591" y="5183909"/>
            <a:ext cx="3736818" cy="633228"/>
            <a:chOff x="2771800" y="5183909"/>
            <a:chExt cx="3736818" cy="633228"/>
          </a:xfrm>
        </p:grpSpPr>
        <p:sp>
          <p:nvSpPr>
            <p:cNvPr id="6" name="CasellaDiTesto 5">
              <a:extLst>
                <a:ext uri="{FF2B5EF4-FFF2-40B4-BE49-F238E27FC236}">
                  <a16:creationId xmlns:a16="http://schemas.microsoft.com/office/drawing/2014/main" xmlns="" id="{89775736-39B8-4946-BA4E-2E26123BEAA4}"/>
                </a:ext>
              </a:extLst>
            </p:cNvPr>
            <p:cNvSpPr txBox="1"/>
            <p:nvPr userDrawn="1"/>
          </p:nvSpPr>
          <p:spPr>
            <a:xfrm>
              <a:off x="3124241" y="5300468"/>
              <a:ext cx="1512168" cy="400110"/>
            </a:xfrm>
            <a:prstGeom prst="rect">
              <a:avLst/>
            </a:prstGeom>
            <a:noFill/>
          </p:spPr>
          <p:txBody>
            <a:bodyPr wrap="square" rtlCol="0">
              <a:spAutoFit/>
            </a:bodyPr>
            <a:lstStyle/>
            <a:p>
              <a:pPr algn="r"/>
              <a:r>
                <a:rPr lang="en-GB" sz="2000" dirty="0">
                  <a:solidFill>
                    <a:srgbClr val="1D2F45"/>
                  </a:solidFill>
                  <a:ea typeface="Source Sans Pro" charset="0"/>
                  <a:cs typeface="Source Sans Pro" charset="0"/>
                </a:rPr>
                <a:t>eosc-hub.eu</a:t>
              </a:r>
            </a:p>
          </p:txBody>
        </p:sp>
        <p:pic>
          <p:nvPicPr>
            <p:cNvPr id="7" name="Immagine 6">
              <a:extLst>
                <a:ext uri="{FF2B5EF4-FFF2-40B4-BE49-F238E27FC236}">
                  <a16:creationId xmlns:a16="http://schemas.microsoft.com/office/drawing/2014/main" xmlns="" id="{4E9FBBCD-1A09-854C-AD37-ABFC23BF72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1800" y="5211044"/>
              <a:ext cx="589524" cy="578959"/>
            </a:xfrm>
            <a:prstGeom prst="rect">
              <a:avLst/>
            </a:prstGeom>
          </p:spPr>
        </p:pic>
        <p:pic>
          <p:nvPicPr>
            <p:cNvPr id="8" name="Immagine 7">
              <a:extLst>
                <a:ext uri="{FF2B5EF4-FFF2-40B4-BE49-F238E27FC236}">
                  <a16:creationId xmlns:a16="http://schemas.microsoft.com/office/drawing/2014/main" xmlns="" id="{AB059FA9-527F-3047-9752-9021170989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64399" y="5183909"/>
              <a:ext cx="644783" cy="633228"/>
            </a:xfrm>
            <a:prstGeom prst="rect">
              <a:avLst/>
            </a:prstGeom>
          </p:spPr>
        </p:pic>
        <p:sp>
          <p:nvSpPr>
            <p:cNvPr id="9" name="CasellaDiTesto 8">
              <a:extLst>
                <a:ext uri="{FF2B5EF4-FFF2-40B4-BE49-F238E27FC236}">
                  <a16:creationId xmlns:a16="http://schemas.microsoft.com/office/drawing/2014/main" xmlns="" id="{04016F19-9C1F-4B4E-A65D-FC565E20B416}"/>
                </a:ext>
              </a:extLst>
            </p:cNvPr>
            <p:cNvSpPr txBox="1"/>
            <p:nvPr userDrawn="1"/>
          </p:nvSpPr>
          <p:spPr>
            <a:xfrm>
              <a:off x="4996450" y="5300468"/>
              <a:ext cx="1512168" cy="400110"/>
            </a:xfrm>
            <a:prstGeom prst="rect">
              <a:avLst/>
            </a:prstGeom>
            <a:noFill/>
          </p:spPr>
          <p:txBody>
            <a:bodyPr wrap="square" rtlCol="0">
              <a:spAutoFit/>
            </a:bodyPr>
            <a:lstStyle/>
            <a:p>
              <a:pPr algn="l"/>
              <a:r>
                <a:rPr lang="en-GB" sz="2000" dirty="0">
                  <a:solidFill>
                    <a:srgbClr val="1D2F45"/>
                  </a:solidFill>
                  <a:ea typeface="Source Sans Pro" charset="0"/>
                  <a:cs typeface="Source Sans Pro" charset="0"/>
                </a:rPr>
                <a:t>@</a:t>
              </a:r>
              <a:r>
                <a:rPr lang="en-GB" sz="2000" dirty="0" err="1">
                  <a:solidFill>
                    <a:srgbClr val="1D2F45"/>
                  </a:solidFill>
                  <a:ea typeface="Source Sans Pro" charset="0"/>
                  <a:cs typeface="Source Sans Pro" charset="0"/>
                </a:rPr>
                <a:t>EOSC_eu</a:t>
              </a:r>
              <a:endParaRPr lang="en-GB" sz="2000" dirty="0">
                <a:solidFill>
                  <a:srgbClr val="1D2F45"/>
                </a:solidFill>
                <a:ea typeface="Source Sans Pro" charset="0"/>
                <a:cs typeface="Source Sans Pro" charset="0"/>
              </a:endParaRPr>
            </a:p>
          </p:txBody>
        </p:sp>
      </p:grpSp>
      <p:pic>
        <p:nvPicPr>
          <p:cNvPr id="2" name="Immagin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79520" y="2727441"/>
            <a:ext cx="1784961" cy="2231201"/>
          </a:xfrm>
          <a:prstGeom prst="rect">
            <a:avLst/>
          </a:prstGeom>
        </p:spPr>
      </p:pic>
      <p:sp>
        <p:nvSpPr>
          <p:cNvPr id="10" name="CasellaDiTesto 1">
            <a:extLst>
              <a:ext uri="{FF2B5EF4-FFF2-40B4-BE49-F238E27FC236}">
                <a16:creationId xmlns:a16="http://schemas.microsoft.com/office/drawing/2014/main" xmlns="" id="{AF8EF8FD-3AF2-402D-ABE0-AF8129391113}"/>
              </a:ext>
            </a:extLst>
          </p:cNvPr>
          <p:cNvSpPr txBox="1"/>
          <p:nvPr userDrawn="1"/>
        </p:nvSpPr>
        <p:spPr>
          <a:xfrm>
            <a:off x="899592" y="1327041"/>
            <a:ext cx="3096344" cy="954107"/>
          </a:xfrm>
          <a:prstGeom prst="rect">
            <a:avLst/>
          </a:prstGeom>
          <a:noFill/>
        </p:spPr>
        <p:txBody>
          <a:bodyPr wrap="square" rtlCol="0">
            <a:spAutoFit/>
          </a:bodyPr>
          <a:lstStyle/>
          <a:p>
            <a:r>
              <a:rPr lang="en-GB" sz="2800" b="1" dirty="0">
                <a:solidFill>
                  <a:srgbClr val="1D2F45"/>
                </a:solidFill>
                <a:ea typeface="Source Sans Pro" charset="0"/>
                <a:cs typeface="Source Sans Pro" charset="0"/>
              </a:rPr>
              <a:t>Thank you</a:t>
            </a:r>
          </a:p>
          <a:p>
            <a:r>
              <a:rPr lang="en-GB" sz="2800" b="1" dirty="0">
                <a:solidFill>
                  <a:srgbClr val="1D2F45"/>
                </a:solidFill>
                <a:ea typeface="Source Sans Pro" charset="0"/>
                <a:cs typeface="Source Sans Pro" charset="0"/>
              </a:rPr>
              <a:t>for your attention! </a:t>
            </a:r>
          </a:p>
        </p:txBody>
      </p:sp>
      <p:sp>
        <p:nvSpPr>
          <p:cNvPr id="11" name="CasellaDiTesto 2">
            <a:extLst>
              <a:ext uri="{FF2B5EF4-FFF2-40B4-BE49-F238E27FC236}">
                <a16:creationId xmlns:a16="http://schemas.microsoft.com/office/drawing/2014/main" xmlns="" id="{869461AB-A2BB-4F55-B7B1-874B13CCF084}"/>
              </a:ext>
            </a:extLst>
          </p:cNvPr>
          <p:cNvSpPr txBox="1"/>
          <p:nvPr userDrawn="1"/>
        </p:nvSpPr>
        <p:spPr>
          <a:xfrm>
            <a:off x="899592" y="2541881"/>
            <a:ext cx="2916344" cy="300082"/>
          </a:xfrm>
          <a:prstGeom prst="rect">
            <a:avLst/>
          </a:prstGeom>
          <a:noFill/>
        </p:spPr>
        <p:txBody>
          <a:bodyPr wrap="square" rtlCol="0">
            <a:spAutoFit/>
          </a:bodyPr>
          <a:lstStyle/>
          <a:p>
            <a:r>
              <a:rPr lang="en-GB" sz="1350" i="1" dirty="0">
                <a:ea typeface="Source Sans Pro" panose="020B0503030403020204" pitchFamily="34" charset="0"/>
              </a:rPr>
              <a:t>Questions?</a:t>
            </a:r>
          </a:p>
        </p:txBody>
      </p:sp>
      <p:cxnSp>
        <p:nvCxnSpPr>
          <p:cNvPr id="13" name="Connettore 1 4">
            <a:extLst>
              <a:ext uri="{FF2B5EF4-FFF2-40B4-BE49-F238E27FC236}">
                <a16:creationId xmlns:a16="http://schemas.microsoft.com/office/drawing/2014/main" xmlns="" id="{C04695B9-D6AE-4504-AAFC-199B7F0ED63E}"/>
              </a:ext>
            </a:extLst>
          </p:cNvPr>
          <p:cNvCxnSpPr/>
          <p:nvPr userDrawn="1"/>
        </p:nvCxnSpPr>
        <p:spPr>
          <a:xfrm>
            <a:off x="971601" y="2350669"/>
            <a:ext cx="1584176" cy="0"/>
          </a:xfrm>
          <a:prstGeom prst="line">
            <a:avLst/>
          </a:prstGeom>
          <a:ln>
            <a:solidFill>
              <a:srgbClr val="1D2F45"/>
            </a:solidFill>
          </a:ln>
          <a:effectLst/>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xmlns="" id="{78FB296B-D5CB-4F5B-80FE-AB3F77069AAB}"/>
              </a:ext>
            </a:extLst>
          </p:cNvPr>
          <p:cNvGrpSpPr/>
          <p:nvPr userDrawn="1"/>
        </p:nvGrpSpPr>
        <p:grpSpPr>
          <a:xfrm>
            <a:off x="719137" y="6271590"/>
            <a:ext cx="7705726" cy="294461"/>
            <a:chOff x="899592" y="6271590"/>
            <a:chExt cx="7705726" cy="294461"/>
          </a:xfrm>
        </p:grpSpPr>
        <p:pic>
          <p:nvPicPr>
            <p:cNvPr id="3" name="Picture 2">
              <a:extLst>
                <a:ext uri="{FF2B5EF4-FFF2-40B4-BE49-F238E27FC236}">
                  <a16:creationId xmlns:a16="http://schemas.microsoft.com/office/drawing/2014/main" xmlns="" id="{F04CFE7A-3AA5-409E-BF8C-C2760E5623DC}"/>
                </a:ext>
              </a:extLst>
            </p:cNvPr>
            <p:cNvPicPr>
              <a:picLocks noChangeAspect="1"/>
            </p:cNvPicPr>
            <p:nvPr userDrawn="1"/>
          </p:nvPicPr>
          <p:blipFill>
            <a:blip r:embed="rId6"/>
            <a:stretch>
              <a:fillRect/>
            </a:stretch>
          </p:blipFill>
          <p:spPr>
            <a:xfrm>
              <a:off x="899592" y="6271590"/>
              <a:ext cx="842697" cy="294461"/>
            </a:xfrm>
            <a:prstGeom prst="rect">
              <a:avLst/>
            </a:prstGeom>
          </p:spPr>
        </p:pic>
        <p:pic>
          <p:nvPicPr>
            <p:cNvPr id="4" name="Picture 3">
              <a:extLst>
                <a:ext uri="{FF2B5EF4-FFF2-40B4-BE49-F238E27FC236}">
                  <a16:creationId xmlns:a16="http://schemas.microsoft.com/office/drawing/2014/main" xmlns="" id="{88326228-AC6F-4595-92E4-ED5C01F5A97B}"/>
                </a:ext>
              </a:extLst>
            </p:cNvPr>
            <p:cNvPicPr>
              <a:picLocks noChangeAspect="1"/>
            </p:cNvPicPr>
            <p:nvPr userDrawn="1"/>
          </p:nvPicPr>
          <p:blipFill>
            <a:blip r:embed="rId7"/>
            <a:stretch>
              <a:fillRect/>
            </a:stretch>
          </p:blipFill>
          <p:spPr>
            <a:xfrm>
              <a:off x="1813045" y="6349354"/>
              <a:ext cx="6792273" cy="216697"/>
            </a:xfrm>
            <a:prstGeom prst="rect">
              <a:avLst/>
            </a:prstGeom>
          </p:spPr>
        </p:pic>
      </p:grpSp>
    </p:spTree>
    <p:extLst>
      <p:ext uri="{BB962C8B-B14F-4D97-AF65-F5344CB8AC3E}">
        <p14:creationId xmlns:p14="http://schemas.microsoft.com/office/powerpoint/2010/main" val="10799419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18377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4" r:id="rId3"/>
    <p:sldLayoutId id="2147483709" r:id="rId4"/>
    <p:sldLayoutId id="2147483712" r:id="rId5"/>
    <p:sldLayoutId id="2147483711" r:id="rId6"/>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it-IT"/>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yin.chen@egi.e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hyperlink" Target="https://www.projectmanager.com/blog/20-icebreakers-make-next-meeting-fun" TargetMode="External"/><Relationship Id="rId4" Type="http://schemas.openxmlformats.org/officeDocument/2006/relationships/hyperlink" Target="https://confluence.egi.eu/display/EOSC/Guidelines+and+Best+Practises+on+Training+Delivery%23GuidelinesandBestPractisesonTrainingDelivery-BestPractises_1BestPractisesforDevelopingTrainingMaterials"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inc.com/jessica-stillman/googles-secret-for-employee-training-people-actually-use-shrink-it.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learningindustry.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quiz-maker.com/Account-Quiz-Results?qp=273895x2C80597c-4%23tab-1"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hyperlink" Target="https://www.quiz-maker.com/Q9UD6F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rainingmag.com/trgmag-article/2017-training-industry-report/" TargetMode="External"/><Relationship Id="rId3" Type="http://schemas.openxmlformats.org/officeDocument/2006/relationships/hyperlink" Target="https://www.businesswire.com/news/home/20180430005784/en/Top-Factors-Driving-Global-Training-Market-Technavi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elearninginfographics.com/adult-learning-theory-andragogy-infographic/?utm_campaign=elearningindustry.com&amp;utm_source=/9-tips-apply-adult-learning-theory-to-elearning&amp;utm_medium=link"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28.png"/><Relationship Id="rId15" Type="http://schemas.openxmlformats.org/officeDocument/2006/relationships/hyperlink" Target="https://globaldigitalcitizen.org/wp-content/uploads/2017/02/M-MacMeekin-28-learner-instructional.jpg"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5888FF4-7091-F547-BED3-1E8B9F928902}"/>
              </a:ext>
            </a:extLst>
          </p:cNvPr>
          <p:cNvSpPr txBox="1">
            <a:spLocks/>
          </p:cNvSpPr>
          <p:nvPr/>
        </p:nvSpPr>
        <p:spPr>
          <a:xfrm>
            <a:off x="1259632" y="3039069"/>
            <a:ext cx="6264696" cy="576065"/>
          </a:xfrm>
          <a:prstGeom prst="rect">
            <a:avLst/>
          </a:prstGeom>
        </p:spPr>
        <p:txBody>
          <a:bodyPr vert="horz">
            <a:scene3d>
              <a:camera prst="orthographicFront"/>
              <a:lightRig rig="threePt" dir="t"/>
            </a:scene3d>
            <a:sp3d contourW="12700">
              <a:contourClr>
                <a:srgbClr val="1C3046"/>
              </a:contourClr>
            </a:sp3d>
          </a:bodyPr>
          <a:lstStyle>
            <a:lvl1pPr algn="ctr" defTabSz="457200" rtl="0" eaLnBrk="1" latinLnBrk="0" hangingPunct="1">
              <a:spcBef>
                <a:spcPct val="0"/>
              </a:spcBef>
              <a:buNone/>
              <a:defRPr sz="2800" b="1" i="0" kern="1200">
                <a:solidFill>
                  <a:schemeClr val="tx1"/>
                </a:solidFill>
                <a:latin typeface="Source Sans Pro" charset="0"/>
                <a:ea typeface="Source Sans Pro" charset="0"/>
                <a:cs typeface="Source Sans Pro" charset="0"/>
              </a:defRPr>
            </a:lvl1pPr>
          </a:lstStyle>
          <a:p>
            <a:pPr algn="l"/>
            <a:r>
              <a:rPr lang="en-GB" sz="3600" dirty="0" smtClean="0">
                <a:solidFill>
                  <a:srgbClr val="1C3046"/>
                </a:solidFill>
                <a:latin typeface="+mn-lt"/>
              </a:rPr>
              <a:t>Train the Trainer </a:t>
            </a:r>
            <a:endParaRPr lang="en-GB" sz="3600" b="1" dirty="0">
              <a:solidFill>
                <a:srgbClr val="1C3046"/>
              </a:solidFill>
              <a:latin typeface="+mn-lt"/>
            </a:endParaRPr>
          </a:p>
        </p:txBody>
      </p:sp>
      <p:sp>
        <p:nvSpPr>
          <p:cNvPr id="3" name="Titolo 1">
            <a:extLst>
              <a:ext uri="{FF2B5EF4-FFF2-40B4-BE49-F238E27FC236}">
                <a16:creationId xmlns:a16="http://schemas.microsoft.com/office/drawing/2014/main" xmlns="" id="{DA40618A-E780-6B4C-9F22-53ADEAFB468E}"/>
              </a:ext>
            </a:extLst>
          </p:cNvPr>
          <p:cNvSpPr txBox="1">
            <a:spLocks/>
          </p:cNvSpPr>
          <p:nvPr/>
        </p:nvSpPr>
        <p:spPr>
          <a:xfrm>
            <a:off x="1259632" y="3717032"/>
            <a:ext cx="6696744" cy="576065"/>
          </a:xfrm>
          <a:prstGeom prst="rect">
            <a:avLst/>
          </a:prstGeom>
        </p:spPr>
        <p:txBody>
          <a:bodyPr vert="horz"/>
          <a:lstStyle>
            <a:lvl1pPr algn="ctr" defTabSz="457200" rtl="0" eaLnBrk="1" latinLnBrk="0" hangingPunct="1">
              <a:spcBef>
                <a:spcPct val="0"/>
              </a:spcBef>
              <a:buNone/>
              <a:defRPr sz="2800" b="1" i="0" kern="1200">
                <a:solidFill>
                  <a:schemeClr val="tx1"/>
                </a:solidFill>
                <a:latin typeface="Source Sans Pro" charset="0"/>
                <a:ea typeface="Source Sans Pro" charset="0"/>
                <a:cs typeface="Source Sans Pro" charset="0"/>
              </a:defRPr>
            </a:lvl1pPr>
          </a:lstStyle>
          <a:p>
            <a:pPr algn="l"/>
            <a:endParaRPr lang="en-GB" b="0" dirty="0">
              <a:solidFill>
                <a:srgbClr val="B5892D"/>
              </a:solidFill>
              <a:latin typeface="+mn-lt"/>
            </a:endParaRPr>
          </a:p>
        </p:txBody>
      </p:sp>
      <p:sp>
        <p:nvSpPr>
          <p:cNvPr id="4" name="TextBox 3">
            <a:extLst>
              <a:ext uri="{FF2B5EF4-FFF2-40B4-BE49-F238E27FC236}">
                <a16:creationId xmlns:a16="http://schemas.microsoft.com/office/drawing/2014/main" xmlns="" id="{0F90DDFE-697F-4462-BD4C-18C5E4A438AF}"/>
              </a:ext>
            </a:extLst>
          </p:cNvPr>
          <p:cNvSpPr txBox="1"/>
          <p:nvPr/>
        </p:nvSpPr>
        <p:spPr>
          <a:xfrm>
            <a:off x="3347863" y="4797152"/>
            <a:ext cx="5778895" cy="338554"/>
          </a:xfrm>
          <a:prstGeom prst="rect">
            <a:avLst/>
          </a:prstGeom>
          <a:noFill/>
        </p:spPr>
        <p:txBody>
          <a:bodyPr wrap="square" rtlCol="0">
            <a:spAutoFit/>
          </a:bodyPr>
          <a:lstStyle/>
          <a:p>
            <a:pPr lvl="0"/>
            <a:r>
              <a:rPr lang="en-GB" sz="1600" b="1" dirty="0">
                <a:solidFill>
                  <a:srgbClr val="1C3046"/>
                </a:solidFill>
              </a:rPr>
              <a:t>Dissemination level</a:t>
            </a:r>
            <a:r>
              <a:rPr lang="en-GB" sz="1600" dirty="0">
                <a:solidFill>
                  <a:srgbClr val="1C3046"/>
                </a:solidFill>
              </a:rPr>
              <a:t>: </a:t>
            </a:r>
            <a:r>
              <a:rPr lang="en-GB" sz="1600" dirty="0" smtClean="0">
                <a:solidFill>
                  <a:srgbClr val="1C3046"/>
                </a:solidFill>
              </a:rPr>
              <a:t>Public</a:t>
            </a:r>
            <a:endParaRPr lang="en-GB" sz="1600" dirty="0">
              <a:solidFill>
                <a:srgbClr val="1C3046"/>
              </a:solidFill>
            </a:endParaRPr>
          </a:p>
        </p:txBody>
      </p:sp>
      <p:sp>
        <p:nvSpPr>
          <p:cNvPr id="5" name="TextBox 4"/>
          <p:cNvSpPr txBox="1"/>
          <p:nvPr/>
        </p:nvSpPr>
        <p:spPr>
          <a:xfrm>
            <a:off x="3347864" y="5229200"/>
            <a:ext cx="3289238" cy="300082"/>
          </a:xfrm>
          <a:prstGeom prst="rect">
            <a:avLst/>
          </a:prstGeom>
          <a:noFill/>
        </p:spPr>
        <p:txBody>
          <a:bodyPr wrap="none" rtlCol="0">
            <a:spAutoFit/>
          </a:bodyPr>
          <a:lstStyle/>
          <a:p>
            <a:pPr algn="l"/>
            <a:r>
              <a:rPr lang="en-US" sz="1350" b="1" dirty="0" smtClean="0">
                <a:solidFill>
                  <a:srgbClr val="1C3046"/>
                </a:solidFill>
                <a:ea typeface="Source Sans Pro" charset="0"/>
                <a:cs typeface="Source Sans Pro" charset="0"/>
              </a:rPr>
              <a:t>Yin Chen, EGI Foundation, </a:t>
            </a:r>
            <a:r>
              <a:rPr lang="en-US" sz="1350" b="1" dirty="0" smtClean="0">
                <a:solidFill>
                  <a:srgbClr val="1C3046"/>
                </a:solidFill>
                <a:ea typeface="Source Sans Pro" charset="0"/>
                <a:cs typeface="Source Sans Pro" charset="0"/>
                <a:hlinkClick r:id="rId2"/>
              </a:rPr>
              <a:t>yin.chen@egi.eu</a:t>
            </a:r>
            <a:endParaRPr lang="en-US" sz="1350" b="1" dirty="0" smtClean="0">
              <a:solidFill>
                <a:srgbClr val="1C3046"/>
              </a:solidFill>
              <a:ea typeface="Source Sans Pro" charset="0"/>
              <a:cs typeface="Source Sans Pro" charset="0"/>
            </a:endParaRPr>
          </a:p>
        </p:txBody>
      </p:sp>
      <p:sp>
        <p:nvSpPr>
          <p:cNvPr id="6" name="TextBox 5"/>
          <p:cNvSpPr txBox="1"/>
          <p:nvPr/>
        </p:nvSpPr>
        <p:spPr>
          <a:xfrm>
            <a:off x="3375288" y="5937230"/>
            <a:ext cx="824330" cy="300082"/>
          </a:xfrm>
          <a:prstGeom prst="rect">
            <a:avLst/>
          </a:prstGeom>
          <a:noFill/>
        </p:spPr>
        <p:txBody>
          <a:bodyPr wrap="none" rtlCol="0">
            <a:spAutoFit/>
          </a:bodyPr>
          <a:lstStyle/>
          <a:p>
            <a:pPr algn="l"/>
            <a:r>
              <a:rPr lang="en-US" sz="1350" b="1" dirty="0" smtClean="0">
                <a:solidFill>
                  <a:srgbClr val="1C3046"/>
                </a:solidFill>
                <a:ea typeface="Source Sans Pro" charset="0"/>
                <a:cs typeface="Source Sans Pro" charset="0"/>
              </a:rPr>
              <a:t>Oct 2018</a:t>
            </a:r>
            <a:endParaRPr lang="en-US" sz="1350" b="1" dirty="0">
              <a:solidFill>
                <a:srgbClr val="1C3046"/>
              </a:solidFill>
              <a:ea typeface="Source Sans Pro" charset="0"/>
              <a:cs typeface="Source Sans Pro" charset="0"/>
            </a:endParaRPr>
          </a:p>
        </p:txBody>
      </p:sp>
      <p:sp>
        <p:nvSpPr>
          <p:cNvPr id="7" name="TextBox 6"/>
          <p:cNvSpPr txBox="1"/>
          <p:nvPr/>
        </p:nvSpPr>
        <p:spPr>
          <a:xfrm>
            <a:off x="1331640" y="3789040"/>
            <a:ext cx="5544616" cy="461665"/>
          </a:xfrm>
          <a:prstGeom prst="rect">
            <a:avLst/>
          </a:prstGeom>
          <a:noFill/>
        </p:spPr>
        <p:txBody>
          <a:bodyPr wrap="square" rtlCol="0">
            <a:spAutoFit/>
          </a:bodyPr>
          <a:lstStyle/>
          <a:p>
            <a:r>
              <a:rPr lang="en-GB" sz="2400" b="1" dirty="0" smtClean="0">
                <a:solidFill>
                  <a:srgbClr val="1C3046"/>
                </a:solidFill>
              </a:rPr>
              <a:t>Best Practices for training Delivery</a:t>
            </a:r>
            <a:endParaRPr lang="en-US" sz="2000" b="1" dirty="0">
              <a:solidFill>
                <a:srgbClr val="1C3046"/>
              </a:solidFill>
              <a:ea typeface="Source Sans Pro" charset="0"/>
              <a:cs typeface="Source Sans Pro" charset="0"/>
            </a:endParaRPr>
          </a:p>
        </p:txBody>
      </p:sp>
    </p:spTree>
    <p:extLst>
      <p:ext uri="{BB962C8B-B14F-4D97-AF65-F5344CB8AC3E}">
        <p14:creationId xmlns:p14="http://schemas.microsoft.com/office/powerpoint/2010/main" val="16194938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Lectures/courses</a:t>
            </a:r>
          </a:p>
          <a:p>
            <a:r>
              <a:rPr lang="en-US" b="1" dirty="0" smtClean="0"/>
              <a:t>Webinars</a:t>
            </a:r>
          </a:p>
          <a:p>
            <a:r>
              <a:rPr lang="en-US" b="1" dirty="0" smtClean="0"/>
              <a:t>Workshops</a:t>
            </a:r>
          </a:p>
          <a:p>
            <a:pPr lvl="1"/>
            <a:r>
              <a:rPr lang="en-US" dirty="0" smtClean="0"/>
              <a:t>“</a:t>
            </a:r>
            <a:r>
              <a:rPr lang="en-US" dirty="0" smtClean="0">
                <a:solidFill>
                  <a:srgbClr val="75A5D8"/>
                </a:solidFill>
              </a:rPr>
              <a:t>What’s in it for me</a:t>
            </a:r>
            <a:r>
              <a:rPr lang="en-US" dirty="0" smtClean="0"/>
              <a:t>” (dedicated to the researcher’s perspective)</a:t>
            </a:r>
          </a:p>
          <a:p>
            <a:pPr lvl="1"/>
            <a:r>
              <a:rPr lang="en-US" dirty="0" smtClean="0">
                <a:solidFill>
                  <a:srgbClr val="75A5D8"/>
                </a:solidFill>
              </a:rPr>
              <a:t>Carpentry workshops </a:t>
            </a:r>
            <a:r>
              <a:rPr lang="en-US" dirty="0" smtClean="0"/>
              <a:t>(take rough, raw use cases/data to create service solution/neatly organized and tidy data)</a:t>
            </a:r>
          </a:p>
          <a:p>
            <a:pPr lvl="1"/>
            <a:r>
              <a:rPr lang="en-US" dirty="0">
                <a:solidFill>
                  <a:srgbClr val="75A5D8"/>
                </a:solidFill>
              </a:rPr>
              <a:t>Clinic workshop </a:t>
            </a:r>
            <a:r>
              <a:rPr lang="en-US" dirty="0" smtClean="0"/>
              <a:t>(for </a:t>
            </a:r>
            <a:r>
              <a:rPr lang="en-US" dirty="0"/>
              <a:t>d</a:t>
            </a:r>
            <a:r>
              <a:rPr lang="en-US" dirty="0" smtClean="0"/>
              <a:t>ata, software service, use cases)</a:t>
            </a:r>
          </a:p>
          <a:p>
            <a:pPr lvl="1"/>
            <a:r>
              <a:rPr lang="en-US" dirty="0" smtClean="0">
                <a:solidFill>
                  <a:srgbClr val="75A5D8"/>
                </a:solidFill>
              </a:rPr>
              <a:t>Train the trainer</a:t>
            </a:r>
          </a:p>
          <a:p>
            <a:pPr lvl="1"/>
            <a:r>
              <a:rPr lang="en-US" dirty="0" smtClean="0">
                <a:solidFill>
                  <a:srgbClr val="75A5D8"/>
                </a:solidFill>
              </a:rPr>
              <a:t>World café </a:t>
            </a:r>
            <a:r>
              <a:rPr lang="en-US" dirty="0" smtClean="0"/>
              <a:t>(simple, effective, flexible format for hosting large group dialogue)</a:t>
            </a:r>
          </a:p>
          <a:p>
            <a:r>
              <a:rPr lang="en-US" b="1" dirty="0" smtClean="0"/>
              <a:t>Summer school</a:t>
            </a:r>
          </a:p>
          <a:p>
            <a:r>
              <a:rPr lang="en-US" b="1" dirty="0"/>
              <a:t>Mozilla Study </a:t>
            </a:r>
            <a:r>
              <a:rPr lang="en-US" b="1" dirty="0" smtClean="0"/>
              <a:t>groups </a:t>
            </a:r>
            <a:r>
              <a:rPr lang="en-US" dirty="0" smtClean="0"/>
              <a:t>(communities of peers committed to learning and teaching each other)</a:t>
            </a:r>
          </a:p>
          <a:p>
            <a:r>
              <a:rPr lang="en-US" b="1" dirty="0" smtClean="0"/>
              <a:t>E-Learning</a:t>
            </a:r>
          </a:p>
          <a:p>
            <a:endParaRPr lang="en-US" dirty="0" smtClean="0"/>
          </a:p>
          <a:p>
            <a:endParaRPr lang="en-US" dirty="0"/>
          </a:p>
        </p:txBody>
      </p:sp>
      <p:sp>
        <p:nvSpPr>
          <p:cNvPr id="4" name="Date Placeholder 3"/>
          <p:cNvSpPr>
            <a:spLocks noGrp="1"/>
          </p:cNvSpPr>
          <p:nvPr>
            <p:ph type="dt" sz="half" idx="10"/>
          </p:nvPr>
        </p:nvSpPr>
        <p:spPr/>
        <p:txBody>
          <a:bodyPr/>
          <a:lstStyle/>
          <a:p>
            <a:fld id="{83B5ABD0-EC19-4A83-89AE-D84C2568D126}" type="datetime1">
              <a:rPr lang="en-GB" smtClean="0"/>
              <a:pPr/>
              <a:t>23/10/18</a:t>
            </a:fld>
            <a:endParaRPr lang="en-US" dirty="0"/>
          </a:p>
        </p:txBody>
      </p:sp>
      <p:sp>
        <p:nvSpPr>
          <p:cNvPr id="5" name="Title 4"/>
          <p:cNvSpPr>
            <a:spLocks noGrp="1"/>
          </p:cNvSpPr>
          <p:nvPr>
            <p:ph type="title"/>
          </p:nvPr>
        </p:nvSpPr>
        <p:spPr/>
        <p:txBody>
          <a:bodyPr>
            <a:normAutofit fontScale="90000"/>
          </a:bodyPr>
          <a:lstStyle/>
          <a:p>
            <a:r>
              <a:rPr lang="en-US" dirty="0" smtClean="0"/>
              <a:t>Example training formats</a:t>
            </a:r>
            <a:endParaRPr lang="en-US" dirty="0"/>
          </a:p>
        </p:txBody>
      </p:sp>
    </p:spTree>
    <p:extLst>
      <p:ext uri="{BB962C8B-B14F-4D97-AF65-F5344CB8AC3E}">
        <p14:creationId xmlns:p14="http://schemas.microsoft.com/office/powerpoint/2010/main" val="31077945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dirty="0"/>
          </a:p>
        </p:txBody>
      </p:sp>
      <p:sp>
        <p:nvSpPr>
          <p:cNvPr id="3" name="Content Placeholder 2"/>
          <p:cNvSpPr>
            <a:spLocks noGrp="1"/>
          </p:cNvSpPr>
          <p:nvPr>
            <p:ph idx="1"/>
          </p:nvPr>
        </p:nvSpPr>
        <p:spPr>
          <a:xfrm>
            <a:off x="323528" y="980728"/>
            <a:ext cx="8640960" cy="4968548"/>
          </a:xfrm>
        </p:spPr>
        <p:txBody>
          <a:bodyPr>
            <a:normAutofit/>
          </a:bodyPr>
          <a:lstStyle/>
          <a:p>
            <a:pPr marL="0" indent="0">
              <a:buNone/>
            </a:pPr>
            <a:r>
              <a:rPr lang="en-US" b="1" dirty="0" smtClean="0"/>
              <a:t>Step 1</a:t>
            </a:r>
            <a:r>
              <a:rPr lang="en-US" dirty="0" smtClean="0"/>
              <a:t>: What is the need for this training?</a:t>
            </a:r>
          </a:p>
          <a:p>
            <a:pPr marL="0" indent="0">
              <a:buNone/>
            </a:pPr>
            <a:r>
              <a:rPr lang="en-US" b="1" dirty="0" smtClean="0"/>
              <a:t>Step 2</a:t>
            </a:r>
            <a:r>
              <a:rPr lang="en-US" dirty="0" smtClean="0"/>
              <a:t>: Write the objectives that can realistically achieve</a:t>
            </a:r>
          </a:p>
          <a:p>
            <a:pPr marL="0" indent="0">
              <a:buNone/>
            </a:pPr>
            <a:r>
              <a:rPr lang="en-US" b="1" dirty="0" smtClean="0"/>
              <a:t>Step 3</a:t>
            </a:r>
            <a:r>
              <a:rPr lang="en-US" dirty="0" smtClean="0"/>
              <a:t>: Write the evaluation materials</a:t>
            </a:r>
          </a:p>
          <a:p>
            <a:pPr marL="0" indent="0">
              <a:buNone/>
            </a:pPr>
            <a:r>
              <a:rPr lang="en-US" b="1" dirty="0" smtClean="0"/>
              <a:t>Step 4</a:t>
            </a:r>
            <a:r>
              <a:rPr lang="en-US" dirty="0" smtClean="0"/>
              <a:t>: “What do the learners need to learn to pass the evaluation exercise?”-- The answer is a list of subjects that becomes the outline of the training material</a:t>
            </a:r>
          </a:p>
          <a:p>
            <a:pPr marL="0" indent="0">
              <a:buNone/>
            </a:pPr>
            <a:r>
              <a:rPr lang="en-US" b="1" dirty="0" smtClean="0"/>
              <a:t>Step 5</a:t>
            </a:r>
            <a:r>
              <a:rPr lang="en-US" dirty="0" smtClean="0"/>
              <a:t>: Write the contents, also include variation of approaches/interactive methods</a:t>
            </a:r>
          </a:p>
          <a:p>
            <a:pPr marL="0" indent="0">
              <a:buNone/>
            </a:pPr>
            <a:r>
              <a:rPr lang="en-US" b="1" dirty="0" smtClean="0"/>
              <a:t>Step 6</a:t>
            </a:r>
            <a:r>
              <a:rPr lang="en-US" dirty="0" smtClean="0"/>
              <a:t>: Consider to include an ‘</a:t>
            </a:r>
            <a:r>
              <a:rPr lang="en-US" dirty="0" smtClean="0">
                <a:hlinkClick r:id="rId3"/>
              </a:rPr>
              <a:t>icebreaker</a:t>
            </a:r>
            <a:r>
              <a:rPr lang="en-US" dirty="0" smtClean="0"/>
              <a:t>’ activity</a:t>
            </a:r>
          </a:p>
          <a:p>
            <a:pPr marL="0" indent="0">
              <a:buNone/>
            </a:pPr>
            <a:r>
              <a:rPr lang="en-US" b="1" dirty="0" smtClean="0"/>
              <a:t>Step 7</a:t>
            </a:r>
            <a:r>
              <a:rPr lang="en-US" dirty="0" smtClean="0"/>
              <a:t>: Rehearsal/”work-through” with some colleagues</a:t>
            </a:r>
          </a:p>
          <a:p>
            <a:pPr marL="0" indent="0">
              <a:buNone/>
            </a:pPr>
            <a:endParaRPr lang="en-US" dirty="0" smtClean="0"/>
          </a:p>
        </p:txBody>
      </p:sp>
      <p:sp>
        <p:nvSpPr>
          <p:cNvPr id="4" name="Date Placeholder 3"/>
          <p:cNvSpPr>
            <a:spLocks noGrp="1"/>
          </p:cNvSpPr>
          <p:nvPr>
            <p:ph type="dt" sz="half" idx="10"/>
          </p:nvPr>
        </p:nvSpPr>
        <p:spPr/>
        <p:txBody>
          <a:bodyPr/>
          <a:lstStyle/>
          <a:p>
            <a:fld id="{83B5ABD0-EC19-4A83-89AE-D84C2568D126}" type="datetime1">
              <a:rPr lang="en-GB" smtClean="0"/>
              <a:pPr/>
              <a:t>23/10/18</a:t>
            </a:fld>
            <a:endParaRPr lang="en-US" dirty="0"/>
          </a:p>
        </p:txBody>
      </p:sp>
      <p:sp>
        <p:nvSpPr>
          <p:cNvPr id="5" name="Title 4"/>
          <p:cNvSpPr>
            <a:spLocks noGrp="1"/>
          </p:cNvSpPr>
          <p:nvPr>
            <p:ph type="title"/>
          </p:nvPr>
        </p:nvSpPr>
        <p:spPr>
          <a:xfrm>
            <a:off x="2911086" y="258975"/>
            <a:ext cx="6232914" cy="505729"/>
          </a:xfrm>
        </p:spPr>
        <p:txBody>
          <a:bodyPr>
            <a:noAutofit/>
          </a:bodyPr>
          <a:lstStyle/>
          <a:p>
            <a:r>
              <a:rPr lang="en-US" sz="2800" dirty="0" smtClean="0"/>
              <a:t>How to develop train materials?</a:t>
            </a:r>
            <a:endParaRPr lang="en-US" sz="2800" dirty="0"/>
          </a:p>
        </p:txBody>
      </p:sp>
      <p:sp>
        <p:nvSpPr>
          <p:cNvPr id="6" name="Horizontal Scroll 5"/>
          <p:cNvSpPr/>
          <p:nvPr/>
        </p:nvSpPr>
        <p:spPr>
          <a:xfrm>
            <a:off x="395536" y="5949280"/>
            <a:ext cx="8136904" cy="720080"/>
          </a:xfrm>
          <a:prstGeom prst="horizontalScroll">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solidFill>
                  <a:srgbClr val="1C3046"/>
                </a:solidFill>
                <a:hlinkClick r:id="rId4"/>
              </a:rPr>
              <a:t>WP11 Best Practices on developing training materials</a:t>
            </a:r>
            <a:endParaRPr lang="en-US" sz="2800" dirty="0">
              <a:solidFill>
                <a:srgbClr val="1C3046"/>
              </a:solidFill>
            </a:endParaRPr>
          </a:p>
        </p:txBody>
      </p:sp>
    </p:spTree>
    <p:extLst>
      <p:ext uri="{BB962C8B-B14F-4D97-AF65-F5344CB8AC3E}">
        <p14:creationId xmlns:p14="http://schemas.microsoft.com/office/powerpoint/2010/main" val="3048620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dirty="0"/>
          </a:p>
        </p:txBody>
      </p:sp>
      <p:sp>
        <p:nvSpPr>
          <p:cNvPr id="3" name="Content Placeholder 2"/>
          <p:cNvSpPr>
            <a:spLocks noGrp="1"/>
          </p:cNvSpPr>
          <p:nvPr>
            <p:ph idx="1"/>
          </p:nvPr>
        </p:nvSpPr>
        <p:spPr>
          <a:xfrm>
            <a:off x="467544" y="908720"/>
            <a:ext cx="9073008" cy="5616624"/>
          </a:xfrm>
        </p:spPr>
        <p:txBody>
          <a:bodyPr>
            <a:noAutofit/>
          </a:bodyPr>
          <a:lstStyle/>
          <a:p>
            <a:pPr marL="0" indent="0">
              <a:lnSpc>
                <a:spcPct val="80000"/>
              </a:lnSpc>
              <a:buNone/>
            </a:pPr>
            <a:r>
              <a:rPr lang="en-US" sz="2400" b="1" dirty="0" smtClean="0"/>
              <a:t>Tip 1</a:t>
            </a:r>
            <a:r>
              <a:rPr lang="en-US" sz="2400" dirty="0" smtClean="0"/>
              <a:t>: Choose a date that works for your audience</a:t>
            </a:r>
          </a:p>
          <a:p>
            <a:pPr lvl="1">
              <a:lnSpc>
                <a:spcPct val="80000"/>
              </a:lnSpc>
              <a:buFont typeface="Arial"/>
              <a:buChar char="•"/>
            </a:pPr>
            <a:r>
              <a:rPr lang="en-US" sz="2000" dirty="0"/>
              <a:t>D</a:t>
            </a:r>
            <a:r>
              <a:rPr lang="en-US" sz="2000" dirty="0" smtClean="0"/>
              <a:t>on’t compete with similar events</a:t>
            </a:r>
          </a:p>
          <a:p>
            <a:pPr lvl="1">
              <a:lnSpc>
                <a:spcPct val="80000"/>
              </a:lnSpc>
              <a:buFont typeface="Arial"/>
              <a:buChar char="•"/>
            </a:pPr>
            <a:r>
              <a:rPr lang="en-US" sz="2000" dirty="0" smtClean="0"/>
              <a:t>Send out save the dates early</a:t>
            </a:r>
          </a:p>
          <a:p>
            <a:pPr lvl="1">
              <a:lnSpc>
                <a:spcPct val="80000"/>
              </a:lnSpc>
              <a:buFont typeface="Arial"/>
              <a:buChar char="•"/>
            </a:pPr>
            <a:r>
              <a:rPr lang="en-US" sz="2000" dirty="0" smtClean="0"/>
              <a:t>Build your schedule/agenda early and communicate to your audience</a:t>
            </a:r>
          </a:p>
          <a:p>
            <a:pPr lvl="1">
              <a:lnSpc>
                <a:spcPct val="80000"/>
              </a:lnSpc>
              <a:buFont typeface="Arial"/>
              <a:buChar char="•"/>
            </a:pPr>
            <a:r>
              <a:rPr lang="en-US" sz="2000" dirty="0" smtClean="0"/>
              <a:t>Avoid holidays and Fridays (Tue and Thursdays make for good meeting days</a:t>
            </a:r>
            <a:endParaRPr lang="en-US" sz="2000" dirty="0"/>
          </a:p>
          <a:p>
            <a:pPr marL="0" indent="0">
              <a:lnSpc>
                <a:spcPct val="80000"/>
              </a:lnSpc>
              <a:buNone/>
            </a:pPr>
            <a:r>
              <a:rPr lang="en-US" sz="2400" b="1" dirty="0" smtClean="0"/>
              <a:t>Tip 2</a:t>
            </a:r>
            <a:r>
              <a:rPr lang="en-US" sz="2400" dirty="0" smtClean="0"/>
              <a:t>: Write an attractive and convincing message</a:t>
            </a:r>
          </a:p>
          <a:p>
            <a:pPr lvl="1">
              <a:lnSpc>
                <a:spcPct val="80000"/>
              </a:lnSpc>
              <a:buFont typeface="Arial"/>
              <a:buChar char="•"/>
            </a:pPr>
            <a:r>
              <a:rPr lang="en-US" sz="2000" dirty="0" smtClean="0"/>
              <a:t>Consider who are your main targets</a:t>
            </a:r>
          </a:p>
          <a:p>
            <a:pPr lvl="1">
              <a:lnSpc>
                <a:spcPct val="80000"/>
              </a:lnSpc>
              <a:buFont typeface="Arial"/>
              <a:buChar char="•"/>
            </a:pPr>
            <a:r>
              <a:rPr lang="en-US" sz="2000" dirty="0"/>
              <a:t>A</a:t>
            </a:r>
            <a:r>
              <a:rPr lang="en-US" sz="2000" dirty="0" smtClean="0"/>
              <a:t> message that attractive (one-lines, joke, visual)</a:t>
            </a:r>
          </a:p>
          <a:p>
            <a:pPr lvl="1">
              <a:lnSpc>
                <a:spcPct val="80000"/>
              </a:lnSpc>
              <a:buFont typeface="Arial"/>
              <a:buChar char="•"/>
            </a:pPr>
            <a:r>
              <a:rPr lang="en-US" sz="2000" dirty="0" smtClean="0"/>
              <a:t>Convincing (“What is in it for me”, quotes from participants, well known/respected trainers)</a:t>
            </a:r>
          </a:p>
          <a:p>
            <a:pPr marL="0" indent="0">
              <a:lnSpc>
                <a:spcPct val="80000"/>
              </a:lnSpc>
              <a:buNone/>
            </a:pPr>
            <a:r>
              <a:rPr lang="en-US" sz="2400" b="1" dirty="0" smtClean="0"/>
              <a:t>Tip 3</a:t>
            </a:r>
            <a:r>
              <a:rPr lang="en-US" sz="2400" dirty="0" smtClean="0"/>
              <a:t>: Promotion time </a:t>
            </a:r>
          </a:p>
          <a:p>
            <a:pPr lvl="1">
              <a:lnSpc>
                <a:spcPct val="80000"/>
              </a:lnSpc>
              <a:buFont typeface="Arial"/>
              <a:buChar char="•"/>
            </a:pPr>
            <a:r>
              <a:rPr lang="en-US" sz="2000" dirty="0" smtClean="0"/>
              <a:t>Not too late/early </a:t>
            </a:r>
            <a:r>
              <a:rPr lang="mr-IN" sz="2000" dirty="0" smtClean="0"/>
              <a:t>–</a:t>
            </a:r>
            <a:r>
              <a:rPr lang="en-US" sz="2000" dirty="0" smtClean="0"/>
              <a:t> 3 week in advance for webinars, 4 months for events</a:t>
            </a:r>
          </a:p>
          <a:p>
            <a:pPr lvl="1">
              <a:lnSpc>
                <a:spcPct val="80000"/>
              </a:lnSpc>
              <a:buFont typeface="Arial"/>
              <a:buChar char="•"/>
            </a:pPr>
            <a:r>
              <a:rPr lang="en-US" sz="2000" dirty="0" smtClean="0"/>
              <a:t>Send reminder (1 week, then 1-day before)</a:t>
            </a:r>
          </a:p>
          <a:p>
            <a:pPr marL="0" indent="0">
              <a:lnSpc>
                <a:spcPct val="80000"/>
              </a:lnSpc>
              <a:buNone/>
            </a:pPr>
            <a:r>
              <a:rPr lang="en-US" sz="2400" b="1" dirty="0" smtClean="0"/>
              <a:t>Tip 4</a:t>
            </a:r>
            <a:r>
              <a:rPr lang="en-US" sz="2400" dirty="0" smtClean="0"/>
              <a:t>: </a:t>
            </a:r>
            <a:r>
              <a:rPr lang="en-US" sz="2400" dirty="0"/>
              <a:t>P</a:t>
            </a:r>
            <a:r>
              <a:rPr lang="en-US" sz="2400" dirty="0" smtClean="0"/>
              <a:t>romote via right communication channels</a:t>
            </a:r>
          </a:p>
          <a:p>
            <a:pPr lvl="1">
              <a:lnSpc>
                <a:spcPct val="80000"/>
              </a:lnSpc>
              <a:buFont typeface="Arial"/>
              <a:buChar char="•"/>
            </a:pPr>
            <a:r>
              <a:rPr lang="en-US" sz="2000" dirty="0" smtClean="0"/>
              <a:t>Ask your joint </a:t>
            </a:r>
            <a:r>
              <a:rPr lang="en-US" sz="2000" dirty="0" err="1" smtClean="0"/>
              <a:t>organisers</a:t>
            </a:r>
            <a:r>
              <a:rPr lang="en-US" sz="2000" dirty="0" smtClean="0"/>
              <a:t>, speakers, attendees, partner projects</a:t>
            </a:r>
            <a:r>
              <a:rPr lang="mr-IN" sz="2000" dirty="0" smtClean="0"/>
              <a:t>…</a:t>
            </a:r>
            <a:endParaRPr lang="en-GB" sz="2000" dirty="0" smtClean="0"/>
          </a:p>
          <a:p>
            <a:pPr lvl="1">
              <a:lnSpc>
                <a:spcPct val="80000"/>
              </a:lnSpc>
              <a:buFont typeface="Arial"/>
              <a:buChar char="•"/>
            </a:pPr>
            <a:r>
              <a:rPr lang="en-GB" sz="2000" dirty="0" smtClean="0"/>
              <a:t>Promote at conferences, mailing lists, </a:t>
            </a:r>
          </a:p>
          <a:p>
            <a:pPr lvl="1">
              <a:lnSpc>
                <a:spcPct val="80000"/>
              </a:lnSpc>
              <a:buFont typeface="Arial"/>
              <a:buChar char="•"/>
            </a:pPr>
            <a:r>
              <a:rPr lang="en-GB" sz="2000" dirty="0"/>
              <a:t>U</a:t>
            </a:r>
            <a:r>
              <a:rPr lang="en-GB" sz="2000" dirty="0" smtClean="0"/>
              <a:t>se flyers, posters, social media (twitter, </a:t>
            </a:r>
            <a:r>
              <a:rPr lang="en-GB" sz="2000" dirty="0" err="1" smtClean="0"/>
              <a:t>Linkin</a:t>
            </a:r>
            <a:r>
              <a:rPr lang="en-GB" sz="2000" dirty="0" smtClean="0"/>
              <a:t>, </a:t>
            </a:r>
            <a:r>
              <a:rPr lang="en-GB" sz="2000" dirty="0" err="1" smtClean="0"/>
              <a:t>google</a:t>
            </a:r>
            <a:r>
              <a:rPr lang="en-GB" sz="2000" dirty="0" smtClean="0"/>
              <a:t> ad)</a:t>
            </a:r>
          </a:p>
          <a:p>
            <a:pPr lvl="1">
              <a:lnSpc>
                <a:spcPct val="80000"/>
              </a:lnSpc>
              <a:buFont typeface="Arial"/>
              <a:buChar char="•"/>
            </a:pPr>
            <a:r>
              <a:rPr lang="en-GB" sz="2000" dirty="0" smtClean="0"/>
              <a:t>Consistently updates including registration page</a:t>
            </a:r>
            <a:endParaRPr lang="en-US" sz="2800" dirty="0" smtClean="0"/>
          </a:p>
          <a:p>
            <a:pPr>
              <a:lnSpc>
                <a:spcPct val="80000"/>
              </a:lnSpc>
            </a:pPr>
            <a:endParaRPr lang="en-US" sz="3200" dirty="0" smtClean="0"/>
          </a:p>
        </p:txBody>
      </p:sp>
      <p:sp>
        <p:nvSpPr>
          <p:cNvPr id="4" name="Date Placeholder 3"/>
          <p:cNvSpPr>
            <a:spLocks noGrp="1"/>
          </p:cNvSpPr>
          <p:nvPr>
            <p:ph type="dt" sz="half" idx="10"/>
          </p:nvPr>
        </p:nvSpPr>
        <p:spPr/>
        <p:txBody>
          <a:bodyPr/>
          <a:lstStyle/>
          <a:p>
            <a:fld id="{83B5ABD0-EC19-4A83-89AE-D84C2568D126}" type="datetime1">
              <a:rPr lang="en-GB" smtClean="0"/>
              <a:pPr/>
              <a:t>23/10/18</a:t>
            </a:fld>
            <a:endParaRPr lang="en-US" dirty="0"/>
          </a:p>
        </p:txBody>
      </p:sp>
      <p:sp>
        <p:nvSpPr>
          <p:cNvPr id="5" name="Title 4"/>
          <p:cNvSpPr>
            <a:spLocks noGrp="1"/>
          </p:cNvSpPr>
          <p:nvPr>
            <p:ph type="title"/>
          </p:nvPr>
        </p:nvSpPr>
        <p:spPr/>
        <p:txBody>
          <a:bodyPr>
            <a:normAutofit fontScale="90000"/>
          </a:bodyPr>
          <a:lstStyle/>
          <a:p>
            <a:r>
              <a:rPr lang="en-US" dirty="0" smtClean="0"/>
              <a:t>How to promote your trainings?</a:t>
            </a:r>
            <a:endParaRPr lang="en-US" dirty="0"/>
          </a:p>
        </p:txBody>
      </p:sp>
    </p:spTree>
    <p:extLst>
      <p:ext uri="{BB962C8B-B14F-4D97-AF65-F5344CB8AC3E}">
        <p14:creationId xmlns:p14="http://schemas.microsoft.com/office/powerpoint/2010/main" val="181528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ssolv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dissolve">
                                      <p:cBhvr>
                                        <p:cTn id="41" dur="500"/>
                                        <p:tgtEl>
                                          <p:spTgt spid="3">
                                            <p:txEl>
                                              <p:pRg st="10" end="10"/>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dissolve">
                                      <p:cBhvr>
                                        <p:cTn id="44" dur="5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dissolve">
                                      <p:cBhvr>
                                        <p:cTn id="49" dur="500"/>
                                        <p:tgtEl>
                                          <p:spTgt spid="3">
                                            <p:txEl>
                                              <p:pRg st="12" end="12"/>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dissolve">
                                      <p:cBhvr>
                                        <p:cTn id="52" dur="500"/>
                                        <p:tgtEl>
                                          <p:spTgt spid="3">
                                            <p:txEl>
                                              <p:pRg st="13" end="13"/>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dissolve">
                                      <p:cBhvr>
                                        <p:cTn id="55" dur="500"/>
                                        <p:tgtEl>
                                          <p:spTgt spid="3">
                                            <p:txEl>
                                              <p:pRg st="14" end="14"/>
                                            </p:txEl>
                                          </p:spTgt>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
                                            <p:txEl>
                                              <p:pRg st="15" end="15"/>
                                            </p:txEl>
                                          </p:spTgt>
                                        </p:tgtEl>
                                        <p:attrNameLst>
                                          <p:attrName>style.visibility</p:attrName>
                                        </p:attrNameLst>
                                      </p:cBhvr>
                                      <p:to>
                                        <p:strVal val="visible"/>
                                      </p:to>
                                    </p:set>
                                    <p:animEffect transition="in" filter="dissolve">
                                      <p:cBhvr>
                                        <p:cTn id="58" dur="500"/>
                                        <p:tgtEl>
                                          <p:spTgt spid="3">
                                            <p:txEl>
                                              <p:pRg st="15" end="15"/>
                                            </p:txEl>
                                          </p:spTgt>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
                                            <p:txEl>
                                              <p:pRg st="16" end="16"/>
                                            </p:txEl>
                                          </p:spTgt>
                                        </p:tgtEl>
                                        <p:attrNameLst>
                                          <p:attrName>style.visibility</p:attrName>
                                        </p:attrNameLst>
                                      </p:cBhvr>
                                      <p:to>
                                        <p:strVal val="visible"/>
                                      </p:to>
                                    </p:set>
                                    <p:animEffect transition="in" filter="dissolve">
                                      <p:cBhvr>
                                        <p:cTn id="61"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dirty="0"/>
          </a:p>
        </p:txBody>
      </p:sp>
      <p:sp>
        <p:nvSpPr>
          <p:cNvPr id="3" name="Content Placeholder 2"/>
          <p:cNvSpPr>
            <a:spLocks noGrp="1"/>
          </p:cNvSpPr>
          <p:nvPr>
            <p:ph idx="1"/>
          </p:nvPr>
        </p:nvSpPr>
        <p:spPr>
          <a:xfrm>
            <a:off x="251520" y="1052736"/>
            <a:ext cx="8640960" cy="5400600"/>
          </a:xfrm>
        </p:spPr>
        <p:txBody>
          <a:bodyPr>
            <a:normAutofit/>
          </a:bodyPr>
          <a:lstStyle/>
          <a:p>
            <a:pPr>
              <a:lnSpc>
                <a:spcPct val="70000"/>
              </a:lnSpc>
            </a:pPr>
            <a:r>
              <a:rPr lang="en-US" b="1" dirty="0" smtClean="0"/>
              <a:t>Pros</a:t>
            </a:r>
          </a:p>
          <a:p>
            <a:pPr lvl="1">
              <a:lnSpc>
                <a:spcPct val="70000"/>
              </a:lnSpc>
            </a:pPr>
            <a:r>
              <a:rPr lang="en-US" dirty="0" smtClean="0"/>
              <a:t>Cheaper than training events</a:t>
            </a:r>
          </a:p>
          <a:p>
            <a:pPr lvl="1">
              <a:lnSpc>
                <a:spcPct val="70000"/>
              </a:lnSpc>
            </a:pPr>
            <a:r>
              <a:rPr lang="en-US" dirty="0" smtClean="0"/>
              <a:t>Individualized instructions, </a:t>
            </a:r>
            <a:r>
              <a:rPr lang="en-US" dirty="0"/>
              <a:t>Self-learning, self-</a:t>
            </a:r>
            <a:r>
              <a:rPr lang="en-US" dirty="0" smtClean="0"/>
              <a:t>improvement</a:t>
            </a:r>
          </a:p>
          <a:p>
            <a:pPr lvl="1">
              <a:lnSpc>
                <a:spcPct val="70000"/>
              </a:lnSpc>
            </a:pPr>
            <a:r>
              <a:rPr lang="en-US" dirty="0" smtClean="0"/>
              <a:t>Easy access, get trained anywhere, anytime</a:t>
            </a:r>
          </a:p>
          <a:p>
            <a:pPr lvl="1">
              <a:lnSpc>
                <a:spcPct val="70000"/>
              </a:lnSpc>
            </a:pPr>
            <a:r>
              <a:rPr lang="en-US" dirty="0" smtClean="0"/>
              <a:t>Qualitative</a:t>
            </a:r>
          </a:p>
          <a:p>
            <a:pPr lvl="1">
              <a:lnSpc>
                <a:spcPct val="70000"/>
              </a:lnSpc>
            </a:pPr>
            <a:r>
              <a:rPr lang="en-US" dirty="0" smtClean="0"/>
              <a:t>Able to link to various resources, different learning styles</a:t>
            </a:r>
          </a:p>
          <a:p>
            <a:pPr lvl="1">
              <a:lnSpc>
                <a:spcPct val="70000"/>
              </a:lnSpc>
            </a:pPr>
            <a:r>
              <a:rPr lang="en-US" dirty="0" smtClean="0"/>
              <a:t>online/offline/live interaction</a:t>
            </a:r>
          </a:p>
          <a:p>
            <a:pPr>
              <a:lnSpc>
                <a:spcPct val="70000"/>
              </a:lnSpc>
            </a:pPr>
            <a:r>
              <a:rPr lang="en-US" b="1" dirty="0" smtClean="0"/>
              <a:t>Cons</a:t>
            </a:r>
          </a:p>
          <a:p>
            <a:pPr lvl="1">
              <a:lnSpc>
                <a:spcPct val="70000"/>
              </a:lnSpc>
            </a:pPr>
            <a:r>
              <a:rPr lang="en-US" dirty="0" smtClean="0"/>
              <a:t>No self-discipline</a:t>
            </a:r>
          </a:p>
          <a:p>
            <a:pPr lvl="1">
              <a:lnSpc>
                <a:spcPct val="70000"/>
              </a:lnSpc>
            </a:pPr>
            <a:r>
              <a:rPr lang="en-US" dirty="0" smtClean="0"/>
              <a:t>No face-2-face interaction</a:t>
            </a:r>
          </a:p>
          <a:p>
            <a:pPr lvl="1">
              <a:lnSpc>
                <a:spcPct val="70000"/>
              </a:lnSpc>
            </a:pPr>
            <a:r>
              <a:rPr lang="en-US" dirty="0" smtClean="0"/>
              <a:t>Lack of input from trainers</a:t>
            </a:r>
          </a:p>
          <a:p>
            <a:pPr lvl="1">
              <a:lnSpc>
                <a:spcPct val="70000"/>
              </a:lnSpc>
            </a:pPr>
            <a:r>
              <a:rPr lang="en-US" dirty="0" smtClean="0"/>
              <a:t>Slow evolution</a:t>
            </a:r>
          </a:p>
          <a:p>
            <a:pPr lvl="1">
              <a:lnSpc>
                <a:spcPct val="70000"/>
              </a:lnSpc>
            </a:pPr>
            <a:r>
              <a:rPr lang="en-US" dirty="0" smtClean="0"/>
              <a:t>Lack of transformation power</a:t>
            </a:r>
          </a:p>
          <a:p>
            <a:pPr lvl="1">
              <a:lnSpc>
                <a:spcPct val="70000"/>
              </a:lnSpc>
            </a:pPr>
            <a:r>
              <a:rPr lang="en-US" dirty="0" smtClean="0"/>
              <a:t>No peripheral benefits</a:t>
            </a:r>
          </a:p>
          <a:p>
            <a:pPr marL="342900" lvl="1" indent="0">
              <a:lnSpc>
                <a:spcPct val="70000"/>
              </a:lnSpc>
              <a:buNone/>
            </a:pPr>
            <a:endParaRPr lang="en-US" dirty="0" smtClean="0"/>
          </a:p>
          <a:p>
            <a:pPr marL="0" indent="0">
              <a:lnSpc>
                <a:spcPct val="70000"/>
              </a:lnSpc>
              <a:buNone/>
            </a:pPr>
            <a:endParaRPr lang="en-US" dirty="0" smtClean="0"/>
          </a:p>
        </p:txBody>
      </p:sp>
      <p:sp>
        <p:nvSpPr>
          <p:cNvPr id="4" name="Date Placeholder 3"/>
          <p:cNvSpPr>
            <a:spLocks noGrp="1"/>
          </p:cNvSpPr>
          <p:nvPr>
            <p:ph type="dt" sz="half" idx="10"/>
          </p:nvPr>
        </p:nvSpPr>
        <p:spPr/>
        <p:txBody>
          <a:bodyPr/>
          <a:lstStyle/>
          <a:p>
            <a:fld id="{83B5ABD0-EC19-4A83-89AE-D84C2568D126}" type="datetime1">
              <a:rPr lang="en-GB" smtClean="0"/>
              <a:pPr/>
              <a:t>23/10/18</a:t>
            </a:fld>
            <a:endParaRPr lang="en-US" dirty="0"/>
          </a:p>
        </p:txBody>
      </p:sp>
      <p:sp>
        <p:nvSpPr>
          <p:cNvPr id="5" name="Title 4"/>
          <p:cNvSpPr>
            <a:spLocks noGrp="1"/>
          </p:cNvSpPr>
          <p:nvPr>
            <p:ph type="title"/>
          </p:nvPr>
        </p:nvSpPr>
        <p:spPr>
          <a:xfrm>
            <a:off x="2911086" y="258975"/>
            <a:ext cx="6125410" cy="505729"/>
          </a:xfrm>
        </p:spPr>
        <p:txBody>
          <a:bodyPr>
            <a:noAutofit/>
          </a:bodyPr>
          <a:lstStyle/>
          <a:p>
            <a:r>
              <a:rPr lang="en-US" sz="2800" dirty="0" smtClean="0"/>
              <a:t> What are E-Learning’s pros &amp; Cons?</a:t>
            </a:r>
            <a:endParaRPr lang="en-US" sz="2800" dirty="0"/>
          </a:p>
        </p:txBody>
      </p:sp>
    </p:spTree>
    <p:extLst>
      <p:ext uri="{BB962C8B-B14F-4D97-AF65-F5344CB8AC3E}">
        <p14:creationId xmlns:p14="http://schemas.microsoft.com/office/powerpoint/2010/main" val="3725052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ssolve">
                                      <p:cBhvr>
                                        <p:cTn id="33" dur="500"/>
                                        <p:tgtEl>
                                          <p:spTgt spid="3">
                                            <p:txEl>
                                              <p:pRg st="8" end="8"/>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dissolve">
                                      <p:cBhvr>
                                        <p:cTn id="36" dur="500"/>
                                        <p:tgtEl>
                                          <p:spTgt spid="3">
                                            <p:txEl>
                                              <p:pRg st="9" end="9"/>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dissolve">
                                      <p:cBhvr>
                                        <p:cTn id="39" dur="500"/>
                                        <p:tgtEl>
                                          <p:spTgt spid="3">
                                            <p:txEl>
                                              <p:pRg st="10" end="10"/>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dissolve">
                                      <p:cBhvr>
                                        <p:cTn id="42" dur="500"/>
                                        <p:tgtEl>
                                          <p:spTgt spid="3">
                                            <p:txEl>
                                              <p:pRg st="11" end="11"/>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dissolve">
                                      <p:cBhvr>
                                        <p:cTn id="45" dur="500"/>
                                        <p:tgtEl>
                                          <p:spTgt spid="3">
                                            <p:txEl>
                                              <p:pRg st="12" end="12"/>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dissolve">
                                      <p:cBhvr>
                                        <p:cTn id="4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dirty="0"/>
          </a:p>
        </p:txBody>
      </p:sp>
      <p:sp>
        <p:nvSpPr>
          <p:cNvPr id="3" name="Content Placeholder 2"/>
          <p:cNvSpPr>
            <a:spLocks noGrp="1"/>
          </p:cNvSpPr>
          <p:nvPr>
            <p:ph idx="1"/>
          </p:nvPr>
        </p:nvSpPr>
        <p:spPr>
          <a:xfrm>
            <a:off x="251520" y="1238285"/>
            <a:ext cx="8640960" cy="5071035"/>
          </a:xfrm>
        </p:spPr>
        <p:txBody>
          <a:bodyPr/>
          <a:lstStyle/>
          <a:p>
            <a:pPr marL="0" indent="0">
              <a:buNone/>
            </a:pPr>
            <a:r>
              <a:rPr lang="en-US" b="1" dirty="0" smtClean="0"/>
              <a:t>Tip 1</a:t>
            </a:r>
            <a:r>
              <a:rPr lang="en-US" dirty="0" smtClean="0"/>
              <a:t>: Put goal-setting skills into practices</a:t>
            </a:r>
          </a:p>
          <a:p>
            <a:pPr marL="0" indent="0">
              <a:buNone/>
            </a:pPr>
            <a:r>
              <a:rPr lang="en-US" b="1" dirty="0" smtClean="0"/>
              <a:t>Tip 2</a:t>
            </a:r>
            <a:r>
              <a:rPr lang="en-US" dirty="0" smtClean="0"/>
              <a:t>: Develop research-based eLearning activities</a:t>
            </a:r>
          </a:p>
          <a:p>
            <a:pPr marL="0" indent="0">
              <a:buNone/>
            </a:pPr>
            <a:r>
              <a:rPr lang="en-US" b="1" dirty="0" smtClean="0"/>
              <a:t>Tip 3</a:t>
            </a:r>
            <a:r>
              <a:rPr lang="en-US" dirty="0" smtClean="0"/>
              <a:t>: Encourage online Leaners to evaluate their cognitions</a:t>
            </a:r>
          </a:p>
          <a:p>
            <a:pPr marL="0" indent="0">
              <a:buNone/>
            </a:pPr>
            <a:r>
              <a:rPr lang="en-US" b="1" dirty="0" smtClean="0"/>
              <a:t>Tip 4</a:t>
            </a:r>
            <a:r>
              <a:rPr lang="en-US" dirty="0" smtClean="0"/>
              <a:t>: Stress the importance of time management</a:t>
            </a:r>
          </a:p>
          <a:p>
            <a:pPr marL="0" indent="0">
              <a:buNone/>
            </a:pPr>
            <a:r>
              <a:rPr lang="en-US" b="1" dirty="0" smtClean="0"/>
              <a:t>Tip 5</a:t>
            </a:r>
            <a:r>
              <a:rPr lang="en-US" dirty="0" smtClean="0"/>
              <a:t>: Incorporated a broad range of eLearning activities</a:t>
            </a:r>
          </a:p>
          <a:p>
            <a:pPr marL="0" indent="0">
              <a:buNone/>
            </a:pPr>
            <a:r>
              <a:rPr lang="en-US" b="1" dirty="0" smtClean="0"/>
              <a:t>Tip 6</a:t>
            </a:r>
            <a:r>
              <a:rPr lang="en-US" dirty="0" smtClean="0"/>
              <a:t>: Develop personal </a:t>
            </a:r>
            <a:r>
              <a:rPr lang="en-US" dirty="0"/>
              <a:t>l</a:t>
            </a:r>
            <a:r>
              <a:rPr lang="en-US" dirty="0" smtClean="0"/>
              <a:t>earning </a:t>
            </a:r>
            <a:r>
              <a:rPr lang="en-US" dirty="0"/>
              <a:t>p</a:t>
            </a:r>
            <a:r>
              <a:rPr lang="en-US" dirty="0" smtClean="0"/>
              <a:t>aths</a:t>
            </a:r>
          </a:p>
          <a:p>
            <a:pPr marL="0" indent="0">
              <a:buNone/>
            </a:pPr>
            <a:r>
              <a:rPr lang="en-US" b="1" dirty="0" smtClean="0"/>
              <a:t>Tip 7</a:t>
            </a:r>
            <a:r>
              <a:rPr lang="en-US" dirty="0" smtClean="0"/>
              <a:t>: Incorporate online </a:t>
            </a:r>
            <a:r>
              <a:rPr lang="en-US" dirty="0"/>
              <a:t>g</a:t>
            </a:r>
            <a:r>
              <a:rPr lang="en-US" dirty="0" smtClean="0"/>
              <a:t>roup </a:t>
            </a:r>
            <a:r>
              <a:rPr lang="en-US" dirty="0"/>
              <a:t>c</a:t>
            </a:r>
            <a:r>
              <a:rPr lang="en-US" dirty="0" smtClean="0"/>
              <a:t>ollaboration activities</a:t>
            </a:r>
          </a:p>
          <a:p>
            <a:pPr marL="0" indent="0">
              <a:buNone/>
            </a:pPr>
            <a:r>
              <a:rPr lang="en-US" b="1" dirty="0" smtClean="0"/>
              <a:t>Tip 8</a:t>
            </a:r>
            <a:r>
              <a:rPr lang="en-US" dirty="0" smtClean="0"/>
              <a:t>: Invite online </a:t>
            </a:r>
            <a:r>
              <a:rPr lang="en-US" dirty="0"/>
              <a:t>l</a:t>
            </a:r>
            <a:r>
              <a:rPr lang="en-US" dirty="0" smtClean="0"/>
              <a:t>earners to step </a:t>
            </a:r>
            <a:r>
              <a:rPr lang="en-US" dirty="0"/>
              <a:t>o</a:t>
            </a:r>
            <a:r>
              <a:rPr lang="en-US" dirty="0" smtClean="0"/>
              <a:t>ut </a:t>
            </a:r>
            <a:r>
              <a:rPr lang="en-US" dirty="0"/>
              <a:t>o</a:t>
            </a:r>
            <a:r>
              <a:rPr lang="en-US" dirty="0" smtClean="0"/>
              <a:t>f </a:t>
            </a:r>
            <a:r>
              <a:rPr lang="en-US" dirty="0"/>
              <a:t>t</a:t>
            </a:r>
            <a:r>
              <a:rPr lang="en-US" dirty="0" smtClean="0"/>
              <a:t>heir </a:t>
            </a:r>
            <a:r>
              <a:rPr lang="en-US" dirty="0"/>
              <a:t>c</a:t>
            </a:r>
            <a:r>
              <a:rPr lang="en-US" dirty="0" smtClean="0"/>
              <a:t>omfort zone</a:t>
            </a:r>
          </a:p>
          <a:p>
            <a:endParaRPr lang="en-US" dirty="0"/>
          </a:p>
        </p:txBody>
      </p:sp>
      <p:sp>
        <p:nvSpPr>
          <p:cNvPr id="4" name="Date Placeholder 3"/>
          <p:cNvSpPr>
            <a:spLocks noGrp="1"/>
          </p:cNvSpPr>
          <p:nvPr>
            <p:ph type="dt" sz="half" idx="10"/>
          </p:nvPr>
        </p:nvSpPr>
        <p:spPr/>
        <p:txBody>
          <a:bodyPr/>
          <a:lstStyle/>
          <a:p>
            <a:fld id="{83B5ABD0-EC19-4A83-89AE-D84C2568D126}" type="datetime1">
              <a:rPr lang="en-GB" smtClean="0"/>
              <a:pPr/>
              <a:t>23/10/18</a:t>
            </a:fld>
            <a:endParaRPr lang="en-US" dirty="0"/>
          </a:p>
        </p:txBody>
      </p:sp>
      <p:sp>
        <p:nvSpPr>
          <p:cNvPr id="5" name="Title 4"/>
          <p:cNvSpPr>
            <a:spLocks noGrp="1"/>
          </p:cNvSpPr>
          <p:nvPr>
            <p:ph type="title"/>
          </p:nvPr>
        </p:nvSpPr>
        <p:spPr>
          <a:xfrm>
            <a:off x="2911086" y="258975"/>
            <a:ext cx="6485450" cy="505729"/>
          </a:xfrm>
        </p:spPr>
        <p:txBody>
          <a:bodyPr>
            <a:normAutofit fontScale="90000"/>
          </a:bodyPr>
          <a:lstStyle/>
          <a:p>
            <a:r>
              <a:rPr lang="en-US" dirty="0" smtClean="0"/>
              <a:t>How to design E-Learning courses?</a:t>
            </a:r>
            <a:endParaRPr lang="en-US" dirty="0"/>
          </a:p>
        </p:txBody>
      </p:sp>
    </p:spTree>
    <p:extLst>
      <p:ext uri="{BB962C8B-B14F-4D97-AF65-F5344CB8AC3E}">
        <p14:creationId xmlns:p14="http://schemas.microsoft.com/office/powerpoint/2010/main" val="1145723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dirty="0"/>
          </a:p>
        </p:txBody>
      </p:sp>
      <p:sp>
        <p:nvSpPr>
          <p:cNvPr id="3" name="Content Placeholder 2"/>
          <p:cNvSpPr>
            <a:spLocks noGrp="1"/>
          </p:cNvSpPr>
          <p:nvPr>
            <p:ph idx="1"/>
          </p:nvPr>
        </p:nvSpPr>
        <p:spPr/>
        <p:txBody>
          <a:bodyPr>
            <a:normAutofit fontScale="92500" lnSpcReduction="20000"/>
          </a:bodyPr>
          <a:lstStyle/>
          <a:p>
            <a:r>
              <a:rPr lang="en-US" b="1" dirty="0"/>
              <a:t>Popular Open-Source LMSs</a:t>
            </a:r>
          </a:p>
          <a:p>
            <a:pPr lvl="1"/>
            <a:r>
              <a:rPr lang="en-US" dirty="0"/>
              <a:t>Moodle</a:t>
            </a:r>
          </a:p>
          <a:p>
            <a:pPr lvl="1"/>
            <a:r>
              <a:rPr lang="en-US" dirty="0" err="1"/>
              <a:t>Chamilo</a:t>
            </a:r>
            <a:endParaRPr lang="en-US" dirty="0"/>
          </a:p>
          <a:p>
            <a:pPr lvl="1"/>
            <a:r>
              <a:rPr lang="en-US" dirty="0" err="1"/>
              <a:t>Totara</a:t>
            </a:r>
            <a:r>
              <a:rPr lang="en-US" dirty="0"/>
              <a:t> Learn</a:t>
            </a:r>
          </a:p>
          <a:p>
            <a:pPr lvl="1"/>
            <a:r>
              <a:rPr lang="en-US" dirty="0"/>
              <a:t>Canvas</a:t>
            </a:r>
          </a:p>
          <a:p>
            <a:pPr lvl="1"/>
            <a:r>
              <a:rPr lang="en-US" dirty="0"/>
              <a:t>Open </a:t>
            </a:r>
            <a:r>
              <a:rPr lang="en-US" dirty="0" err="1" smtClean="0"/>
              <a:t>edX</a:t>
            </a:r>
            <a:endParaRPr lang="en-US" b="1" dirty="0" smtClean="0"/>
          </a:p>
          <a:p>
            <a:r>
              <a:rPr lang="en-US" b="1" dirty="0" smtClean="0"/>
              <a:t>Tips for choosing a LMS</a:t>
            </a:r>
          </a:p>
          <a:p>
            <a:pPr lvl="1"/>
            <a:r>
              <a:rPr lang="en-US" dirty="0" smtClean="0"/>
              <a:t>Is it scalable</a:t>
            </a:r>
          </a:p>
          <a:p>
            <a:pPr lvl="1"/>
            <a:r>
              <a:rPr lang="en-US" dirty="0" smtClean="0"/>
              <a:t>Can you add rich media, e.g., podcasts, videos etc.</a:t>
            </a:r>
          </a:p>
          <a:p>
            <a:pPr lvl="1"/>
            <a:r>
              <a:rPr lang="en-US" dirty="0" smtClean="0"/>
              <a:t>Can you add assessments as past of your course</a:t>
            </a:r>
          </a:p>
          <a:p>
            <a:pPr lvl="1"/>
            <a:r>
              <a:rPr lang="en-US" dirty="0" smtClean="0"/>
              <a:t>Can you issue certificates of completion</a:t>
            </a:r>
          </a:p>
          <a:p>
            <a:pPr lvl="1"/>
            <a:r>
              <a:rPr lang="en-US" dirty="0" smtClean="0"/>
              <a:t>Can you brand the course in the way your choose</a:t>
            </a:r>
          </a:p>
        </p:txBody>
      </p:sp>
      <p:sp>
        <p:nvSpPr>
          <p:cNvPr id="4" name="Date Placeholder 3"/>
          <p:cNvSpPr>
            <a:spLocks noGrp="1"/>
          </p:cNvSpPr>
          <p:nvPr>
            <p:ph type="dt" sz="half" idx="10"/>
          </p:nvPr>
        </p:nvSpPr>
        <p:spPr/>
        <p:txBody>
          <a:bodyPr/>
          <a:lstStyle/>
          <a:p>
            <a:fld id="{83B5ABD0-EC19-4A83-89AE-D84C2568D126}" type="datetime1">
              <a:rPr lang="en-GB" smtClean="0"/>
              <a:pPr/>
              <a:t>23/10/18</a:t>
            </a:fld>
            <a:endParaRPr lang="en-US" dirty="0"/>
          </a:p>
        </p:txBody>
      </p:sp>
      <p:sp>
        <p:nvSpPr>
          <p:cNvPr id="5" name="Title 4"/>
          <p:cNvSpPr>
            <a:spLocks noGrp="1"/>
          </p:cNvSpPr>
          <p:nvPr>
            <p:ph type="title"/>
          </p:nvPr>
        </p:nvSpPr>
        <p:spPr/>
        <p:txBody>
          <a:bodyPr>
            <a:noAutofit/>
          </a:bodyPr>
          <a:lstStyle/>
          <a:p>
            <a:r>
              <a:rPr lang="en-US" sz="2800" dirty="0" smtClean="0"/>
              <a:t>How to choose a Learning </a:t>
            </a:r>
            <a:r>
              <a:rPr lang="en-US" sz="2800" dirty="0"/>
              <a:t>Management </a:t>
            </a:r>
            <a:r>
              <a:rPr lang="en-US" sz="2800" dirty="0" smtClean="0"/>
              <a:t>Systems (LMS)</a:t>
            </a:r>
            <a:endParaRPr lang="en-US" sz="2800" dirty="0"/>
          </a:p>
        </p:txBody>
      </p:sp>
    </p:spTree>
    <p:extLst>
      <p:ext uri="{BB962C8B-B14F-4D97-AF65-F5344CB8AC3E}">
        <p14:creationId xmlns:p14="http://schemas.microsoft.com/office/powerpoint/2010/main" val="3355069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ssolve">
                                      <p:cBhvr>
                                        <p:cTn id="33" dur="500"/>
                                        <p:tgtEl>
                                          <p:spTgt spid="3">
                                            <p:txEl>
                                              <p:pRg st="8" end="8"/>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dissolve">
                                      <p:cBhvr>
                                        <p:cTn id="36" dur="500"/>
                                        <p:tgtEl>
                                          <p:spTgt spid="3">
                                            <p:txEl>
                                              <p:pRg st="9" end="9"/>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dissolve">
                                      <p:cBhvr>
                                        <p:cTn id="39" dur="500"/>
                                        <p:tgtEl>
                                          <p:spTgt spid="3">
                                            <p:txEl>
                                              <p:pRg st="10" end="10"/>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dissolv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dirty="0"/>
          </a:p>
        </p:txBody>
      </p:sp>
      <p:sp>
        <p:nvSpPr>
          <p:cNvPr id="3" name="Content Placeholder 2"/>
          <p:cNvSpPr>
            <a:spLocks noGrp="1"/>
          </p:cNvSpPr>
          <p:nvPr>
            <p:ph idx="1"/>
          </p:nvPr>
        </p:nvSpPr>
        <p:spPr>
          <a:xfrm>
            <a:off x="251520" y="1052736"/>
            <a:ext cx="8640960" cy="5071035"/>
          </a:xfrm>
        </p:spPr>
        <p:txBody>
          <a:bodyPr>
            <a:normAutofit fontScale="92500" lnSpcReduction="10000"/>
          </a:bodyPr>
          <a:lstStyle/>
          <a:p>
            <a:r>
              <a:rPr lang="en-US" dirty="0">
                <a:solidFill>
                  <a:srgbClr val="1C3046"/>
                </a:solidFill>
              </a:rPr>
              <a:t>Mobile </a:t>
            </a:r>
            <a:r>
              <a:rPr lang="en-US" dirty="0" smtClean="0">
                <a:solidFill>
                  <a:srgbClr val="1C3046"/>
                </a:solidFill>
              </a:rPr>
              <a:t>Learning (m-Learning)</a:t>
            </a:r>
            <a:endParaRPr lang="en-US" dirty="0">
              <a:solidFill>
                <a:srgbClr val="1C3046"/>
              </a:solidFill>
            </a:endParaRPr>
          </a:p>
          <a:p>
            <a:r>
              <a:rPr lang="en-US" dirty="0">
                <a:solidFill>
                  <a:srgbClr val="1C3046"/>
                </a:solidFill>
              </a:rPr>
              <a:t>Social and Collaborative learning</a:t>
            </a:r>
          </a:p>
          <a:p>
            <a:r>
              <a:rPr lang="en-US" dirty="0" err="1">
                <a:solidFill>
                  <a:srgbClr val="1C3046"/>
                </a:solidFill>
              </a:rPr>
              <a:t>Microlearning</a:t>
            </a:r>
            <a:endParaRPr lang="en-US" dirty="0">
              <a:solidFill>
                <a:srgbClr val="1C3046"/>
              </a:solidFill>
            </a:endParaRPr>
          </a:p>
          <a:p>
            <a:r>
              <a:rPr lang="en-US" dirty="0" err="1">
                <a:solidFill>
                  <a:srgbClr val="1C3046"/>
                </a:solidFill>
              </a:rPr>
              <a:t>Gamification</a:t>
            </a:r>
            <a:endParaRPr lang="en-US" dirty="0">
              <a:solidFill>
                <a:srgbClr val="1C3046"/>
              </a:solidFill>
            </a:endParaRPr>
          </a:p>
          <a:p>
            <a:r>
              <a:rPr lang="en-US" dirty="0">
                <a:solidFill>
                  <a:srgbClr val="1C3046"/>
                </a:solidFill>
              </a:rPr>
              <a:t>Improved tracking </a:t>
            </a:r>
          </a:p>
          <a:p>
            <a:r>
              <a:rPr lang="en-US" dirty="0" smtClean="0">
                <a:solidFill>
                  <a:srgbClr val="1C3046"/>
                </a:solidFill>
              </a:rPr>
              <a:t>Emphasizing Quality </a:t>
            </a:r>
            <a:r>
              <a:rPr lang="en-US" dirty="0">
                <a:solidFill>
                  <a:srgbClr val="1C3046"/>
                </a:solidFill>
              </a:rPr>
              <a:t>over quantity</a:t>
            </a:r>
          </a:p>
          <a:p>
            <a:r>
              <a:rPr lang="en-US" dirty="0">
                <a:solidFill>
                  <a:srgbClr val="1C3046"/>
                </a:solidFill>
              </a:rPr>
              <a:t>MOOC (Massive Open Online Courses)</a:t>
            </a:r>
          </a:p>
          <a:p>
            <a:r>
              <a:rPr lang="en-US" dirty="0" smtClean="0">
                <a:solidFill>
                  <a:srgbClr val="1C3046"/>
                </a:solidFill>
              </a:rPr>
              <a:t>TED</a:t>
            </a:r>
          </a:p>
          <a:p>
            <a:r>
              <a:rPr lang="en-US" dirty="0" smtClean="0">
                <a:solidFill>
                  <a:srgbClr val="1C3046"/>
                </a:solidFill>
              </a:rPr>
              <a:t>Virtual Reality (VR) and Augmented Reality (AR)</a:t>
            </a:r>
          </a:p>
          <a:p>
            <a:r>
              <a:rPr lang="en-US" dirty="0" smtClean="0">
                <a:solidFill>
                  <a:srgbClr val="1C3046"/>
                </a:solidFill>
                <a:hlinkClick r:id="rId2"/>
              </a:rPr>
              <a:t>Google whisper course </a:t>
            </a:r>
            <a:endParaRPr lang="en-US" dirty="0" smtClean="0">
              <a:solidFill>
                <a:srgbClr val="1C3046"/>
              </a:solidFill>
            </a:endParaRPr>
          </a:p>
          <a:p>
            <a:r>
              <a:rPr lang="en-US" dirty="0" smtClean="0">
                <a:solidFill>
                  <a:srgbClr val="1C3046"/>
                </a:solidFill>
              </a:rPr>
              <a:t>AI has entered</a:t>
            </a:r>
            <a:endParaRPr lang="en-US" dirty="0">
              <a:solidFill>
                <a:srgbClr val="1C3046"/>
              </a:solidFill>
            </a:endParaRPr>
          </a:p>
        </p:txBody>
      </p:sp>
      <p:sp>
        <p:nvSpPr>
          <p:cNvPr id="4" name="Date Placeholder 3"/>
          <p:cNvSpPr>
            <a:spLocks noGrp="1"/>
          </p:cNvSpPr>
          <p:nvPr>
            <p:ph type="dt" sz="half" idx="10"/>
          </p:nvPr>
        </p:nvSpPr>
        <p:spPr/>
        <p:txBody>
          <a:bodyPr/>
          <a:lstStyle/>
          <a:p>
            <a:fld id="{83B5ABD0-EC19-4A83-89AE-D84C2568D126}" type="datetime1">
              <a:rPr lang="en-GB" smtClean="0"/>
              <a:pPr/>
              <a:t>23/10/18</a:t>
            </a:fld>
            <a:endParaRPr lang="en-US" dirty="0"/>
          </a:p>
        </p:txBody>
      </p:sp>
      <p:sp>
        <p:nvSpPr>
          <p:cNvPr id="5" name="Title 4"/>
          <p:cNvSpPr>
            <a:spLocks noGrp="1"/>
          </p:cNvSpPr>
          <p:nvPr>
            <p:ph type="title"/>
          </p:nvPr>
        </p:nvSpPr>
        <p:spPr>
          <a:xfrm>
            <a:off x="2911086" y="258975"/>
            <a:ext cx="6413442" cy="505729"/>
          </a:xfrm>
        </p:spPr>
        <p:txBody>
          <a:bodyPr>
            <a:noAutofit/>
          </a:bodyPr>
          <a:lstStyle/>
          <a:p>
            <a:r>
              <a:rPr lang="en-US" sz="2800" dirty="0" smtClean="0"/>
              <a:t>What are latest </a:t>
            </a:r>
            <a:r>
              <a:rPr lang="en-US" sz="2800" dirty="0"/>
              <a:t>t</a:t>
            </a:r>
            <a:r>
              <a:rPr lang="en-US" sz="2800" dirty="0" smtClean="0"/>
              <a:t>rends for E-Learning?</a:t>
            </a:r>
            <a:endParaRPr lang="en-US" sz="2800" dirty="0"/>
          </a:p>
        </p:txBody>
      </p:sp>
    </p:spTree>
    <p:extLst>
      <p:ext uri="{BB962C8B-B14F-4D97-AF65-F5344CB8AC3E}">
        <p14:creationId xmlns:p14="http://schemas.microsoft.com/office/powerpoint/2010/main" val="153606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dirty="0"/>
          </a:p>
        </p:txBody>
      </p:sp>
      <p:sp>
        <p:nvSpPr>
          <p:cNvPr id="3" name="Content Placeholder 2"/>
          <p:cNvSpPr>
            <a:spLocks noGrp="1"/>
          </p:cNvSpPr>
          <p:nvPr>
            <p:ph idx="1"/>
          </p:nvPr>
        </p:nvSpPr>
        <p:spPr/>
        <p:txBody>
          <a:bodyPr/>
          <a:lstStyle/>
          <a:p>
            <a:r>
              <a:rPr lang="en-US" dirty="0" smtClean="0"/>
              <a:t>Creative Training Techniques Handbook: Tips, Tactics, and </a:t>
            </a:r>
            <a:r>
              <a:rPr lang="en-US" dirty="0" err="1" smtClean="0"/>
              <a:t>HowTo’s</a:t>
            </a:r>
            <a:r>
              <a:rPr lang="en-US" dirty="0" smtClean="0"/>
              <a:t> for delivering effective training. (2003) </a:t>
            </a:r>
            <a:r>
              <a:rPr lang="en-US" i="1" dirty="0" smtClean="0"/>
              <a:t>Robert, W. Pike</a:t>
            </a:r>
            <a:r>
              <a:rPr lang="en-US" dirty="0" smtClean="0"/>
              <a:t>, Human Resource Development Press.</a:t>
            </a:r>
          </a:p>
          <a:p>
            <a:r>
              <a:rPr lang="en-US" dirty="0" smtClean="0"/>
              <a:t> The Adult Learner. (2012) </a:t>
            </a:r>
            <a:r>
              <a:rPr lang="en-US" i="1" dirty="0" smtClean="0"/>
              <a:t>Malcolm S. Knowles</a:t>
            </a:r>
            <a:r>
              <a:rPr lang="en-US" dirty="0" smtClean="0"/>
              <a:t>, </a:t>
            </a:r>
            <a:r>
              <a:rPr lang="en-US" dirty="0" err="1" smtClean="0"/>
              <a:t>Routledge</a:t>
            </a:r>
            <a:r>
              <a:rPr lang="en-US" dirty="0"/>
              <a:t>.</a:t>
            </a:r>
            <a:endParaRPr lang="en-US" dirty="0" smtClean="0"/>
          </a:p>
          <a:p>
            <a:r>
              <a:rPr lang="en-US" dirty="0" smtClean="0"/>
              <a:t>Training Material Development Guide. </a:t>
            </a:r>
            <a:r>
              <a:rPr lang="en-US" dirty="0"/>
              <a:t>(2012)</a:t>
            </a:r>
            <a:r>
              <a:rPr lang="en-US" dirty="0" smtClean="0"/>
              <a:t> </a:t>
            </a:r>
            <a:r>
              <a:rPr lang="en-US" i="1" dirty="0" smtClean="0"/>
              <a:t>Mo </a:t>
            </a:r>
            <a:r>
              <a:rPr lang="en-US" i="1" dirty="0" err="1" smtClean="0"/>
              <a:t>Hamza</a:t>
            </a:r>
            <a:r>
              <a:rPr lang="en-US" dirty="0"/>
              <a:t>.</a:t>
            </a:r>
            <a:r>
              <a:rPr lang="en-US" dirty="0" smtClean="0"/>
              <a:t> ISBN 978-91-7383-303-5</a:t>
            </a:r>
          </a:p>
          <a:p>
            <a:r>
              <a:rPr lang="en-US" dirty="0" smtClean="0"/>
              <a:t>eLearning Industry</a:t>
            </a:r>
            <a:r>
              <a:rPr lang="en-US" dirty="0"/>
              <a:t>: </a:t>
            </a:r>
            <a:r>
              <a:rPr lang="en-US" dirty="0">
                <a:hlinkClick r:id="rId2"/>
              </a:rPr>
              <a:t>https://elearningindustry.com</a:t>
            </a:r>
            <a:r>
              <a:rPr lang="en-US" dirty="0" smtClean="0">
                <a:hlinkClick r:id="rId2"/>
              </a:rPr>
              <a:t>/</a:t>
            </a:r>
            <a:r>
              <a:rPr lang="en-US" dirty="0" smtClean="0"/>
              <a:t> </a:t>
            </a:r>
          </a:p>
          <a:p>
            <a:endParaRPr lang="en-US" dirty="0" smtClean="0"/>
          </a:p>
        </p:txBody>
      </p:sp>
      <p:sp>
        <p:nvSpPr>
          <p:cNvPr id="4" name="Date Placeholder 3"/>
          <p:cNvSpPr>
            <a:spLocks noGrp="1"/>
          </p:cNvSpPr>
          <p:nvPr>
            <p:ph type="dt" sz="half" idx="10"/>
          </p:nvPr>
        </p:nvSpPr>
        <p:spPr/>
        <p:txBody>
          <a:bodyPr/>
          <a:lstStyle/>
          <a:p>
            <a:fld id="{83B5ABD0-EC19-4A83-89AE-D84C2568D126}" type="datetime1">
              <a:rPr lang="en-GB" smtClean="0"/>
              <a:pPr/>
              <a:t>23/10/18</a:t>
            </a:fld>
            <a:endParaRPr lang="en-US" dirty="0"/>
          </a:p>
        </p:txBody>
      </p:sp>
      <p:sp>
        <p:nvSpPr>
          <p:cNvPr id="5" name="Title 4"/>
          <p:cNvSpPr>
            <a:spLocks noGrp="1"/>
          </p:cNvSpPr>
          <p:nvPr>
            <p:ph type="title"/>
          </p:nvPr>
        </p:nvSpPr>
        <p:spPr/>
        <p:txBody>
          <a:bodyPr>
            <a:noAutofit/>
          </a:bodyPr>
          <a:lstStyle/>
          <a:p>
            <a:r>
              <a:rPr lang="en-US" sz="2800" dirty="0" smtClean="0"/>
              <a:t>Where to find more information?</a:t>
            </a:r>
            <a:endParaRPr lang="en-US" sz="2800" dirty="0"/>
          </a:p>
        </p:txBody>
      </p:sp>
    </p:spTree>
    <p:extLst>
      <p:ext uri="{BB962C8B-B14F-4D97-AF65-F5344CB8AC3E}">
        <p14:creationId xmlns:p14="http://schemas.microsoft.com/office/powerpoint/2010/main" val="28762037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Webinars and invited talks</a:t>
            </a:r>
          </a:p>
          <a:p>
            <a:pPr lvl="1"/>
            <a:r>
              <a:rPr lang="en-US" dirty="0">
                <a:solidFill>
                  <a:srgbClr val="1C3046"/>
                </a:solidFill>
              </a:rPr>
              <a:t>Creative Training </a:t>
            </a:r>
            <a:r>
              <a:rPr lang="en-US" dirty="0" smtClean="0">
                <a:solidFill>
                  <a:srgbClr val="1C3046"/>
                </a:solidFill>
              </a:rPr>
              <a:t>Techniques</a:t>
            </a:r>
            <a:endParaRPr lang="en-US" dirty="0" smtClean="0"/>
          </a:p>
          <a:p>
            <a:pPr lvl="1"/>
            <a:r>
              <a:rPr lang="en-US" dirty="0" smtClean="0"/>
              <a:t>How to develop training materials</a:t>
            </a:r>
          </a:p>
          <a:p>
            <a:pPr lvl="1"/>
            <a:r>
              <a:rPr lang="en-US" dirty="0" smtClean="0"/>
              <a:t>Design a eLearning course</a:t>
            </a:r>
          </a:p>
          <a:p>
            <a:pPr lvl="1"/>
            <a:r>
              <a:rPr lang="en-US" dirty="0"/>
              <a:t>O</a:t>
            </a:r>
            <a:r>
              <a:rPr lang="en-US" dirty="0" smtClean="0"/>
              <a:t>rganize a successful summer school</a:t>
            </a:r>
          </a:p>
          <a:p>
            <a:pPr lvl="1"/>
            <a:r>
              <a:rPr lang="en-US" dirty="0" err="1" smtClean="0">
                <a:solidFill>
                  <a:srgbClr val="1C3046"/>
                </a:solidFill>
              </a:rPr>
              <a:t>Gamification</a:t>
            </a:r>
            <a:endParaRPr lang="en-US" dirty="0" smtClean="0"/>
          </a:p>
          <a:p>
            <a:pPr lvl="1"/>
            <a:r>
              <a:rPr lang="en-US" dirty="0" smtClean="0"/>
              <a:t>Badging and certification</a:t>
            </a:r>
          </a:p>
          <a:p>
            <a:r>
              <a:rPr lang="en-US" b="1" dirty="0" smtClean="0"/>
              <a:t>Workshops</a:t>
            </a:r>
          </a:p>
          <a:p>
            <a:pPr lvl="1"/>
            <a:r>
              <a:rPr lang="en-US" dirty="0" smtClean="0"/>
              <a:t>Design an activating training</a:t>
            </a:r>
          </a:p>
          <a:p>
            <a:pPr lvl="1"/>
            <a:r>
              <a:rPr lang="en-US" dirty="0" smtClean="0"/>
              <a:t>Practice different training methods</a:t>
            </a:r>
          </a:p>
          <a:p>
            <a:pPr lvl="1"/>
            <a:r>
              <a:rPr lang="en-US" dirty="0" smtClean="0"/>
              <a:t>Handle difficult situations</a:t>
            </a:r>
          </a:p>
          <a:p>
            <a:pPr lvl="1"/>
            <a:r>
              <a:rPr lang="en-US" dirty="0" smtClean="0"/>
              <a:t>How to reduce training costs</a:t>
            </a:r>
          </a:p>
          <a:p>
            <a:pPr lvl="1"/>
            <a:r>
              <a:rPr lang="en-US" dirty="0" smtClean="0"/>
              <a:t>RI’s Roadmap for training the community</a:t>
            </a:r>
          </a:p>
        </p:txBody>
      </p:sp>
      <p:sp>
        <p:nvSpPr>
          <p:cNvPr id="4" name="Date Placeholder 3"/>
          <p:cNvSpPr>
            <a:spLocks noGrp="1"/>
          </p:cNvSpPr>
          <p:nvPr>
            <p:ph type="dt" sz="half" idx="10"/>
          </p:nvPr>
        </p:nvSpPr>
        <p:spPr/>
        <p:txBody>
          <a:bodyPr/>
          <a:lstStyle/>
          <a:p>
            <a:fld id="{83B5ABD0-EC19-4A83-89AE-D84C2568D126}" type="datetime1">
              <a:rPr lang="en-GB" smtClean="0"/>
              <a:pPr/>
              <a:t>23/10/18</a:t>
            </a:fld>
            <a:endParaRPr lang="en-US" dirty="0"/>
          </a:p>
        </p:txBody>
      </p:sp>
      <p:sp>
        <p:nvSpPr>
          <p:cNvPr id="5" name="Title 4"/>
          <p:cNvSpPr>
            <a:spLocks noGrp="1"/>
          </p:cNvSpPr>
          <p:nvPr>
            <p:ph type="title"/>
          </p:nvPr>
        </p:nvSpPr>
        <p:spPr/>
        <p:txBody>
          <a:bodyPr>
            <a:noAutofit/>
          </a:bodyPr>
          <a:lstStyle/>
          <a:p>
            <a:r>
              <a:rPr lang="en-US" sz="2800" dirty="0" smtClean="0"/>
              <a:t>Future “Train the Trainer” Courses</a:t>
            </a:r>
            <a:endParaRPr lang="en-US" sz="2800" dirty="0"/>
          </a:p>
        </p:txBody>
      </p:sp>
    </p:spTree>
    <p:extLst>
      <p:ext uri="{BB962C8B-B14F-4D97-AF65-F5344CB8AC3E}">
        <p14:creationId xmlns:p14="http://schemas.microsoft.com/office/powerpoint/2010/main" val="39357683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1886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dirty="0"/>
          </a:p>
        </p:txBody>
      </p:sp>
      <p:sp>
        <p:nvSpPr>
          <p:cNvPr id="3" name="Content Placeholder 2"/>
          <p:cNvSpPr>
            <a:spLocks noGrp="1"/>
          </p:cNvSpPr>
          <p:nvPr>
            <p:ph idx="1"/>
          </p:nvPr>
        </p:nvSpPr>
        <p:spPr/>
        <p:txBody>
          <a:bodyPr/>
          <a:lstStyle/>
          <a:p>
            <a:r>
              <a:rPr lang="en-US" b="1" dirty="0" smtClean="0"/>
              <a:t>Vote for interested </a:t>
            </a:r>
            <a:r>
              <a:rPr lang="en-US" b="1" dirty="0" err="1" smtClean="0"/>
              <a:t>topics</a:t>
            </a:r>
            <a:r>
              <a:rPr lang="en-US" dirty="0" err="1" smtClean="0"/>
              <a:t>:</a:t>
            </a:r>
            <a:r>
              <a:rPr lang="en-US" sz="1800" dirty="0" err="1" smtClean="0">
                <a:hlinkClick r:id="rId2"/>
              </a:rPr>
              <a:t>https</a:t>
            </a:r>
            <a:r>
              <a:rPr lang="en-US" sz="1800" dirty="0">
                <a:hlinkClick r:id="rId2"/>
              </a:rPr>
              <a:t>://www.quiz-maker.com/</a:t>
            </a:r>
            <a:r>
              <a:rPr lang="en-US" sz="1800" dirty="0" smtClean="0">
                <a:hlinkClick r:id="rId2"/>
              </a:rPr>
              <a:t>Q9UD6FS</a:t>
            </a:r>
            <a:r>
              <a:rPr lang="en-US" sz="2000" dirty="0" smtClean="0"/>
              <a:t> </a:t>
            </a:r>
          </a:p>
          <a:p>
            <a:r>
              <a:rPr lang="en-US" b="1" dirty="0" smtClean="0"/>
              <a:t>Results</a:t>
            </a:r>
            <a:r>
              <a:rPr lang="en-US" dirty="0" smtClean="0"/>
              <a:t>: </a:t>
            </a:r>
            <a:r>
              <a:rPr lang="en-US" sz="1800" dirty="0" smtClean="0">
                <a:hlinkClick r:id="rId3"/>
              </a:rPr>
              <a:t>https</a:t>
            </a:r>
            <a:r>
              <a:rPr lang="en-US" sz="1800" dirty="0">
                <a:hlinkClick r:id="rId3"/>
              </a:rPr>
              <a:t>://www.quiz-maker.com/Account-Quiz-Results?qp=273895x2C80597c-4#tab-</a:t>
            </a:r>
            <a:r>
              <a:rPr lang="en-US" sz="1800" dirty="0" smtClean="0">
                <a:hlinkClick r:id="rId3"/>
              </a:rPr>
              <a:t>1</a:t>
            </a:r>
            <a:r>
              <a:rPr lang="en-US" sz="1800" dirty="0" smtClean="0"/>
              <a:t>  </a:t>
            </a:r>
            <a:endParaRPr lang="en-US" sz="1800" dirty="0"/>
          </a:p>
        </p:txBody>
      </p:sp>
      <p:sp>
        <p:nvSpPr>
          <p:cNvPr id="4" name="Date Placeholder 3"/>
          <p:cNvSpPr>
            <a:spLocks noGrp="1"/>
          </p:cNvSpPr>
          <p:nvPr>
            <p:ph type="dt" sz="half" idx="10"/>
          </p:nvPr>
        </p:nvSpPr>
        <p:spPr/>
        <p:txBody>
          <a:bodyPr/>
          <a:lstStyle/>
          <a:p>
            <a:fld id="{83B5ABD0-EC19-4A83-89AE-D84C2568D126}" type="datetime1">
              <a:rPr lang="en-GB" smtClean="0"/>
              <a:pPr/>
              <a:t>23/10/18</a:t>
            </a:fld>
            <a:endParaRPr lang="en-US" dirty="0"/>
          </a:p>
        </p:txBody>
      </p:sp>
      <p:sp>
        <p:nvSpPr>
          <p:cNvPr id="5" name="Title 4"/>
          <p:cNvSpPr>
            <a:spLocks noGrp="1"/>
          </p:cNvSpPr>
          <p:nvPr>
            <p:ph type="title"/>
          </p:nvPr>
        </p:nvSpPr>
        <p:spPr/>
        <p:txBody>
          <a:bodyPr>
            <a:normAutofit fontScale="90000"/>
          </a:bodyPr>
          <a:lstStyle/>
          <a:p>
            <a:r>
              <a:rPr lang="en-US" dirty="0" smtClean="0"/>
              <a:t>Which topics to cover?</a:t>
            </a:r>
            <a:endParaRPr lang="en-US" dirty="0"/>
          </a:p>
        </p:txBody>
      </p:sp>
      <p:pic>
        <p:nvPicPr>
          <p:cNvPr id="6" name="Picture 5" descr="Screen Shot 2018-10-19 at 17.08.3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465" y="2564904"/>
            <a:ext cx="8026983" cy="3744416"/>
          </a:xfrm>
          <a:prstGeom prst="rect">
            <a:avLst/>
          </a:prstGeom>
        </p:spPr>
      </p:pic>
      <p:sp>
        <p:nvSpPr>
          <p:cNvPr id="7" name="TextBox 6"/>
          <p:cNvSpPr txBox="1"/>
          <p:nvPr/>
        </p:nvSpPr>
        <p:spPr>
          <a:xfrm>
            <a:off x="6486608" y="2237496"/>
            <a:ext cx="184666" cy="300082"/>
          </a:xfrm>
          <a:prstGeom prst="rect">
            <a:avLst/>
          </a:prstGeom>
          <a:noFill/>
        </p:spPr>
        <p:txBody>
          <a:bodyPr wrap="none" rtlCol="0">
            <a:spAutoFit/>
          </a:bodyPr>
          <a:lstStyle/>
          <a:p>
            <a:pPr algn="l"/>
            <a:endParaRPr lang="en-US" sz="1350" b="1" dirty="0">
              <a:solidFill>
                <a:srgbClr val="1C3046"/>
              </a:solidFill>
              <a:ea typeface="Source Sans Pro" charset="0"/>
              <a:cs typeface="Source Sans Pro" charset="0"/>
            </a:endParaRPr>
          </a:p>
        </p:txBody>
      </p:sp>
    </p:spTree>
    <p:extLst>
      <p:ext uri="{BB962C8B-B14F-4D97-AF65-F5344CB8AC3E}">
        <p14:creationId xmlns:p14="http://schemas.microsoft.com/office/powerpoint/2010/main" val="9105295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dirty="0"/>
          </a:p>
        </p:txBody>
      </p:sp>
      <p:sp>
        <p:nvSpPr>
          <p:cNvPr id="3" name="Content Placeholder 2"/>
          <p:cNvSpPr>
            <a:spLocks noGrp="1"/>
          </p:cNvSpPr>
          <p:nvPr>
            <p:ph idx="1"/>
          </p:nvPr>
        </p:nvSpPr>
        <p:spPr/>
        <p:txBody>
          <a:bodyPr>
            <a:normAutofit/>
          </a:bodyPr>
          <a:lstStyle/>
          <a:p>
            <a:r>
              <a:rPr lang="en-US" dirty="0" smtClean="0">
                <a:solidFill>
                  <a:srgbClr val="1C3046"/>
                </a:solidFill>
              </a:rPr>
              <a:t>Help potential users to understand the technology</a:t>
            </a:r>
          </a:p>
          <a:p>
            <a:r>
              <a:rPr lang="en-US" dirty="0" smtClean="0">
                <a:solidFill>
                  <a:srgbClr val="1C3046"/>
                </a:solidFill>
              </a:rPr>
              <a:t>Successful </a:t>
            </a:r>
            <a:r>
              <a:rPr lang="en-US" dirty="0">
                <a:solidFill>
                  <a:srgbClr val="1C3046"/>
                </a:solidFill>
              </a:rPr>
              <a:t>training leads to </a:t>
            </a:r>
            <a:r>
              <a:rPr lang="en-US" dirty="0" smtClean="0">
                <a:solidFill>
                  <a:srgbClr val="1C3046"/>
                </a:solidFill>
              </a:rPr>
              <a:t>adoption </a:t>
            </a:r>
            <a:r>
              <a:rPr lang="en-US" dirty="0">
                <a:solidFill>
                  <a:srgbClr val="1C3046"/>
                </a:solidFill>
              </a:rPr>
              <a:t>and </a:t>
            </a:r>
            <a:r>
              <a:rPr lang="en-US" dirty="0" smtClean="0">
                <a:solidFill>
                  <a:srgbClr val="1C3046"/>
                </a:solidFill>
              </a:rPr>
              <a:t>impacts</a:t>
            </a:r>
          </a:p>
          <a:p>
            <a:r>
              <a:rPr lang="en-US" dirty="0" smtClean="0">
                <a:solidFill>
                  <a:srgbClr val="1C3046"/>
                </a:solidFill>
              </a:rPr>
              <a:t>RIs (urgent) needs for building or updating ICT system</a:t>
            </a:r>
          </a:p>
          <a:p>
            <a:r>
              <a:rPr lang="en-US" dirty="0" smtClean="0">
                <a:solidFill>
                  <a:srgbClr val="1C3046"/>
                </a:solidFill>
              </a:rPr>
              <a:t>Increasing needs for individual re-skilling  </a:t>
            </a:r>
          </a:p>
          <a:p>
            <a:r>
              <a:rPr lang="en-US" dirty="0" smtClean="0">
                <a:solidFill>
                  <a:srgbClr val="1C3046"/>
                </a:solidFill>
              </a:rPr>
              <a:t>EOSC’s focus</a:t>
            </a:r>
          </a:p>
          <a:p>
            <a:r>
              <a:rPr lang="en-US" dirty="0" smtClean="0">
                <a:solidFill>
                  <a:srgbClr val="1C3046"/>
                </a:solidFill>
              </a:rPr>
              <a:t>Market specificities</a:t>
            </a:r>
          </a:p>
          <a:p>
            <a:pPr lvl="1"/>
            <a:r>
              <a:rPr lang="en-US" dirty="0" smtClean="0">
                <a:solidFill>
                  <a:srgbClr val="1C3046"/>
                </a:solidFill>
                <a:hlinkClick r:id="rId2"/>
              </a:rPr>
              <a:t>Training </a:t>
            </a:r>
            <a:r>
              <a:rPr lang="en-US" dirty="0" smtClean="0">
                <a:solidFill>
                  <a:srgbClr val="1C3046"/>
                </a:solidFill>
              </a:rPr>
              <a:t>reports total </a:t>
            </a:r>
            <a:r>
              <a:rPr lang="en-US" dirty="0">
                <a:solidFill>
                  <a:srgbClr val="1C3046"/>
                </a:solidFill>
              </a:rPr>
              <a:t>2017 U.S. training expenditures rose significantly, increasing 32.5% to $90.6 </a:t>
            </a:r>
            <a:r>
              <a:rPr lang="en-US" dirty="0" smtClean="0">
                <a:solidFill>
                  <a:srgbClr val="1C3046"/>
                </a:solidFill>
              </a:rPr>
              <a:t>billion</a:t>
            </a:r>
          </a:p>
          <a:p>
            <a:pPr lvl="1"/>
            <a:r>
              <a:rPr lang="en-US" dirty="0" err="1" smtClean="0">
                <a:solidFill>
                  <a:srgbClr val="1C3046"/>
                </a:solidFill>
                <a:hlinkClick r:id="rId3"/>
              </a:rPr>
              <a:t>Technavio</a:t>
            </a:r>
            <a:r>
              <a:rPr lang="en-US" dirty="0" smtClean="0">
                <a:solidFill>
                  <a:srgbClr val="1C3046"/>
                </a:solidFill>
                <a:hlinkClick r:id="rId3"/>
              </a:rPr>
              <a:t> </a:t>
            </a:r>
            <a:r>
              <a:rPr lang="en-US" dirty="0" smtClean="0">
                <a:solidFill>
                  <a:srgbClr val="1C3046"/>
                </a:solidFill>
              </a:rPr>
              <a:t>forecast the </a:t>
            </a:r>
            <a:r>
              <a:rPr lang="en-US" dirty="0">
                <a:solidFill>
                  <a:srgbClr val="1C3046"/>
                </a:solidFill>
              </a:rPr>
              <a:t>g</a:t>
            </a:r>
            <a:r>
              <a:rPr lang="en-US" dirty="0" smtClean="0">
                <a:solidFill>
                  <a:srgbClr val="1C3046"/>
                </a:solidFill>
              </a:rPr>
              <a:t>lobal </a:t>
            </a:r>
            <a:r>
              <a:rPr lang="en-US" dirty="0">
                <a:solidFill>
                  <a:srgbClr val="1C3046"/>
                </a:solidFill>
              </a:rPr>
              <a:t>IT training market </a:t>
            </a:r>
            <a:r>
              <a:rPr lang="en-US" dirty="0" smtClean="0">
                <a:solidFill>
                  <a:srgbClr val="1C3046"/>
                </a:solidFill>
              </a:rPr>
              <a:t>will be accelerating growing of nearly </a:t>
            </a:r>
            <a:r>
              <a:rPr lang="en-US" dirty="0">
                <a:solidFill>
                  <a:srgbClr val="1C3046"/>
                </a:solidFill>
              </a:rPr>
              <a:t>6% </a:t>
            </a:r>
            <a:r>
              <a:rPr lang="en-US" dirty="0" smtClean="0">
                <a:solidFill>
                  <a:srgbClr val="1C3046"/>
                </a:solidFill>
              </a:rPr>
              <a:t>in 2018</a:t>
            </a:r>
            <a:r>
              <a:rPr lang="en-US" dirty="0">
                <a:solidFill>
                  <a:srgbClr val="1C3046"/>
                </a:solidFill>
              </a:rPr>
              <a:t>-</a:t>
            </a:r>
            <a:r>
              <a:rPr lang="en-US" dirty="0" smtClean="0">
                <a:solidFill>
                  <a:srgbClr val="1C3046"/>
                </a:solidFill>
              </a:rPr>
              <a:t>2022</a:t>
            </a:r>
            <a:endParaRPr lang="en-US" dirty="0">
              <a:solidFill>
                <a:srgbClr val="1C3046"/>
              </a:solidFill>
            </a:endParaRPr>
          </a:p>
          <a:p>
            <a:endParaRPr lang="en-US" b="1" dirty="0">
              <a:solidFill>
                <a:srgbClr val="1C3046"/>
              </a:solidFill>
            </a:endParaRPr>
          </a:p>
          <a:p>
            <a:endParaRPr lang="en-US" dirty="0"/>
          </a:p>
        </p:txBody>
      </p:sp>
      <p:sp>
        <p:nvSpPr>
          <p:cNvPr id="4" name="Date Placeholder 3"/>
          <p:cNvSpPr>
            <a:spLocks noGrp="1"/>
          </p:cNvSpPr>
          <p:nvPr>
            <p:ph type="dt" sz="half" idx="10"/>
          </p:nvPr>
        </p:nvSpPr>
        <p:spPr/>
        <p:txBody>
          <a:bodyPr/>
          <a:lstStyle/>
          <a:p>
            <a:fld id="{83B5ABD0-EC19-4A83-89AE-D84C2568D126}" type="datetime1">
              <a:rPr lang="en-GB" smtClean="0"/>
              <a:pPr/>
              <a:t>23/10/18</a:t>
            </a:fld>
            <a:endParaRPr lang="en-US" dirty="0"/>
          </a:p>
        </p:txBody>
      </p:sp>
      <p:sp>
        <p:nvSpPr>
          <p:cNvPr id="5" name="Title 4"/>
          <p:cNvSpPr>
            <a:spLocks noGrp="1"/>
          </p:cNvSpPr>
          <p:nvPr>
            <p:ph type="title"/>
          </p:nvPr>
        </p:nvSpPr>
        <p:spPr/>
        <p:txBody>
          <a:bodyPr>
            <a:normAutofit fontScale="90000"/>
          </a:bodyPr>
          <a:lstStyle/>
          <a:p>
            <a:r>
              <a:rPr lang="en-US" dirty="0" smtClean="0"/>
              <a:t>Why training is important?</a:t>
            </a:r>
            <a:endParaRPr lang="en-US" dirty="0"/>
          </a:p>
        </p:txBody>
      </p:sp>
    </p:spTree>
    <p:extLst>
      <p:ext uri="{BB962C8B-B14F-4D97-AF65-F5344CB8AC3E}">
        <p14:creationId xmlns:p14="http://schemas.microsoft.com/office/powerpoint/2010/main" val="2073321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ssolve">
                                      <p:cBhvr>
                                        <p:cTn id="35" dur="500"/>
                                        <p:tgtEl>
                                          <p:spTgt spid="3">
                                            <p:txEl>
                                              <p:pRg st="6" end="6"/>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dissolv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dirty="0"/>
          </a:p>
        </p:txBody>
      </p:sp>
      <p:sp>
        <p:nvSpPr>
          <p:cNvPr id="3" name="Content Placeholder 2"/>
          <p:cNvSpPr>
            <a:spLocks noGrp="1"/>
          </p:cNvSpPr>
          <p:nvPr>
            <p:ph idx="1"/>
          </p:nvPr>
        </p:nvSpPr>
        <p:spPr>
          <a:xfrm>
            <a:off x="251520" y="1268765"/>
            <a:ext cx="8640960" cy="1512163"/>
          </a:xfrm>
        </p:spPr>
        <p:txBody>
          <a:bodyPr/>
          <a:lstStyle/>
          <a:p>
            <a:pPr marL="0" indent="0" algn="ctr">
              <a:buNone/>
            </a:pPr>
            <a:r>
              <a:rPr lang="en-US" dirty="0" smtClean="0"/>
              <a:t>Training is a systematic process through which learners gain knowledge and develop skills by instruction and practical activities that result in improving performance</a:t>
            </a:r>
            <a:endParaRPr lang="en-US" dirty="0"/>
          </a:p>
        </p:txBody>
      </p:sp>
      <p:sp>
        <p:nvSpPr>
          <p:cNvPr id="4" name="Date Placeholder 3"/>
          <p:cNvSpPr>
            <a:spLocks noGrp="1"/>
          </p:cNvSpPr>
          <p:nvPr>
            <p:ph type="dt" sz="half" idx="10"/>
          </p:nvPr>
        </p:nvSpPr>
        <p:spPr/>
        <p:txBody>
          <a:bodyPr/>
          <a:lstStyle/>
          <a:p>
            <a:fld id="{83B5ABD0-EC19-4A83-89AE-D84C2568D126}" type="datetime1">
              <a:rPr lang="en-GB" smtClean="0"/>
              <a:pPr/>
              <a:t>23/10/18</a:t>
            </a:fld>
            <a:endParaRPr lang="en-US" dirty="0"/>
          </a:p>
        </p:txBody>
      </p:sp>
      <p:sp>
        <p:nvSpPr>
          <p:cNvPr id="5" name="Title 4"/>
          <p:cNvSpPr>
            <a:spLocks noGrp="1"/>
          </p:cNvSpPr>
          <p:nvPr>
            <p:ph type="title"/>
          </p:nvPr>
        </p:nvSpPr>
        <p:spPr/>
        <p:txBody>
          <a:bodyPr>
            <a:normAutofit fontScale="90000"/>
          </a:bodyPr>
          <a:lstStyle/>
          <a:p>
            <a:r>
              <a:rPr lang="en-US" dirty="0" smtClean="0"/>
              <a:t>What is training?</a:t>
            </a:r>
            <a:endParaRPr lang="en-US" dirty="0"/>
          </a:p>
        </p:txBody>
      </p:sp>
      <p:grpSp>
        <p:nvGrpSpPr>
          <p:cNvPr id="21" name="Group 20"/>
          <p:cNvGrpSpPr/>
          <p:nvPr/>
        </p:nvGrpSpPr>
        <p:grpSpPr>
          <a:xfrm>
            <a:off x="2411760" y="2708921"/>
            <a:ext cx="3960440" cy="3672407"/>
            <a:chOff x="2411760" y="2708921"/>
            <a:chExt cx="3960440" cy="3672407"/>
          </a:xfrm>
          <a:solidFill>
            <a:schemeClr val="accent2"/>
          </a:solidFill>
        </p:grpSpPr>
        <p:sp>
          <p:nvSpPr>
            <p:cNvPr id="6" name="Oval 5"/>
            <p:cNvSpPr/>
            <p:nvPr/>
          </p:nvSpPr>
          <p:spPr>
            <a:xfrm>
              <a:off x="2411760" y="2708921"/>
              <a:ext cx="3960440" cy="3672407"/>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p>
          </p:txBody>
        </p:sp>
        <p:sp>
          <p:nvSpPr>
            <p:cNvPr id="7" name="TextBox 6"/>
            <p:cNvSpPr txBox="1"/>
            <p:nvPr/>
          </p:nvSpPr>
          <p:spPr>
            <a:xfrm>
              <a:off x="3635896" y="2840886"/>
              <a:ext cx="1512168" cy="300082"/>
            </a:xfrm>
            <a:prstGeom prst="rect">
              <a:avLst/>
            </a:prstGeom>
            <a:grpFill/>
          </p:spPr>
          <p:txBody>
            <a:bodyPr wrap="square" rtlCol="0">
              <a:spAutoFit/>
            </a:bodyPr>
            <a:lstStyle/>
            <a:p>
              <a:pPr algn="ctr"/>
              <a:r>
                <a:rPr lang="en-US" sz="1350" b="1" dirty="0" smtClean="0">
                  <a:solidFill>
                    <a:schemeClr val="bg1"/>
                  </a:solidFill>
                  <a:ea typeface="Source Sans Pro" charset="0"/>
                  <a:cs typeface="Source Sans Pro" charset="0"/>
                </a:rPr>
                <a:t>Danger Zone</a:t>
              </a:r>
              <a:endParaRPr lang="en-US" sz="1350" b="1" dirty="0">
                <a:solidFill>
                  <a:schemeClr val="bg1"/>
                </a:solidFill>
                <a:ea typeface="Source Sans Pro" charset="0"/>
                <a:cs typeface="Source Sans Pro" charset="0"/>
              </a:endParaRPr>
            </a:p>
          </p:txBody>
        </p:sp>
      </p:grpSp>
      <p:grpSp>
        <p:nvGrpSpPr>
          <p:cNvPr id="20" name="Group 19"/>
          <p:cNvGrpSpPr/>
          <p:nvPr/>
        </p:nvGrpSpPr>
        <p:grpSpPr>
          <a:xfrm>
            <a:off x="3023828" y="3501008"/>
            <a:ext cx="2736304" cy="2556268"/>
            <a:chOff x="3023828" y="3501008"/>
            <a:chExt cx="2736304" cy="2556268"/>
          </a:xfrm>
        </p:grpSpPr>
        <p:sp>
          <p:nvSpPr>
            <p:cNvPr id="8" name="Oval 7"/>
            <p:cNvSpPr/>
            <p:nvPr/>
          </p:nvSpPr>
          <p:spPr>
            <a:xfrm>
              <a:off x="3023828" y="3501008"/>
              <a:ext cx="2736304" cy="2556268"/>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3491880" y="3776990"/>
              <a:ext cx="1728192" cy="507831"/>
            </a:xfrm>
            <a:prstGeom prst="rect">
              <a:avLst/>
            </a:prstGeom>
            <a:noFill/>
          </p:spPr>
          <p:txBody>
            <a:bodyPr wrap="square" rtlCol="0">
              <a:spAutoFit/>
            </a:bodyPr>
            <a:lstStyle/>
            <a:p>
              <a:pPr algn="ctr"/>
              <a:r>
                <a:rPr lang="en-US" sz="1350" b="1" dirty="0" smtClean="0">
                  <a:solidFill>
                    <a:schemeClr val="bg1"/>
                  </a:solidFill>
                  <a:ea typeface="Source Sans Pro" charset="0"/>
                  <a:cs typeface="Source Sans Pro" charset="0"/>
                </a:rPr>
                <a:t>Challenge/Learning Zone</a:t>
              </a:r>
            </a:p>
          </p:txBody>
        </p:sp>
      </p:grpSp>
      <p:grpSp>
        <p:nvGrpSpPr>
          <p:cNvPr id="19" name="Group 18"/>
          <p:cNvGrpSpPr/>
          <p:nvPr/>
        </p:nvGrpSpPr>
        <p:grpSpPr>
          <a:xfrm>
            <a:off x="3599892" y="4365104"/>
            <a:ext cx="1584176" cy="1296144"/>
            <a:chOff x="3599892" y="4365104"/>
            <a:chExt cx="1584176" cy="1296144"/>
          </a:xfrm>
          <a:solidFill>
            <a:schemeClr val="accent1">
              <a:lumMod val="40000"/>
              <a:lumOff val="60000"/>
            </a:schemeClr>
          </a:solidFill>
        </p:grpSpPr>
        <p:sp>
          <p:nvSpPr>
            <p:cNvPr id="10" name="Oval 9"/>
            <p:cNvSpPr/>
            <p:nvPr/>
          </p:nvSpPr>
          <p:spPr>
            <a:xfrm>
              <a:off x="3599892" y="4365104"/>
              <a:ext cx="1584176" cy="1296144"/>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707904" y="4857110"/>
              <a:ext cx="1296144" cy="300082"/>
            </a:xfrm>
            <a:prstGeom prst="rect">
              <a:avLst/>
            </a:prstGeom>
            <a:grpFill/>
          </p:spPr>
          <p:txBody>
            <a:bodyPr wrap="square" rtlCol="0">
              <a:spAutoFit/>
            </a:bodyPr>
            <a:lstStyle/>
            <a:p>
              <a:pPr algn="ctr"/>
              <a:r>
                <a:rPr lang="en-US" sz="1350" b="1" dirty="0" smtClean="0">
                  <a:solidFill>
                    <a:schemeClr val="bg1"/>
                  </a:solidFill>
                  <a:ea typeface="Source Sans Pro" charset="0"/>
                  <a:cs typeface="Source Sans Pro" charset="0"/>
                </a:rPr>
                <a:t>Comfort zoon</a:t>
              </a:r>
              <a:endParaRPr lang="en-US" sz="1350" b="1" dirty="0">
                <a:solidFill>
                  <a:schemeClr val="bg1"/>
                </a:solidFill>
                <a:ea typeface="Source Sans Pro" charset="0"/>
                <a:cs typeface="Source Sans Pro" charset="0"/>
              </a:endParaRPr>
            </a:p>
          </p:txBody>
        </p:sp>
      </p:grpSp>
      <p:sp>
        <p:nvSpPr>
          <p:cNvPr id="12" name="TextBox 11"/>
          <p:cNvSpPr txBox="1"/>
          <p:nvPr/>
        </p:nvSpPr>
        <p:spPr>
          <a:xfrm>
            <a:off x="144016" y="2924944"/>
            <a:ext cx="2339752" cy="3477875"/>
          </a:xfrm>
          <a:prstGeom prst="rect">
            <a:avLst/>
          </a:prstGeom>
          <a:noFill/>
        </p:spPr>
        <p:txBody>
          <a:bodyPr wrap="square" rtlCol="0">
            <a:spAutoFit/>
          </a:bodyPr>
          <a:lstStyle/>
          <a:p>
            <a:pPr algn="ctr"/>
            <a:r>
              <a:rPr lang="en-US" sz="2000" b="1" i="1" dirty="0" smtClean="0">
                <a:solidFill>
                  <a:srgbClr val="1C3046"/>
                </a:solidFill>
                <a:ea typeface="Source Sans Pro" charset="0"/>
                <a:cs typeface="Source Sans Pro" charset="0"/>
              </a:rPr>
              <a:t>Purpose of training is to produce changes in</a:t>
            </a:r>
            <a:r>
              <a:rPr lang="mr-IN" sz="2000" b="1" i="1" dirty="0" smtClean="0">
                <a:solidFill>
                  <a:srgbClr val="1C3046"/>
                </a:solidFill>
                <a:ea typeface="Source Sans Pro" charset="0"/>
                <a:cs typeface="Source Sans Pro" charset="0"/>
              </a:rPr>
              <a:t>…</a:t>
            </a:r>
            <a:endParaRPr lang="en-GB" sz="2000" b="1" i="1" dirty="0" smtClean="0">
              <a:solidFill>
                <a:srgbClr val="1C3046"/>
              </a:solidFill>
              <a:ea typeface="Source Sans Pro" charset="0"/>
              <a:cs typeface="Source Sans Pro" charset="0"/>
            </a:endParaRPr>
          </a:p>
          <a:p>
            <a:pPr marL="342900" indent="-342900">
              <a:buFont typeface="Arial"/>
              <a:buChar char="•"/>
            </a:pPr>
            <a:r>
              <a:rPr lang="en-GB" sz="2000" b="1" i="1" dirty="0" smtClean="0">
                <a:solidFill>
                  <a:srgbClr val="DF3A10"/>
                </a:solidFill>
                <a:ea typeface="Source Sans Pro" charset="0"/>
                <a:cs typeface="Source Sans Pro" charset="0"/>
              </a:rPr>
              <a:t>Skills</a:t>
            </a:r>
            <a:r>
              <a:rPr lang="en-GB" sz="2000" b="1" i="1" dirty="0" smtClean="0">
                <a:solidFill>
                  <a:srgbClr val="1C3046"/>
                </a:solidFill>
                <a:ea typeface="Source Sans Pro" charset="0"/>
                <a:cs typeface="Source Sans Pro" charset="0"/>
              </a:rPr>
              <a:t> </a:t>
            </a:r>
            <a:r>
              <a:rPr lang="en-GB" sz="2000" i="1" dirty="0" smtClean="0">
                <a:solidFill>
                  <a:srgbClr val="1C3046"/>
                </a:solidFill>
                <a:ea typeface="Source Sans Pro" charset="0"/>
                <a:cs typeface="Source Sans Pro" charset="0"/>
              </a:rPr>
              <a:t>(</a:t>
            </a:r>
            <a:r>
              <a:rPr lang="en-GB" sz="2000" i="1" dirty="0" err="1" smtClean="0">
                <a:solidFill>
                  <a:srgbClr val="1C3046"/>
                </a:solidFill>
                <a:ea typeface="Source Sans Pro" charset="0"/>
                <a:cs typeface="Source Sans Pro" charset="0"/>
              </a:rPr>
              <a:t>HowTO</a:t>
            </a:r>
            <a:r>
              <a:rPr lang="en-GB" sz="2000" i="1" dirty="0" smtClean="0">
                <a:solidFill>
                  <a:srgbClr val="1C3046"/>
                </a:solidFill>
                <a:ea typeface="Source Sans Pro" charset="0"/>
                <a:cs typeface="Source Sans Pro" charset="0"/>
              </a:rPr>
              <a:t>, Steps</a:t>
            </a:r>
            <a:r>
              <a:rPr lang="en-GB" sz="2000" b="1" i="1" dirty="0" smtClean="0">
                <a:solidFill>
                  <a:srgbClr val="1C3046"/>
                </a:solidFill>
                <a:ea typeface="Source Sans Pro" charset="0"/>
                <a:cs typeface="Source Sans Pro" charset="0"/>
              </a:rPr>
              <a:t>)</a:t>
            </a:r>
          </a:p>
          <a:p>
            <a:pPr marL="342900" indent="-342900">
              <a:buFont typeface="Arial"/>
              <a:buChar char="•"/>
            </a:pPr>
            <a:r>
              <a:rPr lang="en-GB" sz="2000" b="1" i="1" dirty="0" smtClean="0">
                <a:solidFill>
                  <a:srgbClr val="DF3A10"/>
                </a:solidFill>
                <a:ea typeface="Source Sans Pro" charset="0"/>
                <a:cs typeface="Source Sans Pro" charset="0"/>
              </a:rPr>
              <a:t>Knowledge</a:t>
            </a:r>
            <a:r>
              <a:rPr lang="en-GB" sz="2000" b="1" i="1" dirty="0" smtClean="0">
                <a:solidFill>
                  <a:srgbClr val="1C3046"/>
                </a:solidFill>
                <a:ea typeface="Source Sans Pro" charset="0"/>
                <a:cs typeface="Source Sans Pro" charset="0"/>
              </a:rPr>
              <a:t> </a:t>
            </a:r>
            <a:r>
              <a:rPr lang="en-GB" sz="2000" i="1" dirty="0" smtClean="0">
                <a:solidFill>
                  <a:srgbClr val="1C3046"/>
                </a:solidFill>
                <a:ea typeface="Source Sans Pro" charset="0"/>
                <a:cs typeface="Source Sans Pro" charset="0"/>
              </a:rPr>
              <a:t>(critical thinking, decision making)</a:t>
            </a:r>
          </a:p>
          <a:p>
            <a:pPr marL="342900" indent="-342900">
              <a:buFont typeface="Arial"/>
              <a:buChar char="•"/>
            </a:pPr>
            <a:r>
              <a:rPr lang="en-GB" sz="2000" b="1" i="1" dirty="0" smtClean="0">
                <a:solidFill>
                  <a:srgbClr val="DF3A10"/>
                </a:solidFill>
                <a:ea typeface="Source Sans Pro" charset="0"/>
                <a:cs typeface="Source Sans Pro" charset="0"/>
              </a:rPr>
              <a:t>Attitudes</a:t>
            </a:r>
            <a:r>
              <a:rPr lang="en-GB" sz="2000" b="1" i="1" dirty="0" smtClean="0">
                <a:solidFill>
                  <a:srgbClr val="1C3046"/>
                </a:solidFill>
                <a:ea typeface="Source Sans Pro" charset="0"/>
                <a:cs typeface="Source Sans Pro" charset="0"/>
              </a:rPr>
              <a:t> </a:t>
            </a:r>
            <a:r>
              <a:rPr lang="en-GB" sz="2000" i="1" dirty="0" smtClean="0">
                <a:solidFill>
                  <a:srgbClr val="1C3046"/>
                </a:solidFill>
                <a:ea typeface="Source Sans Pro" charset="0"/>
                <a:cs typeface="Source Sans Pro" charset="0"/>
              </a:rPr>
              <a:t>(ethics/values, behaviour)</a:t>
            </a:r>
            <a:endParaRPr lang="en-US" sz="2000" i="1" dirty="0">
              <a:solidFill>
                <a:srgbClr val="1C3046"/>
              </a:solidFill>
              <a:ea typeface="Source Sans Pro" charset="0"/>
              <a:cs typeface="Source Sans Pro" charset="0"/>
            </a:endParaRPr>
          </a:p>
        </p:txBody>
      </p:sp>
      <p:grpSp>
        <p:nvGrpSpPr>
          <p:cNvPr id="23" name="Group 22"/>
          <p:cNvGrpSpPr/>
          <p:nvPr/>
        </p:nvGrpSpPr>
        <p:grpSpPr>
          <a:xfrm>
            <a:off x="3757255" y="4221088"/>
            <a:ext cx="1361468" cy="466598"/>
            <a:chOff x="3757255" y="4221088"/>
            <a:chExt cx="1361468" cy="466598"/>
          </a:xfrm>
        </p:grpSpPr>
        <p:sp>
          <p:nvSpPr>
            <p:cNvPr id="16" name="Right Arrow 15"/>
            <p:cNvSpPr/>
            <p:nvPr/>
          </p:nvSpPr>
          <p:spPr>
            <a:xfrm rot="19536445" flipV="1">
              <a:off x="4830691" y="4410255"/>
              <a:ext cx="288032" cy="277431"/>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6200000" flipV="1">
              <a:off x="4278668" y="4226388"/>
              <a:ext cx="288032" cy="277431"/>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3485775" flipV="1">
              <a:off x="3757255" y="4349520"/>
              <a:ext cx="288032" cy="277431"/>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a:off x="6516216" y="2780928"/>
            <a:ext cx="2627784" cy="3477875"/>
          </a:xfrm>
          <a:prstGeom prst="rect">
            <a:avLst/>
          </a:prstGeom>
          <a:noFill/>
        </p:spPr>
        <p:txBody>
          <a:bodyPr wrap="square" rtlCol="0">
            <a:spAutoFit/>
          </a:bodyPr>
          <a:lstStyle/>
          <a:p>
            <a:pPr algn="l"/>
            <a:r>
              <a:rPr lang="en-US" sz="2000" b="1" dirty="0" smtClean="0">
                <a:solidFill>
                  <a:srgbClr val="1C3046"/>
                </a:solidFill>
                <a:ea typeface="Source Sans Pro" charset="0"/>
                <a:cs typeface="Source Sans Pro" charset="0"/>
              </a:rPr>
              <a:t>Training outcomes, e.g. trainees will:</a:t>
            </a:r>
          </a:p>
          <a:p>
            <a:pPr marL="285750" indent="-285750" algn="l">
              <a:buFont typeface="Arial"/>
              <a:buChar char="•"/>
            </a:pPr>
            <a:r>
              <a:rPr lang="en-US" sz="2000" dirty="0" smtClean="0">
                <a:solidFill>
                  <a:srgbClr val="1C3046"/>
                </a:solidFill>
                <a:ea typeface="Source Sans Pro" charset="0"/>
                <a:cs typeface="Source Sans Pro" charset="0"/>
              </a:rPr>
              <a:t>have better practical understanding of the key concepts</a:t>
            </a:r>
          </a:p>
          <a:p>
            <a:pPr marL="285750" indent="-285750" algn="l">
              <a:buFont typeface="Arial"/>
              <a:buChar char="•"/>
            </a:pPr>
            <a:r>
              <a:rPr lang="en-US" sz="2000" dirty="0" smtClean="0">
                <a:solidFill>
                  <a:srgbClr val="1C3046"/>
                </a:solidFill>
                <a:ea typeface="Source Sans Pro" charset="0"/>
                <a:cs typeface="Source Sans Pro" charset="0"/>
              </a:rPr>
              <a:t>confidently use what was learned </a:t>
            </a:r>
          </a:p>
          <a:p>
            <a:pPr marL="285750" indent="-285750" algn="l">
              <a:buFont typeface="Arial"/>
              <a:buChar char="•"/>
            </a:pPr>
            <a:r>
              <a:rPr lang="en-US" sz="2000" dirty="0">
                <a:solidFill>
                  <a:srgbClr val="1C3046"/>
                </a:solidFill>
                <a:ea typeface="Source Sans Pro" charset="0"/>
                <a:cs typeface="Source Sans Pro" charset="0"/>
              </a:rPr>
              <a:t>c</a:t>
            </a:r>
            <a:r>
              <a:rPr lang="en-US" sz="2000" dirty="0" smtClean="0">
                <a:solidFill>
                  <a:srgbClr val="1C3046"/>
                </a:solidFill>
                <a:ea typeface="Source Sans Pro" charset="0"/>
                <a:cs typeface="Source Sans Pro" charset="0"/>
              </a:rPr>
              <a:t>hange the ways of doing things</a:t>
            </a:r>
          </a:p>
          <a:p>
            <a:pPr marL="285750" indent="-285750" algn="l">
              <a:buFont typeface="Arial"/>
              <a:buChar char="•"/>
            </a:pPr>
            <a:r>
              <a:rPr lang="en-GB" sz="2000" dirty="0" smtClean="0">
                <a:solidFill>
                  <a:srgbClr val="1C3046"/>
                </a:solidFill>
                <a:ea typeface="Source Sans Pro" charset="0"/>
                <a:cs typeface="Source Sans Pro" charset="0"/>
              </a:rPr>
              <a:t>change attitudes or the ways of thinking</a:t>
            </a:r>
            <a:endParaRPr lang="en-US" sz="2000" b="1" dirty="0">
              <a:solidFill>
                <a:srgbClr val="1C3046"/>
              </a:solidFill>
              <a:ea typeface="Source Sans Pro" charset="0"/>
              <a:cs typeface="Source Sans Pro" charset="0"/>
            </a:endParaRPr>
          </a:p>
        </p:txBody>
      </p:sp>
    </p:spTree>
    <p:extLst>
      <p:ext uri="{BB962C8B-B14F-4D97-AF65-F5344CB8AC3E}">
        <p14:creationId xmlns:p14="http://schemas.microsoft.com/office/powerpoint/2010/main" val="1169814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childTnLst>
                          </p:cTn>
                        </p:par>
                        <p:par>
                          <p:cTn id="27" fill="hold">
                            <p:stCondLst>
                              <p:cond delay="500"/>
                            </p:stCondLst>
                            <p:childTnLst>
                              <p:par>
                                <p:cTn id="28" presetID="6" presetClass="emph" presetSubtype="0" fill="hold" nodeType="afterEffect">
                                  <p:stCondLst>
                                    <p:cond delay="0"/>
                                  </p:stCondLst>
                                  <p:childTnLst>
                                    <p:animScale>
                                      <p:cBhvr>
                                        <p:cTn id="29" dur="2000" fill="hold"/>
                                        <p:tgtEl>
                                          <p:spTgt spid="23"/>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dirty="0"/>
          </a:p>
        </p:txBody>
      </p:sp>
      <p:sp>
        <p:nvSpPr>
          <p:cNvPr id="3" name="Content Placeholder 2"/>
          <p:cNvSpPr>
            <a:spLocks noGrp="1"/>
          </p:cNvSpPr>
          <p:nvPr>
            <p:ph idx="1"/>
          </p:nvPr>
        </p:nvSpPr>
        <p:spPr>
          <a:xfrm>
            <a:off x="251520" y="1268760"/>
            <a:ext cx="8640960" cy="4855011"/>
          </a:xfrm>
        </p:spPr>
        <p:txBody>
          <a:bodyPr/>
          <a:lstStyle/>
          <a:p>
            <a:r>
              <a:rPr lang="en-US" dirty="0" smtClean="0"/>
              <a:t>A similar format</a:t>
            </a:r>
            <a:r>
              <a:rPr lang="en-GB" dirty="0"/>
              <a:t>:</a:t>
            </a:r>
            <a:r>
              <a:rPr lang="en-US" dirty="0" smtClean="0"/>
              <a:t> presentation + exercises </a:t>
            </a:r>
          </a:p>
          <a:p>
            <a:r>
              <a:rPr lang="en-US" dirty="0" smtClean="0"/>
              <a:t>Not well promoted</a:t>
            </a:r>
          </a:p>
          <a:p>
            <a:r>
              <a:rPr lang="en-US" dirty="0" smtClean="0"/>
              <a:t>A similar methods for interactions</a:t>
            </a:r>
          </a:p>
          <a:p>
            <a:r>
              <a:rPr lang="en-US" dirty="0" smtClean="0"/>
              <a:t>A similar teaching methods</a:t>
            </a:r>
          </a:p>
          <a:p>
            <a:r>
              <a:rPr lang="en-US" dirty="0" smtClean="0"/>
              <a:t>Teaching centric</a:t>
            </a:r>
          </a:p>
          <a:p>
            <a:r>
              <a:rPr lang="en-US" dirty="0" smtClean="0"/>
              <a:t>Not well study learner’s needs</a:t>
            </a:r>
          </a:p>
          <a:p>
            <a:r>
              <a:rPr lang="en-US" dirty="0" smtClean="0"/>
              <a:t>Limited tracking of training feedbacks</a:t>
            </a:r>
          </a:p>
          <a:p>
            <a:r>
              <a:rPr lang="en-US" dirty="0" smtClean="0"/>
              <a:t>Not distinguish from teaching lecture, technical talk</a:t>
            </a:r>
          </a:p>
        </p:txBody>
      </p:sp>
      <p:sp>
        <p:nvSpPr>
          <p:cNvPr id="4" name="Date Placeholder 3"/>
          <p:cNvSpPr>
            <a:spLocks noGrp="1"/>
          </p:cNvSpPr>
          <p:nvPr>
            <p:ph type="dt" sz="half" idx="10"/>
          </p:nvPr>
        </p:nvSpPr>
        <p:spPr/>
        <p:txBody>
          <a:bodyPr/>
          <a:lstStyle/>
          <a:p>
            <a:fld id="{83B5ABD0-EC19-4A83-89AE-D84C2568D126}" type="datetime1">
              <a:rPr lang="en-GB" smtClean="0"/>
              <a:pPr/>
              <a:t>23/10/18</a:t>
            </a:fld>
            <a:endParaRPr lang="en-US" dirty="0"/>
          </a:p>
        </p:txBody>
      </p:sp>
      <p:sp>
        <p:nvSpPr>
          <p:cNvPr id="5" name="Title 4"/>
          <p:cNvSpPr>
            <a:spLocks noGrp="1"/>
          </p:cNvSpPr>
          <p:nvPr>
            <p:ph type="title"/>
          </p:nvPr>
        </p:nvSpPr>
        <p:spPr/>
        <p:txBody>
          <a:bodyPr>
            <a:noAutofit/>
          </a:bodyPr>
          <a:lstStyle/>
          <a:p>
            <a:r>
              <a:rPr lang="en-US" sz="2400" dirty="0" smtClean="0"/>
              <a:t>Observations of current EOSC-hub trainings</a:t>
            </a:r>
            <a:endParaRPr lang="en-US" sz="2400" dirty="0"/>
          </a:p>
        </p:txBody>
      </p:sp>
      <p:sp>
        <p:nvSpPr>
          <p:cNvPr id="7" name="Horizontal Scroll 6"/>
          <p:cNvSpPr/>
          <p:nvPr/>
        </p:nvSpPr>
        <p:spPr>
          <a:xfrm>
            <a:off x="395536" y="5445224"/>
            <a:ext cx="8136904" cy="720080"/>
          </a:xfrm>
          <a:prstGeom prst="horizontalScroll">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i="1" dirty="0" smtClean="0">
                <a:solidFill>
                  <a:schemeClr val="accent3"/>
                </a:solidFill>
              </a:rPr>
              <a:t>Some simple techniques can help to improve </a:t>
            </a:r>
            <a:r>
              <a:rPr lang="mr-IN" sz="2800" i="1" dirty="0" smtClean="0">
                <a:solidFill>
                  <a:schemeClr val="accent3"/>
                </a:solidFill>
              </a:rPr>
              <a:t>…</a:t>
            </a:r>
            <a:endParaRPr lang="en-US" sz="2800" i="1" dirty="0">
              <a:solidFill>
                <a:schemeClr val="accent3"/>
              </a:solidFill>
            </a:endParaRPr>
          </a:p>
        </p:txBody>
      </p:sp>
    </p:spTree>
    <p:extLst>
      <p:ext uri="{BB962C8B-B14F-4D97-AF65-F5344CB8AC3E}">
        <p14:creationId xmlns:p14="http://schemas.microsoft.com/office/powerpoint/2010/main" val="2632143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dirty="0"/>
          </a:p>
        </p:txBody>
      </p:sp>
      <p:sp>
        <p:nvSpPr>
          <p:cNvPr id="3" name="Content Placeholder 2"/>
          <p:cNvSpPr>
            <a:spLocks noGrp="1"/>
          </p:cNvSpPr>
          <p:nvPr>
            <p:ph idx="1"/>
          </p:nvPr>
        </p:nvSpPr>
        <p:spPr>
          <a:xfrm>
            <a:off x="251520" y="1052736"/>
            <a:ext cx="8640960" cy="5400600"/>
          </a:xfrm>
        </p:spPr>
        <p:txBody>
          <a:bodyPr>
            <a:normAutofit fontScale="92500" lnSpcReduction="20000"/>
          </a:bodyPr>
          <a:lstStyle/>
          <a:p>
            <a:pPr>
              <a:lnSpc>
                <a:spcPct val="110000"/>
              </a:lnSpc>
            </a:pPr>
            <a:r>
              <a:rPr lang="en-US" dirty="0" smtClean="0"/>
              <a:t>Various motivations (e.g., knowledge, job enhancement, self-development, forced by managers/funders)</a:t>
            </a:r>
          </a:p>
          <a:p>
            <a:pPr>
              <a:lnSpc>
                <a:spcPct val="110000"/>
              </a:lnSpc>
            </a:pPr>
            <a:r>
              <a:rPr lang="en-US" dirty="0" smtClean="0"/>
              <a:t>Experienced -- a rich resource for learning. Hence teaching methods include discussion, problem-solving etc.</a:t>
            </a:r>
          </a:p>
          <a:p>
            <a:pPr>
              <a:lnSpc>
                <a:spcPct val="110000"/>
              </a:lnSpc>
            </a:pPr>
            <a:r>
              <a:rPr lang="en-US" dirty="0" smtClean="0"/>
              <a:t>Want to see immediate benefit of learning (understand the big picture)</a:t>
            </a:r>
          </a:p>
          <a:p>
            <a:pPr>
              <a:lnSpc>
                <a:spcPct val="110000"/>
              </a:lnSpc>
            </a:pPr>
            <a:r>
              <a:rPr lang="en-US" dirty="0" smtClean="0"/>
              <a:t>Learning is problem-centered (rather than content-centered)</a:t>
            </a:r>
          </a:p>
          <a:p>
            <a:pPr>
              <a:lnSpc>
                <a:spcPct val="110000"/>
              </a:lnSpc>
            </a:pPr>
            <a:r>
              <a:rPr lang="en-US" dirty="0" smtClean="0"/>
              <a:t>Expect to answer questions partially from experiences</a:t>
            </a:r>
          </a:p>
          <a:p>
            <a:pPr>
              <a:lnSpc>
                <a:spcPct val="110000"/>
              </a:lnSpc>
            </a:pPr>
            <a:r>
              <a:rPr lang="en-US" dirty="0" smtClean="0"/>
              <a:t>Expect to have a voice in the learning process</a:t>
            </a:r>
          </a:p>
          <a:p>
            <a:pPr>
              <a:lnSpc>
                <a:spcPct val="110000"/>
              </a:lnSpc>
            </a:pPr>
            <a:r>
              <a:rPr lang="en-US" dirty="0" smtClean="0"/>
              <a:t>Learning is interactive-based (exchange between facilitator and learner)</a:t>
            </a:r>
          </a:p>
          <a:p>
            <a:pPr>
              <a:lnSpc>
                <a:spcPct val="110000"/>
              </a:lnSpc>
            </a:pPr>
            <a:r>
              <a:rPr lang="en-US" dirty="0"/>
              <a:t>L</a:t>
            </a:r>
            <a:r>
              <a:rPr lang="en-US" dirty="0" smtClean="0"/>
              <a:t>earns what they need to know, so that learning </a:t>
            </a:r>
            <a:r>
              <a:rPr lang="en-US" dirty="0" err="1" smtClean="0"/>
              <a:t>programmes</a:t>
            </a:r>
            <a:r>
              <a:rPr lang="en-US" dirty="0" smtClean="0"/>
              <a:t> should be </a:t>
            </a:r>
            <a:r>
              <a:rPr lang="en-US" dirty="0" err="1" smtClean="0"/>
              <a:t>organised</a:t>
            </a:r>
            <a:r>
              <a:rPr lang="en-US" dirty="0" smtClean="0"/>
              <a:t> around life application</a:t>
            </a:r>
          </a:p>
        </p:txBody>
      </p:sp>
      <p:sp>
        <p:nvSpPr>
          <p:cNvPr id="4" name="Date Placeholder 3"/>
          <p:cNvSpPr>
            <a:spLocks noGrp="1"/>
          </p:cNvSpPr>
          <p:nvPr>
            <p:ph type="dt" sz="half" idx="10"/>
          </p:nvPr>
        </p:nvSpPr>
        <p:spPr/>
        <p:txBody>
          <a:bodyPr/>
          <a:lstStyle/>
          <a:p>
            <a:fld id="{83B5ABD0-EC19-4A83-89AE-D84C2568D126}" type="datetime1">
              <a:rPr lang="en-GB" smtClean="0"/>
              <a:pPr/>
              <a:t>23/10/18</a:t>
            </a:fld>
            <a:endParaRPr lang="en-US" dirty="0"/>
          </a:p>
        </p:txBody>
      </p:sp>
      <p:sp>
        <p:nvSpPr>
          <p:cNvPr id="5" name="Title 4"/>
          <p:cNvSpPr>
            <a:spLocks noGrp="1"/>
          </p:cNvSpPr>
          <p:nvPr>
            <p:ph type="title"/>
          </p:nvPr>
        </p:nvSpPr>
        <p:spPr/>
        <p:txBody>
          <a:bodyPr>
            <a:normAutofit fontScale="90000"/>
          </a:bodyPr>
          <a:lstStyle/>
          <a:p>
            <a:r>
              <a:rPr lang="en-US" dirty="0" smtClean="0"/>
              <a:t>Understand your (adult) learners</a:t>
            </a:r>
            <a:endParaRPr lang="en-US" dirty="0"/>
          </a:p>
        </p:txBody>
      </p:sp>
      <p:sp>
        <p:nvSpPr>
          <p:cNvPr id="6" name="TextBox 5"/>
          <p:cNvSpPr txBox="1"/>
          <p:nvPr/>
        </p:nvSpPr>
        <p:spPr>
          <a:xfrm>
            <a:off x="1979712" y="6433591"/>
            <a:ext cx="5156191" cy="307777"/>
          </a:xfrm>
          <a:prstGeom prst="rect">
            <a:avLst/>
          </a:prstGeom>
          <a:noFill/>
        </p:spPr>
        <p:txBody>
          <a:bodyPr wrap="none" rtlCol="0">
            <a:spAutoFit/>
          </a:bodyPr>
          <a:lstStyle/>
          <a:p>
            <a:r>
              <a:rPr lang="en-US" sz="1400" dirty="0"/>
              <a:t>The Adult Learning Theory, Malcolm Shepherd Knowles (1913-1997</a:t>
            </a:r>
            <a:r>
              <a:rPr lang="en-US" sz="1400" dirty="0" smtClean="0"/>
              <a:t>)</a:t>
            </a:r>
            <a:endParaRPr lang="en-US" sz="1400" dirty="0"/>
          </a:p>
        </p:txBody>
      </p:sp>
    </p:spTree>
    <p:extLst>
      <p:ext uri="{BB962C8B-B14F-4D97-AF65-F5344CB8AC3E}">
        <p14:creationId xmlns:p14="http://schemas.microsoft.com/office/powerpoint/2010/main" val="2797682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dirty="0"/>
          </a:p>
        </p:txBody>
      </p:sp>
      <p:sp>
        <p:nvSpPr>
          <p:cNvPr id="4" name="Date Placeholder 3"/>
          <p:cNvSpPr>
            <a:spLocks noGrp="1"/>
          </p:cNvSpPr>
          <p:nvPr>
            <p:ph type="dt" sz="half" idx="10"/>
          </p:nvPr>
        </p:nvSpPr>
        <p:spPr/>
        <p:txBody>
          <a:bodyPr/>
          <a:lstStyle/>
          <a:p>
            <a:fld id="{83B5ABD0-EC19-4A83-89AE-D84C2568D126}" type="datetime1">
              <a:rPr lang="en-GB" smtClean="0"/>
              <a:pPr/>
              <a:t>23/10/18</a:t>
            </a:fld>
            <a:endParaRPr lang="en-US" dirty="0"/>
          </a:p>
        </p:txBody>
      </p:sp>
      <p:sp>
        <p:nvSpPr>
          <p:cNvPr id="5" name="Title 4"/>
          <p:cNvSpPr>
            <a:spLocks noGrp="1"/>
          </p:cNvSpPr>
          <p:nvPr>
            <p:ph type="title"/>
          </p:nvPr>
        </p:nvSpPr>
        <p:spPr/>
        <p:txBody>
          <a:bodyPr>
            <a:normAutofit fontScale="90000"/>
          </a:bodyPr>
          <a:lstStyle/>
          <a:p>
            <a:endParaRPr lang="en-US" dirty="0"/>
          </a:p>
        </p:txBody>
      </p:sp>
      <p:pic>
        <p:nvPicPr>
          <p:cNvPr id="8" name="Picture 7" descr="Screen Shot 2018-10-22 at 12.14.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201"/>
            <a:ext cx="9144000" cy="6034112"/>
          </a:xfrm>
          <a:prstGeom prst="rect">
            <a:avLst/>
          </a:prstGeom>
        </p:spPr>
      </p:pic>
      <p:sp>
        <p:nvSpPr>
          <p:cNvPr id="9" name="TextBox 8"/>
          <p:cNvSpPr txBox="1"/>
          <p:nvPr/>
        </p:nvSpPr>
        <p:spPr>
          <a:xfrm>
            <a:off x="1979712" y="6381329"/>
            <a:ext cx="5832648" cy="300082"/>
          </a:xfrm>
          <a:prstGeom prst="rect">
            <a:avLst/>
          </a:prstGeom>
          <a:noFill/>
        </p:spPr>
        <p:txBody>
          <a:bodyPr wrap="square" rtlCol="0">
            <a:spAutoFit/>
          </a:bodyPr>
          <a:lstStyle/>
          <a:p>
            <a:r>
              <a:rPr lang="en-US" sz="1350" b="1" dirty="0" smtClean="0">
                <a:solidFill>
                  <a:srgbClr val="1C3046"/>
                </a:solidFill>
                <a:ea typeface="Source Sans Pro" charset="0"/>
                <a:cs typeface="Source Sans Pro" charset="0"/>
              </a:rPr>
              <a:t>Figure from </a:t>
            </a:r>
            <a:r>
              <a:rPr lang="en-US" sz="1350" b="1" dirty="0" smtClean="0">
                <a:solidFill>
                  <a:srgbClr val="1C3046"/>
                </a:solidFill>
                <a:ea typeface="Source Sans Pro" charset="0"/>
                <a:cs typeface="Source Sans Pro" charset="0"/>
                <a:hlinkClick r:id="rId4"/>
              </a:rPr>
              <a:t>The Adult Learning Theory</a:t>
            </a:r>
            <a:r>
              <a:rPr lang="en-US" sz="1350" b="1" dirty="0" smtClean="0">
                <a:solidFill>
                  <a:srgbClr val="1C3046"/>
                </a:solidFill>
                <a:ea typeface="Source Sans Pro" charset="0"/>
                <a:cs typeface="Source Sans Pro" charset="0"/>
              </a:rPr>
              <a:t>, </a:t>
            </a:r>
            <a:r>
              <a:rPr lang="en-US" sz="1350" b="1" dirty="0">
                <a:solidFill>
                  <a:srgbClr val="1C3046"/>
                </a:solidFill>
                <a:ea typeface="Source Sans Pro" charset="0"/>
                <a:cs typeface="Source Sans Pro" charset="0"/>
              </a:rPr>
              <a:t>Malcolm </a:t>
            </a:r>
            <a:r>
              <a:rPr lang="en-US" sz="1350" b="1" dirty="0" smtClean="0">
                <a:solidFill>
                  <a:srgbClr val="1C3046"/>
                </a:solidFill>
                <a:ea typeface="Source Sans Pro" charset="0"/>
                <a:cs typeface="Source Sans Pro" charset="0"/>
              </a:rPr>
              <a:t>Knowles</a:t>
            </a:r>
            <a:endParaRPr lang="en-US" sz="1350" b="1" dirty="0">
              <a:solidFill>
                <a:srgbClr val="1C3046"/>
              </a:solidFill>
              <a:ea typeface="Source Sans Pro" charset="0"/>
              <a:cs typeface="Source Sans Pro" charset="0"/>
            </a:endParaRPr>
          </a:p>
        </p:txBody>
      </p:sp>
    </p:spTree>
    <p:extLst>
      <p:ext uri="{BB962C8B-B14F-4D97-AF65-F5344CB8AC3E}">
        <p14:creationId xmlns:p14="http://schemas.microsoft.com/office/powerpoint/2010/main" val="10220513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key focus is to assist participants in developing their own answers through applying tools/techniques, </a:t>
            </a:r>
            <a:r>
              <a:rPr lang="en-US" dirty="0"/>
              <a:t>u</a:t>
            </a:r>
            <a:r>
              <a:rPr lang="en-US" dirty="0" smtClean="0"/>
              <a:t>sing reference materials and tapping into their own (and their colleagues) resources to reach solutions that work in the training and on the job</a:t>
            </a:r>
          </a:p>
          <a:p>
            <a:r>
              <a:rPr lang="en-US" b="1" dirty="0" smtClean="0"/>
              <a:t>Advantages</a:t>
            </a:r>
          </a:p>
          <a:p>
            <a:pPr lvl="1"/>
            <a:r>
              <a:rPr lang="en-US" dirty="0"/>
              <a:t>Appeal to adult learning </a:t>
            </a:r>
            <a:r>
              <a:rPr lang="en-US" dirty="0" smtClean="0"/>
              <a:t>styles</a:t>
            </a:r>
          </a:p>
          <a:p>
            <a:pPr lvl="1"/>
            <a:r>
              <a:rPr lang="en-US" dirty="0"/>
              <a:t>Motivate the learners by allowing them to control (part of) training </a:t>
            </a:r>
            <a:r>
              <a:rPr lang="en-US" dirty="0" smtClean="0"/>
              <a:t>process</a:t>
            </a:r>
          </a:p>
          <a:p>
            <a:pPr lvl="1"/>
            <a:r>
              <a:rPr lang="en-US" dirty="0" smtClean="0"/>
              <a:t>Increase </a:t>
            </a:r>
            <a:r>
              <a:rPr lang="en-US" dirty="0"/>
              <a:t>training transfer </a:t>
            </a:r>
            <a:r>
              <a:rPr lang="en-US" dirty="0" smtClean="0"/>
              <a:t>rates</a:t>
            </a:r>
          </a:p>
          <a:p>
            <a:pPr lvl="1"/>
            <a:r>
              <a:rPr lang="en-US" dirty="0" smtClean="0"/>
              <a:t>Decrease design and training time</a:t>
            </a:r>
          </a:p>
          <a:p>
            <a:pPr lvl="1"/>
            <a:r>
              <a:rPr lang="en-US" dirty="0" smtClean="0"/>
              <a:t>Encourage collaboration</a:t>
            </a:r>
            <a:endParaRPr lang="en-US" dirty="0"/>
          </a:p>
        </p:txBody>
      </p:sp>
      <p:sp>
        <p:nvSpPr>
          <p:cNvPr id="4" name="Date Placeholder 3"/>
          <p:cNvSpPr>
            <a:spLocks noGrp="1"/>
          </p:cNvSpPr>
          <p:nvPr>
            <p:ph type="dt" sz="half" idx="10"/>
          </p:nvPr>
        </p:nvSpPr>
        <p:spPr/>
        <p:txBody>
          <a:bodyPr/>
          <a:lstStyle/>
          <a:p>
            <a:fld id="{83B5ABD0-EC19-4A83-89AE-D84C2568D126}" type="datetime1">
              <a:rPr lang="en-GB" smtClean="0"/>
              <a:pPr/>
              <a:t>23/10/18</a:t>
            </a:fld>
            <a:endParaRPr lang="en-US" dirty="0"/>
          </a:p>
        </p:txBody>
      </p:sp>
      <p:sp>
        <p:nvSpPr>
          <p:cNvPr id="5" name="Title 4"/>
          <p:cNvSpPr>
            <a:spLocks noGrp="1"/>
          </p:cNvSpPr>
          <p:nvPr>
            <p:ph type="title"/>
          </p:nvPr>
        </p:nvSpPr>
        <p:spPr>
          <a:xfrm>
            <a:off x="2911086" y="258975"/>
            <a:ext cx="6125410" cy="505729"/>
          </a:xfrm>
        </p:spPr>
        <p:txBody>
          <a:bodyPr>
            <a:normAutofit fontScale="90000"/>
          </a:bodyPr>
          <a:lstStyle/>
          <a:p>
            <a:r>
              <a:rPr lang="en-US" dirty="0" smtClean="0"/>
              <a:t>What is learner-</a:t>
            </a:r>
            <a:r>
              <a:rPr lang="en-US" dirty="0"/>
              <a:t>c</a:t>
            </a:r>
            <a:r>
              <a:rPr lang="en-US" dirty="0" smtClean="0"/>
              <a:t>entered training?</a:t>
            </a:r>
            <a:endParaRPr lang="en-US" dirty="0"/>
          </a:p>
        </p:txBody>
      </p:sp>
      <p:sp>
        <p:nvSpPr>
          <p:cNvPr id="7" name="TextBox 6"/>
          <p:cNvSpPr txBox="1"/>
          <p:nvPr/>
        </p:nvSpPr>
        <p:spPr>
          <a:xfrm>
            <a:off x="2290048" y="6381328"/>
            <a:ext cx="3954929" cy="307777"/>
          </a:xfrm>
          <a:prstGeom prst="rect">
            <a:avLst/>
          </a:prstGeom>
          <a:noFill/>
        </p:spPr>
        <p:txBody>
          <a:bodyPr wrap="none" rtlCol="0">
            <a:spAutoFit/>
          </a:bodyPr>
          <a:lstStyle/>
          <a:p>
            <a:r>
              <a:rPr lang="en-US" sz="1400" dirty="0"/>
              <a:t>Creative Training </a:t>
            </a:r>
            <a:r>
              <a:rPr lang="en-US" sz="1400" dirty="0" smtClean="0"/>
              <a:t>Techniques, </a:t>
            </a:r>
            <a:r>
              <a:rPr lang="en-US" sz="1400" i="1" dirty="0"/>
              <a:t>Robert, W. </a:t>
            </a:r>
            <a:r>
              <a:rPr lang="en-US" sz="1400" i="1" dirty="0" smtClean="0"/>
              <a:t>Pike, 2015</a:t>
            </a:r>
            <a:endParaRPr lang="en-US" sz="1350" b="1" dirty="0">
              <a:solidFill>
                <a:srgbClr val="1C3046"/>
              </a:solidFill>
              <a:ea typeface="Source Sans Pro" charset="0"/>
              <a:cs typeface="Source Sans Pro" charset="0"/>
            </a:endParaRPr>
          </a:p>
        </p:txBody>
      </p:sp>
    </p:spTree>
    <p:extLst>
      <p:ext uri="{BB962C8B-B14F-4D97-AF65-F5344CB8AC3E}">
        <p14:creationId xmlns:p14="http://schemas.microsoft.com/office/powerpoint/2010/main" val="298236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dirty="0"/>
          </a:p>
        </p:txBody>
      </p:sp>
      <p:sp>
        <p:nvSpPr>
          <p:cNvPr id="4" name="Date Placeholder 3"/>
          <p:cNvSpPr>
            <a:spLocks noGrp="1"/>
          </p:cNvSpPr>
          <p:nvPr>
            <p:ph type="dt" sz="half" idx="10"/>
          </p:nvPr>
        </p:nvSpPr>
        <p:spPr/>
        <p:txBody>
          <a:bodyPr/>
          <a:lstStyle/>
          <a:p>
            <a:fld id="{83B5ABD0-EC19-4A83-89AE-D84C2568D126}" type="datetime1">
              <a:rPr lang="en-GB" smtClean="0"/>
              <a:pPr/>
              <a:t>23/10/18</a:t>
            </a:fld>
            <a:endParaRPr lang="en-US" dirty="0"/>
          </a:p>
        </p:txBody>
      </p:sp>
      <p:sp>
        <p:nvSpPr>
          <p:cNvPr id="5" name="Title 4"/>
          <p:cNvSpPr>
            <a:spLocks noGrp="1"/>
          </p:cNvSpPr>
          <p:nvPr>
            <p:ph type="title"/>
          </p:nvPr>
        </p:nvSpPr>
        <p:spPr>
          <a:xfrm>
            <a:off x="2911086" y="258975"/>
            <a:ext cx="6053402" cy="505729"/>
          </a:xfrm>
        </p:spPr>
        <p:txBody>
          <a:bodyPr>
            <a:noAutofit/>
          </a:bodyPr>
          <a:lstStyle/>
          <a:p>
            <a:r>
              <a:rPr lang="en-US" sz="2800" dirty="0" smtClean="0"/>
              <a:t>What are effective learner-centered training methods?</a:t>
            </a:r>
            <a:endParaRPr lang="en-US" sz="2800" dirty="0"/>
          </a:p>
        </p:txBody>
      </p:sp>
      <p:pic>
        <p:nvPicPr>
          <p:cNvPr id="6" name="Picture 5" descr="Screen Shot 2018-10-22 at 17.42.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354460"/>
            <a:ext cx="2146300" cy="1714500"/>
          </a:xfrm>
          <a:prstGeom prst="rect">
            <a:avLst/>
          </a:prstGeom>
        </p:spPr>
      </p:pic>
      <p:pic>
        <p:nvPicPr>
          <p:cNvPr id="7" name="Picture 6" descr="Screen Shot 2018-10-22 at 17.43.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1340768"/>
            <a:ext cx="2095500" cy="1701800"/>
          </a:xfrm>
          <a:prstGeom prst="rect">
            <a:avLst/>
          </a:prstGeom>
        </p:spPr>
      </p:pic>
      <p:pic>
        <p:nvPicPr>
          <p:cNvPr id="8" name="Picture 7" descr="Screen Shot 2018-10-22 at 17.43.3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008" y="1340768"/>
            <a:ext cx="2070100" cy="1689100"/>
          </a:xfrm>
          <a:prstGeom prst="rect">
            <a:avLst/>
          </a:prstGeom>
        </p:spPr>
      </p:pic>
      <p:pic>
        <p:nvPicPr>
          <p:cNvPr id="9" name="Picture 8" descr="Screen Shot 2018-10-22 at 17.44.1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4248" y="1340768"/>
            <a:ext cx="2057400" cy="1676400"/>
          </a:xfrm>
          <a:prstGeom prst="rect">
            <a:avLst/>
          </a:prstGeom>
        </p:spPr>
      </p:pic>
      <p:pic>
        <p:nvPicPr>
          <p:cNvPr id="10" name="Picture 9" descr="Screen Shot 2018-10-22 at 17.43.4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960" y="3068960"/>
            <a:ext cx="2082800" cy="1689100"/>
          </a:xfrm>
          <a:prstGeom prst="rect">
            <a:avLst/>
          </a:prstGeom>
        </p:spPr>
      </p:pic>
      <p:pic>
        <p:nvPicPr>
          <p:cNvPr id="11" name="Picture 10" descr="Screen Shot 2018-10-22 at 17.43.58.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3768" y="3068960"/>
            <a:ext cx="2057400" cy="1651000"/>
          </a:xfrm>
          <a:prstGeom prst="rect">
            <a:avLst/>
          </a:prstGeom>
        </p:spPr>
      </p:pic>
      <p:pic>
        <p:nvPicPr>
          <p:cNvPr id="12" name="Picture 11" descr="Screen Shot 2018-10-22 at 17.48.18.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04248" y="3068960"/>
            <a:ext cx="2044700" cy="1689100"/>
          </a:xfrm>
          <a:prstGeom prst="rect">
            <a:avLst/>
          </a:prstGeom>
        </p:spPr>
      </p:pic>
      <p:pic>
        <p:nvPicPr>
          <p:cNvPr id="13" name="Picture 12" descr="Screen Shot 2018-10-22 at 17.47.07.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24040" y="3068960"/>
            <a:ext cx="2108200" cy="1689100"/>
          </a:xfrm>
          <a:prstGeom prst="rect">
            <a:avLst/>
          </a:prstGeom>
        </p:spPr>
      </p:pic>
      <p:pic>
        <p:nvPicPr>
          <p:cNvPr id="14" name="Picture 13" descr="Screen Shot 2018-10-22 at 17.48.56.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3528" y="4797152"/>
            <a:ext cx="2108200" cy="1676400"/>
          </a:xfrm>
          <a:prstGeom prst="rect">
            <a:avLst/>
          </a:prstGeom>
        </p:spPr>
      </p:pic>
      <p:pic>
        <p:nvPicPr>
          <p:cNvPr id="15" name="Picture 14" descr="Screen Shot 2018-10-22 at 17.51.08.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04248" y="4797152"/>
            <a:ext cx="2095500" cy="1727200"/>
          </a:xfrm>
          <a:prstGeom prst="rect">
            <a:avLst/>
          </a:prstGeom>
        </p:spPr>
      </p:pic>
      <p:pic>
        <p:nvPicPr>
          <p:cNvPr id="16" name="Picture 15" descr="Screen Shot 2018-10-22 at 17.52.2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83768" y="4797152"/>
            <a:ext cx="2082800" cy="1689100"/>
          </a:xfrm>
          <a:prstGeom prst="rect">
            <a:avLst/>
          </a:prstGeom>
        </p:spPr>
      </p:pic>
      <p:pic>
        <p:nvPicPr>
          <p:cNvPr id="17" name="Picture 16" descr="Screen Shot 2018-10-22 at 17.53.42.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44008" y="4797152"/>
            <a:ext cx="2070100" cy="1689100"/>
          </a:xfrm>
          <a:prstGeom prst="rect">
            <a:avLst/>
          </a:prstGeom>
        </p:spPr>
      </p:pic>
      <p:sp>
        <p:nvSpPr>
          <p:cNvPr id="18" name="TextBox 17"/>
          <p:cNvSpPr txBox="1"/>
          <p:nvPr/>
        </p:nvSpPr>
        <p:spPr>
          <a:xfrm>
            <a:off x="1353348" y="6557918"/>
            <a:ext cx="3877985" cy="300082"/>
          </a:xfrm>
          <a:prstGeom prst="rect">
            <a:avLst/>
          </a:prstGeom>
          <a:noFill/>
        </p:spPr>
        <p:txBody>
          <a:bodyPr wrap="none" rtlCol="0">
            <a:spAutoFit/>
          </a:bodyPr>
          <a:lstStyle/>
          <a:p>
            <a:r>
              <a:rPr lang="en-US" sz="1350" b="1" dirty="0" smtClean="0">
                <a:solidFill>
                  <a:srgbClr val="1C3046"/>
                </a:solidFill>
                <a:ea typeface="Source Sans Pro" charset="0"/>
                <a:cs typeface="Source Sans Pro" charset="0"/>
              </a:rPr>
              <a:t>Figures from </a:t>
            </a:r>
            <a:r>
              <a:rPr lang="en-US" sz="1350" b="1" dirty="0" smtClean="0">
                <a:solidFill>
                  <a:srgbClr val="1C3046"/>
                </a:solidFill>
                <a:ea typeface="Source Sans Pro" charset="0"/>
                <a:cs typeface="Source Sans Pro" charset="0"/>
                <a:hlinkClick r:id="rId15"/>
              </a:rPr>
              <a:t>Learner-centered Instruction methods</a:t>
            </a:r>
            <a:endParaRPr lang="en-US" sz="1350" b="1" dirty="0">
              <a:solidFill>
                <a:srgbClr val="1C3046"/>
              </a:solidFill>
              <a:ea typeface="Source Sans Pro" charset="0"/>
              <a:cs typeface="Source Sans Pro" charset="0"/>
            </a:endParaRPr>
          </a:p>
        </p:txBody>
      </p:sp>
    </p:spTree>
    <p:extLst>
      <p:ext uri="{BB962C8B-B14F-4D97-AF65-F5344CB8AC3E}">
        <p14:creationId xmlns:p14="http://schemas.microsoft.com/office/powerpoint/2010/main" val="422722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dissolv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dissolv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OSC_HUB_Standard_ppt_template_v0.9">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350" b="1" dirty="0">
            <a:solidFill>
              <a:srgbClr val="1C3046"/>
            </a:solidFill>
            <a:ea typeface="Source Sans Pro" charset="0"/>
            <a:cs typeface="Source Sans Pro" charset="0"/>
          </a:defRPr>
        </a:defPPr>
      </a:lstStyle>
    </a:txDef>
  </a:objectDefaults>
  <a:extraClrSchemeLst/>
  <a:extLst>
    <a:ext uri="{05A4C25C-085E-4340-85A3-A5531E510DB2}">
      <thm15:themeFamily xmlns:thm15="http://schemas.microsoft.com/office/thememl/2012/main" xmlns="" name="EOSC_HUB_Standard_ppt_template_v0.9" id="{4009D353-0370-4D60-A762-4B384E06522B}" vid="{91D004C2-FC98-4A5C-AEFD-A0BEC290740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EOSC_HUB_Standard_ppt_template_v0.9.potx</Template>
  <TotalTime>18907</TotalTime>
  <Words>2728</Words>
  <Application>Microsoft Macintosh PowerPoint</Application>
  <PresentationFormat>On-screen Show (4:3)</PresentationFormat>
  <Paragraphs>324</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EOSC_HUB_Standard_ppt_template_v0.9</vt:lpstr>
      <vt:lpstr>PowerPoint Presentation</vt:lpstr>
      <vt:lpstr>Which topics to cover?</vt:lpstr>
      <vt:lpstr>Why training is important?</vt:lpstr>
      <vt:lpstr>What is training?</vt:lpstr>
      <vt:lpstr>Observations of current EOSC-hub trainings</vt:lpstr>
      <vt:lpstr>Understand your (adult) learners</vt:lpstr>
      <vt:lpstr>PowerPoint Presentation</vt:lpstr>
      <vt:lpstr>What is learner-centered training?</vt:lpstr>
      <vt:lpstr>What are effective learner-centered training methods?</vt:lpstr>
      <vt:lpstr>Example training formats</vt:lpstr>
      <vt:lpstr>How to develop train materials?</vt:lpstr>
      <vt:lpstr>How to promote your trainings?</vt:lpstr>
      <vt:lpstr> What are E-Learning’s pros &amp; Cons?</vt:lpstr>
      <vt:lpstr>How to design E-Learning courses?</vt:lpstr>
      <vt:lpstr>How to choose a Learning Management Systems (LMS)</vt:lpstr>
      <vt:lpstr>What are latest trends for E-Learning?</vt:lpstr>
      <vt:lpstr>Where to find more information?</vt:lpstr>
      <vt:lpstr>Future “Train the Trainer” Courses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Yin  Chen</cp:lastModifiedBy>
  <cp:revision>137</cp:revision>
  <dcterms:created xsi:type="dcterms:W3CDTF">2018-07-16T07:35:12Z</dcterms:created>
  <dcterms:modified xsi:type="dcterms:W3CDTF">2018-10-23T12:20:33Z</dcterms:modified>
</cp:coreProperties>
</file>