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96" r:id="rId2"/>
    <p:sldId id="324" r:id="rId3"/>
    <p:sldId id="315" r:id="rId4"/>
    <p:sldId id="325" r:id="rId5"/>
    <p:sldId id="330" r:id="rId6"/>
    <p:sldId id="326" r:id="rId7"/>
    <p:sldId id="327" r:id="rId8"/>
    <p:sldId id="328" r:id="rId9"/>
    <p:sldId id="322" r:id="rId10"/>
    <p:sldId id="32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33CC33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833" autoAdjust="0"/>
  </p:normalViewPr>
  <p:slideViewPr>
    <p:cSldViewPr>
      <p:cViewPr varScale="1">
        <p:scale>
          <a:sx n="135" d="100"/>
          <a:sy n="135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9E2C2E3-88F5-4D0B-A722-757C7FB3B7C9}" type="datetimeFigureOut">
              <a:rPr lang="en-US"/>
              <a:pPr>
                <a:defRPr/>
              </a:pPr>
              <a:t>6/3/2010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0453992-6242-4FF8-A845-3162D9311C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D5FDD-2D03-466A-A902-38591B7961FA}" type="datetime1">
              <a:rPr lang="en-US"/>
              <a:pPr>
                <a:defRPr/>
              </a:pPr>
              <a:t>6/3/2010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39DD4-BBE0-43B3-A0A6-2D96F4B155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834B9-88DB-4F08-AB3B-917175F68DBF}" type="datetime1">
              <a:rPr lang="en-US"/>
              <a:pPr>
                <a:defRPr/>
              </a:pPr>
              <a:t>6/3/2010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A2049-22B9-4882-B7C3-744F6C6A7B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5032B-5BAF-446A-A356-D55E3C222752}" type="datetime1">
              <a:rPr lang="en-US"/>
              <a:pPr>
                <a:defRPr/>
              </a:pPr>
              <a:t>6/3/2010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B5BD0-0DF1-4204-978F-D756B7DEC0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25DFA-CA03-4075-A5DB-59386881AB71}" type="datetime1">
              <a:rPr lang="en-US"/>
              <a:pPr>
                <a:defRPr/>
              </a:pPr>
              <a:t>6/3/2010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B30E2-CE5D-482F-A2AF-18DE737160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E0A4B-15B2-4369-ADA7-0EA90A6A5962}" type="datetime1">
              <a:rPr lang="en-US"/>
              <a:pPr>
                <a:defRPr/>
              </a:pPr>
              <a:t>6/3/2010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D81A4-7854-47C9-8C3E-142A275A20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EC67C-B048-4548-B4D2-264370601A09}" type="datetime1">
              <a:rPr lang="en-US"/>
              <a:pPr>
                <a:defRPr/>
              </a:pPr>
              <a:t>6/3/2010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580C1-D590-4762-80B6-030097EB25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BB1BB-63F5-49E3-A529-4F57AB135099}" type="datetime1">
              <a:rPr lang="en-US"/>
              <a:pPr>
                <a:defRPr/>
              </a:pPr>
              <a:t>6/3/2010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00B4D-06F6-4284-ACFB-E5C7A2DDDF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D4177-153B-404C-A696-01E4ACDBBD8C}" type="datetime1">
              <a:rPr lang="en-US"/>
              <a:pPr>
                <a:defRPr/>
              </a:pPr>
              <a:t>6/3/2010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46118-FB11-4FB1-989C-B3AAC82083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01F41-DFB4-42F7-A590-402FC0F70E66}" type="datetime1">
              <a:rPr lang="en-US"/>
              <a:pPr>
                <a:defRPr/>
              </a:pPr>
              <a:t>6/3/2010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8551A-4425-4346-ABF7-44D1D5AD2D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3BAF4-37A2-4687-AA48-6C080628FE2A}" type="datetime1">
              <a:rPr lang="en-US"/>
              <a:pPr>
                <a:defRPr/>
              </a:pPr>
              <a:t>6/3/2010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A17C1-F408-4EAC-BC43-55CBDF6D35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F9C80-28D3-4AF9-A625-0FDE65D9F48C}" type="datetime1">
              <a:rPr lang="en-US"/>
              <a:pPr>
                <a:defRPr/>
              </a:pPr>
              <a:t>6/3/2010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83A0F-7142-4C93-B5E7-04EE894BA3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867D2-66CA-44EC-ACF7-4E3F412509E8}" type="datetime1">
              <a:rPr lang="en-US"/>
              <a:pPr>
                <a:defRPr/>
              </a:pPr>
              <a:t>6/3/2010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E7787-7877-4540-ACDD-2428EF46EB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FD366-F46E-4E63-AC23-0E5DE3B591C6}" type="datetime1">
              <a:rPr lang="en-US"/>
              <a:pPr>
                <a:defRPr/>
              </a:pPr>
              <a:t>6/3/2010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FDC8C-5E37-4B51-8638-E6C5A90654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urope_background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-19050"/>
            <a:ext cx="9144000" cy="690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rgbClr val="36417A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87501C-5B86-46F6-BF56-0A1D2A987917}" type="datetime1">
              <a:rPr lang="en-US"/>
              <a:pPr>
                <a:defRPr/>
              </a:pPr>
              <a:t>6/3/2010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30321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36417A"/>
                </a:solidFill>
              </a:defRPr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36417A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09AA5A-FEF0-4C92-94E6-317B8AE4C1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43888" y="115888"/>
            <a:ext cx="777875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+mj-lt"/>
          <a:ea typeface="ＭＳ Ｐゴシック" pitchFamily="102" charset="-128"/>
          <a:cs typeface="ＭＳ Ｐゴシック" pitchFamily="10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3333CC"/>
          </a:solidFill>
          <a:latin typeface="+mn-lt"/>
          <a:ea typeface="ＭＳ Ｐゴシック" pitchFamily="102" charset="-128"/>
          <a:cs typeface="ＭＳ Ｐゴシック" pitchFamily="10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8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6417A"/>
          </a:solidFill>
          <a:latin typeface="+mn-lt"/>
          <a:ea typeface="ＭＳ Ｐゴシック" pitchFamily="8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6417A"/>
          </a:solidFill>
          <a:latin typeface="+mn-lt"/>
          <a:ea typeface="ＭＳ Ｐゴシック" pitchFamily="8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Operations:Main_Page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TSA1.7 Support Groups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898989"/>
                </a:solidFill>
                <a:ea typeface="ＭＳ Ｐゴシック" pitchFamily="34" charset="-128"/>
              </a:rPr>
              <a:t>Ron Trompert</a:t>
            </a:r>
          </a:p>
          <a:p>
            <a:endParaRPr lang="en-GB" dirty="0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248025" cy="476250"/>
          </a:xfrm>
        </p:spPr>
        <p:txBody>
          <a:bodyPr/>
          <a:lstStyle/>
          <a:p>
            <a:r>
              <a:rPr lang="en-GB"/>
              <a:t>EGI-InSPIRE – SA1 Kickoff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EF5E82-73D9-492E-B466-551B91F5BA42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smtClean="0">
                <a:ea typeface="ＭＳ Ｐゴシック" pitchFamily="34" charset="-128"/>
              </a:rPr>
              <a:t>Some interesting topics for discussion</a:t>
            </a:r>
            <a:endParaRPr lang="en-US" sz="3600" smtClean="0">
              <a:ea typeface="ＭＳ Ｐゴシック" pitchFamily="34" charset="-128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2400" dirty="0" smtClean="0">
                <a:ea typeface="ＭＳ Ｐゴシック" pitchFamily="34" charset="-128"/>
              </a:rPr>
              <a:t>TSA1.7 Support teams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ea typeface="ＭＳ Ｐゴシック" pitchFamily="34" charset="-128"/>
              </a:rPr>
              <a:t>Site suspension. 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ea typeface="ＭＳ Ｐゴシック" pitchFamily="34" charset="-128"/>
              </a:rPr>
              <a:t>In EGEE non-responsive sites where eventually discussed in the operations meeting. After which the ROC was asked to suspend the site.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ea typeface="ＭＳ Ｐゴシック" pitchFamily="34" charset="-128"/>
              </a:rPr>
              <a:t>In absence of a operations meeting, what is the plan?</a:t>
            </a:r>
          </a:p>
          <a:p>
            <a:pPr lvl="3">
              <a:lnSpc>
                <a:spcPct val="90000"/>
              </a:lnSpc>
            </a:pPr>
            <a:r>
              <a:rPr lang="en-US" sz="1200" dirty="0" smtClean="0">
                <a:ea typeface="ＭＳ Ｐゴシック" pitchFamily="34" charset="-128"/>
              </a:rPr>
              <a:t>For the time </a:t>
            </a:r>
            <a:r>
              <a:rPr lang="en-US" sz="1200" dirty="0" smtClean="0">
                <a:ea typeface="ＭＳ Ｐゴシック" pitchFamily="34" charset="-128"/>
              </a:rPr>
              <a:t>being, </a:t>
            </a:r>
            <a:r>
              <a:rPr lang="en-US" sz="1200" dirty="0" smtClean="0">
                <a:ea typeface="ＭＳ Ｐゴシック" pitchFamily="34" charset="-128"/>
              </a:rPr>
              <a:t>COD will decide over site </a:t>
            </a:r>
            <a:r>
              <a:rPr lang="en-US" sz="1200" dirty="0" smtClean="0">
                <a:ea typeface="ＭＳ Ｐゴシック" pitchFamily="34" charset="-128"/>
              </a:rPr>
              <a:t>suspension which will be handled by the NGI</a:t>
            </a:r>
            <a:endParaRPr lang="en-US" sz="1200" dirty="0" smtClean="0">
              <a:ea typeface="ＭＳ Ｐゴシック" pitchFamily="34" charset="-128"/>
            </a:endParaRPr>
          </a:p>
          <a:p>
            <a:pPr lvl="2">
              <a:lnSpc>
                <a:spcPct val="90000"/>
              </a:lnSpc>
            </a:pPr>
            <a:endParaRPr lang="en-US" sz="1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dirty="0" smtClean="0">
                <a:ea typeface="ＭＳ Ｐゴシック" pitchFamily="34" charset="-128"/>
              </a:rPr>
              <a:t>TSA1.7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ea typeface="ＭＳ Ｐゴシック" pitchFamily="34" charset="-128"/>
              </a:rPr>
              <a:t>Covers COD activity (O-E-5), TPM (O-E-7) and network support (O-E-12)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ea typeface="ＭＳ Ｐゴシック" pitchFamily="34" charset="-128"/>
              </a:rPr>
              <a:t>TPM (O-E-7) is covered by the TSA1.6 slot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ea typeface="ＭＳ Ｐゴシック" pitchFamily="34" charset="-128"/>
              </a:rPr>
              <a:t>Mario Reale will cover the network support (O-E-12) part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ea typeface="ＭＳ Ｐゴシック" pitchFamily="34" charset="-128"/>
              </a:rPr>
              <a:t>In this presentation, just the COD activity is covered</a:t>
            </a:r>
          </a:p>
          <a:p>
            <a:pPr lvl="1">
              <a:lnSpc>
                <a:spcPct val="80000"/>
              </a:lnSpc>
            </a:pPr>
            <a:r>
              <a:rPr lang="it-IT" sz="2000" dirty="0" smtClean="0">
                <a:ea typeface="ＭＳ Ｐゴシック" pitchFamily="34" charset="-128"/>
              </a:rPr>
              <a:t>Covered by France in EGEE-III</a:t>
            </a:r>
          </a:p>
          <a:p>
            <a:pPr lvl="1">
              <a:lnSpc>
                <a:spcPct val="80000"/>
              </a:lnSpc>
            </a:pPr>
            <a:r>
              <a:rPr lang="it-IT" sz="2000" dirty="0" smtClean="0">
                <a:ea typeface="ＭＳ Ｐゴシック" pitchFamily="34" charset="-128"/>
              </a:rPr>
              <a:t>Operations and e-Infrastructure Oversight and Operational Documentation Activity</a:t>
            </a:r>
          </a:p>
          <a:p>
            <a:pPr lvl="1">
              <a:lnSpc>
                <a:spcPct val="80000"/>
              </a:lnSpc>
            </a:pPr>
            <a:r>
              <a:rPr lang="it-IT" sz="2000" dirty="0" smtClean="0">
                <a:ea typeface="ＭＳ Ｐゴシック" pitchFamily="34" charset="-128"/>
              </a:rPr>
              <a:t>Operational e-Infrastructure Oversight is covered by TSA1.7</a:t>
            </a:r>
          </a:p>
          <a:p>
            <a:pPr lvl="1">
              <a:lnSpc>
                <a:spcPct val="80000"/>
              </a:lnSpc>
            </a:pPr>
            <a:r>
              <a:rPr lang="it-IT" sz="2000" dirty="0" smtClean="0">
                <a:ea typeface="ＭＳ Ｐゴシック" pitchFamily="34" charset="-128"/>
              </a:rPr>
              <a:t>Operational Documentation covered by TSA1.8</a:t>
            </a:r>
          </a:p>
          <a:p>
            <a:pPr>
              <a:lnSpc>
                <a:spcPct val="80000"/>
              </a:lnSpc>
            </a:pPr>
            <a:endParaRPr lang="en-US" sz="24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  <a:buNone/>
            </a:pPr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dirty="0" smtClean="0">
                <a:ea typeface="ＭＳ Ｐゴシック" pitchFamily="34" charset="-128"/>
              </a:rPr>
              <a:t>TSA1.7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2400" dirty="0" smtClean="0">
                <a:ea typeface="ＭＳ Ｐゴシック" pitchFamily="34" charset="-128"/>
              </a:rPr>
              <a:t>Overview of task activities and internal structure (teams/groups where applicable)</a:t>
            </a:r>
          </a:p>
          <a:p>
            <a:pPr lvl="1">
              <a:lnSpc>
                <a:spcPct val="80000"/>
              </a:lnSpc>
            </a:pPr>
            <a:r>
              <a:rPr lang="it-IT" sz="2000" dirty="0" smtClean="0">
                <a:ea typeface="ＭＳ Ｐゴシック" pitchFamily="34" charset="-128"/>
              </a:rPr>
              <a:t>Operations and e-Infrastructure Oversight  activities contain: 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/>
              <a:t>Daily operational tasks now performed by COD. These tasks include ticket and alarm oversight.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/>
              <a:t>Maintaining and interpretation of support model metrics</a:t>
            </a:r>
          </a:p>
          <a:p>
            <a:pPr lvl="2">
              <a:lnSpc>
                <a:spcPct val="80000"/>
              </a:lnSpc>
            </a:pPr>
            <a:r>
              <a:rPr lang="en-US" sz="1600" dirty="0" err="1" smtClean="0"/>
              <a:t>Organising</a:t>
            </a:r>
            <a:r>
              <a:rPr lang="en-US" sz="1600" dirty="0" smtClean="0"/>
              <a:t> the ROD forum activities, i.e. f2f meetings, phone conferences, coordinating ROD teams, etc. in order to maintain coherency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/>
              <a:t>Representing COD/ROD/1st line requirements in operational tools advisory group (OTAG)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/>
              <a:t>Reporting problems to middleware developers and handling COD SU in GGUS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/>
              <a:t>Defining process for creating new NGIs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/>
              <a:t>ROD SLA monitoring of NGIs</a:t>
            </a:r>
          </a:p>
          <a:p>
            <a:pPr lvl="1">
              <a:lnSpc>
                <a:spcPct val="80000"/>
              </a:lnSpc>
            </a:pPr>
            <a:endParaRPr lang="it-IT" sz="20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dirty="0" smtClean="0">
                <a:ea typeface="ＭＳ Ｐゴシック" pitchFamily="34" charset="-128"/>
              </a:rPr>
              <a:t>TSA1.7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it-IT" sz="2400" dirty="0" smtClean="0">
                <a:ea typeface="ＭＳ Ｐゴシック" pitchFamily="34" charset="-128"/>
              </a:rPr>
              <a:t>More specfic:</a:t>
            </a:r>
          </a:p>
          <a:p>
            <a:pPr lvl="1">
              <a:lnSpc>
                <a:spcPct val="80000"/>
              </a:lnSpc>
            </a:pPr>
            <a:r>
              <a:rPr lang="it-IT" sz="1600" dirty="0" smtClean="0">
                <a:ea typeface="ＭＳ Ｐゴシック" pitchFamily="34" charset="-128"/>
              </a:rPr>
              <a:t>Put a lot effort in the transition from SAM to Nagios </a:t>
            </a:r>
            <a:r>
              <a:rPr lang="it-IT" sz="1600" dirty="0" smtClean="0">
                <a:ea typeface="ＭＳ Ｐゴシック" pitchFamily="34" charset="-128"/>
              </a:rPr>
              <a:t>monitoring during the last months of EGEE-III</a:t>
            </a:r>
            <a:endParaRPr lang="it-IT" sz="1600" dirty="0" smtClean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it-IT" sz="1600" dirty="0" smtClean="0">
                <a:ea typeface="ＭＳ Ｐゴシック" pitchFamily="34" charset="-128"/>
              </a:rPr>
              <a:t>Defined procedures for ROC-NGI transition</a:t>
            </a:r>
          </a:p>
          <a:p>
            <a:pPr lvl="2">
              <a:lnSpc>
                <a:spcPct val="80000"/>
              </a:lnSpc>
            </a:pPr>
            <a:r>
              <a:rPr lang="it-IT" sz="1200" dirty="0" smtClean="0">
                <a:ea typeface="ＭＳ Ｐゴシック" pitchFamily="34" charset="-128"/>
              </a:rPr>
              <a:t>The setup of 14 NGI’s </a:t>
            </a:r>
            <a:r>
              <a:rPr lang="it-IT" sz="1200" dirty="0" smtClean="0">
                <a:ea typeface="ＭＳ Ｐゴシック" pitchFamily="34" charset="-128"/>
              </a:rPr>
              <a:t>(or NGI groups) is </a:t>
            </a:r>
            <a:r>
              <a:rPr lang="it-IT" sz="1200" dirty="0" smtClean="0">
                <a:ea typeface="ＭＳ Ｐゴシック" pitchFamily="34" charset="-128"/>
              </a:rPr>
              <a:t>currently either in progress or is completed.</a:t>
            </a:r>
            <a:br>
              <a:rPr lang="it-IT" sz="1200" dirty="0" smtClean="0">
                <a:ea typeface="ＭＳ Ｐゴシック" pitchFamily="34" charset="-128"/>
              </a:rPr>
            </a:br>
            <a:r>
              <a:rPr lang="it-IT" sz="1200" dirty="0" smtClean="0">
                <a:ea typeface="ＭＳ Ｐゴシック" pitchFamily="34" charset="-128"/>
              </a:rPr>
              <a:t>NGIs: Poland, France, Cech Republic, Slovak Republic, Hungary, Turkey, Belarus, </a:t>
            </a:r>
            <a:r>
              <a:rPr lang="it-IT" sz="1200" dirty="0" smtClean="0">
                <a:ea typeface="ＭＳ Ｐゴシック" pitchFamily="34" charset="-128"/>
              </a:rPr>
              <a:t>NDGF (Scandinavia), Netherlands/Belgium,Ibergrid(Spain/Portugal), </a:t>
            </a:r>
            <a:r>
              <a:rPr lang="it-IT" sz="1200" dirty="0" smtClean="0">
                <a:ea typeface="ＭＳ Ｐゴシック" pitchFamily="34" charset="-128"/>
              </a:rPr>
              <a:t>Slovenia, Austria, Serbia and Croatia.</a:t>
            </a:r>
          </a:p>
          <a:p>
            <a:pPr lvl="1">
              <a:lnSpc>
                <a:spcPct val="80000"/>
              </a:lnSpc>
            </a:pPr>
            <a:r>
              <a:rPr lang="it-IT" sz="1600" dirty="0" smtClean="0">
                <a:ea typeface="ＭＳ Ｐゴシック" pitchFamily="34" charset="-128"/>
              </a:rPr>
              <a:t>Organised ROD teams workshop, june 1-st and 2-nd. </a:t>
            </a:r>
          </a:p>
          <a:p>
            <a:pPr lvl="2">
              <a:lnSpc>
                <a:spcPct val="80000"/>
              </a:lnSpc>
            </a:pPr>
            <a:r>
              <a:rPr lang="it-IT" sz="1200" dirty="0" smtClean="0">
                <a:ea typeface="ＭＳ Ｐゴシック" pitchFamily="34" charset="-128"/>
              </a:rPr>
              <a:t>Attendance 51 people</a:t>
            </a:r>
          </a:p>
          <a:p>
            <a:pPr lvl="2">
              <a:lnSpc>
                <a:spcPct val="80000"/>
              </a:lnSpc>
            </a:pPr>
            <a:r>
              <a:rPr lang="it-IT" sz="1200" dirty="0" smtClean="0">
                <a:ea typeface="ＭＳ Ｐゴシック" pitchFamily="34" charset="-128"/>
              </a:rPr>
              <a:t>A lot of people from the new NGIs, i.e. countries and people not involved in the EGEE SA1 activity</a:t>
            </a:r>
            <a:r>
              <a:rPr lang="it-IT" sz="1200" dirty="0" smtClean="0">
                <a:ea typeface="ＭＳ Ｐゴシック" pitchFamily="34" charset="-128"/>
              </a:rPr>
              <a:t>.</a:t>
            </a:r>
          </a:p>
          <a:p>
            <a:pPr lvl="2">
              <a:lnSpc>
                <a:spcPct val="80000"/>
              </a:lnSpc>
            </a:pPr>
            <a:r>
              <a:rPr lang="en-US" sz="1200" dirty="0" smtClean="0"/>
              <a:t>They </a:t>
            </a:r>
            <a:r>
              <a:rPr lang="en-US" sz="1200" dirty="0" smtClean="0"/>
              <a:t>were trained for ROD work and operations tools proved to be working good for </a:t>
            </a:r>
            <a:r>
              <a:rPr lang="en-US" sz="1200" dirty="0" smtClean="0"/>
              <a:t>them</a:t>
            </a:r>
          </a:p>
          <a:p>
            <a:pPr lvl="2">
              <a:lnSpc>
                <a:spcPct val="80000"/>
              </a:lnSpc>
            </a:pPr>
            <a:r>
              <a:rPr lang="en-US" sz="1200" dirty="0" smtClean="0"/>
              <a:t>They </a:t>
            </a:r>
            <a:r>
              <a:rPr lang="en-US" sz="1200" dirty="0" smtClean="0"/>
              <a:t>are ready now to take over the responsibility for operations support</a:t>
            </a:r>
            <a:endParaRPr lang="en-US" sz="1200" dirty="0" smtClean="0"/>
          </a:p>
          <a:p>
            <a:pPr lvl="2">
              <a:lnSpc>
                <a:spcPct val="80000"/>
              </a:lnSpc>
            </a:pPr>
            <a:endParaRPr lang="it-IT" sz="1200" dirty="0" smtClean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  <a:buNone/>
            </a:pPr>
            <a:endParaRPr lang="it-IT" sz="1600" dirty="0" smtClean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endParaRPr lang="it-IT" sz="2000" dirty="0" smtClean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endParaRPr lang="it-IT" sz="20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dirty="0" smtClean="0">
                <a:ea typeface="ＭＳ Ｐゴシック" pitchFamily="34" charset="-128"/>
              </a:rPr>
              <a:t>TSA1.7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  <a:buNone/>
            </a:pPr>
            <a:endParaRPr lang="it-IT" sz="16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it-IT" sz="2400" dirty="0" smtClean="0">
                <a:ea typeface="ＭＳ Ｐゴシック" pitchFamily="34" charset="-128"/>
              </a:rPr>
              <a:t>Assessment of transition from EGEE-III</a:t>
            </a:r>
          </a:p>
          <a:p>
            <a:pPr lvl="1">
              <a:lnSpc>
                <a:spcPct val="80000"/>
              </a:lnSpc>
            </a:pPr>
            <a:r>
              <a:rPr lang="it-IT" sz="2000" dirty="0" smtClean="0">
                <a:ea typeface="ＭＳ Ｐゴシック" pitchFamily="34" charset="-128"/>
              </a:rPr>
              <a:t>Poland and the Netherlands took over the COD coordination from France.</a:t>
            </a:r>
          </a:p>
          <a:p>
            <a:pPr lvl="1">
              <a:lnSpc>
                <a:spcPct val="80000"/>
              </a:lnSpc>
            </a:pPr>
            <a:r>
              <a:rPr lang="it-IT" sz="2000" dirty="0" smtClean="0">
                <a:ea typeface="ＭＳ Ｐゴシック" pitchFamily="34" charset="-128"/>
              </a:rPr>
              <a:t>COD duty now on a weekly shifts done by the Netherlands and </a:t>
            </a:r>
            <a:r>
              <a:rPr lang="it-IT" sz="2000" dirty="0" smtClean="0">
                <a:ea typeface="ＭＳ Ｐゴシック" pitchFamily="34" charset="-128"/>
              </a:rPr>
              <a:t>Poland</a:t>
            </a:r>
          </a:p>
          <a:p>
            <a:pPr lvl="1">
              <a:lnSpc>
                <a:spcPct val="80000"/>
              </a:lnSpc>
            </a:pPr>
            <a:r>
              <a:rPr lang="it-IT" sz="2000" dirty="0" smtClean="0">
                <a:ea typeface="ＭＳ Ｐゴシック" pitchFamily="34" charset="-128"/>
              </a:rPr>
              <a:t>Setting up a more regionalised model for monitoring sites was already </a:t>
            </a:r>
            <a:r>
              <a:rPr lang="it-IT" sz="2000" dirty="0" smtClean="0">
                <a:ea typeface="ＭＳ Ｐゴシック" pitchFamily="34" charset="-128"/>
              </a:rPr>
              <a:t>finished </a:t>
            </a:r>
            <a:r>
              <a:rPr lang="it-IT" sz="2000" dirty="0" smtClean="0">
                <a:ea typeface="ＭＳ Ｐゴシック" pitchFamily="34" charset="-128"/>
              </a:rPr>
              <a:t>during </a:t>
            </a:r>
            <a:r>
              <a:rPr lang="it-IT" sz="2000" dirty="0" smtClean="0">
                <a:ea typeface="ＭＳ Ｐゴシック" pitchFamily="34" charset="-128"/>
              </a:rPr>
              <a:t>EGEE-III</a:t>
            </a:r>
            <a:endParaRPr lang="it-IT" sz="2000" dirty="0" smtClean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it-IT" sz="2000" dirty="0" smtClean="0">
                <a:ea typeface="ＭＳ Ｐゴシック" pitchFamily="34" charset="-128"/>
              </a:rPr>
              <a:t>No big </a:t>
            </a:r>
            <a:r>
              <a:rPr lang="it-IT" sz="2000" dirty="0" smtClean="0">
                <a:ea typeface="ＭＳ Ｐゴシック" pitchFamily="34" charset="-128"/>
              </a:rPr>
              <a:t>issues. Operations did not collapse during the switch from EGEE-III to EGI InSPIRE where tasks and responsibilities wrere taken up by different partners</a:t>
            </a:r>
            <a:endParaRPr lang="it-IT" sz="2000" dirty="0" smtClean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endParaRPr lang="it-IT" sz="2000" dirty="0" smtClean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endParaRPr lang="it-IT" sz="20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dirty="0" smtClean="0">
                <a:ea typeface="ＭＳ Ｐゴシック" pitchFamily="34" charset="-128"/>
              </a:rPr>
              <a:t>TSA1.7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2400" dirty="0" smtClean="0">
                <a:ea typeface="ＭＳ Ｐゴシック" pitchFamily="34" charset="-128"/>
              </a:rPr>
              <a:t>Roadmap for Y1</a:t>
            </a:r>
          </a:p>
          <a:p>
            <a:pPr lvl="1">
              <a:lnSpc>
                <a:spcPct val="80000"/>
              </a:lnSpc>
            </a:pPr>
            <a:r>
              <a:rPr lang="it-IT" sz="2000" dirty="0" smtClean="0">
                <a:ea typeface="ＭＳ Ｐゴシック" pitchFamily="34" charset="-128"/>
              </a:rPr>
              <a:t>The </a:t>
            </a:r>
            <a:r>
              <a:rPr lang="it-IT" sz="2000" dirty="0" smtClean="0">
                <a:ea typeface="ＭＳ Ｐゴシック" pitchFamily="34" charset="-128"/>
              </a:rPr>
              <a:t>first month’s:</a:t>
            </a:r>
          </a:p>
          <a:p>
            <a:pPr lvl="2">
              <a:lnSpc>
                <a:spcPct val="80000"/>
              </a:lnSpc>
            </a:pPr>
            <a:r>
              <a:rPr lang="it-IT" sz="1600" dirty="0" smtClean="0">
                <a:ea typeface="ＭＳ Ｐゴシック" pitchFamily="34" charset="-128"/>
              </a:rPr>
              <a:t>ROC-NGI transition, bringing in new </a:t>
            </a:r>
            <a:r>
              <a:rPr lang="it-IT" sz="1600" dirty="0" smtClean="0">
                <a:ea typeface="ＭＳ Ｐゴシック" pitchFamily="34" charset="-128"/>
              </a:rPr>
              <a:t>NGIs</a:t>
            </a:r>
            <a:endParaRPr lang="it-IT" sz="1600" dirty="0" smtClean="0">
              <a:ea typeface="ＭＳ Ｐゴシック" pitchFamily="34" charset="-128"/>
            </a:endParaRPr>
          </a:p>
          <a:p>
            <a:pPr lvl="2">
              <a:lnSpc>
                <a:spcPct val="80000"/>
              </a:lnSpc>
            </a:pPr>
            <a:r>
              <a:rPr lang="it-IT" sz="1600" dirty="0" smtClean="0">
                <a:ea typeface="ＭＳ Ｐゴシック" pitchFamily="34" charset="-128"/>
              </a:rPr>
              <a:t>Updating documentation, wiki’s etc. and transferring docs from CERN to egi.eu. </a:t>
            </a:r>
          </a:p>
          <a:p>
            <a:pPr lvl="2">
              <a:lnSpc>
                <a:spcPct val="80000"/>
              </a:lnSpc>
            </a:pPr>
            <a:r>
              <a:rPr lang="it-IT" sz="1600" dirty="0" smtClean="0">
                <a:ea typeface="ＭＳ Ｐゴシック" pitchFamily="34" charset="-128"/>
              </a:rPr>
              <a:t>Populating websites, wiki’s etc.</a:t>
            </a:r>
          </a:p>
          <a:p>
            <a:pPr lvl="2">
              <a:lnSpc>
                <a:spcPct val="80000"/>
              </a:lnSpc>
            </a:pPr>
            <a:r>
              <a:rPr lang="it-IT" sz="1600" dirty="0" smtClean="0">
                <a:ea typeface="ＭＳ Ｐゴシック" pitchFamily="34" charset="-128"/>
              </a:rPr>
              <a:t>Phase out CERN-based </a:t>
            </a:r>
            <a:r>
              <a:rPr lang="it-IT" sz="1600" dirty="0" smtClean="0">
                <a:ea typeface="ＭＳ Ｐゴシック" pitchFamily="34" charset="-128"/>
              </a:rPr>
              <a:t>facilities (mailinglists, wiki’s etc. )</a:t>
            </a:r>
          </a:p>
          <a:p>
            <a:pPr lvl="1">
              <a:lnSpc>
                <a:spcPct val="80000"/>
              </a:lnSpc>
            </a:pPr>
            <a:r>
              <a:rPr lang="it-IT" sz="2000" dirty="0" smtClean="0">
                <a:ea typeface="ＭＳ Ｐゴシック" pitchFamily="34" charset="-128"/>
              </a:rPr>
              <a:t>Changes in operational tools</a:t>
            </a:r>
          </a:p>
          <a:p>
            <a:pPr lvl="2">
              <a:lnSpc>
                <a:spcPct val="80000"/>
              </a:lnSpc>
            </a:pPr>
            <a:r>
              <a:rPr lang="it-IT" sz="1600" dirty="0" smtClean="0">
                <a:ea typeface="ＭＳ Ｐゴシック" pitchFamily="34" charset="-128"/>
              </a:rPr>
              <a:t>A lot of effort will go into the switch from SAM to Nagios</a:t>
            </a:r>
          </a:p>
          <a:p>
            <a:pPr lvl="2">
              <a:lnSpc>
                <a:spcPct val="80000"/>
              </a:lnSpc>
            </a:pPr>
            <a:r>
              <a:rPr lang="it-IT" sz="1600" dirty="0" smtClean="0">
                <a:ea typeface="ＭＳ Ｐゴシック" pitchFamily="34" charset="-128"/>
              </a:rPr>
              <a:t>Issues affect the operational tools that </a:t>
            </a:r>
            <a:r>
              <a:rPr lang="it-IT" sz="1600" smtClean="0">
                <a:ea typeface="ＭＳ Ｐゴシック" pitchFamily="34" charset="-128"/>
              </a:rPr>
              <a:t>we use and also our metrics</a:t>
            </a:r>
            <a:endParaRPr lang="it-IT" sz="1600" dirty="0" smtClean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endParaRPr lang="it-IT" dirty="0" smtClean="0">
              <a:ea typeface="ＭＳ Ｐゴシック" pitchFamily="34" charset="-128"/>
            </a:endParaRPr>
          </a:p>
          <a:p>
            <a:pPr lvl="2">
              <a:lnSpc>
                <a:spcPct val="80000"/>
              </a:lnSpc>
            </a:pPr>
            <a:endParaRPr lang="it-IT" sz="16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it-IT" sz="2400" dirty="0" smtClean="0">
                <a:ea typeface="ＭＳ Ｐゴシック" pitchFamily="34" charset="-128"/>
              </a:rPr>
              <a:t>Issues for discussion</a:t>
            </a:r>
          </a:p>
          <a:p>
            <a:pPr lvl="1">
              <a:lnSpc>
                <a:spcPct val="80000"/>
              </a:lnSpc>
            </a:pPr>
            <a:r>
              <a:rPr lang="it-IT" sz="2000" dirty="0" smtClean="0">
                <a:ea typeface="ＭＳ Ｐゴシック" pitchFamily="34" charset="-128"/>
              </a:rPr>
              <a:t>See following slides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dirty="0" smtClean="0">
                <a:ea typeface="ＭＳ Ｐゴシック" pitchFamily="34" charset="-128"/>
              </a:rPr>
              <a:t>TSA1.7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it-IT" sz="2400" dirty="0" smtClean="0">
                <a:ea typeface="ＭＳ Ｐゴシック" pitchFamily="34" charset="-128"/>
              </a:rPr>
              <a:t>Relevant web sites and mailing lists</a:t>
            </a:r>
          </a:p>
          <a:p>
            <a:pPr lvl="1">
              <a:lnSpc>
                <a:spcPct val="80000"/>
              </a:lnSpc>
            </a:pPr>
            <a:r>
              <a:rPr lang="it-IT" sz="2000" dirty="0" smtClean="0">
                <a:ea typeface="ＭＳ Ｐゴシック" pitchFamily="34" charset="-128"/>
              </a:rPr>
              <a:t>Wiki:</a:t>
            </a:r>
            <a:r>
              <a:rPr lang="en-US" sz="2000" dirty="0" smtClean="0">
                <a:hlinkClick r:id="rId2"/>
              </a:rPr>
              <a:t> </a:t>
            </a:r>
            <a:r>
              <a:rPr lang="en-US" sz="2000" dirty="0" smtClean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wiki.egi.eu/wiki/Operations:Main_Page</a:t>
            </a:r>
            <a:endParaRPr lang="en-US" sz="2000" dirty="0" smtClean="0"/>
          </a:p>
          <a:p>
            <a:pPr>
              <a:lnSpc>
                <a:spcPct val="80000"/>
              </a:lnSpc>
              <a:buNone/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err="1" smtClean="0"/>
              <a:t>Mailinglists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An all-ROD mailing list, (</a:t>
            </a:r>
            <a:r>
              <a:rPr lang="en-US" sz="2000" b="1" dirty="0" smtClean="0"/>
              <a:t>all-operator-on-duty@mailman.egi.eu</a:t>
            </a:r>
            <a:r>
              <a:rPr lang="en-US" sz="2000" dirty="0" smtClean="0"/>
              <a:t>). All ROD teams must be subscribed to this list. This is an official communication channel to reach the ROD teams.</a:t>
            </a:r>
          </a:p>
          <a:p>
            <a:pPr lvl="1"/>
            <a:r>
              <a:rPr lang="en-US" sz="2000" dirty="0" smtClean="0"/>
              <a:t>An OEO mailinglist, (</a:t>
            </a:r>
            <a:r>
              <a:rPr lang="en-US" sz="2000" b="1" dirty="0" smtClean="0"/>
              <a:t>central-operator-on-duty@mailman.egi.eu</a:t>
            </a:r>
            <a:r>
              <a:rPr lang="en-US" sz="2000" dirty="0" smtClean="0"/>
              <a:t>).  People involved with OEO work should be subscribed to this list. External people should be able to contact the OEO people through this list.</a:t>
            </a:r>
          </a:p>
          <a:p>
            <a:pPr lvl="1"/>
            <a:r>
              <a:rPr lang="en-US" sz="2000" dirty="0" smtClean="0"/>
              <a:t>An OEO managerial mailinglist, (</a:t>
            </a:r>
            <a:r>
              <a:rPr lang="en-US" sz="2000" b="1" dirty="0" smtClean="0"/>
              <a:t>manager-central-operator-on-duty@mailman.egi.eu</a:t>
            </a:r>
            <a:r>
              <a:rPr lang="en-US" sz="2000" dirty="0" smtClean="0"/>
              <a:t>). This mailinglist is to contact people involved with the management of the OEO task.</a:t>
            </a:r>
          </a:p>
          <a:p>
            <a:pPr lvl="1"/>
            <a:r>
              <a:rPr lang="en-US" sz="2000" dirty="0" smtClean="0"/>
              <a:t>An OD managerial mailinglist, (</a:t>
            </a:r>
            <a:r>
              <a:rPr lang="en-US" sz="2000" b="1" dirty="0" smtClean="0"/>
              <a:t>operational-documentation-management@mailman.egi.eu</a:t>
            </a:r>
            <a:r>
              <a:rPr lang="en-US" sz="2000" dirty="0" smtClean="0"/>
              <a:t>). This mailinglist is to contact people involved with the management of the OD task. </a:t>
            </a:r>
          </a:p>
          <a:p>
            <a:pPr lvl="1"/>
            <a:r>
              <a:rPr lang="en-US" sz="2000" dirty="0" smtClean="0"/>
              <a:t> A mailinglist for the NGIs involved with the operational documentation task, (</a:t>
            </a:r>
            <a:r>
              <a:rPr lang="en-US" sz="2000" b="1" dirty="0" smtClean="0"/>
              <a:t>operational-documentation-ngi-manuals@mailman.egi.eu</a:t>
            </a:r>
            <a:r>
              <a:rPr lang="en-US" sz="2000" dirty="0" smtClean="0"/>
              <a:t>). </a:t>
            </a:r>
          </a:p>
          <a:p>
            <a:pPr lvl="1"/>
            <a:r>
              <a:rPr lang="en-US" sz="2000" dirty="0" smtClean="0"/>
              <a:t>A mailinglist for submitting suggestions of best practices and to reach participants in this effort, (</a:t>
            </a:r>
            <a:r>
              <a:rPr lang="en-US" sz="2000" b="1" dirty="0" smtClean="0"/>
              <a:t>operational-documentation-best practices@mailman.egi.eu</a:t>
            </a:r>
            <a:r>
              <a:rPr lang="en-US" sz="2000" dirty="0" smtClean="0"/>
              <a:t>).</a:t>
            </a:r>
          </a:p>
          <a:p>
            <a:pPr lvl="1"/>
            <a:r>
              <a:rPr lang="en-US" sz="2000" dirty="0" smtClean="0"/>
              <a:t>A mailinglist for the participants in writing the training and operations guides, (</a:t>
            </a:r>
            <a:r>
              <a:rPr lang="en-US" sz="2000" b="1" dirty="0" smtClean="0"/>
              <a:t>operational-documentation-training-manuals@mailman.egi.eu</a:t>
            </a:r>
            <a:r>
              <a:rPr lang="en-US" sz="2000" dirty="0" smtClean="0"/>
              <a:t>).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 lvl="1">
              <a:lnSpc>
                <a:spcPct val="80000"/>
              </a:lnSpc>
            </a:pPr>
            <a:endParaRPr lang="it-IT" sz="2000" dirty="0" smtClean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endParaRPr lang="it-IT" sz="20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endParaRPr lang="it-IT" sz="1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dirty="0" smtClean="0">
                <a:ea typeface="ＭＳ Ｐゴシック" pitchFamily="34" charset="-128"/>
              </a:rPr>
              <a:t>TSA1.7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lvl="1">
              <a:lnSpc>
                <a:spcPct val="80000"/>
              </a:lnSpc>
              <a:buNone/>
            </a:pPr>
            <a:endParaRPr lang="it-IT" sz="20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it-IT" sz="2400" dirty="0" smtClean="0">
                <a:ea typeface="ＭＳ Ｐゴシック" pitchFamily="34" charset="-128"/>
              </a:rPr>
              <a:t>Metrics to monitor the progress of your task?</a:t>
            </a:r>
          </a:p>
          <a:p>
            <a:pPr lvl="1">
              <a:lnSpc>
                <a:spcPct val="80000"/>
              </a:lnSpc>
            </a:pPr>
            <a:r>
              <a:rPr lang="it-IT" sz="2000" dirty="0" smtClean="0">
                <a:ea typeface="ＭＳ Ｐゴシック" pitchFamily="34" charset="-128"/>
              </a:rPr>
              <a:t>There are metrics </a:t>
            </a:r>
            <a:r>
              <a:rPr lang="it-IT" sz="2000" dirty="0" smtClean="0">
                <a:ea typeface="ＭＳ Ｐゴシック" pitchFamily="34" charset="-128"/>
              </a:rPr>
              <a:t>to monitor our task</a:t>
            </a:r>
          </a:p>
          <a:p>
            <a:pPr lvl="1">
              <a:lnSpc>
                <a:spcPct val="80000"/>
              </a:lnSpc>
              <a:buNone/>
            </a:pPr>
            <a:endParaRPr lang="it-IT" sz="20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it-IT" sz="2400" dirty="0" smtClean="0">
                <a:ea typeface="ＭＳ Ｐゴシック" pitchFamily="34" charset="-128"/>
              </a:rPr>
              <a:t>Y1 </a:t>
            </a:r>
            <a:r>
              <a:rPr lang="it-IT" sz="2400" dirty="0" smtClean="0">
                <a:ea typeface="ＭＳ Ｐゴシック" pitchFamily="34" charset="-128"/>
              </a:rPr>
              <a:t>Milestones and deliverables: issues and plan</a:t>
            </a:r>
          </a:p>
          <a:p>
            <a:pPr lvl="1">
              <a:lnSpc>
                <a:spcPct val="80000"/>
              </a:lnSpc>
            </a:pPr>
            <a:r>
              <a:rPr lang="it-IT" sz="2000" dirty="0" smtClean="0">
                <a:ea typeface="ＭＳ Ｐゴシック" pitchFamily="34" charset="-128"/>
              </a:rPr>
              <a:t>Contribute to MSA403 (PM2)</a:t>
            </a:r>
            <a:endParaRPr lang="it-IT" sz="20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endParaRPr lang="it-IT" sz="20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endParaRPr lang="it-IT" sz="1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smtClean="0">
                <a:ea typeface="ＭＳ Ｐゴシック" pitchFamily="34" charset="-128"/>
              </a:rPr>
              <a:t>Some interesting topics for discussion</a:t>
            </a:r>
            <a:endParaRPr lang="en-US" sz="3600" smtClean="0">
              <a:ea typeface="ＭＳ Ｐゴシック" pitchFamily="34" charset="-128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2400" dirty="0" smtClean="0">
                <a:ea typeface="ＭＳ Ｐゴシック" pitchFamily="34" charset="-128"/>
              </a:rPr>
              <a:t>TSA1.7 Support teams</a:t>
            </a:r>
          </a:p>
          <a:p>
            <a:pPr lvl="1">
              <a:lnSpc>
                <a:spcPct val="90000"/>
              </a:lnSpc>
            </a:pPr>
            <a:r>
              <a:rPr lang="it-IT" sz="2000" dirty="0" smtClean="0">
                <a:ea typeface="ＭＳ Ｐゴシック" pitchFamily="34" charset="-128"/>
              </a:rPr>
              <a:t>COD: streamlining of procedures and handover</a:t>
            </a:r>
          </a:p>
          <a:p>
            <a:pPr lvl="2">
              <a:lnSpc>
                <a:spcPct val="90000"/>
              </a:lnSpc>
            </a:pPr>
            <a:r>
              <a:rPr lang="it-IT" sz="1600" dirty="0" smtClean="0">
                <a:ea typeface="ＭＳ Ｐゴシック" pitchFamily="34" charset="-128"/>
              </a:rPr>
              <a:t>In EGEE-III COD handover was discussed in the operations meeting</a:t>
            </a:r>
          </a:p>
          <a:p>
            <a:pPr lvl="2">
              <a:lnSpc>
                <a:spcPct val="90000"/>
              </a:lnSpc>
            </a:pPr>
            <a:r>
              <a:rPr lang="it-IT" sz="1600" dirty="0" smtClean="0">
                <a:ea typeface="ＭＳ Ｐゴシック" pitchFamily="34" charset="-128"/>
              </a:rPr>
              <a:t>Now this task is handled by Poland an the Netherlands</a:t>
            </a:r>
          </a:p>
          <a:p>
            <a:pPr lvl="2">
              <a:lnSpc>
                <a:spcPct val="90000"/>
              </a:lnSpc>
            </a:pPr>
            <a:r>
              <a:rPr lang="it-IT" sz="1600" dirty="0" smtClean="0">
                <a:ea typeface="ＭＳ Ｐゴシック" pitchFamily="34" charset="-128"/>
              </a:rPr>
              <a:t>Poland and the Netherlands continue to fill in handover logs and have </a:t>
            </a:r>
            <a:r>
              <a:rPr lang="it-IT" sz="1600" dirty="0" smtClean="0">
                <a:ea typeface="ＭＳ Ｐゴシック" pitchFamily="34" charset="-128"/>
              </a:rPr>
              <a:t>regular </a:t>
            </a:r>
            <a:r>
              <a:rPr lang="it-IT" sz="1600" dirty="0" smtClean="0">
                <a:ea typeface="ＭＳ Ｐゴシック" pitchFamily="34" charset="-128"/>
              </a:rPr>
              <a:t>phone </a:t>
            </a:r>
            <a:r>
              <a:rPr lang="it-IT" sz="1600" dirty="0" smtClean="0">
                <a:ea typeface="ＭＳ Ｐゴシック" pitchFamily="34" charset="-128"/>
              </a:rPr>
              <a:t>confs in which possible issue can be discussed if necessary.</a:t>
            </a:r>
            <a:endParaRPr lang="it-IT" sz="1600" dirty="0" smtClean="0">
              <a:ea typeface="ＭＳ Ｐゴシック" pitchFamily="34" charset="-128"/>
            </a:endParaRPr>
          </a:p>
          <a:p>
            <a:pPr lvl="2">
              <a:lnSpc>
                <a:spcPct val="90000"/>
              </a:lnSpc>
            </a:pPr>
            <a:r>
              <a:rPr lang="it-IT" sz="1600" dirty="0" smtClean="0">
                <a:ea typeface="ＭＳ Ｐゴシック" pitchFamily="34" charset="-128"/>
              </a:rPr>
              <a:t>Is there a need to discuss this on a wider scale?</a:t>
            </a:r>
          </a:p>
          <a:p>
            <a:pPr lvl="1">
              <a:lnSpc>
                <a:spcPct val="90000"/>
              </a:lnSpc>
            </a:pPr>
            <a:r>
              <a:rPr lang="it-IT" sz="2000" dirty="0" smtClean="0">
                <a:ea typeface="ＭＳ Ｐゴシック" pitchFamily="34" charset="-128"/>
              </a:rPr>
              <a:t>overview of NGI and site availability/reliability</a:t>
            </a:r>
            <a:endParaRPr lang="en-US" sz="1600" dirty="0" smtClean="0">
              <a:ea typeface="ＭＳ Ｐゴシック" pitchFamily="34" charset="-128"/>
            </a:endParaRPr>
          </a:p>
          <a:p>
            <a:pPr lvl="2">
              <a:lnSpc>
                <a:spcPct val="90000"/>
              </a:lnSpc>
            </a:pPr>
            <a:r>
              <a:rPr lang="en-US" sz="1600" dirty="0" smtClean="0">
                <a:ea typeface="ＭＳ Ｐゴシック" pitchFamily="34" charset="-128"/>
              </a:rPr>
              <a:t>Tools need to be developed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ea typeface="ＭＳ Ｐゴシック" pitchFamily="34" charset="-128"/>
              </a:rPr>
              <a:t>How </a:t>
            </a:r>
            <a:r>
              <a:rPr lang="en-US" sz="1600" dirty="0" smtClean="0">
                <a:ea typeface="ＭＳ Ｐゴシック" pitchFamily="34" charset="-128"/>
              </a:rPr>
              <a:t>shall we account for the failure of the monitoring</a:t>
            </a:r>
            <a:r>
              <a:rPr lang="en-US" sz="1600" dirty="0" smtClean="0">
                <a:ea typeface="ＭＳ Ｐゴシック" pitchFamily="34" charset="-128"/>
              </a:rPr>
              <a:t>?</a:t>
            </a:r>
            <a:endParaRPr lang="en-US" sz="1600" dirty="0" smtClean="0">
              <a:ea typeface="ＭＳ Ｐゴシック" pitchFamily="34" charset="-128"/>
            </a:endParaRPr>
          </a:p>
          <a:p>
            <a:pPr lvl="3">
              <a:lnSpc>
                <a:spcPct val="90000"/>
              </a:lnSpc>
            </a:pPr>
            <a:r>
              <a:rPr lang="en-US" sz="1200" dirty="0" smtClean="0">
                <a:ea typeface="ＭＳ Ｐゴシック" pitchFamily="34" charset="-128"/>
              </a:rPr>
              <a:t>NGI’s are responsible for their quality of their monitoring infrastructure</a:t>
            </a:r>
          </a:p>
          <a:p>
            <a:pPr lvl="3">
              <a:lnSpc>
                <a:spcPct val="90000"/>
              </a:lnSpc>
            </a:pPr>
            <a:r>
              <a:rPr lang="en-US" sz="1200" dirty="0" smtClean="0">
                <a:ea typeface="ＭＳ Ｐゴシック" pitchFamily="34" charset="-128"/>
              </a:rPr>
              <a:t>Tools need to be adapted to correct erroneous failures of sites easily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ea typeface="ＭＳ Ｐゴシック" pitchFamily="34" charset="-128"/>
              </a:rPr>
              <a:t>Criteria for evaluating ROD performance could be part of OLA</a:t>
            </a:r>
          </a:p>
          <a:p>
            <a:pPr lvl="2">
              <a:lnSpc>
                <a:spcPct val="90000"/>
              </a:lnSpc>
            </a:pPr>
            <a:endParaRPr lang="en-US" sz="800" dirty="0" smtClean="0">
              <a:ea typeface="ＭＳ Ｐゴシック" pitchFamily="34" charset="-128"/>
            </a:endParaRPr>
          </a:p>
          <a:p>
            <a:pPr lvl="2">
              <a:lnSpc>
                <a:spcPct val="90000"/>
              </a:lnSpc>
            </a:pPr>
            <a:endParaRPr lang="en-US" sz="1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Theme">
  <a:themeElements>
    <a:clrScheme name="EGI_DS Kickoff Meeting (WP1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GI_DS Kickoff Meeting (WP1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>
            <a:ln>
              <a:noFill/>
            </a:ln>
            <a:solidFill>
              <a:srgbClr val="E7DBB1"/>
            </a:solidFill>
            <a:effectLst/>
            <a:latin typeface="Arial" pitchFamily="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>
            <a:ln>
              <a:noFill/>
            </a:ln>
            <a:solidFill>
              <a:srgbClr val="E7DBB1"/>
            </a:solidFill>
            <a:effectLst/>
            <a:latin typeface="Arial" pitchFamily="80" charset="0"/>
          </a:defRPr>
        </a:defPPr>
      </a:lstStyle>
    </a:lnDef>
  </a:objectDefaults>
  <a:extraClrSchemeLst>
    <a:extraClrScheme>
      <a:clrScheme name="EGI_DS Kickoff Meeting (WP1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12444</TotalTime>
  <Words>779</Words>
  <Application>Microsoft Office PowerPoint</Application>
  <PresentationFormat>On-screen Show (4:3)</PresentationFormat>
  <Paragraphs>98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EGITheme</vt:lpstr>
      <vt:lpstr>TSA1.7 Support Groups</vt:lpstr>
      <vt:lpstr>TSA1.7</vt:lpstr>
      <vt:lpstr>TSA1.7</vt:lpstr>
      <vt:lpstr>TSA1.7</vt:lpstr>
      <vt:lpstr>TSA1.7</vt:lpstr>
      <vt:lpstr>TSA1.7</vt:lpstr>
      <vt:lpstr>TSA1.7</vt:lpstr>
      <vt:lpstr>TSA1.7</vt:lpstr>
      <vt:lpstr>Some interesting topics for discussion</vt:lpstr>
      <vt:lpstr>Some interesting topics for discussion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EGI-ASPIRE</dc:title>
  <dc:creator>Steven Newhouse</dc:creator>
  <cp:lastModifiedBy>ron</cp:lastModifiedBy>
  <cp:revision>160</cp:revision>
  <dcterms:created xsi:type="dcterms:W3CDTF">2009-09-16T12:32:50Z</dcterms:created>
  <dcterms:modified xsi:type="dcterms:W3CDTF">2010-06-03T11:46:45Z</dcterms:modified>
</cp:coreProperties>
</file>