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331" r:id="rId3"/>
    <p:sldId id="334" r:id="rId4"/>
    <p:sldId id="332" r:id="rId5"/>
    <p:sldId id="333" r:id="rId6"/>
    <p:sldId id="329" r:id="rId7"/>
    <p:sldId id="335" r:id="rId8"/>
    <p:sldId id="337" r:id="rId9"/>
    <p:sldId id="338" r:id="rId10"/>
    <p:sldId id="328" r:id="rId11"/>
    <p:sldId id="327" r:id="rId12"/>
    <p:sldId id="326" r:id="rId13"/>
    <p:sldId id="325" r:id="rId14"/>
    <p:sldId id="32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97905" autoAdjust="0"/>
  </p:normalViewPr>
  <p:slideViewPr>
    <p:cSldViewPr>
      <p:cViewPr varScale="1">
        <p:scale>
          <a:sx n="64" d="100"/>
          <a:sy n="64" d="100"/>
        </p:scale>
        <p:origin x="-12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ACE0DA-D059-4446-A1EA-2A73F27FAF5C}" type="datetimeFigureOut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6976FE-9A2D-4892-955E-B646715ED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889777-02FC-4504-A3EE-AB2E841CD6A6}" type="slidenum">
              <a:rPr lang="en-GB"/>
              <a:pPr/>
              <a:t>7</a:t>
            </a:fld>
            <a:endParaRPr lang="en-GB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21393" y="686977"/>
            <a:ext cx="5015215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1" y="4343989"/>
            <a:ext cx="5486400" cy="402918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99A14-92F1-4606-BA64-CB50B449C7A9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5864-6BF0-437C-8097-9E0B34E32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C968-0304-4E9F-89E0-AF2DE0F8FA8B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772F-957D-418F-A55F-2997F38A1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A8F1-D45D-4D8E-B427-1B05BF2E998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32A8-32FB-40E2-AE09-C8BCC5014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9EB7-5F37-4222-A733-77A3D4941ABF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CE4A-D7B2-4C3B-A314-A57003755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7897-9D5B-4182-A768-8797E3A948D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BFE4-B609-4FAC-BEA8-CE910876C7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709F-9926-4F0C-93E6-836B6F5DB13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0FD7-C098-47BF-9314-1D7AF00F8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27F4E-C79D-4FB3-9140-ACFDCCFEB144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168FA-B57E-40E7-BAEA-99F3BC508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D66-250B-4B71-B211-6773FCDE2974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4BE-AC7D-4D4B-B309-B2C935E3F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4ABBA-995F-4712-BF6D-E326A11AD5B6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6E410-A876-44BA-AC5A-75BA052B4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9057-E0EE-45A7-B166-3D966EFBF2C7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BF8E-9075-417F-982F-C5BA82124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B30E-C661-4975-8E84-CCBF41DC1030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03FF2-65FD-4F63-BC97-41128DE7CE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3928-5A66-4A0B-B8A4-C47435DA096F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53C1-B1C7-424F-8788-ECE7BB8A9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995F-678A-4B92-B4C7-F1184F71927C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9C45-2465-4340-818D-5DBA39DF4F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2F1B53-C8E9-4D44-A485-66708DBF4027}" type="datetime1">
              <a:rPr lang="en-US"/>
              <a:pPr>
                <a:defRPr/>
              </a:pPr>
              <a:t>6/2/2010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032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36417A"/>
                </a:solidFill>
              </a:defRPr>
            </a:lvl1pPr>
          </a:lstStyle>
          <a:p>
            <a:r>
              <a:rPr lang="en-GB"/>
              <a:t>EGI-InSPIRE – SA1 kickoff meeting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F577B7-CF70-4CE4-883A-AE79896B68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egee.cesga.es/gridsite/accounting/CESGA/dev/egee_view.php" TargetMode="External"/><Relationship Id="rId2" Type="http://schemas.openxmlformats.org/officeDocument/2006/relationships/hyperlink" Target="http://www3.egee.cesga.es/gridsite/accounting/CESGA/egee_view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oc.grid.sinica.edu.tw/gocwiki/ApelFaq" TargetMode="External"/><Relationship Id="rId5" Type="http://schemas.openxmlformats.org/officeDocument/2006/relationships/hyperlink" Target="mailto:Apel-support@jiscmail.ac.uk" TargetMode="External"/><Relationship Id="rId4" Type="http://schemas.openxmlformats.org/officeDocument/2006/relationships/hyperlink" Target="mailto:grid-admin@cesga.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TSA1.5 Accounting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John Gordon</a:t>
            </a:r>
          </a:p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STFC-RAL</a:t>
            </a:r>
          </a:p>
          <a:p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Amsterdam 3</a:t>
            </a:r>
            <a:r>
              <a:rPr lang="en-GB" baseline="30000" dirty="0" smtClean="0">
                <a:solidFill>
                  <a:srgbClr val="898989"/>
                </a:solidFill>
                <a:ea typeface="ＭＳ Ｐゴシック" pitchFamily="34" charset="-128"/>
              </a:rPr>
              <a:t>rd</a:t>
            </a:r>
            <a:r>
              <a:rPr lang="en-GB" dirty="0" smtClean="0">
                <a:solidFill>
                  <a:srgbClr val="898989"/>
                </a:solidFill>
                <a:ea typeface="ＭＳ Ｐゴシック" pitchFamily="34" charset="-128"/>
              </a:rPr>
              <a:t> June 2010</a:t>
            </a:r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  <a:p>
            <a:endParaRPr lang="en-GB" dirty="0" smtClean="0">
              <a:solidFill>
                <a:srgbClr val="898989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6250"/>
          </a:xfrm>
        </p:spPr>
        <p:txBody>
          <a:bodyPr/>
          <a:lstStyle/>
          <a:p>
            <a:r>
              <a:rPr lang="en-GB"/>
              <a:t>EGI-InSPIRE – SA1 Kickoff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03882-0E17-4DDF-BE6E-8F97249C51B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Issues for discussion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Relevant web sites and mailing lists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 marL="342900" lvl="3" indent="-342900">
              <a:buNone/>
            </a:pPr>
            <a:r>
              <a:rPr lang="en-GB" sz="3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Portal </a:t>
            </a:r>
          </a:p>
          <a:p>
            <a:pPr marL="342900" lvl="3" indent="-342900">
              <a:buFontTx/>
              <a:buChar char="•"/>
            </a:pPr>
            <a:r>
              <a:rPr lang="en-GB" sz="2400" dirty="0" smtClean="0"/>
              <a:t>Production porta</a:t>
            </a:r>
            <a:r>
              <a:rPr lang="en-GB" dirty="0" smtClean="0"/>
              <a:t>l </a:t>
            </a:r>
            <a:r>
              <a:rPr lang="es-ES_tradnl" sz="1600" dirty="0" smtClean="0">
                <a:solidFill>
                  <a:srgbClr val="2B519A"/>
                </a:solidFill>
                <a:hlinkClick r:id="rId2"/>
              </a:rPr>
              <a:t>http://</a:t>
            </a:r>
            <a:r>
              <a:rPr lang="es-ES_tradnl" sz="1600" b="1" dirty="0" smtClean="0">
                <a:solidFill>
                  <a:srgbClr val="2B519A"/>
                </a:solidFill>
                <a:hlinkClick r:id="rId2"/>
              </a:rPr>
              <a:t>www3.egee.cesga.es</a:t>
            </a:r>
            <a:r>
              <a:rPr lang="es-ES_tradnl" sz="1600" dirty="0" smtClean="0">
                <a:solidFill>
                  <a:srgbClr val="2B519A"/>
                </a:solidFill>
                <a:hlinkClick r:id="rId2"/>
              </a:rPr>
              <a:t>/gridsite/accounting/CESGA/egee_view.php</a:t>
            </a:r>
            <a:r>
              <a:rPr lang="es-ES_tradnl" sz="1600" dirty="0" smtClean="0">
                <a:solidFill>
                  <a:srgbClr val="2B519A"/>
                </a:solidFill>
              </a:rPr>
              <a:t> </a:t>
            </a:r>
          </a:p>
          <a:p>
            <a:pPr marL="342900" lvl="3" indent="-342900">
              <a:buFontTx/>
              <a:buChar char="•"/>
            </a:pPr>
            <a:r>
              <a:rPr lang="en-GB" sz="2400" dirty="0" smtClean="0"/>
              <a:t>Development portal </a:t>
            </a:r>
            <a:r>
              <a:rPr lang="es-ES_tradnl" sz="1600" dirty="0" smtClean="0">
                <a:solidFill>
                  <a:srgbClr val="2B519A"/>
                </a:solidFill>
                <a:hlinkClick r:id="rId3"/>
              </a:rPr>
              <a:t>http://</a:t>
            </a:r>
            <a:r>
              <a:rPr lang="es-ES_tradnl" sz="1600" b="1" dirty="0" smtClean="0">
                <a:solidFill>
                  <a:srgbClr val="2B519A"/>
                </a:solidFill>
                <a:hlinkClick r:id="rId3"/>
              </a:rPr>
              <a:t>www4.egee.cesga.es</a:t>
            </a:r>
            <a:r>
              <a:rPr lang="es-ES_tradnl" sz="1600" dirty="0" smtClean="0">
                <a:solidFill>
                  <a:srgbClr val="2B519A"/>
                </a:solidFill>
                <a:hlinkClick r:id="rId3"/>
              </a:rPr>
              <a:t>/gridsite/accounting/CESGA/dev/egee_view.php</a:t>
            </a:r>
            <a:endParaRPr lang="es-ES_tradnl" sz="1600" dirty="0" smtClean="0">
              <a:solidFill>
                <a:srgbClr val="2B519A"/>
              </a:solidFill>
            </a:endParaRPr>
          </a:p>
          <a:p>
            <a:r>
              <a:rPr lang="en-GB" dirty="0" smtClean="0">
                <a:hlinkClick r:id="rId4"/>
              </a:rPr>
              <a:t>grid-admin@cesga.es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APEL</a:t>
            </a:r>
          </a:p>
          <a:p>
            <a:r>
              <a:rPr lang="en-GB" dirty="0" smtClean="0">
                <a:hlinkClick r:id="rId5"/>
              </a:rPr>
              <a:t>Apel-support@jiscmail.ac.uk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6"/>
              </a:rPr>
              <a:t>http://goc.grid.sinica.edu.tw/gocwiki/ApelFaq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GGUS</a:t>
            </a:r>
          </a:p>
          <a:p>
            <a:r>
              <a:rPr lang="en-GB" dirty="0" smtClean="0"/>
              <a:t>Support Units </a:t>
            </a:r>
          </a:p>
          <a:p>
            <a:pPr lvl="1"/>
            <a:r>
              <a:rPr lang="en-GB" dirty="0" smtClean="0"/>
              <a:t>Accounting/APEL</a:t>
            </a:r>
          </a:p>
          <a:p>
            <a:pPr lvl="1"/>
            <a:r>
              <a:rPr lang="en-GB" dirty="0" smtClean="0"/>
              <a:t>Accounting Policies (should be changed to Portal)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Metrics to monitor the progress of your task?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sites publishing/not publishing</a:t>
            </a:r>
          </a:p>
          <a:p>
            <a:r>
              <a:rPr lang="en-GB" dirty="0" smtClean="0"/>
              <a:t>Sites publishing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r>
              <a:rPr lang="en-GB" dirty="0" smtClean="0"/>
              <a:t>Availabilities of portal and repository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Y1 Milestones and deliverables: issues and plan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Any other topics?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it-IT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Status of published records in the last few months: missing records for which NGIs?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About 60 sites which have not published recently.  Not sure if this includes uncertified ones. Does include some Gilda sites. Many in SEE.  Mainly not important sites.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Typically a few tickets open on publishing problems at anhy time but generally solved. (exception, CERN).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Current reliability of R-GMA and plan for migration to AMQ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R-GMA generally reliable. 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Server supports parallel receipt from R-GMA and AMQ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AMQ client in staged rollout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Evolution of messaging infrastructure for APEL?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Currently run our own as default does not support authorisation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In the broker plan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Status APEL critical tests to notify sites when not publishing?</a:t>
            </a:r>
          </a:p>
          <a:p>
            <a:pPr lvl="1">
              <a:lnSpc>
                <a:spcPct val="90000"/>
              </a:lnSpc>
            </a:pPr>
            <a:r>
              <a:rPr lang="it-IT" sz="2000" dirty="0" smtClean="0">
                <a:ea typeface="ＭＳ Ｐゴシック" pitchFamily="34" charset="-128"/>
              </a:rPr>
              <a:t>Nagios version under development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ea typeface="ＭＳ Ｐゴシック" pitchFamily="34" charset="-128"/>
              </a:rPr>
              <a:t>Storage Accounting</a:t>
            </a:r>
            <a:endParaRPr lang="en-US" sz="2400" dirty="0" smtClean="0"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Overview of task activities and internal structure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Accounting Repository and APEL client</a:t>
            </a:r>
          </a:p>
          <a:p>
            <a:pPr lvl="1"/>
            <a:r>
              <a:rPr lang="en-GB" dirty="0" smtClean="0"/>
              <a:t>STFC-RAL (UK)</a:t>
            </a:r>
          </a:p>
          <a:p>
            <a:r>
              <a:rPr lang="en-GB" dirty="0" smtClean="0"/>
              <a:t>Accounting Portal</a:t>
            </a:r>
          </a:p>
          <a:p>
            <a:pPr lvl="1"/>
            <a:r>
              <a:rPr lang="en-GB" dirty="0" smtClean="0"/>
              <a:t>CESGA (Spain)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ea typeface="ＭＳ Ｐゴシック" pitchFamily="34" charset="-128"/>
              </a:rPr>
              <a:t>Assessment of transition from EGEE-III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Same sites running the services EGEE-&gt;EGI</a:t>
            </a:r>
          </a:p>
          <a:p>
            <a:r>
              <a:rPr lang="en-GB" dirty="0" smtClean="0"/>
              <a:t>Some risk due to internal changes of staff and contracts to manage.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Status of each relevant EGI global task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O-E-2 Central accounting repository and portal 0.25 UK, 0.25 Spain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00B050"/>
                </a:solidFill>
                <a:ea typeface="ＭＳ Ｐゴシック" pitchFamily="34" charset="-128"/>
              </a:rPr>
              <a:t>Both running as before</a:t>
            </a:r>
            <a:endParaRPr lang="en-US" dirty="0" smtClean="0">
              <a:solidFill>
                <a:srgbClr val="00B050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O-N-2 NGI accounting infrastructure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33CC33"/>
                </a:solidFill>
                <a:ea typeface="ＭＳ Ｐゴシック" pitchFamily="34" charset="-128"/>
              </a:rPr>
              <a:t>Country view already in portal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C000"/>
                </a:solidFill>
                <a:ea typeface="ＭＳ Ｐゴシック" pitchFamily="34" charset="-128"/>
              </a:rPr>
              <a:t>Distributable portal ready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	</a:t>
            </a:r>
            <a:r>
              <a:rPr lang="en-US" dirty="0" smtClean="0">
                <a:solidFill>
                  <a:srgbClr val="FF33CC"/>
                </a:solidFill>
                <a:ea typeface="ＭＳ Ｐゴシック" pitchFamily="34" charset="-128"/>
              </a:rPr>
              <a:t>Repository still central, receiving data directly from sites.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FF33CC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33CC"/>
                </a:solidFill>
              </a:rPr>
              <a:t>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Open actions from EGEE-III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Remove dependency on R-GMA</a:t>
            </a:r>
          </a:p>
          <a:p>
            <a:pPr lvl="1"/>
            <a:r>
              <a:rPr lang="en-GB" dirty="0" err="1" smtClean="0"/>
              <a:t>ActiveMQ</a:t>
            </a:r>
            <a:r>
              <a:rPr lang="en-GB" dirty="0" smtClean="0"/>
              <a:t> client in staged rollout</a:t>
            </a:r>
          </a:p>
          <a:p>
            <a:r>
              <a:rPr lang="en-GB" dirty="0" smtClean="0"/>
              <a:t>Packaged repository for ROC/NGI</a:t>
            </a:r>
          </a:p>
          <a:p>
            <a:pPr lvl="1">
              <a:buNone/>
            </a:pPr>
            <a:r>
              <a:rPr lang="en-GB" dirty="0" smtClean="0"/>
              <a:t>- Plan to redesign repository to make more portable.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it-IT" sz="2400" dirty="0" smtClean="0">
                <a:ea typeface="ＭＳ Ｐゴシック" pitchFamily="34" charset="-128"/>
              </a:rPr>
              <a:t>Roadmap for Y1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EGI-InSPIRE – SA1 kickoff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E0FD7-C098-47BF-9314-1D7AF00F820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0" y="-79375"/>
            <a:ext cx="6734175" cy="979488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/>
              <a:t>Accounting Portal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6075" y="974725"/>
            <a:ext cx="8589963" cy="5670550"/>
          </a:xfrm>
          <a:ln/>
        </p:spPr>
        <p:txBody>
          <a:bodyPr lIns="0" tIns="0" rIns="0" bIns="0"/>
          <a:lstStyle/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Upcoming release with associated functionalities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Initially planned for 3Q 2010: possible delays in EGI contract signature and hiring process not taken into account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Associated functionalities: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2.03 New chart with the usage of VOs in a specific site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3.01 RB information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5.02 Report with the contributed CPUs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5.03 Installed Capacity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6.01 Local job accounting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2000" dirty="0" err="1"/>
              <a:t>Roadmap</a:t>
            </a:r>
            <a:r>
              <a:rPr lang="es-ES_tradnl" sz="2000" dirty="0"/>
              <a:t>:</a:t>
            </a:r>
          </a:p>
          <a:p>
            <a:pPr lvl="2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S_tradnl" sz="1600" dirty="0"/>
              <a:t>http://www3.egee.cesga.es/gridsite/accounting/CESGA/links/roadmap.pdf</a:t>
            </a:r>
          </a:p>
          <a:p>
            <a:pPr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Major changes foreseen for the first year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New NGI View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Application Domain Accounting</a:t>
            </a:r>
          </a:p>
          <a:p>
            <a:pPr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it-IT" sz="1800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Plans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400" dirty="0" smtClean="0"/>
              <a:t>Consolidation of the APEL server (EMI-JRA1)</a:t>
            </a:r>
          </a:p>
          <a:p>
            <a:pPr lvl="1">
              <a:defRPr/>
            </a:pPr>
            <a:r>
              <a:rPr lang="en-GB" sz="2400" dirty="0" smtClean="0"/>
              <a:t>Improving Central Repository architecture and data transfer</a:t>
            </a:r>
          </a:p>
          <a:p>
            <a:pPr lvl="1">
              <a:defRPr/>
            </a:pPr>
            <a:r>
              <a:rPr lang="en-GB" sz="2400" dirty="0" smtClean="0"/>
              <a:t>Integration with the EGI network of AMQ brokers</a:t>
            </a:r>
          </a:p>
          <a:p>
            <a:pPr lvl="1">
              <a:defRPr/>
            </a:pPr>
            <a:r>
              <a:rPr lang="en-GB" sz="2400" dirty="0" smtClean="0"/>
              <a:t>Monitoring, resilience and failover </a:t>
            </a:r>
          </a:p>
          <a:p>
            <a:pPr lvl="1"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Regular development / support / maintenance on the client (EGI-SA1)</a:t>
            </a:r>
          </a:p>
          <a:p>
            <a:pPr lvl="1">
              <a:defRPr/>
            </a:pPr>
            <a:r>
              <a:rPr lang="en-GB" sz="2400" dirty="0" smtClean="0"/>
              <a:t>Support deployment of </a:t>
            </a:r>
            <a:r>
              <a:rPr lang="en-GB" sz="2400" dirty="0" err="1" smtClean="0"/>
              <a:t>glite</a:t>
            </a:r>
            <a:r>
              <a:rPr lang="en-GB" sz="2400" dirty="0" smtClean="0"/>
              <a:t>-APEL</a:t>
            </a:r>
          </a:p>
          <a:p>
            <a:pPr lvl="1">
              <a:defRPr/>
            </a:pPr>
            <a:r>
              <a:rPr lang="en-GB" sz="2400" dirty="0" smtClean="0"/>
              <a:t>Bug fixing</a:t>
            </a:r>
          </a:p>
          <a:p>
            <a:pPr lvl="1">
              <a:defRPr/>
            </a:pPr>
            <a:r>
              <a:rPr lang="en-GB" sz="2400" dirty="0" smtClean="0"/>
              <a:t>Regular development tasks to follow </a:t>
            </a:r>
            <a:r>
              <a:rPr lang="en-GB" sz="2400" dirty="0" err="1" smtClean="0"/>
              <a:t>gLite</a:t>
            </a:r>
            <a:r>
              <a:rPr lang="en-GB" sz="2400" dirty="0" smtClean="0"/>
              <a:t> evolution</a:t>
            </a:r>
          </a:p>
          <a:p>
            <a:pPr>
              <a:buFontTx/>
              <a:buNone/>
              <a:defRPr/>
            </a:pPr>
            <a:r>
              <a:rPr lang="en-GB" sz="2400" dirty="0" smtClean="0"/>
              <a:t> 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DAA01-420D-44EB-9CDB-EC73D486722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EGI-InSPIRE – JRA1 Kick-off meeting, 03/06/10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Plans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en-GB" sz="2400" smtClean="0">
                <a:ea typeface="ＭＳ Ｐゴシック" pitchFamily="34" charset="-128"/>
              </a:rPr>
              <a:t>Server regionalisation (</a:t>
            </a:r>
            <a:r>
              <a:rPr lang="fr-FR" sz="2400" smtClean="0">
                <a:ea typeface="ＭＳ Ｐゴシック" pitchFamily="34" charset="-128"/>
              </a:rPr>
              <a:t>EGI-JRA1/</a:t>
            </a:r>
            <a:r>
              <a:rPr lang="en-GB" sz="2400" smtClean="0">
                <a:ea typeface="ＭＳ Ｐゴシック" pitchFamily="34" charset="-128"/>
              </a:rPr>
              <a:t>EMI-JRA1)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Validation of the hierarchical architecture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Integration of the server to proper repositories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Packaging and testing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Interaction with the Accounting Portal</a:t>
            </a:r>
          </a:p>
          <a:p>
            <a:pPr lvl="1"/>
            <a:endParaRPr lang="en-GB" sz="2400" smtClean="0">
              <a:ea typeface="ＭＳ Ｐゴシック" pitchFamily="34" charset="-128"/>
            </a:endParaRPr>
          </a:p>
          <a:p>
            <a:r>
              <a:rPr lang="fr-FR" sz="2400" smtClean="0">
                <a:ea typeface="ＭＳ Ｐゴシック" pitchFamily="34" charset="-128"/>
              </a:rPr>
              <a:t>Standardisation (client/server) (EGI-JRA1/EMI-JRA1)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Extend AMQ publishing to summaries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RUS interfaces and other accounting projects (DGAS/OSG/SGAS/gridSAFE)</a:t>
            </a:r>
          </a:p>
          <a:p>
            <a:pPr lvl="1"/>
            <a:r>
              <a:rPr lang="en-GB" sz="2400" smtClean="0">
                <a:ea typeface="ＭＳ Ｐゴシック" pitchFamily="34" charset="-128"/>
              </a:rPr>
              <a:t>Make APEL records publicly available through ActiveMQ </a:t>
            </a:r>
          </a:p>
          <a:p>
            <a:pPr>
              <a:lnSpc>
                <a:spcPct val="80000"/>
              </a:lnSpc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F2EE3-4715-4BF3-B6CB-45AD6813503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EGI-InSPIRE – JRA1 Kick-off meeting, 03/06/10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13694</TotalTime>
  <Words>585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Calibri</vt:lpstr>
      <vt:lpstr>Wingdings</vt:lpstr>
      <vt:lpstr>EGITheme</vt:lpstr>
      <vt:lpstr>TSA1.5 Accounting</vt:lpstr>
      <vt:lpstr>Overview of task activities and internal structure </vt:lpstr>
      <vt:lpstr>Assessment of transition from EGEE-III</vt:lpstr>
      <vt:lpstr>Status of each relevant EGI global task</vt:lpstr>
      <vt:lpstr>Open actions from EGEE-III</vt:lpstr>
      <vt:lpstr>Roadmap for Y1</vt:lpstr>
      <vt:lpstr>Accounting Portal</vt:lpstr>
      <vt:lpstr>Plans (1)</vt:lpstr>
      <vt:lpstr>Plans (2)</vt:lpstr>
      <vt:lpstr>Issues for discussion</vt:lpstr>
      <vt:lpstr>Relevant web sites and mailing lists</vt:lpstr>
      <vt:lpstr>Metrics to monitor the progress of your task?</vt:lpstr>
      <vt:lpstr>Y1 Milestones and deliverables: issues and plan </vt:lpstr>
      <vt:lpstr>Any other topics?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John Gordon</cp:lastModifiedBy>
  <cp:revision>66</cp:revision>
  <dcterms:created xsi:type="dcterms:W3CDTF">2009-09-16T12:32:50Z</dcterms:created>
  <dcterms:modified xsi:type="dcterms:W3CDTF">2010-06-04T06:48:27Z</dcterms:modified>
</cp:coreProperties>
</file>