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96" r:id="rId2"/>
    <p:sldId id="331" r:id="rId3"/>
    <p:sldId id="334" r:id="rId4"/>
    <p:sldId id="332" r:id="rId5"/>
    <p:sldId id="333" r:id="rId6"/>
    <p:sldId id="329" r:id="rId7"/>
    <p:sldId id="335" r:id="rId8"/>
    <p:sldId id="337" r:id="rId9"/>
    <p:sldId id="338" r:id="rId10"/>
    <p:sldId id="328" r:id="rId11"/>
    <p:sldId id="327" r:id="rId12"/>
    <p:sldId id="326" r:id="rId13"/>
    <p:sldId id="325" r:id="rId14"/>
    <p:sldId id="324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33CC33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6" autoAdjust="0"/>
    <p:restoredTop sz="97905" autoAdjust="0"/>
  </p:normalViewPr>
  <p:slideViewPr>
    <p:cSldViewPr>
      <p:cViewPr varScale="1">
        <p:scale>
          <a:sx n="64" d="100"/>
          <a:sy n="64" d="100"/>
        </p:scale>
        <p:origin x="-120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ACE0DA-D059-4446-A1EA-2A73F27FAF5C}" type="datetimeFigureOut">
              <a:rPr lang="en-US"/>
              <a:pPr>
                <a:defRPr/>
              </a:pPr>
              <a:t>6/2/2010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6976FE-9A2D-4892-955E-B646715ED0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3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4889777-02FC-4504-A3EE-AB2E841CD6A6}" type="slidenum">
              <a:rPr lang="en-GB"/>
              <a:pPr/>
              <a:t>7</a:t>
            </a:fld>
            <a:endParaRPr lang="en-GB"/>
          </a:p>
        </p:txBody>
      </p:sp>
      <p:sp>
        <p:nvSpPr>
          <p:cNvPr id="174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21393" y="686977"/>
            <a:ext cx="5015215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1" y="4343989"/>
            <a:ext cx="5486400" cy="402918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99A14-92F1-4606-BA64-CB50B449C7A9}" type="datetime1">
              <a:rPr lang="en-US"/>
              <a:pPr>
                <a:defRPr/>
              </a:pPr>
              <a:t>6/2/2010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65864-6BF0-437C-8097-9E0B34E329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6C968-0304-4E9F-89E0-AF2DE0F8FA8B}" type="datetime1">
              <a:rPr lang="en-US"/>
              <a:pPr>
                <a:defRPr/>
              </a:pPr>
              <a:t>6/2/2010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4772F-957D-418F-A55F-2997F38A19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6A8F1-D45D-4D8E-B427-1B05BF2E9980}" type="datetime1">
              <a:rPr lang="en-US"/>
              <a:pPr>
                <a:defRPr/>
              </a:pPr>
              <a:t>6/2/2010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A32A8-32FB-40E2-AE09-C8BCC50140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59EB7-5F37-4222-A733-77A3D4941ABF}" type="datetime1">
              <a:rPr lang="en-US"/>
              <a:pPr>
                <a:defRPr/>
              </a:pPr>
              <a:t>6/2/2010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DCE4A-D7B2-4C3B-A314-A57003755E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17897-9D5B-4182-A768-8797E3A948D0}" type="datetime1">
              <a:rPr lang="en-US"/>
              <a:pPr>
                <a:defRPr/>
              </a:pPr>
              <a:t>6/2/2010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CBFE4-B609-4FAC-BEA8-CE910876C7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9709F-9926-4F0C-93E6-836B6F5DB130}" type="datetime1">
              <a:rPr lang="en-US"/>
              <a:pPr>
                <a:defRPr/>
              </a:pPr>
              <a:t>6/2/2010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E0FD7-C098-47BF-9314-1D7AF00F82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27F4E-C79D-4FB3-9140-ACFDCCFEB144}" type="datetime1">
              <a:rPr lang="en-US"/>
              <a:pPr>
                <a:defRPr/>
              </a:pPr>
              <a:t>6/2/2010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168FA-B57E-40E7-BAEA-99F3BC5084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EBD66-250B-4B71-B211-6773FCDE2974}" type="datetime1">
              <a:rPr lang="en-US"/>
              <a:pPr>
                <a:defRPr/>
              </a:pPr>
              <a:t>6/2/2010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E04BE-AC7D-4D4B-B309-B2C935E3F5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4ABBA-995F-4712-BF6D-E326A11AD5B6}" type="datetime1">
              <a:rPr lang="en-US"/>
              <a:pPr>
                <a:defRPr/>
              </a:pPr>
              <a:t>6/2/2010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6E410-A876-44BA-AC5A-75BA052B44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E9057-E0EE-45A7-B166-3D966EFBF2C7}" type="datetime1">
              <a:rPr lang="en-US"/>
              <a:pPr>
                <a:defRPr/>
              </a:pPr>
              <a:t>6/2/2010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0BF8E-9075-417F-982F-C5BA82124B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AB30E-C661-4975-8E84-CCBF41DC1030}" type="datetime1">
              <a:rPr lang="en-US"/>
              <a:pPr>
                <a:defRPr/>
              </a:pPr>
              <a:t>6/2/2010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03FF2-65FD-4F63-BC97-41128DE7CE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33928-5A66-4A0B-B8A4-C47435DA096F}" type="datetime1">
              <a:rPr lang="en-US"/>
              <a:pPr>
                <a:defRPr/>
              </a:pPr>
              <a:t>6/2/2010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F53C1-B1C7-424F-8788-ECE7BB8A90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F995F-678A-4B92-B4C7-F1184F71927C}" type="datetime1">
              <a:rPr lang="en-US"/>
              <a:pPr>
                <a:defRPr/>
              </a:pPr>
              <a:t>6/2/2010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09C45-2465-4340-818D-5DBA39DF4F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europe_background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-19050"/>
            <a:ext cx="9144000" cy="690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rgbClr val="36417A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2F1B53-C8E9-4D44-A485-66708DBF4027}" type="datetime1">
              <a:rPr lang="en-US"/>
              <a:pPr>
                <a:defRPr/>
              </a:pPr>
              <a:t>6/2/2010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30321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36417A"/>
                </a:solidFill>
              </a:defRPr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36417A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F577B7-CF70-4CE4-883A-AE79896B68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2" name="Picture 7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8243888" y="115888"/>
            <a:ext cx="777875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+mj-lt"/>
          <a:ea typeface="ＭＳ Ｐゴシック" pitchFamily="102" charset="-128"/>
          <a:cs typeface="ＭＳ Ｐゴシック" pitchFamily="10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  <a:ea typeface="ＭＳ Ｐゴシック" pitchFamily="102" charset="-128"/>
          <a:cs typeface="ＭＳ Ｐゴシック" pitchFamily="10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  <a:ea typeface="ＭＳ Ｐゴシック" pitchFamily="102" charset="-128"/>
          <a:cs typeface="ＭＳ Ｐゴシック" pitchFamily="10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  <a:ea typeface="ＭＳ Ｐゴシック" pitchFamily="102" charset="-128"/>
          <a:cs typeface="ＭＳ Ｐゴシック" pitchFamily="10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  <a:ea typeface="ＭＳ Ｐゴシック" pitchFamily="102" charset="-128"/>
          <a:cs typeface="ＭＳ Ｐゴシック" pitchFamily="10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CC"/>
          </a:solidFill>
          <a:latin typeface="+mn-lt"/>
          <a:ea typeface="ＭＳ Ｐゴシック" pitchFamily="102" charset="-128"/>
          <a:cs typeface="ＭＳ Ｐゴシック" pitchFamily="10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8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36417A"/>
          </a:solidFill>
          <a:latin typeface="+mn-lt"/>
          <a:ea typeface="ＭＳ Ｐゴシック" pitchFamily="8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6417A"/>
          </a:solidFill>
          <a:latin typeface="+mn-lt"/>
          <a:ea typeface="ＭＳ Ｐゴシック" pitchFamily="8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6417A"/>
          </a:solidFill>
          <a:latin typeface="+mn-lt"/>
          <a:ea typeface="ＭＳ Ｐゴシック" pitchFamily="8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6417A"/>
          </a:solidFill>
          <a:latin typeface="+mn-lt"/>
          <a:ea typeface="ＭＳ Ｐゴシック" pitchFamily="80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6417A"/>
          </a:solidFill>
          <a:latin typeface="+mn-lt"/>
          <a:ea typeface="ＭＳ Ｐゴシック" pitchFamily="80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6417A"/>
          </a:solidFill>
          <a:latin typeface="+mn-lt"/>
          <a:ea typeface="ＭＳ Ｐゴシック" pitchFamily="80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6417A"/>
          </a:solidFill>
          <a:latin typeface="+mn-lt"/>
          <a:ea typeface="ＭＳ Ｐゴシック" pitchFamily="8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grid-admin@cesga.es" TargetMode="External"/><Relationship Id="rId2" Type="http://schemas.openxmlformats.org/officeDocument/2006/relationships/hyperlink" Target="http://www4.egee.cesga.es/gridsite/accounting/CESGA/dev/egee_view.php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pel-support@jiscmail.ac.uk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TSA1.5 Accounting</a:t>
            </a: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898989"/>
                </a:solidFill>
                <a:ea typeface="ＭＳ Ｐゴシック" pitchFamily="34" charset="-128"/>
              </a:rPr>
              <a:t>John Gordon</a:t>
            </a:r>
          </a:p>
          <a:p>
            <a:r>
              <a:rPr lang="en-GB" dirty="0" smtClean="0">
                <a:solidFill>
                  <a:srgbClr val="898989"/>
                </a:solidFill>
                <a:ea typeface="ＭＳ Ｐゴシック" pitchFamily="34" charset="-128"/>
              </a:rPr>
              <a:t>STFC-RAL</a:t>
            </a:r>
          </a:p>
          <a:p>
            <a:r>
              <a:rPr lang="en-GB" dirty="0" smtClean="0">
                <a:solidFill>
                  <a:srgbClr val="898989"/>
                </a:solidFill>
                <a:ea typeface="ＭＳ Ｐゴシック" pitchFamily="34" charset="-128"/>
              </a:rPr>
              <a:t>Amsterdam 3</a:t>
            </a:r>
            <a:r>
              <a:rPr lang="en-GB" baseline="30000" dirty="0" smtClean="0">
                <a:solidFill>
                  <a:srgbClr val="898989"/>
                </a:solidFill>
                <a:ea typeface="ＭＳ Ｐゴシック" pitchFamily="34" charset="-128"/>
              </a:rPr>
              <a:t>rd</a:t>
            </a:r>
            <a:r>
              <a:rPr lang="en-GB" dirty="0" smtClean="0">
                <a:solidFill>
                  <a:srgbClr val="898989"/>
                </a:solidFill>
                <a:ea typeface="ＭＳ Ｐゴシック" pitchFamily="34" charset="-128"/>
              </a:rPr>
              <a:t> June 2010</a:t>
            </a:r>
            <a:endParaRPr lang="en-GB" dirty="0" smtClean="0">
              <a:solidFill>
                <a:srgbClr val="898989"/>
              </a:solidFill>
              <a:ea typeface="ＭＳ Ｐゴシック" pitchFamily="34" charset="-128"/>
            </a:endParaRPr>
          </a:p>
          <a:p>
            <a:endParaRPr lang="en-GB" dirty="0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248025" cy="476250"/>
          </a:xfrm>
        </p:spPr>
        <p:txBody>
          <a:bodyPr/>
          <a:lstStyle/>
          <a:p>
            <a:r>
              <a:rPr lang="en-GB"/>
              <a:t>EGI-InSPIRE – SA1 Kickoff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203882-0E17-4DDF-BE6E-8F97249C51B0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80000"/>
              </a:lnSpc>
            </a:pPr>
            <a:r>
              <a:rPr lang="it-IT" sz="2400" dirty="0" smtClean="0">
                <a:ea typeface="ＭＳ Ｐゴシック" pitchFamily="34" charset="-128"/>
              </a:rPr>
              <a:t>Issues for discussion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EGI-InSPIRE – SA1 kickoff meeting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9E0FD7-C098-47BF-9314-1D7AF00F8203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80000"/>
              </a:lnSpc>
            </a:pPr>
            <a:r>
              <a:rPr lang="it-IT" sz="2400" dirty="0" smtClean="0">
                <a:ea typeface="ＭＳ Ｐゴシック" pitchFamily="34" charset="-128"/>
              </a:rPr>
              <a:t>Relevant web sites and mailing lists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10000"/>
          </a:bodyPr>
          <a:lstStyle/>
          <a:p>
            <a:pPr marL="342900" lvl="3" indent="-342900">
              <a:buNone/>
            </a:pPr>
            <a:r>
              <a:rPr lang="en-GB" b="1" dirty="0" smtClean="0"/>
              <a:t>Portal </a:t>
            </a:r>
          </a:p>
          <a:p>
            <a:pPr marL="342900" lvl="3" indent="-342900">
              <a:buFontTx/>
              <a:buChar char="•"/>
            </a:pPr>
            <a:r>
              <a:rPr lang="en-GB" dirty="0" smtClean="0"/>
              <a:t>Production portal </a:t>
            </a:r>
            <a:r>
              <a:rPr lang="es-ES_tradnl" sz="1600" dirty="0" smtClean="0">
                <a:solidFill>
                  <a:srgbClr val="2B519A"/>
                </a:solidFill>
              </a:rPr>
              <a:t>http://</a:t>
            </a:r>
            <a:r>
              <a:rPr lang="es-ES_tradnl" sz="1600" b="1" dirty="0" smtClean="0">
                <a:solidFill>
                  <a:srgbClr val="2B519A"/>
                </a:solidFill>
              </a:rPr>
              <a:t>www3.egee.cesga.es</a:t>
            </a:r>
            <a:r>
              <a:rPr lang="es-ES_tradnl" sz="1600" dirty="0" smtClean="0">
                <a:solidFill>
                  <a:srgbClr val="2B519A"/>
                </a:solidFill>
              </a:rPr>
              <a:t>/gridsite/accounting/CESGA/egee_view.php</a:t>
            </a:r>
          </a:p>
          <a:p>
            <a:pPr marL="342900" lvl="3" indent="-342900">
              <a:buFontTx/>
              <a:buChar char="•"/>
            </a:pPr>
            <a:r>
              <a:rPr lang="en-GB" dirty="0" smtClean="0"/>
              <a:t>Development portal </a:t>
            </a:r>
            <a:r>
              <a:rPr lang="es-ES_tradnl" sz="1600" dirty="0" smtClean="0">
                <a:solidFill>
                  <a:srgbClr val="2B519A"/>
                </a:solidFill>
                <a:hlinkClick r:id="rId2"/>
              </a:rPr>
              <a:t>http://</a:t>
            </a:r>
            <a:r>
              <a:rPr lang="es-ES_tradnl" sz="1600" b="1" dirty="0" smtClean="0">
                <a:solidFill>
                  <a:srgbClr val="2B519A"/>
                </a:solidFill>
                <a:hlinkClick r:id="rId2"/>
              </a:rPr>
              <a:t>www4.egee.cesga.es</a:t>
            </a:r>
            <a:r>
              <a:rPr lang="es-ES_tradnl" sz="1600" dirty="0" smtClean="0">
                <a:solidFill>
                  <a:srgbClr val="2B519A"/>
                </a:solidFill>
                <a:hlinkClick r:id="rId2"/>
              </a:rPr>
              <a:t>/gridsite/accounting/CESGA/dev/egee_view.php</a:t>
            </a:r>
            <a:endParaRPr lang="es-ES_tradnl" sz="1600" dirty="0" smtClean="0">
              <a:solidFill>
                <a:srgbClr val="2B519A"/>
              </a:solidFill>
            </a:endParaRPr>
          </a:p>
          <a:p>
            <a:r>
              <a:rPr lang="en-GB" dirty="0" smtClean="0">
                <a:hlinkClick r:id="rId3"/>
              </a:rPr>
              <a:t>grid-admin@cesga.es</a:t>
            </a:r>
            <a:endParaRPr lang="en-GB" dirty="0" smtClean="0"/>
          </a:p>
          <a:p>
            <a:pPr>
              <a:buNone/>
            </a:pPr>
            <a:r>
              <a:rPr lang="en-GB" b="1" dirty="0" smtClean="0"/>
              <a:t>APEL</a:t>
            </a:r>
          </a:p>
          <a:p>
            <a:r>
              <a:rPr lang="en-GB" dirty="0" smtClean="0">
                <a:hlinkClick r:id="rId4"/>
              </a:rPr>
              <a:t>Apel-support@jiscmail.ac.uk</a:t>
            </a:r>
            <a:r>
              <a:rPr lang="en-GB" dirty="0" smtClean="0"/>
              <a:t> </a:t>
            </a:r>
          </a:p>
          <a:p>
            <a:pPr>
              <a:buNone/>
            </a:pPr>
            <a:r>
              <a:rPr lang="en-GB" b="1" dirty="0" smtClean="0"/>
              <a:t>GGUS</a:t>
            </a:r>
          </a:p>
          <a:p>
            <a:r>
              <a:rPr lang="en-GB" dirty="0" smtClean="0"/>
              <a:t>Support Units Accounting/APEL and Accounting Policies (should be changed to Portal)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EGI-InSPIRE – SA1 kickoff meeting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9E0FD7-C098-47BF-9314-1D7AF00F8203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80000"/>
              </a:lnSpc>
            </a:pPr>
            <a:r>
              <a:rPr lang="it-IT" sz="2400" dirty="0" smtClean="0">
                <a:ea typeface="ＭＳ Ｐゴシック" pitchFamily="34" charset="-128"/>
              </a:rPr>
              <a:t>Metrics to monitor the progress of your task?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Number of sites publishing/not publishing</a:t>
            </a:r>
          </a:p>
          <a:p>
            <a:r>
              <a:rPr lang="en-GB" dirty="0" smtClean="0"/>
              <a:t>Sites publishing via </a:t>
            </a:r>
            <a:r>
              <a:rPr lang="en-GB" dirty="0" err="1" smtClean="0"/>
              <a:t>ActiveMQ</a:t>
            </a:r>
            <a:endParaRPr lang="en-GB" dirty="0" smtClean="0"/>
          </a:p>
          <a:p>
            <a:r>
              <a:rPr lang="en-GB" dirty="0" smtClean="0"/>
              <a:t>Availabilities of portal and repository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EGI-InSPIRE – SA1 kickoff meeting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9E0FD7-C098-47BF-9314-1D7AF00F8203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80000"/>
              </a:lnSpc>
            </a:pPr>
            <a:r>
              <a:rPr lang="it-IT" sz="2400" dirty="0" smtClean="0">
                <a:ea typeface="ＭＳ Ｐゴシック" pitchFamily="34" charset="-128"/>
              </a:rPr>
              <a:t>Y1 Milestones and deliverables: issues and plan 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EGI-InSPIRE – SA1 kickoff meeting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9E0FD7-C098-47BF-9314-1D7AF00F8203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80000"/>
              </a:lnSpc>
            </a:pPr>
            <a:r>
              <a:rPr lang="it-IT" sz="2400" dirty="0" smtClean="0">
                <a:ea typeface="ＭＳ Ｐゴシック" pitchFamily="34" charset="-128"/>
              </a:rPr>
              <a:t>Any other topics?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None/>
            </a:pPr>
            <a:endParaRPr lang="it-IT" sz="2400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it-IT" sz="2400" dirty="0" smtClean="0">
                <a:ea typeface="ＭＳ Ｐゴシック" pitchFamily="34" charset="-128"/>
              </a:rPr>
              <a:t>Status of published records in the last few months: missing records for which NGIs? </a:t>
            </a:r>
          </a:p>
          <a:p>
            <a:pPr lvl="1">
              <a:lnSpc>
                <a:spcPct val="90000"/>
              </a:lnSpc>
            </a:pPr>
            <a:r>
              <a:rPr lang="it-IT" sz="2000" dirty="0" smtClean="0">
                <a:ea typeface="ＭＳ Ｐゴシック" pitchFamily="34" charset="-128"/>
              </a:rPr>
              <a:t>About 60 sites which have not published recently.  Not sure if this includes uncertified ones. Does include some Gilda sites. Many in SEE.  Mainly not important sites. </a:t>
            </a:r>
          </a:p>
          <a:p>
            <a:pPr lvl="1">
              <a:lnSpc>
                <a:spcPct val="90000"/>
              </a:lnSpc>
            </a:pPr>
            <a:r>
              <a:rPr lang="it-IT" sz="2000" dirty="0" smtClean="0">
                <a:ea typeface="ＭＳ Ｐゴシック" pitchFamily="34" charset="-128"/>
              </a:rPr>
              <a:t>Typically a few tickets open on publishing problems at anhy time but generally solved. </a:t>
            </a:r>
            <a:r>
              <a:rPr lang="it-IT" sz="2000" smtClean="0">
                <a:ea typeface="ＭＳ Ｐゴシック" pitchFamily="34" charset="-128"/>
              </a:rPr>
              <a:t>(exception, CERN).</a:t>
            </a:r>
            <a:endParaRPr lang="it-IT" sz="2000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it-IT" sz="2400" dirty="0" smtClean="0">
                <a:ea typeface="ＭＳ Ｐゴシック" pitchFamily="34" charset="-128"/>
              </a:rPr>
              <a:t>Current reliability of R-GMA and plan for migration to AMQ</a:t>
            </a:r>
          </a:p>
          <a:p>
            <a:pPr lvl="1">
              <a:lnSpc>
                <a:spcPct val="90000"/>
              </a:lnSpc>
            </a:pPr>
            <a:r>
              <a:rPr lang="it-IT" sz="2000" dirty="0" smtClean="0">
                <a:ea typeface="ＭＳ Ｐゴシック" pitchFamily="34" charset="-128"/>
              </a:rPr>
              <a:t>R-GMA generally reliable. </a:t>
            </a:r>
          </a:p>
          <a:p>
            <a:pPr lvl="1">
              <a:lnSpc>
                <a:spcPct val="90000"/>
              </a:lnSpc>
            </a:pPr>
            <a:r>
              <a:rPr lang="it-IT" sz="2000" dirty="0" smtClean="0">
                <a:ea typeface="ＭＳ Ｐゴシック" pitchFamily="34" charset="-128"/>
              </a:rPr>
              <a:t>Server supports parallel receipt from R-GMA and AMQ</a:t>
            </a:r>
          </a:p>
          <a:p>
            <a:pPr lvl="1">
              <a:lnSpc>
                <a:spcPct val="90000"/>
              </a:lnSpc>
            </a:pPr>
            <a:r>
              <a:rPr lang="it-IT" sz="2000" dirty="0" smtClean="0">
                <a:ea typeface="ＭＳ Ｐゴシック" pitchFamily="34" charset="-128"/>
              </a:rPr>
              <a:t>AMQ client in staged rollout</a:t>
            </a:r>
          </a:p>
          <a:p>
            <a:pPr>
              <a:lnSpc>
                <a:spcPct val="90000"/>
              </a:lnSpc>
            </a:pPr>
            <a:r>
              <a:rPr lang="it-IT" sz="2400" dirty="0" smtClean="0">
                <a:ea typeface="ＭＳ Ｐゴシック" pitchFamily="34" charset="-128"/>
              </a:rPr>
              <a:t>Evolution of messaging infrastructure for APEL?</a:t>
            </a:r>
          </a:p>
          <a:p>
            <a:pPr lvl="1">
              <a:lnSpc>
                <a:spcPct val="90000"/>
              </a:lnSpc>
            </a:pPr>
            <a:r>
              <a:rPr lang="it-IT" sz="2000" dirty="0" smtClean="0">
                <a:ea typeface="ＭＳ Ｐゴシック" pitchFamily="34" charset="-128"/>
              </a:rPr>
              <a:t>Currently run our own as default does not support authorisation</a:t>
            </a:r>
          </a:p>
          <a:p>
            <a:pPr lvl="1">
              <a:lnSpc>
                <a:spcPct val="90000"/>
              </a:lnSpc>
            </a:pPr>
            <a:r>
              <a:rPr lang="it-IT" sz="2000" dirty="0" smtClean="0">
                <a:ea typeface="ＭＳ Ｐゴシック" pitchFamily="34" charset="-128"/>
              </a:rPr>
              <a:t>In the broker plan</a:t>
            </a:r>
          </a:p>
          <a:p>
            <a:pPr>
              <a:lnSpc>
                <a:spcPct val="90000"/>
              </a:lnSpc>
            </a:pPr>
            <a:r>
              <a:rPr lang="it-IT" sz="2400" dirty="0" smtClean="0">
                <a:ea typeface="ＭＳ Ｐゴシック" pitchFamily="34" charset="-128"/>
              </a:rPr>
              <a:t>Status APEL critical tests to notify sites when not publishing?</a:t>
            </a:r>
          </a:p>
          <a:p>
            <a:pPr lvl="1">
              <a:lnSpc>
                <a:spcPct val="90000"/>
              </a:lnSpc>
            </a:pPr>
            <a:r>
              <a:rPr lang="it-IT" sz="2000" dirty="0" smtClean="0">
                <a:ea typeface="ＭＳ Ｐゴシック" pitchFamily="34" charset="-128"/>
              </a:rPr>
              <a:t>Nagios version under development</a:t>
            </a:r>
          </a:p>
          <a:p>
            <a:pPr>
              <a:lnSpc>
                <a:spcPct val="90000"/>
              </a:lnSpc>
            </a:pPr>
            <a:r>
              <a:rPr lang="it-IT" sz="2400" dirty="0" smtClean="0">
                <a:ea typeface="ＭＳ Ｐゴシック" pitchFamily="34" charset="-128"/>
              </a:rPr>
              <a:t>Storage Accounting</a:t>
            </a:r>
            <a:endParaRPr lang="en-US" sz="2400" dirty="0" smtClean="0">
              <a:ea typeface="ＭＳ Ｐゴシック" pitchFamily="34" charset="-128"/>
            </a:endParaRP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EGI-InSPIRE – SA1 kickoff meeting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9E0FD7-C098-47BF-9314-1D7AF00F8203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80000"/>
              </a:lnSpc>
            </a:pPr>
            <a:r>
              <a:rPr lang="it-IT" sz="2400" dirty="0" smtClean="0">
                <a:ea typeface="ＭＳ Ｐゴシック" pitchFamily="34" charset="-128"/>
              </a:rPr>
              <a:t>Overview of task activities and internal structure 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Accounting Repository and APEL client</a:t>
            </a:r>
          </a:p>
          <a:p>
            <a:pPr lvl="1"/>
            <a:r>
              <a:rPr lang="en-GB" dirty="0" smtClean="0"/>
              <a:t>STFC-RAL (UK)</a:t>
            </a:r>
          </a:p>
          <a:p>
            <a:r>
              <a:rPr lang="en-GB" dirty="0" smtClean="0"/>
              <a:t>Accounting Portal</a:t>
            </a:r>
          </a:p>
          <a:p>
            <a:pPr lvl="1"/>
            <a:r>
              <a:rPr lang="en-GB" dirty="0" smtClean="0"/>
              <a:t>CESGA (Spain)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EGI-InSPIRE – SA1 kickoff meeting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9E0FD7-C098-47BF-9314-1D7AF00F8203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ea typeface="ＭＳ Ｐゴシック" pitchFamily="34" charset="-128"/>
              </a:rPr>
              <a:t>Assessment of transition from EGEE-III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Same sites running the services EGEE-&gt;EGI</a:t>
            </a:r>
          </a:p>
          <a:p>
            <a:r>
              <a:rPr lang="en-GB" dirty="0" smtClean="0"/>
              <a:t>Some risk due to internal changes of staff and contracts to manage.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EGI-InSPIRE – SA1 kickoff meeting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9E0FD7-C098-47BF-9314-1D7AF00F8203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80000"/>
              </a:lnSpc>
            </a:pPr>
            <a:r>
              <a:rPr lang="it-IT" sz="2400" dirty="0" smtClean="0">
                <a:ea typeface="ＭＳ Ｐゴシック" pitchFamily="34" charset="-128"/>
              </a:rPr>
              <a:t>Status of each relevant EGI global task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ea typeface="ＭＳ Ｐゴシック" pitchFamily="34" charset="-128"/>
              </a:rPr>
              <a:t>O-E-2 Central accounting repository and portal 0.25 UK, 0.25 Spain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ea typeface="ＭＳ Ｐゴシック" pitchFamily="34" charset="-128"/>
              </a:rPr>
              <a:t>	</a:t>
            </a:r>
            <a:r>
              <a:rPr lang="en-US" dirty="0" smtClean="0">
                <a:solidFill>
                  <a:srgbClr val="00B050"/>
                </a:solidFill>
                <a:ea typeface="ＭＳ Ｐゴシック" pitchFamily="34" charset="-128"/>
              </a:rPr>
              <a:t>Both running as before</a:t>
            </a:r>
            <a:endParaRPr lang="en-US" dirty="0" smtClean="0">
              <a:solidFill>
                <a:srgbClr val="00B050"/>
              </a:solidFill>
              <a:ea typeface="ＭＳ Ｐゴシック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rgbClr val="FF33CC"/>
                </a:solidFill>
                <a:ea typeface="ＭＳ Ｐゴシック" pitchFamily="34" charset="-128"/>
              </a:rPr>
              <a:t>O-N-2 NGI accounting infrastructure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rgbClr val="FF33CC"/>
                </a:solidFill>
                <a:ea typeface="ＭＳ Ｐゴシック" pitchFamily="34" charset="-128"/>
              </a:rPr>
              <a:t>	</a:t>
            </a:r>
            <a:r>
              <a:rPr lang="en-US" dirty="0" smtClean="0">
                <a:solidFill>
                  <a:srgbClr val="33CC33"/>
                </a:solidFill>
                <a:ea typeface="ＭＳ Ｐゴシック" pitchFamily="34" charset="-128"/>
              </a:rPr>
              <a:t>Country view already in portal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rgbClr val="FF33CC"/>
                </a:solidFill>
                <a:ea typeface="ＭＳ Ｐゴシック" pitchFamily="34" charset="-128"/>
              </a:rPr>
              <a:t>	</a:t>
            </a:r>
            <a:r>
              <a:rPr lang="en-US" dirty="0" smtClean="0">
                <a:solidFill>
                  <a:srgbClr val="FFC000"/>
                </a:solidFill>
                <a:ea typeface="ＭＳ Ｐゴシック" pitchFamily="34" charset="-128"/>
              </a:rPr>
              <a:t>Distributable portal ready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rgbClr val="FF33CC"/>
                </a:solidFill>
                <a:ea typeface="ＭＳ Ｐゴシック" pitchFamily="34" charset="-128"/>
              </a:rPr>
              <a:t>	</a:t>
            </a:r>
            <a:r>
              <a:rPr lang="en-US" dirty="0" smtClean="0">
                <a:solidFill>
                  <a:srgbClr val="FF33CC"/>
                </a:solidFill>
                <a:ea typeface="ＭＳ Ｐゴシック" pitchFamily="34" charset="-128"/>
              </a:rPr>
              <a:t>Repository still central, receiving data directly from sites.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dirty="0" smtClean="0">
              <a:solidFill>
                <a:srgbClr val="FF33CC"/>
              </a:solidFill>
              <a:ea typeface="ＭＳ Ｐゴシック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rgbClr val="FF33CC"/>
                </a:solidFill>
              </a:rPr>
              <a:t>	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EGI-InSPIRE – SA1 kickoff meeting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9E0FD7-C098-47BF-9314-1D7AF00F8203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80000"/>
              </a:lnSpc>
            </a:pPr>
            <a:r>
              <a:rPr lang="it-IT" sz="2400" dirty="0" smtClean="0">
                <a:ea typeface="ＭＳ Ｐゴシック" pitchFamily="34" charset="-128"/>
              </a:rPr>
              <a:t>Open actions from EGEE-III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Remove dependency on R-GMA</a:t>
            </a:r>
          </a:p>
          <a:p>
            <a:pPr lvl="1"/>
            <a:r>
              <a:rPr lang="en-GB" dirty="0" err="1" smtClean="0"/>
              <a:t>ActiveMQ</a:t>
            </a:r>
            <a:r>
              <a:rPr lang="en-GB" dirty="0" smtClean="0"/>
              <a:t> client in staged rollout</a:t>
            </a:r>
          </a:p>
          <a:p>
            <a:r>
              <a:rPr lang="en-GB" dirty="0" smtClean="0"/>
              <a:t>Packaged repository for ROC/NGI</a:t>
            </a:r>
          </a:p>
          <a:p>
            <a:pPr lvl="1">
              <a:buNone/>
            </a:pPr>
            <a:r>
              <a:rPr lang="en-GB" dirty="0" smtClean="0"/>
              <a:t>- Plan to redesign repository to make more portable.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EGI-InSPIRE – SA1 kickoff meeting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9E0FD7-C098-47BF-9314-1D7AF00F8203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80000"/>
              </a:lnSpc>
            </a:pPr>
            <a:r>
              <a:rPr lang="it-IT" sz="2400" dirty="0" smtClean="0">
                <a:ea typeface="ＭＳ Ｐゴシック" pitchFamily="34" charset="-128"/>
              </a:rPr>
              <a:t>Roadmap for Y1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EGI-InSPIRE – SA1 kickoff meeting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9E0FD7-C098-47BF-9314-1D7AF00F8203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254250" y="-79375"/>
            <a:ext cx="6734175" cy="979488"/>
          </a:xfrm>
          <a:ln/>
        </p:spPr>
        <p:txBody>
          <a:bodyPr lIns="0" tIns="0" rIns="0" bIns="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/>
              <a:t>Accounting Portal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46075" y="974725"/>
            <a:ext cx="8589963" cy="5670550"/>
          </a:xfrm>
          <a:ln/>
        </p:spPr>
        <p:txBody>
          <a:bodyPr lIns="0" tIns="0" rIns="0" bIns="0"/>
          <a:lstStyle/>
          <a:p>
            <a:pPr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Upcoming release with associated functionalities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Initially planned for 3Q 2010: possible delays in EGI contract signature and hiring process not taken into account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Associated functionalities:</a:t>
            </a:r>
          </a:p>
          <a:p>
            <a:pPr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2.03 New chart with the usage of VOs in a specific site</a:t>
            </a:r>
          </a:p>
          <a:p>
            <a:pPr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3.01 RB information</a:t>
            </a:r>
          </a:p>
          <a:p>
            <a:pPr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5.02 Report with the contributed CPUs</a:t>
            </a:r>
          </a:p>
          <a:p>
            <a:pPr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5.03 Installed Capacity</a:t>
            </a:r>
          </a:p>
          <a:p>
            <a:pPr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6.01 Local job accounting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_tradnl" sz="2000" dirty="0" err="1"/>
              <a:t>Roadmap</a:t>
            </a:r>
            <a:r>
              <a:rPr lang="es-ES_tradnl" sz="2000" dirty="0"/>
              <a:t>:</a:t>
            </a:r>
          </a:p>
          <a:p>
            <a:pPr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_tradnl" sz="1600" dirty="0"/>
              <a:t>http://www3.egee.cesga.es/gridsite/accounting/CESGA/links/roadmap.pdf</a:t>
            </a:r>
          </a:p>
          <a:p>
            <a:pPr>
              <a:spcBef>
                <a:spcPts val="5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/>
          </a:p>
          <a:p>
            <a:pPr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Major changes foreseen for the first year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New NGI View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Application Domain Accounting</a:t>
            </a:r>
          </a:p>
          <a:p>
            <a:pPr>
              <a:spcBef>
                <a:spcPts val="5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it-IT" sz="1800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Plans (1)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GB" sz="2400" dirty="0" smtClean="0"/>
              <a:t>Consolidation of the APEL server (EMI-JRA1)</a:t>
            </a:r>
          </a:p>
          <a:p>
            <a:pPr lvl="1">
              <a:defRPr/>
            </a:pPr>
            <a:r>
              <a:rPr lang="en-GB" sz="2400" dirty="0" smtClean="0"/>
              <a:t>Improving Central Repository architecture and data transfer</a:t>
            </a:r>
          </a:p>
          <a:p>
            <a:pPr lvl="1">
              <a:defRPr/>
            </a:pPr>
            <a:r>
              <a:rPr lang="en-GB" sz="2400" dirty="0" smtClean="0"/>
              <a:t>Integration with the EGI network of AMQ brokers</a:t>
            </a:r>
          </a:p>
          <a:p>
            <a:pPr lvl="1">
              <a:defRPr/>
            </a:pPr>
            <a:r>
              <a:rPr lang="en-GB" sz="2400" dirty="0" smtClean="0"/>
              <a:t>Monitoring, resilience and failover </a:t>
            </a:r>
          </a:p>
          <a:p>
            <a:pPr lvl="1">
              <a:defRPr/>
            </a:pPr>
            <a:endParaRPr lang="en-GB" sz="2400" dirty="0" smtClean="0"/>
          </a:p>
          <a:p>
            <a:pPr>
              <a:defRPr/>
            </a:pPr>
            <a:r>
              <a:rPr lang="en-GB" sz="2400" dirty="0" smtClean="0"/>
              <a:t>Regular development / support / maintenance on the client (EGI-SA1)</a:t>
            </a:r>
          </a:p>
          <a:p>
            <a:pPr lvl="1">
              <a:defRPr/>
            </a:pPr>
            <a:r>
              <a:rPr lang="en-GB" sz="2400" dirty="0" smtClean="0"/>
              <a:t>Support deployment of </a:t>
            </a:r>
            <a:r>
              <a:rPr lang="en-GB" sz="2400" dirty="0" err="1" smtClean="0"/>
              <a:t>glite</a:t>
            </a:r>
            <a:r>
              <a:rPr lang="en-GB" sz="2400" dirty="0" smtClean="0"/>
              <a:t>-APEL</a:t>
            </a:r>
          </a:p>
          <a:p>
            <a:pPr lvl="1">
              <a:defRPr/>
            </a:pPr>
            <a:r>
              <a:rPr lang="en-GB" sz="2400" dirty="0" smtClean="0"/>
              <a:t>Bug fixing</a:t>
            </a:r>
          </a:p>
          <a:p>
            <a:pPr lvl="1">
              <a:defRPr/>
            </a:pPr>
            <a:r>
              <a:rPr lang="en-GB" sz="2400" dirty="0" smtClean="0"/>
              <a:t>Regular development tasks to follow </a:t>
            </a:r>
            <a:r>
              <a:rPr lang="en-GB" sz="2400" dirty="0" err="1" smtClean="0"/>
              <a:t>gLite</a:t>
            </a:r>
            <a:r>
              <a:rPr lang="en-GB" sz="2400" dirty="0" smtClean="0"/>
              <a:t> evolution</a:t>
            </a:r>
          </a:p>
          <a:p>
            <a:pPr>
              <a:buFontTx/>
              <a:buNone/>
              <a:defRPr/>
            </a:pPr>
            <a:r>
              <a:rPr lang="en-GB" sz="2400" dirty="0" smtClean="0"/>
              <a:t> </a:t>
            </a:r>
          </a:p>
          <a:p>
            <a:pPr>
              <a:lnSpc>
                <a:spcPct val="80000"/>
              </a:lnSpc>
              <a:defRPr/>
            </a:pPr>
            <a:endParaRPr lang="en-US" sz="2400" dirty="0" smtClean="0"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DAA01-420D-44EB-9CDB-EC73D4867227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EGI-InSPIRE – JRA1 Kick-off meeting, 03/06/10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Plans (2)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r>
              <a:rPr lang="en-GB" sz="2400" smtClean="0">
                <a:ea typeface="ＭＳ Ｐゴシック" pitchFamily="34" charset="-128"/>
              </a:rPr>
              <a:t>Server regionalisation (</a:t>
            </a:r>
            <a:r>
              <a:rPr lang="fr-FR" sz="2400" smtClean="0">
                <a:ea typeface="ＭＳ Ｐゴシック" pitchFamily="34" charset="-128"/>
              </a:rPr>
              <a:t>EGI-JRA1/</a:t>
            </a:r>
            <a:r>
              <a:rPr lang="en-GB" sz="2400" smtClean="0">
                <a:ea typeface="ＭＳ Ｐゴシック" pitchFamily="34" charset="-128"/>
              </a:rPr>
              <a:t>EMI-JRA1)</a:t>
            </a:r>
          </a:p>
          <a:p>
            <a:pPr lvl="1"/>
            <a:r>
              <a:rPr lang="en-GB" sz="2400" smtClean="0">
                <a:ea typeface="ＭＳ Ｐゴシック" pitchFamily="34" charset="-128"/>
              </a:rPr>
              <a:t>Validation of the hierarchical architecture</a:t>
            </a:r>
          </a:p>
          <a:p>
            <a:pPr lvl="1"/>
            <a:r>
              <a:rPr lang="en-GB" sz="2400" smtClean="0">
                <a:ea typeface="ＭＳ Ｐゴシック" pitchFamily="34" charset="-128"/>
              </a:rPr>
              <a:t>Integration of the server to proper repositories</a:t>
            </a:r>
          </a:p>
          <a:p>
            <a:pPr lvl="1"/>
            <a:r>
              <a:rPr lang="en-GB" sz="2400" smtClean="0">
                <a:ea typeface="ＭＳ Ｐゴシック" pitchFamily="34" charset="-128"/>
              </a:rPr>
              <a:t>Packaging and testing</a:t>
            </a:r>
          </a:p>
          <a:p>
            <a:pPr lvl="1"/>
            <a:r>
              <a:rPr lang="en-GB" sz="2400" smtClean="0">
                <a:ea typeface="ＭＳ Ｐゴシック" pitchFamily="34" charset="-128"/>
              </a:rPr>
              <a:t>Interaction with the Accounting Portal</a:t>
            </a:r>
          </a:p>
          <a:p>
            <a:pPr lvl="1"/>
            <a:endParaRPr lang="en-GB" sz="2400" smtClean="0">
              <a:ea typeface="ＭＳ Ｐゴシック" pitchFamily="34" charset="-128"/>
            </a:endParaRPr>
          </a:p>
          <a:p>
            <a:r>
              <a:rPr lang="fr-FR" sz="2400" smtClean="0">
                <a:ea typeface="ＭＳ Ｐゴシック" pitchFamily="34" charset="-128"/>
              </a:rPr>
              <a:t>Standardisation (client/server) (EGI-JRA1/EMI-JRA1)</a:t>
            </a:r>
          </a:p>
          <a:p>
            <a:pPr lvl="1"/>
            <a:r>
              <a:rPr lang="en-GB" sz="2400" smtClean="0">
                <a:ea typeface="ＭＳ Ｐゴシック" pitchFamily="34" charset="-128"/>
              </a:rPr>
              <a:t>Extend AMQ publishing to summaries</a:t>
            </a:r>
          </a:p>
          <a:p>
            <a:pPr lvl="1"/>
            <a:r>
              <a:rPr lang="en-GB" sz="2400" smtClean="0">
                <a:ea typeface="ＭＳ Ｐゴシック" pitchFamily="34" charset="-128"/>
              </a:rPr>
              <a:t>RUS interfaces and other accounting projects (DGAS/OSG/SGAS/gridSAFE)</a:t>
            </a:r>
          </a:p>
          <a:p>
            <a:pPr lvl="1"/>
            <a:r>
              <a:rPr lang="en-GB" sz="2400" smtClean="0">
                <a:ea typeface="ＭＳ Ｐゴシック" pitchFamily="34" charset="-128"/>
              </a:rPr>
              <a:t>Make APEL records publicly available through ActiveMQ </a:t>
            </a:r>
          </a:p>
          <a:p>
            <a:pPr>
              <a:lnSpc>
                <a:spcPct val="80000"/>
              </a:lnSpc>
            </a:pPr>
            <a:endParaRPr lang="en-US" sz="2400" smtClean="0"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F2EE3-4715-4BF3-B6CB-45AD68135038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EGI-InSPIRE – JRA1 Kick-off meeting, 03/06/10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Theme">
  <a:themeElements>
    <a:clrScheme name="EGI_DS Kickoff Meeting (WP1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GI_DS Kickoff Meeting (WP1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>
            <a:ln>
              <a:noFill/>
            </a:ln>
            <a:solidFill>
              <a:srgbClr val="E7DBB1"/>
            </a:solidFill>
            <a:effectLst/>
            <a:latin typeface="Arial" pitchFamily="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>
            <a:ln>
              <a:noFill/>
            </a:ln>
            <a:solidFill>
              <a:srgbClr val="E7DBB1"/>
            </a:solidFill>
            <a:effectLst/>
            <a:latin typeface="Arial" pitchFamily="80" charset="0"/>
          </a:defRPr>
        </a:defPPr>
      </a:lstStyle>
    </a:lnDef>
  </a:objectDefaults>
  <a:extraClrSchemeLst>
    <a:extraClrScheme>
      <a:clrScheme name="EGI_DS Kickoff Meeting (WP1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12728</TotalTime>
  <Words>583</Words>
  <Application>Microsoft Office PowerPoint</Application>
  <PresentationFormat>On-screen Show (4:3)</PresentationFormat>
  <Paragraphs>121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ＭＳ Ｐゴシック</vt:lpstr>
      <vt:lpstr>Calibri</vt:lpstr>
      <vt:lpstr>Wingdings</vt:lpstr>
      <vt:lpstr>EGITheme</vt:lpstr>
      <vt:lpstr>TSA1.5 Accounting</vt:lpstr>
      <vt:lpstr>Overview of task activities and internal structure </vt:lpstr>
      <vt:lpstr>Assessment of transition from EGEE-III</vt:lpstr>
      <vt:lpstr>Status of each relevant EGI global task</vt:lpstr>
      <vt:lpstr>Open actions from EGEE-III</vt:lpstr>
      <vt:lpstr>Roadmap for Y1</vt:lpstr>
      <vt:lpstr>Accounting Portal</vt:lpstr>
      <vt:lpstr>Plans (1)</vt:lpstr>
      <vt:lpstr>Plans (2)</vt:lpstr>
      <vt:lpstr>Issues for discussion</vt:lpstr>
      <vt:lpstr>Relevant web sites and mailing lists</vt:lpstr>
      <vt:lpstr>Metrics to monitor the progress of your task?</vt:lpstr>
      <vt:lpstr>Y1 Milestones and deliverables: issues and plan </vt:lpstr>
      <vt:lpstr>Any other topics?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EGI-ASPIRE</dc:title>
  <dc:creator>Steven Newhouse</dc:creator>
  <cp:lastModifiedBy>John Gordon</cp:lastModifiedBy>
  <cp:revision>65</cp:revision>
  <dcterms:created xsi:type="dcterms:W3CDTF">2009-09-16T12:32:50Z</dcterms:created>
  <dcterms:modified xsi:type="dcterms:W3CDTF">2010-06-03T14:43:19Z</dcterms:modified>
</cp:coreProperties>
</file>