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6" r:id="rId2"/>
    <p:sldId id="334" r:id="rId3"/>
    <p:sldId id="335" r:id="rId4"/>
    <p:sldId id="336" r:id="rId5"/>
    <p:sldId id="337" r:id="rId6"/>
    <p:sldId id="338" r:id="rId7"/>
    <p:sldId id="343" r:id="rId8"/>
    <p:sldId id="339" r:id="rId9"/>
    <p:sldId id="325" r:id="rId10"/>
    <p:sldId id="328" r:id="rId11"/>
    <p:sldId id="326" r:id="rId12"/>
    <p:sldId id="331" r:id="rId13"/>
    <p:sldId id="333" r:id="rId14"/>
    <p:sldId id="329" r:id="rId15"/>
    <p:sldId id="332" r:id="rId16"/>
    <p:sldId id="330" r:id="rId17"/>
    <p:sldId id="327" r:id="rId18"/>
    <p:sldId id="34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CC3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96" autoAdjust="0"/>
  </p:normalViewPr>
  <p:slideViewPr>
    <p:cSldViewPr>
      <p:cViewPr varScale="1">
        <p:scale>
          <a:sx n="90" d="100"/>
          <a:sy n="90" d="100"/>
        </p:scale>
        <p:origin x="-12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6B1E2A-646D-41DF-B03A-AE3B81111967}" type="datetimeFigureOut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E18883-A01C-42A3-ADC6-4FC42052AA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18883-A01C-42A3-ADC6-4FC42052AA4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3ECF-D40E-4E79-B784-8A7B3E9F3CE2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CD36-40F5-4CFF-A3A1-4716ECA622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64011-5B86-44D0-89EB-1BD69312C4DE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32ED5-E1F8-4360-A772-9FA663D687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D93E-484C-40C1-80AD-0B8822044C67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2140-5CAC-4C7C-8B23-B9B64A844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2D323-542F-4EC4-BDC2-6B63C250B7CD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66FA-01F9-442B-AB17-2AC99EE4FC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7C377-800C-4A9F-9310-3BAC718A879A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B005-3357-482D-BC19-860C78F533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E9F5-953A-471A-8011-27D5103DCD63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0409-58B7-4AE8-8B85-88E25A86BD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EF2A1-CBCE-487D-A464-7B661A04A84E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39E8-994B-48D1-9803-48369F895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78B9-C187-4B57-A413-F2B54526C2A7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15BEA-2610-440F-99C5-FCB8BD93B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4E20-70E4-472E-83D2-86AD89BF2B0D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B4C0-BBF2-42F9-BDBF-19811E4AF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FDE5-B983-4918-AE5C-D97CFC0F5EBE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8D0D-C673-4F88-84FB-ED89169E1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BC480-8022-477E-A12A-443B654F16F6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8126-26B4-4D2C-88C7-2E25392774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98F37-22E2-49FA-9191-3425EECAB54F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E108-1470-4064-BB51-E5501B014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AA23-DC01-4E62-8CB3-3CF08CDEE322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E1782-4A3A-4BA3-98B2-5B3C693822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urope_backgroun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905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36417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4FD518-E0F0-4884-BA2B-875193780EB5}" type="datetime1">
              <a:rPr lang="en-US"/>
              <a:pPr>
                <a:defRPr/>
              </a:pPr>
              <a:t>6/4/2010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03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6417A"/>
                </a:solidFill>
              </a:defRPr>
            </a:lvl1pPr>
          </a:lstStyle>
          <a:p>
            <a:r>
              <a:rPr lang="en-GB"/>
              <a:t>EGI-InSPIRE – SA1 kickoff meeting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36417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C8AD8-28CF-487B-ABF3-EC2BA23AC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43888" y="115888"/>
            <a:ext cx="7778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+mj-lt"/>
          <a:ea typeface="ＭＳ Ｐゴシック" pitchFamily="102" charset="-128"/>
          <a:cs typeface="ＭＳ Ｐゴシック" pitchFamily="10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CC"/>
          </a:solidFill>
          <a:latin typeface="+mn-lt"/>
          <a:ea typeface="ＭＳ Ｐゴシック" pitchFamily="102" charset="-128"/>
          <a:cs typeface="ＭＳ Ｐゴシック" pitchFamily="10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6417A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6417A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>
                <a:ea typeface="ＭＳ Ｐゴシック" pitchFamily="34" charset="-128"/>
              </a:rPr>
              <a:t>Bulgarian Grid Consortium</a:t>
            </a:r>
            <a:br>
              <a:rPr lang="en-GB" sz="2400" dirty="0" smtClean="0">
                <a:ea typeface="ＭＳ Ｐゴシック" pitchFamily="34" charset="-128"/>
              </a:rPr>
            </a:br>
            <a:r>
              <a:rPr lang="en-GB" sz="2400" dirty="0" smtClean="0">
                <a:ea typeface="ＭＳ Ｐゴシック" pitchFamily="34" charset="-128"/>
              </a:rPr>
              <a:t>http://www.grid.bas.bg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n-US" sz="1800" dirty="0" err="1" smtClean="0">
                <a:solidFill>
                  <a:schemeClr val="tx2"/>
                </a:solidFill>
              </a:rPr>
              <a:t>Emanouil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Atanassov</a:t>
            </a:r>
            <a:endParaRPr lang="en-US" sz="1800" dirty="0" smtClean="0">
              <a:solidFill>
                <a:schemeClr val="tx2"/>
              </a:solidFill>
            </a:endParaRPr>
          </a:p>
          <a:p>
            <a:pPr algn="just"/>
            <a:r>
              <a:rPr lang="en-US" sz="1800" dirty="0" smtClean="0">
                <a:solidFill>
                  <a:schemeClr val="tx2"/>
                </a:solidFill>
              </a:rPr>
              <a:t>Grid infrastructure manager</a:t>
            </a:r>
          </a:p>
          <a:p>
            <a:pPr algn="just"/>
            <a:r>
              <a:rPr lang="en-US" sz="1800" dirty="0" smtClean="0">
                <a:solidFill>
                  <a:schemeClr val="tx2"/>
                </a:solidFill>
              </a:rPr>
              <a:t>Head of Department of Grid Technologies and Applications 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</a:rPr>
              <a:t>IPP-BAS</a:t>
            </a:r>
            <a:endParaRPr lang="bg-BG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248025" cy="476250"/>
          </a:xfrm>
        </p:spPr>
        <p:txBody>
          <a:bodyPr/>
          <a:lstStyle/>
          <a:p>
            <a:r>
              <a:rPr lang="en-GB"/>
              <a:t>EGI-InSPIRE – SA1 Kickoff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D1FB9-022F-4735-806B-34B262CF54A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>
                <a:ea typeface="ＭＳ Ｐゴシック" pitchFamily="34" charset="-128"/>
              </a:rPr>
              <a:t>Becoming part of EGI: Governance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800" dirty="0" smtClean="0">
                <a:ea typeface="ＭＳ Ｐゴシック" pitchFamily="34" charset="-128"/>
              </a:rPr>
              <a:t>Governance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>
                <a:ea typeface="ＭＳ Ｐゴシック" pitchFamily="34" charset="-128"/>
              </a:rPr>
              <a:t>Is the NGI committing itself to participate to the </a:t>
            </a:r>
            <a:r>
              <a:rPr lang="it-IT" sz="2400" dirty="0" smtClean="0">
                <a:solidFill>
                  <a:schemeClr val="folHlink"/>
                </a:solidFill>
                <a:ea typeface="ＭＳ Ｐゴシック" pitchFamily="34" charset="-128"/>
              </a:rPr>
              <a:t>NGI Operations Managers meeting</a:t>
            </a:r>
            <a:r>
              <a:rPr lang="it-IT" sz="2400" dirty="0" smtClean="0">
                <a:ea typeface="ＭＳ Ｐゴシック" pitchFamily="34" charset="-128"/>
              </a:rPr>
              <a:t> (1 meeting per month)? yes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>
                <a:ea typeface="ＭＳ Ｐゴシック" pitchFamily="34" charset="-128"/>
              </a:rPr>
              <a:t>Is the NGI operations staff committing to participate fortnightly </a:t>
            </a:r>
            <a:r>
              <a:rPr lang="it-IT" sz="2400" dirty="0" smtClean="0">
                <a:solidFill>
                  <a:schemeClr val="folHlink"/>
                </a:solidFill>
                <a:ea typeface="ＭＳ Ｐゴシック" pitchFamily="34" charset="-128"/>
              </a:rPr>
              <a:t>operations meetings</a:t>
            </a:r>
            <a:r>
              <a:rPr lang="it-IT" sz="2400" dirty="0" smtClean="0">
                <a:ea typeface="ＭＳ Ｐゴシック" pitchFamily="34" charset="-128"/>
              </a:rPr>
              <a:t> for discussion of topics related to the middleware (releases, urgent patches, priorities...) based on need 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>
                <a:ea typeface="ＭＳ Ｐゴシック" pitchFamily="34" charset="-128"/>
              </a:rPr>
              <a:t>Is the NGI interested in contributing to the </a:t>
            </a:r>
            <a:r>
              <a:rPr lang="it-IT" sz="2400" dirty="0" smtClean="0">
                <a:solidFill>
                  <a:schemeClr val="folHlink"/>
                </a:solidFill>
                <a:ea typeface="ＭＳ Ｐゴシック" pitchFamily="34" charset="-128"/>
              </a:rPr>
              <a:t>Operations Tool Advisory Group</a:t>
            </a:r>
            <a:r>
              <a:rPr lang="it-IT" sz="2400" dirty="0" smtClean="0">
                <a:ea typeface="ＭＳ Ｐゴシック" pitchFamily="34" charset="-128"/>
              </a:rPr>
              <a:t> – OTAG – to provide feedback and requirements about operational tools to JRA1?</a:t>
            </a:r>
          </a:p>
          <a:p>
            <a:pPr>
              <a:lnSpc>
                <a:spcPct val="80000"/>
              </a:lnSpc>
            </a:pPr>
            <a:r>
              <a:rPr lang="it-IT" sz="2800" dirty="0" smtClean="0">
                <a:ea typeface="ＭＳ Ｐゴシック" pitchFamily="34" charset="-128"/>
              </a:rPr>
              <a:t>Suggestions to improve your NGI representation in operations meetings and boards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>
                <a:ea typeface="ＭＳ Ｐゴシック" pitchFamily="34" charset="-128"/>
              </a:rPr>
              <a:t>Becoming part of EGI: Infrastructure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it-IT" dirty="0" smtClean="0">
                <a:ea typeface="ＭＳ Ｐゴシック" pitchFamily="34" charset="-128"/>
              </a:rPr>
              <a:t>Is the NGI expected to increase its infrastructure (number of sites, resources)?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Is the NGI planning to integrate sites running non-gLite middleware? Open issues?</a:t>
            </a:r>
          </a:p>
          <a:p>
            <a:pPr lvl="2"/>
            <a:r>
              <a:rPr lang="it-IT" dirty="0" smtClean="0">
                <a:ea typeface="ＭＳ Ｐゴシック" pitchFamily="34" charset="-128"/>
              </a:rPr>
              <a:t>Planning to use other types of middleware (UNICORE?) in current gLite sites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Is the NGI planning to integrate itself with local Grids? Issues?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>
                <a:ea typeface="ＭＳ Ｐゴシック" pitchFamily="34" charset="-128"/>
              </a:rPr>
              <a:t>Becoming part of EGI: Procedures and policies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 smtClean="0">
                <a:ea typeface="ＭＳ Ｐゴシック" pitchFamily="34" charset="-128"/>
              </a:rPr>
              <a:t>EGEE procedures/policies</a:t>
            </a:r>
          </a:p>
          <a:p>
            <a:pPr lvl="1">
              <a:lnSpc>
                <a:spcPct val="90000"/>
              </a:lnSpc>
            </a:pPr>
            <a:r>
              <a:rPr lang="it-IT" sz="2400" dirty="0" smtClean="0">
                <a:ea typeface="ＭＳ Ｐゴシック" pitchFamily="34" charset="-128"/>
              </a:rPr>
              <a:t>Is the NGI familiar with existing procedures/policies? yes</a:t>
            </a:r>
          </a:p>
          <a:p>
            <a:pPr lvl="1">
              <a:lnSpc>
                <a:spcPct val="90000"/>
              </a:lnSpc>
            </a:pPr>
            <a:r>
              <a:rPr lang="it-IT" sz="2400" dirty="0" smtClean="0">
                <a:ea typeface="ＭＳ Ｐゴシック" pitchFamily="34" charset="-128"/>
              </a:rPr>
              <a:t>Does the NGI think procedures can be further streamlined? Suggestions...</a:t>
            </a:r>
          </a:p>
          <a:p>
            <a:pPr lvl="1">
              <a:lnSpc>
                <a:spcPct val="90000"/>
              </a:lnSpc>
            </a:pPr>
            <a:r>
              <a:rPr lang="it-IT" sz="2400" dirty="0" smtClean="0">
                <a:ea typeface="ＭＳ Ｐゴシック" pitchFamily="34" charset="-128"/>
              </a:rPr>
              <a:t>If the NGIs deploys different mw stacks (gLite, ARC, other...): what EGEE procedures need to be adapted?</a:t>
            </a:r>
          </a:p>
          <a:p>
            <a:pPr>
              <a:lnSpc>
                <a:spcPct val="90000"/>
              </a:lnSpc>
            </a:pPr>
            <a:r>
              <a:rPr lang="it-IT" sz="2800" dirty="0" smtClean="0">
                <a:ea typeface="ＭＳ Ｐゴシック" pitchFamily="34" charset="-128"/>
              </a:rPr>
              <a:t>Does the NGI deploy own procedures that are not integrated with EGEE ones? no</a:t>
            </a:r>
          </a:p>
          <a:p>
            <a:pPr>
              <a:lnSpc>
                <a:spcPct val="90000"/>
              </a:lnSpc>
            </a:pPr>
            <a:r>
              <a:rPr lang="it-IT" sz="2800" dirty="0" smtClean="0">
                <a:ea typeface="ＭＳ Ｐゴシック" pitchFamily="34" charset="-128"/>
              </a:rPr>
              <a:t>Are the (EGEE) procedures well documented? Feel free to provide suggestions for improvement</a:t>
            </a: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>
                <a:ea typeface="ＭＳ Ｐゴシック" pitchFamily="34" charset="-128"/>
              </a:rPr>
              <a:t>Becoming part of EGI: Support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ea typeface="ＭＳ Ｐゴシック" pitchFamily="34" charset="-128"/>
              </a:rPr>
              <a:t>Does your NGI have enough manpower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for support to Grid site managers  - yes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for grid oversight (monitoring shifts) - yes</a:t>
            </a:r>
          </a:p>
          <a:p>
            <a:r>
              <a:rPr lang="it-IT" dirty="0" smtClean="0">
                <a:ea typeface="ＭＳ Ｐゴシック" pitchFamily="34" charset="-128"/>
              </a:rPr>
              <a:t>How support activities are/will be internally organized? </a:t>
            </a:r>
            <a:r>
              <a:rPr lang="it-IT" smtClean="0">
                <a:ea typeface="ＭＳ Ｐゴシック" pitchFamily="34" charset="-128"/>
              </a:rPr>
              <a:t>on duty rotation.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ea typeface="ＭＳ Ｐゴシック" pitchFamily="34" charset="-128"/>
              </a:rPr>
              <a:t>Becoming part of EGI: Tools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 smtClean="0">
                <a:ea typeface="ＭＳ Ｐゴシック" pitchFamily="34" charset="-128"/>
              </a:rPr>
              <a:t>Which “regional” tools is the NGI interested in deploying directly rather than using a central instance/view:</a:t>
            </a:r>
          </a:p>
          <a:p>
            <a:pPr lvl="1">
              <a:lnSpc>
                <a:spcPct val="90000"/>
              </a:lnSpc>
            </a:pPr>
            <a:r>
              <a:rPr lang="it-IT" sz="2000" dirty="0" smtClean="0">
                <a:ea typeface="ＭＳ Ｐゴシック" pitchFamily="34" charset="-128"/>
              </a:rPr>
              <a:t>O-N-1 national Grid configuration database (GOCDB or equivalent tool) in the long run</a:t>
            </a:r>
          </a:p>
          <a:p>
            <a:pPr lvl="1">
              <a:lnSpc>
                <a:spcPct val="90000"/>
              </a:lnSpc>
            </a:pPr>
            <a:r>
              <a:rPr lang="it-IT" sz="2000" dirty="0" smtClean="0">
                <a:ea typeface="ＭＳ Ｐゴシック" pitchFamily="34" charset="-128"/>
              </a:rPr>
              <a:t>O-N-2 national accounting infrastructure (repositories and portal) yes</a:t>
            </a:r>
          </a:p>
          <a:p>
            <a:pPr lvl="1">
              <a:lnSpc>
                <a:spcPct val="90000"/>
              </a:lnSpc>
            </a:pPr>
            <a:r>
              <a:rPr lang="it-IT" sz="2000" dirty="0" smtClean="0">
                <a:ea typeface="ＭＳ Ｐゴシック" pitchFamily="34" charset="-128"/>
              </a:rPr>
              <a:t>O-N-3 NGI monitoring infrastructure - yes</a:t>
            </a:r>
          </a:p>
          <a:p>
            <a:pPr lvl="1">
              <a:lnSpc>
                <a:spcPct val="90000"/>
              </a:lnSpc>
            </a:pPr>
            <a:r>
              <a:rPr lang="it-IT" sz="2000" dirty="0" smtClean="0">
                <a:ea typeface="ＭＳ Ｐゴシック" pitchFamily="34" charset="-128"/>
              </a:rPr>
              <a:t>O-N-4 operations portal - yes</a:t>
            </a:r>
          </a:p>
          <a:p>
            <a:pPr lvl="1">
              <a:lnSpc>
                <a:spcPct val="90000"/>
              </a:lnSpc>
            </a:pPr>
            <a:r>
              <a:rPr lang="it-IT" sz="2000" dirty="0" smtClean="0">
                <a:ea typeface="ＭＳ Ｐゴシック" pitchFamily="34" charset="-128"/>
              </a:rPr>
              <a:t>O-N-7 helpdesk: interested in using a central “NGI view” of GGUS or deploying own system? How is it going to be interfaced to GGUS? one-or-zero based helpdesk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ea typeface="ＭＳ Ｐゴシック" pitchFamily="34" charset="-128"/>
              </a:rPr>
              <a:t>Which own tools (if any) does the NGI deploy? JTS for managing priorities, own accounting developments.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ea typeface="ＭＳ Ｐゴシック" pitchFamily="34" charset="-128"/>
              </a:rPr>
              <a:t>Is the NGI planning to run Scientific Gateways for VOs? Yes, in the long run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>
                <a:ea typeface="ＭＳ Ｐゴシック" pitchFamily="34" charset="-128"/>
              </a:rPr>
              <a:t>Availability and </a:t>
            </a:r>
            <a:br>
              <a:rPr lang="it-IT" sz="4000" smtClean="0">
                <a:ea typeface="ＭＳ Ｐゴシック" pitchFamily="34" charset="-128"/>
              </a:rPr>
            </a:br>
            <a:r>
              <a:rPr lang="it-IT" sz="4000" smtClean="0">
                <a:ea typeface="ＭＳ Ｐゴシック" pitchFamily="34" charset="-128"/>
              </a:rPr>
              <a:t>Operations Level Agreements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800" dirty="0" smtClean="0">
                <a:ea typeface="ＭＳ Ｐゴシック" pitchFamily="34" charset="-128"/>
              </a:rPr>
              <a:t>What overall level of functional availability/reliability is the NGI ready to commit?</a:t>
            </a:r>
          </a:p>
          <a:p>
            <a:pPr>
              <a:lnSpc>
                <a:spcPct val="80000"/>
              </a:lnSpc>
            </a:pPr>
            <a:r>
              <a:rPr lang="it-IT" sz="2800" dirty="0" smtClean="0">
                <a:ea typeface="ＭＳ Ｐゴシック" pitchFamily="34" charset="-128"/>
              </a:rPr>
              <a:t>WIll the NGI be able to comply to EGI Operations Level Agreements defining for example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>
                <a:ea typeface="ＭＳ Ｐゴシック" pitchFamily="34" charset="-128"/>
              </a:rPr>
              <a:t>Minimum availability of core middleware services (top-BDII, WMS/LB, LFC, VOMS, etc.) yes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>
                <a:ea typeface="ＭＳ Ｐゴシック" pitchFamily="34" charset="-128"/>
              </a:rPr>
              <a:t>Minimum availability of core operational services such as: nagios-based monitoring, helpdesk yes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>
                <a:ea typeface="ＭＳ Ｐゴシック" pitchFamily="34" charset="-128"/>
              </a:rPr>
              <a:t>Minimum response time of operations staff to trouble tickets yes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>
                <a:ea typeface="ＭＳ Ｐゴシック" pitchFamily="34" charset="-128"/>
              </a:rPr>
              <a:t>Minimum esponse time of the NGI CSIRT in case of vulnerability threats? yes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ea typeface="ＭＳ Ｐゴシック" pitchFamily="34" charset="-128"/>
              </a:rPr>
              <a:t>Training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ea typeface="ＭＳ Ｐゴシック" pitchFamily="34" charset="-128"/>
              </a:rPr>
              <a:t>Is the NGI ready to provide training to its own site managers and operations staff?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If yes: Is the NGI willing to share training material/training events with other NGIs yes</a:t>
            </a:r>
          </a:p>
          <a:p>
            <a:pPr lvl="2"/>
            <a:r>
              <a:rPr lang="it-IT" dirty="0" smtClean="0">
                <a:ea typeface="ＭＳ Ｐゴシック" pitchFamily="34" charset="-128"/>
              </a:rPr>
              <a:t>We have certified trainers from EGEE and experienced operations stuff 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If no: would you be interested in attending events organized by other NGIs? difficult to </a:t>
            </a:r>
            <a:r>
              <a:rPr lang="it-IT" b="1" dirty="0" smtClean="0">
                <a:ea typeface="ＭＳ Ｐゴシック" pitchFamily="34" charset="-128"/>
              </a:rPr>
              <a:t>finance 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ea typeface="ＭＳ Ｐゴシック" pitchFamily="34" charset="-128"/>
              </a:rPr>
              <a:t>Your best knowhow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ea typeface="ＭＳ Ｐゴシック" pitchFamily="34" charset="-128"/>
              </a:rPr>
              <a:t>Is there any specific Grid operations field where your NGI feels advanced/expert, and about which your NGI is willing to provide guidance to other NGIs?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BG NGI has most of its resources of HPC type, 3 sites with low-latency infiniband and myrinet interconnection. It is important for us that access to these resources through gLite is improved.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3"/>
            <a:ext cx="7715304" cy="571503"/>
          </a:xfrm>
        </p:spPr>
        <p:txBody>
          <a:bodyPr/>
          <a:lstStyle/>
          <a:p>
            <a:r>
              <a:rPr lang="en-US" sz="1600" dirty="0" smtClean="0"/>
              <a:t>Future directions</a:t>
            </a:r>
            <a:endParaRPr lang="bg-BG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– SA1 kickoff meeting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0409-58B7-4AE8-8B85-88E25A86BDA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85720" y="785794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IBM Blue Gene/P with 2048 PowerPC 450 processors - a total of 8192 cores at the Executive Agency for Electronic Communication Networks and Information Systems</a:t>
            </a:r>
          </a:p>
          <a:p>
            <a:r>
              <a:rPr lang="en-US" dirty="0" smtClean="0"/>
              <a:t>The most powerful computational resource in SEE region. </a:t>
            </a:r>
          </a:p>
          <a:p>
            <a:endParaRPr lang="bg-BG" i="1" dirty="0" smtClean="0"/>
          </a:p>
          <a:p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4714877" y="2000240"/>
            <a:ext cx="4286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Extension of the </a:t>
            </a:r>
            <a:r>
              <a:rPr lang="en-US" sz="1600" dirty="0" err="1" smtClean="0"/>
              <a:t>SuperCA</a:t>
            </a:r>
            <a:r>
              <a:rPr lang="en-US" sz="1600" dirty="0" smtClean="0"/>
              <a:t> project to include</a:t>
            </a:r>
          </a:p>
          <a:p>
            <a:r>
              <a:rPr lang="en-US" sz="1600" dirty="0" smtClean="0"/>
              <a:t>both supercomputing and Grid applications</a:t>
            </a:r>
          </a:p>
          <a:p>
            <a:endParaRPr lang="en-US" dirty="0" smtClean="0"/>
          </a:p>
        </p:txBody>
      </p:sp>
      <p:pic>
        <p:nvPicPr>
          <p:cNvPr id="8" name="Picture 7" descr="f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857364"/>
            <a:ext cx="4201683" cy="32147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86314" y="2714621"/>
            <a:ext cx="3929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SEERA-EI</a:t>
            </a:r>
            <a:r>
              <a:rPr lang="en-US" sz="1600" dirty="0"/>
              <a:t> </a:t>
            </a:r>
            <a:r>
              <a:rPr lang="en-US" sz="1600" i="1" dirty="0"/>
              <a:t>will </a:t>
            </a:r>
            <a:r>
              <a:rPr lang="en-US" sz="1600" i="1" dirty="0" err="1"/>
              <a:t>capitalise</a:t>
            </a:r>
            <a:r>
              <a:rPr lang="en-US" sz="1600" i="1" dirty="0"/>
              <a:t> on this momentum and link national-level </a:t>
            </a:r>
            <a:r>
              <a:rPr lang="en-US" sz="1600" i="1" dirty="0" err="1"/>
              <a:t>programme</a:t>
            </a:r>
            <a:r>
              <a:rPr lang="en-US" sz="1600" i="1" dirty="0"/>
              <a:t> managers and provide an open forum for information exchange, in order to enable coordination of national </a:t>
            </a:r>
            <a:r>
              <a:rPr lang="en-US" sz="1600" i="1" dirty="0" err="1"/>
              <a:t>programmes</a:t>
            </a:r>
            <a:r>
              <a:rPr lang="en-US" sz="1600" i="1" dirty="0"/>
              <a:t> in </a:t>
            </a:r>
            <a:r>
              <a:rPr lang="en-US" sz="1600" i="1" dirty="0" err="1"/>
              <a:t>eInfrastructures</a:t>
            </a:r>
            <a:r>
              <a:rPr lang="en-US" sz="1600" i="1" dirty="0"/>
              <a:t>, and to set the framework for a common regional agenda. </a:t>
            </a:r>
          </a:p>
          <a:p>
            <a:endParaRPr lang="en-US" sz="1600" i="1" dirty="0"/>
          </a:p>
          <a:p>
            <a:r>
              <a:rPr lang="en-US" sz="1600" i="1" dirty="0"/>
              <a:t>Currently a new program for development of the Information Society in Bulgaria is being drafted and we expect it to cover also the research e-Infrastructure.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– SA1 kickoff meeting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AB005-3357-482D-BC19-860C78F533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596" y="785794"/>
            <a:ext cx="796769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016000" marR="0" lvl="1" indent="-300038" algn="l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Char char="Ø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Founders: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Institute for Parallel Processing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 (IPP-BAS, former CLPP-BAS) and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Institute for Nuclear Research and Nuclear Energy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 (INRNE-BAS) – (Agreement signed in September 2002) </a:t>
            </a:r>
          </a:p>
          <a:p>
            <a:pPr marL="1016000" marR="0" lvl="1" indent="-300038" algn="l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Char char="Ø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Joined by: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Institute of Mathematics and Informatics (IMI), Bulg. Academy of Sciences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Institute of Mechanics (IM), Bulgarian Academy of Sciences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Faculty of Mathematics and Informatics (FMI), Plovdiv University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Computer Science Department (CSD), American University in Bulgaria (AUBG)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Department of Information Technologies at the Faculty of Mathematics and Informatics (DIT-FMI), Sofia University.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Institute of Electrochemistry and Energy Systems (IEES), BAS.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Institute of Astronomy, BAS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University of Mining and Geology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Geophysical  Institute (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GPhI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), BAS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102" charset="-128"/>
                <a:cs typeface="ＭＳ Ｐゴシック" pitchFamily="102" charset="-128"/>
              </a:rPr>
              <a:t>Faculty of Physics – Sofia University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102" charset="-128"/>
                <a:cs typeface="ＭＳ Ｐゴシック" pitchFamily="102" charset="-128"/>
              </a:rPr>
              <a:t>Institute of Organic Chemistry with centre of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102" charset="-128"/>
                <a:cs typeface="ＭＳ Ｐゴシック" pitchFamily="102" charset="-128"/>
              </a:rPr>
              <a:t>Phytochemistry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102" charset="-128"/>
              <a:cs typeface="ＭＳ Ｐゴシック" pitchFamily="102" charset="-128"/>
            </a:endParaRP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charset="2"/>
              <a:buChar char="§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102" charset="-128"/>
                <a:cs typeface="ＭＳ Ｐゴシック" pitchFamily="102" charset="-128"/>
              </a:rPr>
              <a:t>University of National and World Economics</a:t>
            </a:r>
          </a:p>
          <a:p>
            <a:pPr marL="531813" marR="0" lvl="0" indent="-168275" algn="l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Char char="Ø"/>
              <a:tabLst>
                <a:tab pos="812800" algn="l"/>
              </a:tabLst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Main purposes: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Char char="Ø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Sharing of resources and expertise in Grid technologies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Char char="Ø"/>
              <a:tabLst>
                <a:tab pos="812800" algn="l"/>
              </a:tabLs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102" charset="-128"/>
              </a:rPr>
              <a:t>Development of Grid applications</a:t>
            </a: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Tx/>
              <a:buNone/>
              <a:tabLst>
                <a:tab pos="812800" algn="l"/>
              </a:tabLst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102" charset="-128"/>
            </a:endParaRPr>
          </a:p>
          <a:p>
            <a:pPr marL="1433513" marR="0" lvl="2" indent="-23812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>
                <a:tab pos="812800" algn="l"/>
              </a:tabLst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102" charset="-128"/>
            </a:endParaRPr>
          </a:p>
          <a:p>
            <a:pPr marL="531813" marR="0" lvl="0" indent="-168275" algn="just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charset="2"/>
              <a:buNone/>
              <a:tabLst>
                <a:tab pos="812800" algn="l"/>
              </a:tabLst>
              <a:defRPr/>
            </a:pP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7715304" cy="857256"/>
          </a:xfrm>
        </p:spPr>
        <p:txBody>
          <a:bodyPr/>
          <a:lstStyle/>
          <a:p>
            <a:r>
              <a:rPr lang="en-US" sz="2400" dirty="0" smtClean="0"/>
              <a:t>National Grid and related Projects</a:t>
            </a:r>
            <a:endParaRPr lang="bg-BG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928670"/>
            <a:ext cx="7143800" cy="5143536"/>
          </a:xfrm>
        </p:spPr>
        <p:txBody>
          <a:bodyPr/>
          <a:lstStyle/>
          <a:p>
            <a:pPr marL="1143000" lvl="2" indent="-22860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Several Grid and related projects were funded by the Bulgarian National Science Fund in 2008/2009</a:t>
            </a:r>
          </a:p>
          <a:p>
            <a:pPr marL="1143000" lvl="2" indent="-22860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Main Grid Infrastructure project:</a:t>
            </a:r>
          </a:p>
          <a:p>
            <a:pPr marL="1600200" lvl="3" indent="-22860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“High Performance Computing Grid for Advanced Scientific Applications” ( </a:t>
            </a:r>
            <a:r>
              <a:rPr lang="en-US" sz="1400" dirty="0" err="1" smtClean="0">
                <a:solidFill>
                  <a:schemeClr val="tx2"/>
                </a:solidFill>
              </a:rPr>
              <a:t>coord</a:t>
            </a:r>
            <a:r>
              <a:rPr lang="en-US" sz="1400" dirty="0" smtClean="0">
                <a:solidFill>
                  <a:schemeClr val="tx2"/>
                </a:solidFill>
              </a:rPr>
              <a:t>. </a:t>
            </a:r>
            <a:r>
              <a:rPr lang="en-US" sz="1400" dirty="0" err="1" smtClean="0">
                <a:solidFill>
                  <a:schemeClr val="tx2"/>
                </a:solidFill>
              </a:rPr>
              <a:t>Emanouil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Atanassov</a:t>
            </a:r>
            <a:r>
              <a:rPr lang="en-US" sz="1400" dirty="0" smtClean="0">
                <a:solidFill>
                  <a:schemeClr val="tx2"/>
                </a:solidFill>
              </a:rPr>
              <a:t>, IPP-BAS, consortium 6 Institutes from BGGC,  300K Euro for 3 years)</a:t>
            </a:r>
          </a:p>
          <a:p>
            <a:pPr marL="1143000" lvl="2" indent="-22860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Applications projects:</a:t>
            </a:r>
          </a:p>
          <a:p>
            <a:pPr marL="1600200" lvl="3" indent="-22860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Advanced Quasi-Monte Carlo Grid Computing – Framework, Libraries, Pilot Grid Applications”, (</a:t>
            </a:r>
            <a:r>
              <a:rPr lang="en-US" sz="1400" dirty="0" err="1" smtClean="0">
                <a:solidFill>
                  <a:schemeClr val="tx2"/>
                </a:solidFill>
              </a:rPr>
              <a:t>coord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Karaivanova</a:t>
            </a:r>
            <a:r>
              <a:rPr lang="en-US" sz="1400" dirty="0" smtClean="0">
                <a:solidFill>
                  <a:schemeClr val="tx2"/>
                </a:solidFill>
              </a:rPr>
              <a:t>, IPP-BAS)</a:t>
            </a:r>
          </a:p>
          <a:p>
            <a:pPr marL="1600200" lvl="3" indent="-22860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“Towards National Chemical Weather Forecast”, </a:t>
            </a:r>
            <a:r>
              <a:rPr lang="en-US" sz="1400" dirty="0" err="1" smtClean="0">
                <a:solidFill>
                  <a:schemeClr val="tx2"/>
                </a:solidFill>
              </a:rPr>
              <a:t>coord</a:t>
            </a:r>
            <a:r>
              <a:rPr lang="en-US" sz="1400" dirty="0" smtClean="0">
                <a:solidFill>
                  <a:schemeClr val="tx2"/>
                </a:solidFill>
              </a:rPr>
              <a:t>. D. </a:t>
            </a:r>
            <a:r>
              <a:rPr lang="en-US" sz="1400" dirty="0" err="1" smtClean="0">
                <a:solidFill>
                  <a:schemeClr val="tx2"/>
                </a:solidFill>
              </a:rPr>
              <a:t>Syrakov</a:t>
            </a:r>
            <a:r>
              <a:rPr lang="en-US" sz="1400" dirty="0" smtClean="0">
                <a:solidFill>
                  <a:schemeClr val="tx2"/>
                </a:solidFill>
              </a:rPr>
              <a:t>, NIMH-BAS, consortium 3 Institutes</a:t>
            </a:r>
          </a:p>
          <a:p>
            <a:pPr marL="1143000" lvl="2" indent="-22860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Related Infrastructure project:</a:t>
            </a:r>
          </a:p>
          <a:p>
            <a:pPr marL="1600200" lvl="3" indent="-22860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Computer System for Advanced Studies in Molecular Design, New Materials and Nanotechnology, (</a:t>
            </a:r>
            <a:r>
              <a:rPr lang="en-US" sz="1400" dirty="0" err="1" smtClean="0">
                <a:solidFill>
                  <a:schemeClr val="tx2"/>
                </a:solidFill>
              </a:rPr>
              <a:t>coord</a:t>
            </a:r>
            <a:r>
              <a:rPr lang="en-US" sz="1400" dirty="0" smtClean="0">
                <a:solidFill>
                  <a:schemeClr val="tx2"/>
                </a:solidFill>
              </a:rPr>
              <a:t>. P. </a:t>
            </a:r>
            <a:r>
              <a:rPr lang="en-US" sz="1400" dirty="0" err="1" smtClean="0">
                <a:solidFill>
                  <a:schemeClr val="tx2"/>
                </a:solidFill>
              </a:rPr>
              <a:t>Ivanov</a:t>
            </a:r>
            <a:r>
              <a:rPr lang="en-US" sz="1400" dirty="0" smtClean="0">
                <a:solidFill>
                  <a:schemeClr val="tx2"/>
                </a:solidFill>
              </a:rPr>
              <a:t>, IOCCP-BAS, participation from more than 20 institutes and universities) – 2 years</a:t>
            </a:r>
          </a:p>
          <a:p>
            <a:pPr marL="1143000" lvl="2" indent="-22860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Related application projects:</a:t>
            </a:r>
          </a:p>
          <a:p>
            <a:pPr marL="1600200" lvl="3" indent="-22860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Several thematic projects partly related to Grid</a:t>
            </a:r>
          </a:p>
          <a:p>
            <a:pPr marL="1600200" lvl="3" indent="-22860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2 young scientists projects with Grid related themes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– SA1 kickoff meeting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AB005-3357-482D-BC19-860C78F533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7929618" cy="714380"/>
          </a:xfrm>
        </p:spPr>
        <p:txBody>
          <a:bodyPr/>
          <a:lstStyle/>
          <a:p>
            <a:r>
              <a:rPr lang="en-US" dirty="0" smtClean="0"/>
              <a:t>Bulgarian Grid resources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48" y="785794"/>
            <a:ext cx="4643470" cy="171451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2"/>
                </a:solidFill>
              </a:rPr>
              <a:t>The biggest Bulgarian Grid clusters have low-latency DDR </a:t>
            </a:r>
            <a:r>
              <a:rPr lang="en-US" sz="1200" dirty="0" err="1" smtClean="0">
                <a:solidFill>
                  <a:schemeClr val="accent2"/>
                </a:solidFill>
              </a:rPr>
              <a:t>Infiniband</a:t>
            </a:r>
            <a:r>
              <a:rPr lang="en-US" sz="1200" dirty="0" smtClean="0">
                <a:solidFill>
                  <a:schemeClr val="accent2"/>
                </a:solidFill>
              </a:rPr>
              <a:t> interconnect and achieve more than 90% efficiency in the LINPACK Benchmark (&gt;3 TF each), which makes them especially suitable for parallel (MPI) applications from computational chemistry, environmental </a:t>
            </a:r>
            <a:r>
              <a:rPr lang="en-US" sz="1200" dirty="0" err="1" smtClean="0">
                <a:solidFill>
                  <a:schemeClr val="accent2"/>
                </a:solidFill>
              </a:rPr>
              <a:t>modelling</a:t>
            </a:r>
            <a:r>
              <a:rPr lang="en-US" sz="1200" dirty="0" smtClean="0">
                <a:solidFill>
                  <a:schemeClr val="accent2"/>
                </a:solidFill>
              </a:rPr>
              <a:t>, etc.</a:t>
            </a:r>
          </a:p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2"/>
                </a:solidFill>
              </a:rPr>
              <a:t>Thanks to the two NSFBG infrastructure projects Bulgaria became a leader in CPU resources in South Eastern Europe at the end of EGEE III project.</a:t>
            </a:r>
            <a:endParaRPr lang="bg-BG" sz="1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– SA1 kickoff meeting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AB005-3357-482D-BC19-860C78F533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Picture 5" descr="IMG_1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714752"/>
            <a:ext cx="2143140" cy="2428892"/>
          </a:xfrm>
          <a:prstGeom prst="rect">
            <a:avLst/>
          </a:prstGeom>
        </p:spPr>
      </p:pic>
      <p:pic>
        <p:nvPicPr>
          <p:cNvPr id="7" name="Picture 6" descr="P415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714752"/>
            <a:ext cx="1928826" cy="2410488"/>
          </a:xfrm>
          <a:prstGeom prst="rect">
            <a:avLst/>
          </a:prstGeom>
        </p:spPr>
      </p:pic>
      <p:graphicFrame>
        <p:nvGraphicFramePr>
          <p:cNvPr id="8" name="Group 92"/>
          <p:cNvGraphicFramePr>
            <a:graphicFrameLocks/>
          </p:cNvGraphicFramePr>
          <p:nvPr/>
        </p:nvGraphicFramePr>
        <p:xfrm>
          <a:off x="142844" y="857232"/>
          <a:ext cx="3929090" cy="5072096"/>
        </p:xfrm>
        <a:graphic>
          <a:graphicData uri="http://schemas.openxmlformats.org/drawingml/2006/table">
            <a:tbl>
              <a:tblPr/>
              <a:tblGrid>
                <a:gridCol w="1393428"/>
                <a:gridCol w="942129"/>
                <a:gridCol w="1593533"/>
              </a:tblGrid>
              <a:tr h="662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Sites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CPU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Storage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BG01-IPP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636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25 TB (48TB)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BG02-IM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BG-INRNE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BG03-NGCC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TB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BG04-ACAD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TB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BG05-SUGrid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(160)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BG06-GPHI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44(80)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TB (15TB)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BG08-MADARA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24TB(108TB)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1853</a:t>
                      </a:r>
                      <a:endParaRPr lang="bg-BG" dirty="0"/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 TB</a:t>
                      </a:r>
                      <a:endParaRPr lang="bg-BG" dirty="0"/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7715304" cy="785817"/>
          </a:xfrm>
        </p:spPr>
        <p:txBody>
          <a:bodyPr/>
          <a:lstStyle/>
          <a:p>
            <a:r>
              <a:rPr lang="en-US" sz="1600" dirty="0" smtClean="0"/>
              <a:t>Computer System for Advanced Studies in Molecular Design, New Materials and Nanotechnology</a:t>
            </a:r>
            <a:endParaRPr lang="bg-BG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857232"/>
            <a:ext cx="7929618" cy="1571636"/>
          </a:xfrm>
        </p:spPr>
        <p:txBody>
          <a:bodyPr/>
          <a:lstStyle/>
          <a:p>
            <a:pPr algn="just"/>
            <a:r>
              <a:rPr lang="en-US" sz="1600" dirty="0" smtClean="0">
                <a:solidFill>
                  <a:schemeClr val="accent2"/>
                </a:solidFill>
              </a:rPr>
              <a:t>BG08-MADARA is used exclusively for modeling and simulations in the field of chemistry and materials science by Bulgarian scientists.</a:t>
            </a:r>
          </a:p>
          <a:p>
            <a:pPr algn="just"/>
            <a:r>
              <a:rPr lang="en-US" sz="1600" dirty="0" smtClean="0">
                <a:solidFill>
                  <a:schemeClr val="accent2"/>
                </a:solidFill>
              </a:rPr>
              <a:t>More than 1 million CPU hours delivered since certification in EGEE III. </a:t>
            </a:r>
          </a:p>
          <a:p>
            <a:pPr algn="just"/>
            <a:r>
              <a:rPr lang="en-US" sz="1600" dirty="0" smtClean="0">
                <a:solidFill>
                  <a:schemeClr val="accent2"/>
                </a:solidFill>
              </a:rPr>
              <a:t>Most popular job type – 16 CPUs for 29 hours on average, 662959 hours total, next one in popularity – 32 CPUs for 37 hours on average, 179772 hours total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– SA1 kickoff meeting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AB005-3357-482D-BC19-860C78F533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6" name="Picture 5" descr="chem-ac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428868"/>
            <a:ext cx="5357850" cy="3605703"/>
          </a:xfrm>
          <a:prstGeom prst="rect">
            <a:avLst/>
          </a:prstGeom>
        </p:spPr>
      </p:pic>
      <p:pic>
        <p:nvPicPr>
          <p:cNvPr id="7" name="Picture 6" descr="GIISQuery_Usage_cpu_d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428868"/>
            <a:ext cx="2810826" cy="1303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71415"/>
            <a:ext cx="7572428" cy="785817"/>
          </a:xfrm>
        </p:spPr>
        <p:txBody>
          <a:bodyPr/>
          <a:lstStyle/>
          <a:p>
            <a:r>
              <a:rPr lang="en-US" sz="1600" dirty="0" smtClean="0"/>
              <a:t>Supported Virtual Organizations</a:t>
            </a:r>
            <a:endParaRPr lang="bg-BG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928670"/>
            <a:ext cx="3429024" cy="5214974"/>
          </a:xfrm>
        </p:spPr>
        <p:txBody>
          <a:bodyPr/>
          <a:lstStyle/>
          <a:p>
            <a:pPr algn="just"/>
            <a:r>
              <a:rPr lang="en-US" sz="1400" dirty="0" err="1" smtClean="0"/>
              <a:t>Bugarian</a:t>
            </a:r>
            <a:r>
              <a:rPr lang="en-US" sz="1400" dirty="0" smtClean="0"/>
              <a:t> Grid sites support the major HEP VOs </a:t>
            </a:r>
            <a:r>
              <a:rPr lang="en-US" sz="1400" dirty="0" smtClean="0">
                <a:solidFill>
                  <a:schemeClr val="accent2"/>
                </a:solidFill>
              </a:rPr>
              <a:t>– CMS, Alice, Atlas, </a:t>
            </a:r>
            <a:r>
              <a:rPr lang="en-US" sz="1400" dirty="0" err="1" smtClean="0">
                <a:solidFill>
                  <a:schemeClr val="accent2"/>
                </a:solidFill>
              </a:rPr>
              <a:t>LHCb</a:t>
            </a:r>
            <a:r>
              <a:rPr lang="en-US" sz="1400" dirty="0" smtClean="0">
                <a:solidFill>
                  <a:schemeClr val="accent2"/>
                </a:solidFill>
              </a:rPr>
              <a:t>, na48, geant4</a:t>
            </a:r>
          </a:p>
          <a:p>
            <a:pPr algn="just"/>
            <a:r>
              <a:rPr lang="en-US" sz="1400" dirty="0" smtClean="0"/>
              <a:t>Other EGEE VOs supported:</a:t>
            </a:r>
          </a:p>
          <a:p>
            <a:pPr algn="just"/>
            <a:r>
              <a:rPr lang="en-US" sz="1400" dirty="0" smtClean="0">
                <a:solidFill>
                  <a:schemeClr val="accent2"/>
                </a:solidFill>
              </a:rPr>
              <a:t>ESR, Biomed, MAGIC</a:t>
            </a:r>
          </a:p>
          <a:p>
            <a:pPr algn="just"/>
            <a:r>
              <a:rPr lang="en-US" sz="1400" dirty="0" smtClean="0"/>
              <a:t>Regional VOs: </a:t>
            </a:r>
            <a:r>
              <a:rPr lang="en-US" sz="1400" dirty="0" err="1" smtClean="0">
                <a:solidFill>
                  <a:schemeClr val="accent2"/>
                </a:solidFill>
              </a:rPr>
              <a:t>seegrid</a:t>
            </a:r>
            <a:r>
              <a:rPr lang="en-US" sz="1400" dirty="0" smtClean="0">
                <a:solidFill>
                  <a:schemeClr val="accent2"/>
                </a:solidFill>
              </a:rPr>
              <a:t>, see, env.see-gri-sci.eu, </a:t>
            </a:r>
          </a:p>
          <a:p>
            <a:pPr algn="just"/>
            <a:r>
              <a:rPr lang="en-US" sz="1400" dirty="0" smtClean="0">
                <a:solidFill>
                  <a:schemeClr val="accent2"/>
                </a:solidFill>
              </a:rPr>
              <a:t>meteo.see-grid-sci.eu, seismo.see-grid-sci.eu</a:t>
            </a:r>
          </a:p>
          <a:p>
            <a:pPr algn="just"/>
            <a:r>
              <a:rPr lang="en-US" sz="1400" dirty="0" smtClean="0"/>
              <a:t>National: </a:t>
            </a:r>
          </a:p>
          <a:p>
            <a:pPr algn="just"/>
            <a:r>
              <a:rPr lang="en-US" sz="1400" dirty="0" smtClean="0">
                <a:solidFill>
                  <a:schemeClr val="accent2"/>
                </a:solidFill>
              </a:rPr>
              <a:t>mm-comp-chem.grid.acad.bg</a:t>
            </a:r>
          </a:p>
          <a:p>
            <a:pPr algn="just"/>
            <a:r>
              <a:rPr lang="en-US" sz="1400" dirty="0" smtClean="0">
                <a:solidFill>
                  <a:schemeClr val="accent2"/>
                </a:solidFill>
              </a:rPr>
              <a:t>bgedu.grid.acad.bg</a:t>
            </a:r>
            <a:r>
              <a:rPr lang="en-US" sz="1400" dirty="0" smtClean="0"/>
              <a:t>, …</a:t>
            </a:r>
            <a:endParaRPr lang="bg-BG" sz="1400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– SA1 kickoff meeting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AB005-3357-482D-BC19-860C78F533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2631" y="928670"/>
            <a:ext cx="537852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42853"/>
            <a:ext cx="7643866" cy="1071570"/>
          </a:xfrm>
        </p:spPr>
        <p:txBody>
          <a:bodyPr/>
          <a:lstStyle/>
          <a:p>
            <a:pPr algn="just"/>
            <a:r>
              <a:rPr lang="en-US" sz="1600" dirty="0" smtClean="0"/>
              <a:t>MSERRHSA</a:t>
            </a:r>
            <a:r>
              <a:rPr lang="en-GB" sz="1600" dirty="0" smtClean="0"/>
              <a:t>: modelling accidental Chlorine release in “VEREJA-HIM” JAMBOL – averaged surface</a:t>
            </a:r>
            <a:r>
              <a:rPr lang="bg-BG" sz="1600" dirty="0" smtClean="0"/>
              <a:t> </a:t>
            </a:r>
            <a:r>
              <a:rPr lang="en-US" sz="1600" dirty="0" smtClean="0"/>
              <a:t>H</a:t>
            </a:r>
            <a:r>
              <a:rPr lang="en-GB" sz="1600" dirty="0" err="1" smtClean="0"/>
              <a:t>Cl</a:t>
            </a:r>
            <a:r>
              <a:rPr lang="en-GB" sz="1600" dirty="0" smtClean="0"/>
              <a:t> concentrations for January 2008 for two release times</a:t>
            </a:r>
            <a:endParaRPr lang="bg-BG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– SA1 kickoff meeting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AB005-3357-482D-BC19-860C78F533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" name="Picture 6" descr="yamb_hcl_080131_15h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707" y="1627160"/>
            <a:ext cx="4356284" cy="368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yamb_HCL_080131_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41" y="1439156"/>
            <a:ext cx="4356285" cy="406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458100" cy="1012823"/>
          </a:xfrm>
        </p:spPr>
        <p:txBody>
          <a:bodyPr/>
          <a:lstStyle/>
          <a:p>
            <a:r>
              <a:rPr lang="en-US" dirty="0" smtClean="0"/>
              <a:t>Bulgarian NGI Features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1142984"/>
            <a:ext cx="7500990" cy="857256"/>
          </a:xfrm>
        </p:spPr>
        <p:txBody>
          <a:bodyPr/>
          <a:lstStyle/>
          <a:p>
            <a:pPr algn="just"/>
            <a:r>
              <a:rPr lang="en-US" sz="1400" dirty="0" smtClean="0"/>
              <a:t>More than 80 % of the BG Grid resources are in the two new HPC-type clusters, equipped</a:t>
            </a:r>
          </a:p>
          <a:p>
            <a:pPr algn="just"/>
            <a:r>
              <a:rPr lang="en-US" sz="1400" dirty="0" smtClean="0"/>
              <a:t>with low-latency </a:t>
            </a:r>
            <a:r>
              <a:rPr lang="en-US" sz="1400" dirty="0" err="1" smtClean="0"/>
              <a:t>Infiniband</a:t>
            </a:r>
            <a:r>
              <a:rPr lang="en-US" sz="1400" dirty="0" smtClean="0"/>
              <a:t>. We are evaluating co-</a:t>
            </a:r>
            <a:r>
              <a:rPr lang="en-US" sz="1400" dirty="0" err="1" smtClean="0"/>
              <a:t>existance</a:t>
            </a:r>
            <a:r>
              <a:rPr lang="en-US" sz="1400" dirty="0" smtClean="0"/>
              <a:t> of </a:t>
            </a:r>
            <a:r>
              <a:rPr lang="en-US" sz="1400" dirty="0" err="1" smtClean="0"/>
              <a:t>gLite</a:t>
            </a:r>
            <a:r>
              <a:rPr lang="en-US" sz="1400" dirty="0" smtClean="0"/>
              <a:t> and other types of </a:t>
            </a:r>
          </a:p>
          <a:p>
            <a:pPr algn="just"/>
            <a:r>
              <a:rPr lang="en-US" sz="1400" dirty="0" smtClean="0"/>
              <a:t>middleware, like UNICORE or </a:t>
            </a:r>
            <a:r>
              <a:rPr lang="en-US" sz="1400" dirty="0" err="1" smtClean="0"/>
              <a:t>globus</a:t>
            </a:r>
            <a:r>
              <a:rPr lang="en-US" sz="1400" dirty="0" smtClean="0"/>
              <a:t>.</a:t>
            </a:r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– SA1 kickoff meeting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AB005-3357-482D-BC19-860C78F533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29190" y="2500306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Experience in Application accounting – determine Grid usage per application, also correct accounting of MPI jobs</a:t>
            </a:r>
          </a:p>
          <a:p>
            <a:endParaRPr lang="en-US" dirty="0" smtClean="0"/>
          </a:p>
          <a:p>
            <a:r>
              <a:rPr lang="en-US" dirty="0" smtClean="0"/>
              <a:t>One of the ESFRI projects with Bulgarian participation is CLARIN -</a:t>
            </a:r>
          </a:p>
          <a:p>
            <a:r>
              <a:rPr lang="en-US" dirty="0" smtClean="0"/>
              <a:t>http://www.clarin.eu/external/.</a:t>
            </a:r>
          </a:p>
          <a:p>
            <a:r>
              <a:rPr lang="en-US" dirty="0" smtClean="0"/>
              <a:t>Initial training and grid porting discussion for CLARIN users/developers held.</a:t>
            </a:r>
            <a:endParaRPr lang="bg-BG" dirty="0"/>
          </a:p>
        </p:txBody>
      </p:sp>
      <p:pic>
        <p:nvPicPr>
          <p:cNvPr id="7" name="Picture 30" descr="elapsed-ti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2643182"/>
            <a:ext cx="4643438" cy="290454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ea typeface="ＭＳ Ｐゴシック" pitchFamily="34" charset="-128"/>
              </a:rPr>
              <a:t>Transition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it-IT" dirty="0" smtClean="0">
                <a:ea typeface="ＭＳ Ｐゴシック" pitchFamily="34" charset="-128"/>
              </a:rPr>
              <a:t>Plans to depart from existing ROC and become independent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Roadmap and timing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Open issues related to the transition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Which activities will be run autonomously, which ones will rely on the collaboration with other NGIs?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We plan to accomplish the transition to full independence in the next two months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In the transition period we continue to perform the ROD role for SEE</a:t>
            </a:r>
          </a:p>
          <a:p>
            <a:endParaRPr lang="it-IT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ITheme">
  <a:themeElements>
    <a:clrScheme name="EGI_DS Kickoff Meeting (WP1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I_DS Kickoff Meeting (WP1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rgbClr val="E7DBB1"/>
            </a:solidFill>
            <a:effectLst/>
            <a:latin typeface="Arial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rgbClr val="E7DBB1"/>
            </a:solidFill>
            <a:effectLst/>
            <a:latin typeface="Arial" pitchFamily="80" charset="0"/>
          </a:defRPr>
        </a:defPPr>
      </a:lstStyle>
    </a:lnDef>
  </a:objectDefaults>
  <a:extraClrSchemeLst>
    <a:extraClrScheme>
      <a:clrScheme name="EGI_DS Kickoff Meeting (WP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13014</TotalTime>
  <Words>1570</Words>
  <Application>Microsoft Office PowerPoint</Application>
  <PresentationFormat>On-screen Show (4:3)</PresentationFormat>
  <Paragraphs>189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EGITheme</vt:lpstr>
      <vt:lpstr>Bulgarian Grid Consortium http://www.grid.bas.bg</vt:lpstr>
      <vt:lpstr>Slide 2</vt:lpstr>
      <vt:lpstr>National Grid and related Projects</vt:lpstr>
      <vt:lpstr>Bulgarian Grid resources</vt:lpstr>
      <vt:lpstr>Computer System for Advanced Studies in Molecular Design, New Materials and Nanotechnology</vt:lpstr>
      <vt:lpstr>Supported Virtual Organizations</vt:lpstr>
      <vt:lpstr>MSERRHSA: modelling accidental Chlorine release in “VEREJA-HIM” JAMBOL – averaged surface HCl concentrations for January 2008 for two release times</vt:lpstr>
      <vt:lpstr>Bulgarian NGI Features</vt:lpstr>
      <vt:lpstr>Transition</vt:lpstr>
      <vt:lpstr>Becoming part of EGI: Governance</vt:lpstr>
      <vt:lpstr>Becoming part of EGI: Infrastructure</vt:lpstr>
      <vt:lpstr>Becoming part of EGI: Procedures and policies</vt:lpstr>
      <vt:lpstr>Becoming part of EGI: Support</vt:lpstr>
      <vt:lpstr>Becoming part of EGI: Tools</vt:lpstr>
      <vt:lpstr>Availability and  Operations Level Agreements</vt:lpstr>
      <vt:lpstr>Training</vt:lpstr>
      <vt:lpstr>Your best knowhow</vt:lpstr>
      <vt:lpstr>Future directions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EGI-ASPIRE</dc:title>
  <dc:creator>Steven Newhouse</dc:creator>
  <cp:lastModifiedBy>User2</cp:lastModifiedBy>
  <cp:revision>76</cp:revision>
  <dcterms:created xsi:type="dcterms:W3CDTF">2009-09-16T12:32:50Z</dcterms:created>
  <dcterms:modified xsi:type="dcterms:W3CDTF">2010-06-04T09:29:10Z</dcterms:modified>
</cp:coreProperties>
</file>