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6" r:id="rId2"/>
    <p:sldId id="339" r:id="rId3"/>
    <p:sldId id="325" r:id="rId4"/>
    <p:sldId id="328" r:id="rId5"/>
    <p:sldId id="335" r:id="rId6"/>
    <p:sldId id="326" r:id="rId7"/>
    <p:sldId id="331" r:id="rId8"/>
    <p:sldId id="336" r:id="rId9"/>
    <p:sldId id="333" r:id="rId10"/>
    <p:sldId id="337" r:id="rId11"/>
    <p:sldId id="329" r:id="rId12"/>
    <p:sldId id="338" r:id="rId13"/>
    <p:sldId id="332" r:id="rId14"/>
    <p:sldId id="330" r:id="rId15"/>
    <p:sldId id="32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CC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33" autoAdjust="0"/>
  </p:normalViewPr>
  <p:slideViewPr>
    <p:cSldViewPr>
      <p:cViewPr varScale="1">
        <p:scale>
          <a:sx n="130" d="100"/>
          <a:sy n="13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71BD92-F9B3-4F3E-ACE6-4A5F3C366D7D}" type="datetimeFigureOut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503A3A-6714-4FCC-BE46-C9557A7488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089B-441C-45FB-A80F-34D757B4DD0A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7F483-AABC-46EB-993F-CE4FA76851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B744-164C-447A-97BB-2F0E2CCC2BF3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638F3-EF80-483E-954C-D8430E58D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84C8-19EF-4E9A-BCA8-A0DD21911D95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23DE-D39B-4DDD-B741-4BF0260A73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0CCE9-C986-4D29-8EA0-D3C73F134988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679A-FB76-4F49-A9D4-22FC8B98A5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1825-6CF8-44FA-A2BE-1EFE09B16B8B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1112-CA18-4076-A9FD-FF34A4F4BC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31A1D-E53D-486B-B732-63A03178DDFA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B18F9-2D93-4549-A524-C96492703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FB1EE-A679-419F-86DF-5CDEAC0D8FB4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302A3-4EC3-410D-A9A0-9202495ED7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0FFF0-7EF4-469D-81E2-14981382DE70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6F8FE-47CE-4566-A9CC-0794AC7B07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8836-50A5-474D-B818-42BACB4A48A2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775B2-9848-4E60-AB93-6D6A87485D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5B90A-BCC0-4937-8510-48C2331B36B0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C3A47-B8B2-419D-9EAC-C11954B694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E473-997C-42EC-B1D0-D81389E2CA23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5B78-E188-4CDC-8C70-32ACACE1E7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1BC8C-3488-4802-82EA-6ED35A061AAD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6DD8-A401-4BD3-B841-D0C4D6795C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5B412-BEAE-48A0-8C08-477B93E4A3E9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0D35-A531-49D3-9936-38C9BE3C63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C62D8-CE85-4F19-8297-B7BC8F0CC231}" type="datetime1">
              <a:rPr lang="en-US"/>
              <a:pPr>
                <a:defRPr/>
              </a:pPr>
              <a:t>6/4/2010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032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6417A"/>
                </a:solidFill>
              </a:defRPr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A0B18E-DB6B-4100-BAF3-536FAF310F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a typeface="ＭＳ Ｐゴシック" pitchFamily="34" charset="-128"/>
              </a:rPr>
              <a:t>NCF(</a:t>
            </a:r>
            <a:r>
              <a:rPr lang="en-GB" dirty="0" err="1" smtClean="0">
                <a:ea typeface="ＭＳ Ｐゴシック" pitchFamily="34" charset="-128"/>
              </a:rPr>
              <a:t>BigGrid</a:t>
            </a:r>
            <a:r>
              <a:rPr lang="en-GB" dirty="0" smtClean="0">
                <a:ea typeface="ＭＳ Ｐゴシック" pitchFamily="34" charset="-128"/>
              </a:rPr>
              <a:t>)/BELNET(</a:t>
            </a:r>
            <a:r>
              <a:rPr lang="en-GB" dirty="0" err="1" smtClean="0">
                <a:ea typeface="ＭＳ Ｐゴシック" pitchFamily="34" charset="-128"/>
              </a:rPr>
              <a:t>BEgrid</a:t>
            </a:r>
            <a:r>
              <a:rPr lang="en-GB" dirty="0" smtClean="0">
                <a:ea typeface="ＭＳ Ｐゴシック" pitchFamily="34" charset="-128"/>
              </a:rPr>
              <a:t>)</a:t>
            </a:r>
            <a:br>
              <a:rPr lang="en-GB" dirty="0" smtClean="0">
                <a:ea typeface="ＭＳ Ｐゴシック" pitchFamily="34" charset="-128"/>
              </a:rPr>
            </a:br>
            <a:endParaRPr lang="en-GB" sz="2400" dirty="0" smtClean="0"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Ron Trompert</a:t>
            </a:r>
          </a:p>
          <a:p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48025" cy="476250"/>
          </a:xfrm>
        </p:spPr>
        <p:txBody>
          <a:bodyPr/>
          <a:lstStyle/>
          <a:p>
            <a:r>
              <a:rPr lang="en-GB"/>
              <a:t>EGI-InSPIRE – SA1 Kickoff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ADC58-EF06-47E0-8B97-016D563A4B1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Becoming part of EGI: Support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>
                <a:ea typeface="ＭＳ Ｐゴシック" pitchFamily="34" charset="-128"/>
              </a:rPr>
              <a:t>How support activities are/will be internally organized?</a:t>
            </a:r>
          </a:p>
          <a:p>
            <a:pPr lvl="1"/>
            <a:r>
              <a:rPr lang="nl-NL" dirty="0" smtClean="0"/>
              <a:t>Helpdesk</a:t>
            </a:r>
          </a:p>
          <a:p>
            <a:pPr lvl="2"/>
            <a:r>
              <a:rPr lang="nl-NL" dirty="0" smtClean="0"/>
              <a:t>Both NCF (support@biggrid.nl) and BELNET(begrid@belnet.be) have a helpdesk but they do not interface with GGUS. We do not intend to do that in the future.</a:t>
            </a:r>
          </a:p>
          <a:p>
            <a:pPr lvl="2"/>
            <a:r>
              <a:rPr lang="nl-NL" dirty="0" smtClean="0"/>
              <a:t>Use GGUS directly </a:t>
            </a:r>
          </a:p>
          <a:p>
            <a:pPr lvl="2"/>
            <a:r>
              <a:rPr lang="nl-NL" dirty="0" smtClean="0"/>
              <a:t>Users from VOs based in the Netherlands contact the helpdesk of SARA or NIKHEF directly or can contact the BigGrid Helpdesk</a:t>
            </a:r>
          </a:p>
          <a:p>
            <a:pPr lvl="2"/>
            <a:r>
              <a:rPr lang="fr-BE" dirty="0" smtClean="0">
                <a:ea typeface="ＭＳ Ｐゴシック" charset="-128"/>
              </a:rPr>
              <a:t>Users </a:t>
            </a:r>
            <a:r>
              <a:rPr lang="fr-BE" dirty="0" err="1" smtClean="0">
                <a:ea typeface="ＭＳ Ｐゴシック" charset="-128"/>
              </a:rPr>
              <a:t>from</a:t>
            </a:r>
            <a:r>
              <a:rPr lang="fr-BE" dirty="0" smtClean="0">
                <a:ea typeface="ＭＳ Ｐゴシック" charset="-128"/>
              </a:rPr>
              <a:t> Vos </a:t>
            </a:r>
            <a:r>
              <a:rPr lang="fr-BE" dirty="0" err="1" smtClean="0">
                <a:ea typeface="ＭＳ Ｐゴシック" charset="-128"/>
              </a:rPr>
              <a:t>based</a:t>
            </a:r>
            <a:r>
              <a:rPr lang="fr-BE" dirty="0" smtClean="0">
                <a:ea typeface="ＭＳ Ｐゴシック" charset="-128"/>
              </a:rPr>
              <a:t> in </a:t>
            </a:r>
            <a:r>
              <a:rPr lang="fr-BE" dirty="0" err="1" smtClean="0">
                <a:ea typeface="ＭＳ Ｐゴシック" charset="-128"/>
              </a:rPr>
              <a:t>Belgium</a:t>
            </a:r>
            <a:r>
              <a:rPr lang="fr-BE" dirty="0" smtClean="0">
                <a:ea typeface="ＭＳ Ｐゴシック" charset="-128"/>
              </a:rPr>
              <a:t> (</a:t>
            </a:r>
            <a:r>
              <a:rPr lang="fr-BE" dirty="0" err="1" smtClean="0">
                <a:ea typeface="ＭＳ Ｐゴシック" charset="-128"/>
              </a:rPr>
              <a:t>only</a:t>
            </a:r>
            <a:r>
              <a:rPr lang="fr-BE" dirty="0" smtClean="0">
                <a:ea typeface="ＭＳ Ｐゴシック" charset="-128"/>
              </a:rPr>
              <a:t> 2 </a:t>
            </a:r>
            <a:r>
              <a:rPr lang="fr-BE" dirty="0" err="1" smtClean="0">
                <a:ea typeface="ＭＳ Ｐゴシック" charset="-128"/>
              </a:rPr>
              <a:t>used</a:t>
            </a:r>
            <a:r>
              <a:rPr lang="fr-BE" dirty="0" smtClean="0">
                <a:ea typeface="ＭＳ Ｐゴシック" charset="-128"/>
              </a:rPr>
              <a:t>!) </a:t>
            </a:r>
            <a:r>
              <a:rPr lang="fr-BE" dirty="0" err="1" smtClean="0">
                <a:ea typeface="ＭＳ Ｐゴシック" charset="-128"/>
              </a:rPr>
              <a:t>could</a:t>
            </a:r>
            <a:r>
              <a:rPr lang="fr-BE" dirty="0" smtClean="0">
                <a:ea typeface="ＭＳ Ｐゴシック" charset="-128"/>
              </a:rPr>
              <a:t> contact BELNET helpdesk</a:t>
            </a:r>
            <a:endParaRPr lang="nl-NL" dirty="0" smtClean="0"/>
          </a:p>
          <a:p>
            <a:pPr lvl="2"/>
            <a:r>
              <a:rPr lang="nl-NL" dirty="0" smtClean="0"/>
              <a:t>Users from international VOs contact us the same way or though GGUS</a:t>
            </a:r>
          </a:p>
          <a:p>
            <a:pPr lvl="2"/>
            <a:r>
              <a:rPr lang="nl-NL" dirty="0" smtClean="0"/>
              <a:t>There is a person on duty watching over the helpdesks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Becoming part of EGI: Tools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Which “regional” tools is the NGI interested in deploying directly rather than using a central instance/view: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O-N-1 national Grid configuration database (GOCDB or equivalent tool)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Use central instance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O-N-2 national accounting infrastructure (repositories and portal)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Currently being setup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O-N-3 NGI monitoring infrastructure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Currently being setup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O-N-4 operations portal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Use central instance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O-N-7 helpdesk: interested in using a central “NGI view” of GGUS or deploying own system? How is it going to be interfaced to GGUS?</a:t>
            </a:r>
          </a:p>
          <a:p>
            <a:pPr lvl="2">
              <a:lnSpc>
                <a:spcPct val="90000"/>
              </a:lnSpc>
            </a:pPr>
            <a:r>
              <a:rPr lang="it-IT" sz="1600" dirty="0" smtClean="0">
                <a:ea typeface="ＭＳ Ｐゴシック" pitchFamily="34" charset="-128"/>
              </a:rPr>
              <a:t>We have own helpdesk system but are interested in a NGI view of GGUS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Becoming part of EGI: Tools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Which own tools (if any) does the NGI deploy?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None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Is the NGI planning to run Scientific Gateways for VOs?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No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Availability and </a:t>
            </a:r>
            <a:br>
              <a:rPr lang="it-IT" sz="4000" smtClean="0">
                <a:ea typeface="ＭＳ Ｐゴシック" pitchFamily="34" charset="-128"/>
              </a:rPr>
            </a:br>
            <a:r>
              <a:rPr lang="it-IT" sz="4000" smtClean="0">
                <a:ea typeface="ＭＳ Ｐゴシック" pitchFamily="34" charset="-128"/>
              </a:rPr>
              <a:t>Operations Level Agreements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it-IT" sz="2800" dirty="0" smtClean="0">
                <a:ea typeface="ＭＳ Ｐゴシック" pitchFamily="34" charset="-128"/>
              </a:rPr>
              <a:t>What overall level of functional availability/reliability is the NGI ready to commit?</a:t>
            </a:r>
          </a:p>
          <a:p>
            <a:pPr lvl="2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EGEE standard</a:t>
            </a:r>
          </a:p>
          <a:p>
            <a:pPr>
              <a:lnSpc>
                <a:spcPct val="80000"/>
              </a:lnSpc>
            </a:pPr>
            <a:r>
              <a:rPr lang="it-IT" sz="2800" dirty="0" smtClean="0">
                <a:ea typeface="ＭＳ Ｐゴシック" pitchFamily="34" charset="-128"/>
              </a:rPr>
              <a:t>WIll the NGI be able to comply to EGI Operations Level Agreements defining for example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Minimum availability of core middleware services (top-BDII, WMS/LB, LFC, VOMS, etc.)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Minimum availability of core operational services such as: nagios-based monitoring, helpdesk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Minimum response time of operations staff to trouble tickets 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Minimum response time of the NGI CSIRT in case of vulnerability threats?</a:t>
            </a:r>
          </a:p>
          <a:p>
            <a:pPr lvl="2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Yes, within reason of course</a:t>
            </a:r>
            <a:endParaRPr lang="en-US" sz="20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Training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Is the NGI ready to provide training to its own site managers and operations staff?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Our site managers do not need training. The ROD/1-st line support staff is offered by one site (SARA). Training is done in house. 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Within the O-E-5 activity, training has been organised for NGI trainers during the ROD teams meeting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Your best knowhow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Is there any specific Grid operations field where your NGI feels advanced/expert, and about which your NGI is willing to provide guidance to other NGIs?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Apart from what we are doing within the NGI global tasks, the answer is no.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Belgium and the Netherlands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Two NGIs</a:t>
            </a:r>
          </a:p>
          <a:p>
            <a:pPr lvl="1"/>
            <a:r>
              <a:rPr lang="nl-NL" dirty="0" smtClean="0"/>
              <a:t>BELNET (BEgrid, Belgium)</a:t>
            </a:r>
          </a:p>
          <a:p>
            <a:pPr lvl="2"/>
            <a:r>
              <a:rPr lang="nl-NL" dirty="0" smtClean="0"/>
              <a:t>3 sites in the EGI production infrastructure</a:t>
            </a:r>
          </a:p>
          <a:p>
            <a:pPr lvl="2"/>
            <a:r>
              <a:rPr lang="nl-NL" dirty="0" smtClean="0"/>
              <a:t>Universities of Brussels, Leuven, Louvain-La-Neuve</a:t>
            </a:r>
          </a:p>
          <a:p>
            <a:pPr lvl="2"/>
            <a:r>
              <a:rPr lang="nl-NL" dirty="0" smtClean="0"/>
              <a:t>Represented in the EGI council but does not take part in EGI InSPIRE</a:t>
            </a:r>
          </a:p>
          <a:p>
            <a:pPr lvl="2"/>
            <a:endParaRPr lang="nl-NL" dirty="0" smtClean="0"/>
          </a:p>
          <a:p>
            <a:pPr lvl="1"/>
            <a:r>
              <a:rPr lang="nl-NL" dirty="0" smtClean="0"/>
              <a:t>NCF (BigGrid, Netherlands)</a:t>
            </a:r>
          </a:p>
          <a:p>
            <a:pPr lvl="2"/>
            <a:r>
              <a:rPr lang="nl-NL" dirty="0" smtClean="0"/>
              <a:t>15 sites in the EGI production infratsructure</a:t>
            </a:r>
          </a:p>
          <a:p>
            <a:pPr lvl="2"/>
            <a:r>
              <a:rPr lang="nl-NL" dirty="0" smtClean="0"/>
              <a:t>SARA, NIKHEF, University in Groningen, PHILIPS, Life Sciences Grid (several universities and KeyGene)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Transition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Plans to depart from existing ROC and become independent</a:t>
            </a:r>
          </a:p>
          <a:p>
            <a:pPr lvl="1"/>
            <a:r>
              <a:rPr lang="it-IT" dirty="0" smtClean="0">
                <a:ea typeface="ＭＳ Ｐゴシック" pitchFamily="34" charset="-128"/>
              </a:rPr>
              <a:t>This is in progress at the </a:t>
            </a:r>
            <a:r>
              <a:rPr lang="it-IT" dirty="0" smtClean="0">
                <a:ea typeface="ＭＳ Ｐゴシック" pitchFamily="34" charset="-128"/>
              </a:rPr>
              <a:t>moment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Submitted GGUS ticket</a:t>
            </a:r>
          </a:p>
          <a:p>
            <a:pPr lvl="2"/>
            <a:r>
              <a:rPr lang="nl-NL" dirty="0" smtClean="0"/>
              <a:t>We have setup a NE-ROC nagios box</a:t>
            </a:r>
          </a:p>
          <a:p>
            <a:pPr lvl="2"/>
            <a:r>
              <a:rPr lang="nl-NL" dirty="0" smtClean="0"/>
              <a:t>Currently setting up a NGI_NL Nagios box</a:t>
            </a:r>
          </a:p>
          <a:p>
            <a:pPr lvl="2">
              <a:buNone/>
            </a:pPr>
            <a:endParaRPr lang="it-IT" dirty="0" smtClean="0">
              <a:ea typeface="ＭＳ Ｐゴシック" pitchFamily="34" charset="-128"/>
            </a:endParaRPr>
          </a:p>
          <a:p>
            <a:pPr lvl="1"/>
            <a:r>
              <a:rPr lang="nl-NL" dirty="0" smtClean="0"/>
              <a:t>NCF will perform the NGI local tasks on behalf of Belgium and the Netherlands</a:t>
            </a:r>
            <a:endParaRPr lang="it-IT" dirty="0" smtClean="0">
              <a:ea typeface="ＭＳ Ｐゴシック" pitchFamily="34" charset="-128"/>
            </a:endParaRPr>
          </a:p>
          <a:p>
            <a:endParaRPr lang="it-IT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Becoming part of EGI: Governance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it-IT" sz="2800" dirty="0" smtClean="0">
                <a:ea typeface="ＭＳ Ｐゴシック" pitchFamily="34" charset="-128"/>
              </a:rPr>
              <a:t>Governance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Is the NGI committing itself to participate to the </a:t>
            </a:r>
            <a:r>
              <a:rPr lang="it-IT" sz="2400" dirty="0" smtClean="0">
                <a:solidFill>
                  <a:schemeClr val="folHlink"/>
                </a:solidFill>
                <a:ea typeface="ＭＳ Ｐゴシック" pitchFamily="34" charset="-128"/>
              </a:rPr>
              <a:t>NGI Operations Managers meeting</a:t>
            </a:r>
            <a:r>
              <a:rPr lang="it-IT" sz="2400" dirty="0" smtClean="0">
                <a:ea typeface="ＭＳ Ｐゴシック" pitchFamily="34" charset="-128"/>
              </a:rPr>
              <a:t> (1 meeting per month)?</a:t>
            </a:r>
          </a:p>
          <a:p>
            <a:pPr lvl="2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yes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Is the NGI operations staff committing to participate fortnightly </a:t>
            </a:r>
            <a:r>
              <a:rPr lang="it-IT" sz="2400" dirty="0" smtClean="0">
                <a:solidFill>
                  <a:schemeClr val="folHlink"/>
                </a:solidFill>
                <a:ea typeface="ＭＳ Ｐゴシック" pitchFamily="34" charset="-128"/>
              </a:rPr>
              <a:t>operations meetings</a:t>
            </a:r>
            <a:r>
              <a:rPr lang="it-IT" sz="2400" dirty="0" smtClean="0">
                <a:ea typeface="ＭＳ Ｐゴシック" pitchFamily="34" charset="-128"/>
              </a:rPr>
              <a:t> for discussion of topics related to the middleware (releases, urgent patches, priorities...) </a:t>
            </a:r>
          </a:p>
          <a:p>
            <a:pPr lvl="2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yes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Is the NGI interested in contributing to the </a:t>
            </a:r>
            <a:r>
              <a:rPr lang="it-IT" sz="2400" dirty="0" smtClean="0">
                <a:solidFill>
                  <a:schemeClr val="folHlink"/>
                </a:solidFill>
                <a:ea typeface="ＭＳ Ｐゴシック" pitchFamily="34" charset="-128"/>
              </a:rPr>
              <a:t>Operations Tool Advisory Group</a:t>
            </a:r>
            <a:r>
              <a:rPr lang="it-IT" sz="2400" dirty="0" smtClean="0">
                <a:ea typeface="ＭＳ Ｐゴシック" pitchFamily="34" charset="-128"/>
              </a:rPr>
              <a:t> – OTAG – to provide feedback and requirements about operational tools to JRA1?</a:t>
            </a:r>
          </a:p>
          <a:p>
            <a:pPr lvl="2">
              <a:lnSpc>
                <a:spcPct val="80000"/>
              </a:lnSpc>
            </a:pPr>
            <a:r>
              <a:rPr lang="it-IT" sz="2000" dirty="0" smtClean="0">
                <a:ea typeface="ＭＳ Ｐゴシック" pitchFamily="34" charset="-128"/>
              </a:rPr>
              <a:t>Yes, since the Polish and Dutch NGI are involved with the COD activity we take a special interest in this activity</a:t>
            </a:r>
            <a:endParaRPr lang="it-IT" sz="2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Becoming part of EGI: Governance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800" dirty="0" smtClean="0">
                <a:ea typeface="ＭＳ Ｐゴシック" pitchFamily="34" charset="-128"/>
              </a:rPr>
              <a:t>Suggestions to improve your NGI representation in operations meetings and boards </a:t>
            </a:r>
          </a:p>
          <a:p>
            <a:pPr lvl="1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None at </a:t>
            </a:r>
            <a:r>
              <a:rPr lang="it-IT" sz="2400" smtClean="0">
                <a:ea typeface="ＭＳ Ｐゴシック" pitchFamily="34" charset="-128"/>
              </a:rPr>
              <a:t>the </a:t>
            </a:r>
            <a:r>
              <a:rPr lang="it-IT" sz="2400" smtClean="0">
                <a:ea typeface="ＭＳ Ｐゴシック" pitchFamily="34" charset="-128"/>
              </a:rPr>
              <a:t>moment</a:t>
            </a:r>
            <a:endParaRPr lang="it-IT" sz="24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Becoming part of EGI: Infrastructure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ea typeface="ＭＳ Ｐゴシック" pitchFamily="34" charset="-128"/>
              </a:rPr>
              <a:t>Is the NGI expected to increase its infrastructure (number of sites, resources)?</a:t>
            </a:r>
          </a:p>
          <a:p>
            <a:pPr lvl="1"/>
            <a:r>
              <a:rPr lang="it-IT" dirty="0" smtClean="0">
                <a:ea typeface="ＭＳ Ｐゴシック" pitchFamily="34" charset="-128"/>
              </a:rPr>
              <a:t>Is the NGI planning to integrate sites running non-gLite middleware? Open issues?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Not at the moment</a:t>
            </a:r>
          </a:p>
          <a:p>
            <a:pPr lvl="1"/>
            <a:r>
              <a:rPr lang="it-IT" dirty="0" smtClean="0">
                <a:ea typeface="ＭＳ Ｐゴシック" pitchFamily="34" charset="-128"/>
              </a:rPr>
              <a:t>Is the NGI planning to integrate itself with local Grids? Issues?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The Dutch and Belgian grid resources are already fully integrated within the EGI infrastructure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Becoming part of EGI: Procedures and policies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 smtClean="0">
                <a:ea typeface="ＭＳ Ｐゴシック" pitchFamily="34" charset="-128"/>
              </a:rPr>
              <a:t>EGEE procedures/policies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Is the NGI familiar with existing procedures/policies?</a:t>
            </a:r>
          </a:p>
          <a:p>
            <a:pPr lvl="2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yes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Does the NGI think procedures can be further streamlined? Suggestions...</a:t>
            </a:r>
          </a:p>
          <a:p>
            <a:pPr lvl="2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Not at the moment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If the NGIs deploys different mw stacks (gLite, ARC, other...): what EGEE procedures need to be adapted?</a:t>
            </a:r>
          </a:p>
          <a:p>
            <a:pPr lvl="2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Not applicable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Becoming part of EGI: Procedures and policies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 smtClean="0">
                <a:ea typeface="ＭＳ Ｐゴシック" pitchFamily="34" charset="-128"/>
              </a:rPr>
              <a:t>Does the NGI deploy own procedures that are not integrated with EGEE ones?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No</a:t>
            </a:r>
          </a:p>
          <a:p>
            <a:pPr>
              <a:lnSpc>
                <a:spcPct val="90000"/>
              </a:lnSpc>
            </a:pPr>
            <a:r>
              <a:rPr lang="it-IT" sz="2800" dirty="0" smtClean="0">
                <a:ea typeface="ＭＳ Ｐゴシック" pitchFamily="34" charset="-128"/>
              </a:rPr>
              <a:t>Are the (EGEE) procedures well documented? Feel free to provide suggestions for improvement</a:t>
            </a:r>
          </a:p>
          <a:p>
            <a:pPr lvl="1"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No suggestions in this field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>
                <a:ea typeface="ＭＳ Ｐゴシック" pitchFamily="34" charset="-128"/>
              </a:rPr>
              <a:t>Becoming part of EGI: Support</a:t>
            </a:r>
            <a:endParaRPr lang="en-US" sz="4000" smtClean="0">
              <a:ea typeface="ＭＳ Ｐゴシック" pitchFamily="34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Does your NGI have enough manpower</a:t>
            </a:r>
          </a:p>
          <a:p>
            <a:pPr lvl="1"/>
            <a:r>
              <a:rPr lang="it-IT" dirty="0" smtClean="0">
                <a:ea typeface="ＭＳ Ｐゴシック" pitchFamily="34" charset="-128"/>
              </a:rPr>
              <a:t>for support to Grid site managers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yes</a:t>
            </a:r>
          </a:p>
          <a:p>
            <a:pPr lvl="1"/>
            <a:r>
              <a:rPr lang="it-IT" dirty="0" smtClean="0">
                <a:ea typeface="ＭＳ Ｐゴシック" pitchFamily="34" charset="-128"/>
              </a:rPr>
              <a:t>for grid oversight (monitoring shifts) </a:t>
            </a:r>
          </a:p>
          <a:p>
            <a:pPr lvl="2"/>
            <a:r>
              <a:rPr lang="it-IT" dirty="0" smtClean="0">
                <a:ea typeface="ＭＳ Ｐゴシック" pitchFamily="34" charset="-128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Theme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13045</TotalTime>
  <Words>893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EGITheme</vt:lpstr>
      <vt:lpstr>NCF(BigGrid)/BELNET(BEgrid) </vt:lpstr>
      <vt:lpstr>Belgium and the Netherlands</vt:lpstr>
      <vt:lpstr>Transition</vt:lpstr>
      <vt:lpstr>Becoming part of EGI: Governance</vt:lpstr>
      <vt:lpstr>Becoming part of EGI: Governance</vt:lpstr>
      <vt:lpstr>Becoming part of EGI: Infrastructure</vt:lpstr>
      <vt:lpstr>Becoming part of EGI: Procedures and policies</vt:lpstr>
      <vt:lpstr>Becoming part of EGI: Procedures and policies</vt:lpstr>
      <vt:lpstr>Becoming part of EGI: Support</vt:lpstr>
      <vt:lpstr>Becoming part of EGI: Support</vt:lpstr>
      <vt:lpstr>Becoming part of EGI: Tools</vt:lpstr>
      <vt:lpstr>Becoming part of EGI: Tools</vt:lpstr>
      <vt:lpstr>Availability and  Operations Level Agreements</vt:lpstr>
      <vt:lpstr>Training</vt:lpstr>
      <vt:lpstr>Your best knowhow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ron</cp:lastModifiedBy>
  <cp:revision>104</cp:revision>
  <dcterms:created xsi:type="dcterms:W3CDTF">2009-09-16T12:32:50Z</dcterms:created>
  <dcterms:modified xsi:type="dcterms:W3CDTF">2010-06-04T08:12:15Z</dcterms:modified>
</cp:coreProperties>
</file>