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45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2" name="Picture 41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3" name="Picture 42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8" name="Picture 8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89" name="Picture 8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34" name="Picture 13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35" name="Picture 13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7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0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1"/>
          <p:cNvSpPr/>
          <p:nvPr/>
        </p:nvSpPr>
        <p:spPr>
          <a:xfrm>
            <a:off x="1726560" y="4833000"/>
            <a:ext cx="14173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1C3046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eosc-hub.eu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" name="Immagine 7"/>
          <p:cNvPicPr/>
          <p:nvPr/>
        </p:nvPicPr>
        <p:blipFill>
          <a:blip r:embed="rId15"/>
          <a:stretch/>
        </p:blipFill>
        <p:spPr>
          <a:xfrm>
            <a:off x="1291320" y="4705920"/>
            <a:ext cx="589320" cy="578520"/>
          </a:xfrm>
          <a:prstGeom prst="rect">
            <a:avLst/>
          </a:prstGeom>
          <a:ln>
            <a:noFill/>
          </a:ln>
        </p:spPr>
      </p:pic>
      <p:pic>
        <p:nvPicPr>
          <p:cNvPr id="2" name="Immagine 8"/>
          <p:cNvPicPr/>
          <p:nvPr/>
        </p:nvPicPr>
        <p:blipFill>
          <a:blip r:embed="rId16"/>
          <a:stretch/>
        </p:blipFill>
        <p:spPr>
          <a:xfrm>
            <a:off x="1259640" y="5097600"/>
            <a:ext cx="644400" cy="632880"/>
          </a:xfrm>
          <a:prstGeom prst="rect">
            <a:avLst/>
          </a:prstGeom>
          <a:ln>
            <a:noFill/>
          </a:ln>
        </p:spPr>
      </p:pic>
      <p:sp>
        <p:nvSpPr>
          <p:cNvPr id="3" name="CustomShape 2"/>
          <p:cNvSpPr/>
          <p:nvPr/>
        </p:nvSpPr>
        <p:spPr>
          <a:xfrm>
            <a:off x="1712160" y="5228640"/>
            <a:ext cx="16246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1C3046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@EOSC_eu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755640" y="6381360"/>
            <a:ext cx="8280720" cy="21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830" b="0" strike="noStrike" spc="-1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EOSC-hub receives funding from the European Union’s Horizon 2020 research and innovation programme under grant agreement No. 777536.</a:t>
            </a:r>
            <a:endParaRPr lang="en-US" sz="83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" name="Immagine 12"/>
          <p:cNvPicPr/>
          <p:nvPr/>
        </p:nvPicPr>
        <p:blipFill>
          <a:blip r:embed="rId17"/>
          <a:stretch/>
        </p:blipFill>
        <p:spPr>
          <a:xfrm>
            <a:off x="179640" y="6381360"/>
            <a:ext cx="421920" cy="281520"/>
          </a:xfrm>
          <a:prstGeom prst="rect">
            <a:avLst/>
          </a:prstGeom>
          <a:ln>
            <a:noFill/>
          </a:ln>
        </p:spPr>
      </p:pic>
      <p:sp>
        <p:nvSpPr>
          <p:cNvPr id="6" name="Line 4"/>
          <p:cNvSpPr/>
          <p:nvPr/>
        </p:nvSpPr>
        <p:spPr>
          <a:xfrm>
            <a:off x="1403640" y="4653000"/>
            <a:ext cx="1872000" cy="360"/>
          </a:xfrm>
          <a:prstGeom prst="line">
            <a:avLst/>
          </a:prstGeom>
          <a:ln>
            <a:solidFill>
              <a:srgbClr val="1C3046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7" name="Immagine 4"/>
          <p:cNvPicPr/>
          <p:nvPr/>
        </p:nvPicPr>
        <p:blipFill>
          <a:blip r:embed="rId18"/>
          <a:stretch/>
        </p:blipFill>
        <p:spPr>
          <a:xfrm>
            <a:off x="1281960" y="1247400"/>
            <a:ext cx="4915800" cy="1223640"/>
          </a:xfrm>
          <a:prstGeom prst="rect">
            <a:avLst/>
          </a:prstGeom>
          <a:ln>
            <a:noFill/>
          </a:ln>
        </p:spPr>
      </p:pic>
      <p:sp>
        <p:nvSpPr>
          <p:cNvPr id="8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title text format</a:t>
            </a:r>
          </a:p>
        </p:txBody>
      </p:sp>
      <p:sp>
        <p:nvSpPr>
          <p:cNvPr id="9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500" b="0" strike="noStrike" spc="-1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500" b="0" strike="noStrike" spc="-1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sldNum"/>
          </p:nvPr>
        </p:nvSpPr>
        <p:spPr>
          <a:xfrm>
            <a:off x="6553080" y="6381360"/>
            <a:ext cx="2338920" cy="287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4614E38D-DC61-400B-A750-4F6187AB8133}" type="slidenum">
              <a:rPr lang="en-US" sz="980" b="0" strike="noStrike" spc="-1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Source Sans Pro"/>
                <a:ea typeface="Source Sans Pro"/>
              </a:rPr>
              <a:t>‹#›</a:t>
            </a:fld>
            <a:endParaRPr lang="en-US" sz="98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251640" y="1268640"/>
            <a:ext cx="8640720" cy="485460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pPr marL="257040" indent="-256680">
              <a:lnSpc>
                <a:spcPct val="100000"/>
              </a:lnSpc>
              <a:spcBef>
                <a:spcPts val="561"/>
              </a:spcBef>
              <a:buBlip>
                <a:blip r:embed="rId15"/>
              </a:buBlip>
            </a:pPr>
            <a:r>
              <a:rPr lang="en-US" sz="2800" b="0" strike="noStrike" spc="-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Click here to add text</a:t>
            </a:r>
            <a:endParaRPr lang="en-US" sz="2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57280" lvl="1" indent="-213840">
              <a:lnSpc>
                <a:spcPct val="100000"/>
              </a:lnSpc>
              <a:spcBef>
                <a:spcPts val="519"/>
              </a:spcBef>
              <a:buClr>
                <a:srgbClr val="3D3D3D"/>
              </a:buClr>
              <a:buSzPct val="90000"/>
              <a:buFont typeface="Calibri"/>
              <a:buChar char="-"/>
            </a:pPr>
            <a:r>
              <a:rPr lang="en-US" sz="2600" b="0" strike="noStrike" spc="-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Second level</a:t>
            </a:r>
            <a:endParaRPr lang="en-US" sz="26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57160" lvl="2" indent="-171000">
              <a:lnSpc>
                <a:spcPct val="100000"/>
              </a:lnSpc>
              <a:spcBef>
                <a:spcPts val="479"/>
              </a:spcBef>
              <a:buClr>
                <a:srgbClr val="3D3D3D"/>
              </a:buClr>
              <a:buSzPct val="80000"/>
              <a:buFont typeface="Wingdings" charset="2"/>
              <a:buChar char=""/>
            </a:pPr>
            <a:r>
              <a:rPr lang="en-US" sz="2400" b="0" strike="noStrike" spc="-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 Third level</a:t>
            </a:r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dt"/>
          </p:nvPr>
        </p:nvSpPr>
        <p:spPr>
          <a:xfrm>
            <a:off x="251640" y="6381360"/>
            <a:ext cx="2133360" cy="287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C6EFF65A-6070-47D9-9BD5-B56FF5F6452D}" type="datetime1">
              <a:rPr lang="en-US" sz="1400" b="0" strike="noStrike" spc="-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11/9/2018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ftr"/>
          </p:nvPr>
        </p:nvSpPr>
        <p:spPr>
          <a:xfrm>
            <a:off x="3124080" y="6381360"/>
            <a:ext cx="2895120" cy="28764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8" name="Line 5"/>
          <p:cNvSpPr/>
          <p:nvPr/>
        </p:nvSpPr>
        <p:spPr>
          <a:xfrm flipH="1" flipV="1">
            <a:off x="251280" y="6375960"/>
            <a:ext cx="8641080" cy="5040"/>
          </a:xfrm>
          <a:prstGeom prst="line">
            <a:avLst/>
          </a:prstGeom>
          <a:ln w="12600">
            <a:solidFill>
              <a:srgbClr val="1D2F45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9" name="CustomShape 6"/>
          <p:cNvSpPr/>
          <p:nvPr/>
        </p:nvSpPr>
        <p:spPr>
          <a:xfrm>
            <a:off x="8449920" y="6381360"/>
            <a:ext cx="442080" cy="292680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0" name="PlaceHolder 7"/>
          <p:cNvSpPr>
            <a:spLocks noGrp="1"/>
          </p:cNvSpPr>
          <p:nvPr>
            <p:ph type="title"/>
          </p:nvPr>
        </p:nvSpPr>
        <p:spPr>
          <a:xfrm>
            <a:off x="2910960" y="258840"/>
            <a:ext cx="5756400" cy="50544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strike="noStrike" spc="-1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Click here to add title</a:t>
            </a:r>
            <a:endParaRPr lang="en-US" sz="36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" name="CustomShape 8"/>
          <p:cNvSpPr/>
          <p:nvPr/>
        </p:nvSpPr>
        <p:spPr>
          <a:xfrm>
            <a:off x="5035680" y="0"/>
            <a:ext cx="1303200" cy="56160"/>
          </a:xfrm>
          <a:prstGeom prst="rect">
            <a:avLst/>
          </a:prstGeom>
          <a:solidFill>
            <a:srgbClr val="1C3046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2" name="CustomShape 9"/>
          <p:cNvSpPr/>
          <p:nvPr/>
        </p:nvSpPr>
        <p:spPr>
          <a:xfrm>
            <a:off x="7878600" y="-2520"/>
            <a:ext cx="1142640" cy="45360"/>
          </a:xfrm>
          <a:prstGeom prst="rect">
            <a:avLst/>
          </a:prstGeom>
          <a:solidFill>
            <a:srgbClr val="75A5D8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3" name="CustomShape 10"/>
          <p:cNvSpPr/>
          <p:nvPr/>
        </p:nvSpPr>
        <p:spPr>
          <a:xfrm>
            <a:off x="6381360" y="0"/>
            <a:ext cx="1600920" cy="51120"/>
          </a:xfrm>
          <a:prstGeom prst="rect">
            <a:avLst/>
          </a:prstGeom>
          <a:solidFill>
            <a:srgbClr val="B5892D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4" name="CustomShape 11"/>
          <p:cNvSpPr/>
          <p:nvPr/>
        </p:nvSpPr>
        <p:spPr>
          <a:xfrm>
            <a:off x="0" y="0"/>
            <a:ext cx="643320" cy="51120"/>
          </a:xfrm>
          <a:prstGeom prst="rect">
            <a:avLst/>
          </a:prstGeom>
          <a:solidFill>
            <a:srgbClr val="B5892D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55" name="Immagine 1"/>
          <p:cNvPicPr/>
          <p:nvPr/>
        </p:nvPicPr>
        <p:blipFill>
          <a:blip r:embed="rId16"/>
          <a:stretch/>
        </p:blipFill>
        <p:spPr>
          <a:xfrm>
            <a:off x="0" y="6813720"/>
            <a:ext cx="9143640" cy="4392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3056040" y="5300640"/>
            <a:ext cx="151164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2000" b="0" strike="noStrike" spc="-1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eosc-hub.eu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1" name="Immagine 6"/>
          <p:cNvPicPr/>
          <p:nvPr/>
        </p:nvPicPr>
        <p:blipFill>
          <a:blip r:embed="rId15"/>
          <a:stretch/>
        </p:blipFill>
        <p:spPr>
          <a:xfrm>
            <a:off x="2703600" y="5211000"/>
            <a:ext cx="589320" cy="578520"/>
          </a:xfrm>
          <a:prstGeom prst="rect">
            <a:avLst/>
          </a:prstGeom>
          <a:ln>
            <a:noFill/>
          </a:ln>
        </p:spPr>
      </p:pic>
      <p:pic>
        <p:nvPicPr>
          <p:cNvPr id="92" name="Immagine 7"/>
          <p:cNvPicPr/>
          <p:nvPr/>
        </p:nvPicPr>
        <p:blipFill>
          <a:blip r:embed="rId16"/>
          <a:stretch/>
        </p:blipFill>
        <p:spPr>
          <a:xfrm>
            <a:off x="4496040" y="5184000"/>
            <a:ext cx="644400" cy="632880"/>
          </a:xfrm>
          <a:prstGeom prst="rect">
            <a:avLst/>
          </a:prstGeom>
          <a:ln>
            <a:noFill/>
          </a:ln>
        </p:spPr>
      </p:pic>
      <p:sp>
        <p:nvSpPr>
          <p:cNvPr id="93" name="CustomShape 2"/>
          <p:cNvSpPr/>
          <p:nvPr/>
        </p:nvSpPr>
        <p:spPr>
          <a:xfrm>
            <a:off x="4928400" y="5300640"/>
            <a:ext cx="151164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@EOSC_eu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4" name="Immagine 1"/>
          <p:cNvPicPr/>
          <p:nvPr/>
        </p:nvPicPr>
        <p:blipFill>
          <a:blip r:embed="rId17"/>
          <a:stretch/>
        </p:blipFill>
        <p:spPr>
          <a:xfrm>
            <a:off x="3679560" y="2727360"/>
            <a:ext cx="1784520" cy="2230920"/>
          </a:xfrm>
          <a:prstGeom prst="rect">
            <a:avLst/>
          </a:prstGeom>
          <a:ln>
            <a:noFill/>
          </a:ln>
        </p:spPr>
      </p:pic>
      <p:sp>
        <p:nvSpPr>
          <p:cNvPr id="95" name="CustomShape 3"/>
          <p:cNvSpPr/>
          <p:nvPr/>
        </p:nvSpPr>
        <p:spPr>
          <a:xfrm>
            <a:off x="899640" y="1326960"/>
            <a:ext cx="3096000" cy="94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trike="noStrike" spc="-1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Thank you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800" b="1" strike="noStrike" spc="-1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for your attention! 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4"/>
          <p:cNvSpPr/>
          <p:nvPr/>
        </p:nvSpPr>
        <p:spPr>
          <a:xfrm>
            <a:off x="899640" y="2541960"/>
            <a:ext cx="2916000" cy="295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350" b="0" i="1" strike="noStrike" spc="-1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Questions?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Line 5"/>
          <p:cNvSpPr/>
          <p:nvPr/>
        </p:nvSpPr>
        <p:spPr>
          <a:xfrm>
            <a:off x="971280" y="2350440"/>
            <a:ext cx="1584360" cy="360"/>
          </a:xfrm>
          <a:prstGeom prst="line">
            <a:avLst/>
          </a:prstGeom>
          <a:ln>
            <a:solidFill>
              <a:srgbClr val="1D2F45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98" name="Picture 2"/>
          <p:cNvPicPr/>
          <p:nvPr/>
        </p:nvPicPr>
        <p:blipFill>
          <a:blip r:embed="rId18"/>
          <a:stretch/>
        </p:blipFill>
        <p:spPr>
          <a:xfrm>
            <a:off x="719280" y="6271560"/>
            <a:ext cx="842400" cy="294120"/>
          </a:xfrm>
          <a:prstGeom prst="rect">
            <a:avLst/>
          </a:prstGeom>
          <a:ln>
            <a:noFill/>
          </a:ln>
        </p:spPr>
      </p:pic>
      <p:pic>
        <p:nvPicPr>
          <p:cNvPr id="99" name="Picture 3"/>
          <p:cNvPicPr/>
          <p:nvPr/>
        </p:nvPicPr>
        <p:blipFill>
          <a:blip r:embed="rId19"/>
          <a:stretch/>
        </p:blipFill>
        <p:spPr>
          <a:xfrm>
            <a:off x="1632600" y="6349320"/>
            <a:ext cx="6791760" cy="216360"/>
          </a:xfrm>
          <a:prstGeom prst="rect">
            <a:avLst/>
          </a:prstGeom>
          <a:ln>
            <a:noFill/>
          </a:ln>
        </p:spPr>
      </p:pic>
      <p:sp>
        <p:nvSpPr>
          <p:cNvPr id="100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title text format</a:t>
            </a:r>
          </a:p>
        </p:txBody>
      </p:sp>
      <p:sp>
        <p:nvSpPr>
          <p:cNvPr id="101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500" b="0" strike="noStrike" spc="-1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500" b="0" strike="noStrike" spc="-1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1259640" y="3039120"/>
            <a:ext cx="6512760" cy="5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 i="1" strike="noStrike" spc="-1">
                <a:solidFill>
                  <a:srgbClr val="1C3046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OPENCoastS use case </a:t>
            </a:r>
            <a:r>
              <a:rPr lang="en-US" sz="3600" b="1" strike="noStrike" spc="-1">
                <a:solidFill>
                  <a:srgbClr val="1C3046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report</a:t>
            </a:r>
            <a:endParaRPr lang="en-US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1259640" y="3717000"/>
            <a:ext cx="5472360" cy="5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0" strike="noStrike" spc="-1">
                <a:solidFill>
                  <a:srgbClr val="B5892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5</a:t>
            </a:r>
            <a:r>
              <a:rPr lang="en-US" sz="2800" b="0" strike="noStrike" spc="-1" baseline="30000">
                <a:solidFill>
                  <a:srgbClr val="B5892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th</a:t>
            </a:r>
            <a:r>
              <a:rPr lang="en-US" sz="2800" b="0" strike="noStrike" spc="-1">
                <a:solidFill>
                  <a:srgbClr val="B5892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 of November 2018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3"/>
          <p:cNvSpPr/>
          <p:nvPr/>
        </p:nvSpPr>
        <p:spPr>
          <a:xfrm>
            <a:off x="3348000" y="4797000"/>
            <a:ext cx="57783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1C304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Dissemination level</a:t>
            </a:r>
            <a:r>
              <a:rPr lang="en-US" sz="1600" b="0" strike="noStrike" spc="-1">
                <a:solidFill>
                  <a:srgbClr val="1C304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Public</a:t>
            </a:r>
            <a:endParaRPr lang="en-US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6553080" y="6381360"/>
            <a:ext cx="2338920" cy="28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2F10A246-EFA9-42E3-80E2-3D6ABD4EA8F1}" type="slidenum">
              <a:rPr lang="en-US" sz="980" b="0" strike="noStrike" spc="-1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Source Sans Pro"/>
                <a:ea typeface="Source Sans Pro"/>
              </a:rPr>
              <a:t>2</a:t>
            </a:fld>
            <a:endParaRPr lang="en-US" sz="98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251640" y="1001520"/>
            <a:ext cx="8640720" cy="750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n-US" sz="2400" b="0" i="1" strike="noStrike" spc="-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Access Enabling services: AAI, monitoring, accounting, etc.</a:t>
            </a:r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1" name="TextShape 3"/>
          <p:cNvSpPr txBox="1"/>
          <p:nvPr/>
        </p:nvSpPr>
        <p:spPr>
          <a:xfrm>
            <a:off x="251640" y="6381360"/>
            <a:ext cx="2133360" cy="28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9A9095C2-DA80-4FE8-8968-9D59604FB1D8}" type="datetime1">
              <a:rPr lang="en-US" sz="1400" b="0" strike="noStrike" spc="-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11/9/2018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2" name="TextShape 4"/>
          <p:cNvSpPr txBox="1"/>
          <p:nvPr/>
        </p:nvSpPr>
        <p:spPr>
          <a:xfrm>
            <a:off x="2910960" y="258840"/>
            <a:ext cx="5981040" cy="505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600" b="1" strike="noStrike" spc="-1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Integration with Access Enabling Services</a:t>
            </a:r>
            <a:endParaRPr lang="en-US" sz="26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143" name="Table 5"/>
          <p:cNvGraphicFramePr/>
          <p:nvPr/>
        </p:nvGraphicFramePr>
        <p:xfrm>
          <a:off x="380880" y="1621080"/>
          <a:ext cx="8511120" cy="4017240"/>
        </p:xfrm>
        <a:graphic>
          <a:graphicData uri="http://schemas.openxmlformats.org/drawingml/2006/table">
            <a:tbl>
              <a:tblPr/>
              <a:tblGrid>
                <a:gridCol w="152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4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strike="noStrike" spc="-1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JIRA ticket ID</a:t>
                      </a:r>
                      <a:endParaRPr lang="en-US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strike="noStrike" spc="-1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Service</a:t>
                      </a:r>
                      <a:endParaRPr lang="en-US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strike="noStrike" spc="-1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Integration status (done, ongoing, planned, assessment)</a:t>
                      </a:r>
                      <a:endParaRPr lang="en-US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strike="noStrike" spc="-1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Comments and Issues</a:t>
                      </a:r>
                      <a:endParaRPr lang="en-US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360">
                <a:tc>
                  <a:txBody>
                    <a:bodyPr/>
                    <a:lstStyle/>
                    <a:p>
                      <a:pPr algn="ctr"/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EOSCWP10-19 </a:t>
                      </a: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25200" cap="flat" cmpd="sng" algn="ctr">
                      <a:solidFill>
                        <a:srgbClr val="1B21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EGI Checkin</a:t>
                      </a: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25200" cap="flat" cmpd="sng" algn="ctr">
                      <a:solidFill>
                        <a:srgbClr val="1B21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done</a:t>
                      </a: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25200" cap="flat" cmpd="sng" algn="ctr">
                      <a:solidFill>
                        <a:srgbClr val="1B21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Web frontend is already integrated with EGI Checkin, OpenID authentication</a:t>
                      </a: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25200" cap="flat" cmpd="sng" algn="ctr">
                      <a:solidFill>
                        <a:srgbClr val="1B21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360">
                <a:tc>
                  <a:txBody>
                    <a:bodyPr/>
                    <a:lstStyle/>
                    <a:p>
                      <a:pPr algn="ctr"/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EOSCWP10-42</a:t>
                      </a: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Accounting</a:t>
                      </a: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planned</a:t>
                      </a: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TS uses EGI Grid/Fedcloud which already gathers and displays accounting. </a:t>
                      </a: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360">
                <a:tc>
                  <a:txBody>
                    <a:bodyPr/>
                    <a:lstStyle/>
                    <a:p>
                      <a:pPr algn="ctr"/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EOSCWP10-43</a:t>
                      </a: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Monitoring</a:t>
                      </a: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assessment</a:t>
                      </a: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Being assessed, not currently a priority</a:t>
                      </a: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3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7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6553080" y="6381360"/>
            <a:ext cx="2338920" cy="28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A11A19DE-063D-4A4E-BAD7-98B692ABC31F}" type="slidenum">
              <a:rPr lang="en-US" sz="980" b="0" strike="noStrike" spc="-1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Source Sans Pro"/>
                <a:ea typeface="Source Sans Pro"/>
              </a:rPr>
              <a:t>3</a:t>
            </a:fld>
            <a:endParaRPr lang="en-US" sz="98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251640" y="1001520"/>
            <a:ext cx="8640720" cy="750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n-US" sz="2400" b="0" i="1" strike="noStrike" spc="-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Common services: EGI FedCloud, EUDAT B2FIND, INDIGO PaaS. etc.</a:t>
            </a:r>
            <a:endParaRPr lang="en-US" sz="24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6" name="TextShape 3"/>
          <p:cNvSpPr txBox="1"/>
          <p:nvPr/>
        </p:nvSpPr>
        <p:spPr>
          <a:xfrm>
            <a:off x="251640" y="6381360"/>
            <a:ext cx="2133360" cy="28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7E3F00B9-3BAB-4804-8B24-3C1DD9115A43}" type="datetime1">
              <a:rPr lang="en-US" sz="1400" b="0" strike="noStrike" spc="-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11/9/2018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7" name="TextShape 4"/>
          <p:cNvSpPr txBox="1"/>
          <p:nvPr/>
        </p:nvSpPr>
        <p:spPr>
          <a:xfrm>
            <a:off x="2910960" y="258840"/>
            <a:ext cx="5981040" cy="505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600" b="1" strike="noStrike" spc="-1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Integration with Common Services</a:t>
            </a:r>
            <a:endParaRPr lang="en-US" sz="26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148" name="Table 5"/>
          <p:cNvGraphicFramePr/>
          <p:nvPr/>
        </p:nvGraphicFramePr>
        <p:xfrm>
          <a:off x="380880" y="1621080"/>
          <a:ext cx="8511120" cy="4017240"/>
        </p:xfrm>
        <a:graphic>
          <a:graphicData uri="http://schemas.openxmlformats.org/drawingml/2006/table">
            <a:tbl>
              <a:tblPr/>
              <a:tblGrid>
                <a:gridCol w="152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4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strike="noStrike" spc="-1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JIRA ticket ID</a:t>
                      </a:r>
                      <a:endParaRPr lang="en-US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strike="noStrike" spc="-1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Service</a:t>
                      </a:r>
                      <a:endParaRPr lang="en-US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strike="noStrike" spc="-1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Integration status (done, ongoing, planned, assessment)</a:t>
                      </a:r>
                      <a:endParaRPr lang="en-US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strike="noStrike" spc="-1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Comments and Issues</a:t>
                      </a:r>
                      <a:endParaRPr lang="en-US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360">
                <a:tc>
                  <a:txBody>
                    <a:bodyPr/>
                    <a:lstStyle/>
                    <a:p>
                      <a:pPr algn="ctr"/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EOSCWP10-23</a:t>
                      </a: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25200" cap="flat" cmpd="sng" algn="ctr">
                      <a:solidFill>
                        <a:srgbClr val="1B21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DIRAC4EGI</a:t>
                      </a: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25200" cap="flat" cmpd="sng" algn="ctr">
                      <a:solidFill>
                        <a:srgbClr val="1B21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ongoing</a:t>
                      </a: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25200" cap="flat" cmpd="sng" algn="ctr">
                      <a:solidFill>
                        <a:srgbClr val="1B21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The TS is integrating the job submission to dirac4egi in the backend</a:t>
                      </a: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25200" cap="flat" cmpd="sng" algn="ctr">
                      <a:solidFill>
                        <a:srgbClr val="1B21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360">
                <a:tc>
                  <a:txBody>
                    <a:bodyPr/>
                    <a:lstStyle/>
                    <a:p>
                      <a:pPr algn="ctr"/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EOSCWP10-24</a:t>
                      </a: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B2SHARE/B2SAFE</a:t>
                      </a: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assessment</a:t>
                      </a: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Currently evaluating the best storage solution </a:t>
                      </a:r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3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3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7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6553080" y="6381360"/>
            <a:ext cx="2338920" cy="28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456D0CB8-FF7F-4E3B-9B78-EEAF885D11B9}" type="slidenum">
              <a:rPr lang="en-US" sz="980" b="0" strike="noStrike" spc="-1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Source Sans Pro"/>
                <a:ea typeface="Source Sans Pro"/>
              </a:rPr>
              <a:t>4</a:t>
            </a:fld>
            <a:endParaRPr lang="en-US" sz="98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251640" y="1268640"/>
            <a:ext cx="8640720" cy="4854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57040" indent="-256680">
              <a:lnSpc>
                <a:spcPct val="100000"/>
              </a:lnSpc>
              <a:spcBef>
                <a:spcPts val="561"/>
              </a:spcBef>
              <a:buBlip>
                <a:blip r:embed="rId2"/>
              </a:buBlip>
            </a:pPr>
            <a:r>
              <a:rPr lang="en-US" sz="2800" b="0" i="1" strike="noStrike" spc="-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Docker image with SCHISM simulation code has been created&amp;tested with udocker at INCD farm</a:t>
            </a:r>
            <a:endParaRPr lang="en-US" sz="2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57040" indent="-256680">
              <a:lnSpc>
                <a:spcPct val="100000"/>
              </a:lnSpc>
              <a:spcBef>
                <a:spcPts val="561"/>
              </a:spcBef>
              <a:buBlip>
                <a:blip r:embed="rId2"/>
              </a:buBlip>
            </a:pPr>
            <a:r>
              <a:rPr lang="en-US" sz="2800" b="0" i="1" strike="noStrike" spc="-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Assessment of the storage solutions</a:t>
            </a:r>
            <a:endParaRPr lang="en-US" sz="2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i="1" strike="noStrike" spc="-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B2DROP might not be the suitable solution as it only provides volatile storage</a:t>
            </a:r>
            <a:endParaRPr lang="en-US" sz="2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i="1" strike="noStrike" spc="-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B2SHARE might not be enough (20GB deposit, 10GB file limit)</a:t>
            </a:r>
            <a:endParaRPr lang="en-US" sz="2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i="1" strike="noStrike" spc="-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B2SAFE might be the best solution</a:t>
            </a:r>
            <a:endParaRPr lang="en-US" sz="2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lang="en-US" sz="2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1" name="TextShape 3"/>
          <p:cNvSpPr txBox="1"/>
          <p:nvPr/>
        </p:nvSpPr>
        <p:spPr>
          <a:xfrm>
            <a:off x="251640" y="6381360"/>
            <a:ext cx="2133360" cy="28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FD1671F6-A889-4BFA-85D9-FF88385E98E1}" type="datetime1">
              <a:rPr lang="en-US" sz="1400" b="0" strike="noStrike" spc="-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11/9/2018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2" name="TextShape 4"/>
          <p:cNvSpPr txBox="1"/>
          <p:nvPr/>
        </p:nvSpPr>
        <p:spPr>
          <a:xfrm>
            <a:off x="2910960" y="258840"/>
            <a:ext cx="5756400" cy="505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trike="noStrike" spc="-1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Status, main achievements and issues</a:t>
            </a:r>
            <a:endParaRPr lang="en-US" sz="2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6553080" y="6381360"/>
            <a:ext cx="2338920" cy="28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188FA957-5ED7-477F-B549-02C71A421901}" type="slidenum">
              <a:rPr lang="en-US" sz="980" b="0" strike="noStrike" spc="-1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Source Sans Pro"/>
                <a:ea typeface="Source Sans Pro"/>
              </a:rPr>
              <a:t>5</a:t>
            </a:fld>
            <a:endParaRPr lang="en-US" sz="98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251640" y="1268640"/>
            <a:ext cx="8640720" cy="4854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57040" indent="-256680">
              <a:lnSpc>
                <a:spcPct val="100000"/>
              </a:lnSpc>
              <a:spcBef>
                <a:spcPts val="561"/>
              </a:spcBef>
              <a:buBlip>
                <a:blip r:embed="rId2"/>
              </a:buBlip>
            </a:pPr>
            <a:r>
              <a:rPr lang="en-US" sz="2800" b="0" i="1" strike="noStrike" spc="-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Integration of backend with a storage solution</a:t>
            </a:r>
            <a:endParaRPr lang="en-US" sz="2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57040" indent="-256680">
              <a:lnSpc>
                <a:spcPct val="100000"/>
              </a:lnSpc>
              <a:spcBef>
                <a:spcPts val="561"/>
              </a:spcBef>
              <a:buBlip>
                <a:blip r:embed="rId2"/>
              </a:buBlip>
            </a:pPr>
            <a:r>
              <a:rPr lang="en-US" sz="2800" b="0" i="1" strike="noStrike" spc="-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Usage of a Token Translation Service to create X509 certificates out of OIDC tokens.</a:t>
            </a:r>
            <a:endParaRPr lang="en-US" sz="28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5" name="TextShape 3"/>
          <p:cNvSpPr txBox="1"/>
          <p:nvPr/>
        </p:nvSpPr>
        <p:spPr>
          <a:xfrm>
            <a:off x="251640" y="6381360"/>
            <a:ext cx="2133360" cy="28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F2D4F9A2-1E4A-47F5-AC4B-BAE767E053F6}" type="datetime1">
              <a:rPr lang="en-US" sz="1400" b="0" strike="noStrike" spc="-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11/9/2018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6" name="TextShape 4"/>
          <p:cNvSpPr txBox="1"/>
          <p:nvPr/>
        </p:nvSpPr>
        <p:spPr>
          <a:xfrm>
            <a:off x="2910960" y="258840"/>
            <a:ext cx="5756400" cy="505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strike="noStrike" spc="-1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Next steps</a:t>
            </a:r>
            <a:endParaRPr lang="en-US" sz="3600" b="0" strike="noStrike" spc="-1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EOSC_HUB_Standard_ppt_template_v0.9</Template>
  <TotalTime>29</TotalTime>
  <Words>241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DejaVu Sans</vt:lpstr>
      <vt:lpstr>Source Sans Pro</vt:lpstr>
      <vt:lpstr>Symbol</vt:lpstr>
      <vt:lpstr>Times New Roman</vt:lpstr>
      <vt:lpstr>Wingdings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Diego</dc:creator>
  <dc:description/>
  <cp:lastModifiedBy>Diego</cp:lastModifiedBy>
  <cp:revision>10</cp:revision>
  <dcterms:created xsi:type="dcterms:W3CDTF">2018-10-30T08:38:48Z</dcterms:created>
  <dcterms:modified xsi:type="dcterms:W3CDTF">2018-11-09T16:19:27Z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