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4"/>
  </p:notesMasterIdLst>
  <p:sldIdLst>
    <p:sldId id="274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046"/>
    <a:srgbClr val="B5892D"/>
    <a:srgbClr val="75A5D8"/>
    <a:srgbClr val="E2E4EA"/>
    <a:srgbClr val="1D2F45"/>
    <a:srgbClr val="75A4D9"/>
    <a:srgbClr val="1670C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02" autoAdjust="0"/>
  </p:normalViewPr>
  <p:slideViewPr>
    <p:cSldViewPr>
      <p:cViewPr varScale="1">
        <p:scale>
          <a:sx n="65" d="100"/>
          <a:sy n="65" d="100"/>
        </p:scale>
        <p:origin x="1347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7" d="100"/>
          <a:sy n="157" d="100"/>
        </p:scale>
        <p:origin x="42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05/11/2018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C7CE7-02F6-9C4E-B49C-A3F54D237E10}"/>
              </a:ext>
            </a:extLst>
          </p:cNvPr>
          <p:cNvSpPr txBox="1"/>
          <p:nvPr userDrawn="1"/>
        </p:nvSpPr>
        <p:spPr>
          <a:xfrm>
            <a:off x="1726731" y="4832852"/>
            <a:ext cx="141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48" y="4705791"/>
            <a:ext cx="58952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097640"/>
            <a:ext cx="644783" cy="63322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D622C-A836-684D-8BDB-40E405A1B5A9}"/>
              </a:ext>
            </a:extLst>
          </p:cNvPr>
          <p:cNvSpPr txBox="1"/>
          <p:nvPr userDrawn="1"/>
        </p:nvSpPr>
        <p:spPr>
          <a:xfrm>
            <a:off x="1712168" y="5228511"/>
            <a:ext cx="162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18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18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755578" y="6381329"/>
            <a:ext cx="8280920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25" noProof="0" dirty="0"/>
              <a:t>EOSC-hub receives funding from the European Union’s Horizon 2020 research and innovation programme under grant agreement No. 777536.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81328"/>
            <a:ext cx="422176" cy="282000"/>
          </a:xfrm>
          <a:prstGeom prst="rect">
            <a:avLst/>
          </a:prstGeom>
        </p:spPr>
      </p:pic>
      <p:cxnSp>
        <p:nvCxnSpPr>
          <p:cNvPr id="14" name="Connettore 1 13"/>
          <p:cNvCxnSpPr>
            <a:cxnSpLocks/>
          </p:cNvCxnSpPr>
          <p:nvPr userDrawn="1"/>
        </p:nvCxnSpPr>
        <p:spPr>
          <a:xfrm>
            <a:off x="1403648" y="4653136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80" y="1247533"/>
            <a:ext cx="4916162" cy="12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77B2A9D-5C2F-4A5C-83AC-2A23BED5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33973A6-C1BB-1043-8DAC-B993CBB6D983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8EE9D5C5-08C8-6140-AB11-2D51ABF79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5035836" y="-3"/>
            <a:ext cx="1303646" cy="56608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878656" y="-2404"/>
            <a:ext cx="1142863" cy="45719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381465" y="0"/>
            <a:ext cx="1601457" cy="51318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3"/>
            <a:ext cx="643613" cy="51321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1731E7-CB9A-4E4D-834D-37ACDE4D9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6C0029B1-78CE-4830-8FF0-21D78BC8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FC2DB541-784F-4F41-8ABA-124A6229560B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olo 1">
            <a:extLst>
              <a:ext uri="{FF2B5EF4-FFF2-40B4-BE49-F238E27FC236}">
                <a16:creationId xmlns:a16="http://schemas.microsoft.com/office/drawing/2014/main" id="{BF4215B5-2BB9-43AE-ADD6-906E970BAD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E748C170-E3A2-4036-BB02-1958ADA9C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230377E-78D8-44FD-B341-8F4ED9188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id="{72ADA07B-AD55-4EFA-9DCD-327EED436DB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54AC4FE2-C03C-4820-9BB3-E70A699E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1520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lang="en-GB" sz="26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lang="en-GB" sz="24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644009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text</a:t>
            </a:r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 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3E2A3018-E986-4C61-9843-F3060E55C869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olo 1">
            <a:extLst>
              <a:ext uri="{FF2B5EF4-FFF2-40B4-BE49-F238E27FC236}">
                <a16:creationId xmlns:a16="http://schemas.microsoft.com/office/drawing/2014/main" id="{DBFCA5FF-7701-4163-A776-15C13687C1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6E92571F-B9E2-4515-A851-FD195B1690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928418AB-C8AD-472B-89A7-2D6A16B3D9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6" name="Rettangolo 45">
            <a:extLst>
              <a:ext uri="{FF2B5EF4-FFF2-40B4-BE49-F238E27FC236}">
                <a16:creationId xmlns:a16="http://schemas.microsoft.com/office/drawing/2014/main" id="{123C6A7A-0C9A-4D82-B852-DF92CC423C4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A173449-DF5F-424E-B8FC-10002A656D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735971-D1E1-4830-92F5-80A04B34C9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A4715C6F-8A85-402A-AEA5-9247CDBA4E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76871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81D0BF5-56A7-4B78-BC57-B47BBB6D7B92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0580AD9C-1581-4E17-818E-50AB0BD20B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33419"/>
            <a:ext cx="9144000" cy="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A87FED3-ACAF-463B-A07D-A8B2EE4593CC}"/>
              </a:ext>
            </a:extLst>
          </p:cNvPr>
          <p:cNvGrpSpPr/>
          <p:nvPr userDrawn="1"/>
        </p:nvGrpSpPr>
        <p:grpSpPr>
          <a:xfrm>
            <a:off x="2703591" y="5183909"/>
            <a:ext cx="3736818" cy="633228"/>
            <a:chOff x="2771800" y="5183909"/>
            <a:chExt cx="3736818" cy="633228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89775736-39B8-4946-BA4E-2E26123BEAA4}"/>
                </a:ext>
              </a:extLst>
            </p:cNvPr>
            <p:cNvSpPr txBox="1"/>
            <p:nvPr userDrawn="1"/>
          </p:nvSpPr>
          <p:spPr>
            <a:xfrm>
              <a:off x="3124241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5211044"/>
              <a:ext cx="589524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399" y="5183909"/>
              <a:ext cx="644783" cy="633228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04016F19-9C1F-4B4E-A65D-FC565E20B416}"/>
                </a:ext>
              </a:extLst>
            </p:cNvPr>
            <p:cNvSpPr txBox="1"/>
            <p:nvPr userDrawn="1"/>
          </p:nvSpPr>
          <p:spPr>
            <a:xfrm>
              <a:off x="4996450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20" y="2727441"/>
            <a:ext cx="1784961" cy="2231201"/>
          </a:xfrm>
          <a:prstGeom prst="rect">
            <a:avLst/>
          </a:prstGeom>
        </p:spPr>
      </p:pic>
      <p:sp>
        <p:nvSpPr>
          <p:cNvPr id="10" name="CasellaDiTesto 1">
            <a:extLst>
              <a:ext uri="{FF2B5EF4-FFF2-40B4-BE49-F238E27FC236}">
                <a16:creationId xmlns:a16="http://schemas.microsoft.com/office/drawing/2014/main" id="{AF8EF8FD-3AF2-402D-ABE0-AF8129391113}"/>
              </a:ext>
            </a:extLst>
          </p:cNvPr>
          <p:cNvSpPr txBox="1"/>
          <p:nvPr userDrawn="1"/>
        </p:nvSpPr>
        <p:spPr>
          <a:xfrm>
            <a:off x="899592" y="1327041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1" name="CasellaDiTesto 2">
            <a:extLst>
              <a:ext uri="{FF2B5EF4-FFF2-40B4-BE49-F238E27FC236}">
                <a16:creationId xmlns:a16="http://schemas.microsoft.com/office/drawing/2014/main" id="{869461AB-A2BB-4F55-B7B1-874B13CCF084}"/>
              </a:ext>
            </a:extLst>
          </p:cNvPr>
          <p:cNvSpPr txBox="1"/>
          <p:nvPr userDrawn="1"/>
        </p:nvSpPr>
        <p:spPr>
          <a:xfrm>
            <a:off x="899592" y="2541881"/>
            <a:ext cx="29163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3" name="Connettore 1 4">
            <a:extLst>
              <a:ext uri="{FF2B5EF4-FFF2-40B4-BE49-F238E27FC236}">
                <a16:creationId xmlns:a16="http://schemas.microsoft.com/office/drawing/2014/main" id="{C04695B9-D6AE-4504-AAFC-199B7F0ED63E}"/>
              </a:ext>
            </a:extLst>
          </p:cNvPr>
          <p:cNvCxnSpPr/>
          <p:nvPr userDrawn="1"/>
        </p:nvCxnSpPr>
        <p:spPr>
          <a:xfrm>
            <a:off x="971601" y="2350669"/>
            <a:ext cx="1584176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78FB296B-D5CB-4F5B-80FE-AB3F77069AAB}"/>
              </a:ext>
            </a:extLst>
          </p:cNvPr>
          <p:cNvGrpSpPr/>
          <p:nvPr userDrawn="1"/>
        </p:nvGrpSpPr>
        <p:grpSpPr>
          <a:xfrm>
            <a:off x="719137" y="6271590"/>
            <a:ext cx="7705726" cy="294461"/>
            <a:chOff x="899592" y="6271590"/>
            <a:chExt cx="7705726" cy="29446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04CFE7A-3AA5-409E-BF8C-C2760E5623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8326228-AC6F-4595-92E4-ED5C01F5A9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2" r:id="rId5"/>
    <p:sldLayoutId id="2147483711" r:id="rId6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Cb6eYBHITz8JiFALk4U9y2EulLdLDWu2sU21VERoiYc/ed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259632" y="3039069"/>
            <a:ext cx="547260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3600" b="1" i="1" dirty="0">
                <a:solidFill>
                  <a:srgbClr val="1C3046"/>
                </a:solidFill>
                <a:latin typeface="+mn-lt"/>
              </a:rPr>
              <a:t>T10.3 monthly meeting</a:t>
            </a:r>
            <a:endParaRPr lang="en-GB" sz="3600" b="1" dirty="0">
              <a:solidFill>
                <a:srgbClr val="1C3046"/>
              </a:solidFill>
              <a:latin typeface="+mn-lt"/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DA40618A-E780-6B4C-9F22-53ADEAFB468E}"/>
              </a:ext>
            </a:extLst>
          </p:cNvPr>
          <p:cNvSpPr txBox="1">
            <a:spLocks/>
          </p:cNvSpPr>
          <p:nvPr/>
        </p:nvSpPr>
        <p:spPr>
          <a:xfrm>
            <a:off x="1259632" y="3717032"/>
            <a:ext cx="5472608" cy="576065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b="0" dirty="0">
                <a:solidFill>
                  <a:srgbClr val="B5892D"/>
                </a:solidFill>
                <a:latin typeface="+mn-lt"/>
              </a:rPr>
              <a:t>5</a:t>
            </a:r>
            <a:r>
              <a:rPr lang="en-GB" b="0" baseline="30000" dirty="0">
                <a:solidFill>
                  <a:srgbClr val="B5892D"/>
                </a:solidFill>
                <a:latin typeface="+mn-lt"/>
              </a:rPr>
              <a:t>th</a:t>
            </a:r>
            <a:r>
              <a:rPr lang="en-GB" b="0" dirty="0">
                <a:solidFill>
                  <a:srgbClr val="B5892D"/>
                </a:solidFill>
                <a:latin typeface="+mn-lt"/>
              </a:rPr>
              <a:t> of November 2018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90DDFE-697F-4462-BD4C-18C5E4A438AF}"/>
              </a:ext>
            </a:extLst>
          </p:cNvPr>
          <p:cNvSpPr txBox="1"/>
          <p:nvPr/>
        </p:nvSpPr>
        <p:spPr>
          <a:xfrm>
            <a:off x="3347863" y="4797152"/>
            <a:ext cx="5778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</a:t>
            </a:r>
          </a:p>
        </p:txBody>
      </p:sp>
    </p:spTree>
    <p:extLst>
      <p:ext uri="{BB962C8B-B14F-4D97-AF65-F5344CB8AC3E}">
        <p14:creationId xmlns:p14="http://schemas.microsoft.com/office/powerpoint/2010/main" val="780172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1E803B-AE73-45B9-8AFC-EBE29BC6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0866E-7276-42CD-8410-A9940EC65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86" y="1143000"/>
            <a:ext cx="8640960" cy="526290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Inform T10.3 leader about the new use case</a:t>
            </a:r>
          </a:p>
          <a:p>
            <a:pPr marL="814388" lvl="1" indent="-514350">
              <a:buFont typeface="+mj-lt"/>
              <a:buAutoNum type="alphaLcParenR"/>
            </a:pPr>
            <a:r>
              <a:rPr lang="en-US" dirty="0"/>
              <a:t>A new entry is created in the customer requirement database (community name, contacts,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T10.3 leader chooses a responsible person for the use case</a:t>
            </a:r>
          </a:p>
          <a:p>
            <a:pPr marL="814388" lvl="1" indent="-514350">
              <a:buFont typeface="+mj-lt"/>
              <a:buAutoNum type="alphaLcParenR"/>
            </a:pPr>
            <a:r>
              <a:rPr lang="en-US" dirty="0"/>
              <a:t>He/she can be the same person that proposed the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Responsible person starts to support the case</a:t>
            </a:r>
          </a:p>
          <a:p>
            <a:pPr marL="814388" lvl="1" indent="-514350">
              <a:buFont typeface="+mj-lt"/>
              <a:buAutoNum type="alphaLcParenR"/>
            </a:pPr>
            <a:r>
              <a:rPr lang="en-US" dirty="0"/>
              <a:t>Identify the main needs of the use case and start </a:t>
            </a:r>
            <a:r>
              <a:rPr lang="en-US" dirty="0" err="1"/>
              <a:t>ot</a:t>
            </a:r>
            <a:r>
              <a:rPr lang="en-US" dirty="0"/>
              <a:t> fill the entry in the customer requirement DB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Responsible person reports about the new case at the first T10.3 meeting</a:t>
            </a:r>
          </a:p>
          <a:p>
            <a:pPr marL="814388" lvl="1" indent="-514350">
              <a:buFont typeface="+mj-lt"/>
              <a:buAutoNum type="alphaLcParenR"/>
            </a:pPr>
            <a:r>
              <a:rPr lang="en-US" dirty="0"/>
              <a:t>A support team is formed according to the needs of the use case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Technical support activities continue until the customer is satisfied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FBD70-9B40-4ED9-A6AC-D5FA42DA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8C4EEB-F676-439D-8429-C12461DF1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deal with new use cases</a:t>
            </a:r>
          </a:p>
        </p:txBody>
      </p:sp>
    </p:spTree>
    <p:extLst>
      <p:ext uri="{BB962C8B-B14F-4D97-AF65-F5344CB8AC3E}">
        <p14:creationId xmlns:p14="http://schemas.microsoft.com/office/powerpoint/2010/main" val="273475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00EB3B-4B5B-473D-A7F7-4326BE707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52E71-A7B6-4F47-BAB4-A2D5A10DB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establish collaboration with other ongoing initiatives working on EOSC establishment</a:t>
            </a:r>
          </a:p>
          <a:p>
            <a:endParaRPr lang="en-US" dirty="0"/>
          </a:p>
          <a:p>
            <a:r>
              <a:rPr lang="en-US" dirty="0"/>
              <a:t>First step: creating a collaboration with EOSC-pilot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42901-C0D6-4EBD-8E73-CC5338B7B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7751B8A-5224-43CF-844D-88908D25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Collaboration with other initiatives</a:t>
            </a:r>
          </a:p>
        </p:txBody>
      </p:sp>
    </p:spTree>
    <p:extLst>
      <p:ext uri="{BB962C8B-B14F-4D97-AF65-F5344CB8AC3E}">
        <p14:creationId xmlns:p14="http://schemas.microsoft.com/office/powerpoint/2010/main" val="99206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18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AF5C2E-DE04-47F1-9119-08756E8D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B8979-4990-41EC-8670-B4299FFBD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D10.5 Requirements and gap analysis report v1</a:t>
            </a:r>
          </a:p>
          <a:p>
            <a:r>
              <a:rPr lang="en-US" dirty="0"/>
              <a:t>Handling technical requirements</a:t>
            </a:r>
          </a:p>
          <a:p>
            <a:r>
              <a:rPr lang="en-US" dirty="0"/>
              <a:t>Technical support for 'external' communities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E9CDE-68E2-4F8F-84AA-CF1001AB1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3341B4-EB89-4667-B2D7-57773430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813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5658AD-1740-4E4A-8AF4-029A13283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84828D-924C-414D-9230-B1C28E843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6871"/>
            <a:ext cx="7759774" cy="505729"/>
          </a:xfrm>
        </p:spPr>
        <p:txBody>
          <a:bodyPr>
            <a:normAutofit fontScale="90000"/>
          </a:bodyPr>
          <a:lstStyle/>
          <a:p>
            <a:r>
              <a:rPr lang="en-US" dirty="0"/>
              <a:t>D10.5 Requirements and gap analysis report v1</a:t>
            </a:r>
          </a:p>
        </p:txBody>
      </p:sp>
    </p:spTree>
    <p:extLst>
      <p:ext uri="{BB962C8B-B14F-4D97-AF65-F5344CB8AC3E}">
        <p14:creationId xmlns:p14="http://schemas.microsoft.com/office/powerpoint/2010/main" val="413534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81E597-7671-4B13-A447-63EAB557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A53E-14E1-4E4B-8A6D-3AB3E61E5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47800"/>
            <a:ext cx="8640960" cy="4855007"/>
          </a:xfrm>
        </p:spPr>
        <p:txBody>
          <a:bodyPr/>
          <a:lstStyle/>
          <a:p>
            <a:r>
              <a:rPr lang="en-US" dirty="0" err="1"/>
              <a:t>ToC</a:t>
            </a:r>
            <a:r>
              <a:rPr lang="en-US" dirty="0"/>
              <a:t> available at </a:t>
            </a:r>
            <a:r>
              <a:rPr lang="en-US" dirty="0">
                <a:hlinkClick r:id="rId2"/>
              </a:rPr>
              <a:t>https://docs.google.com/document/d/1Cb6eYBHITz8JiFALk4U9y2EulLdLDWu2sU21VERoiYc/edit</a:t>
            </a:r>
            <a:endParaRPr lang="en-US" dirty="0"/>
          </a:p>
          <a:p>
            <a:endParaRPr lang="en-US" dirty="0"/>
          </a:p>
          <a:p>
            <a:r>
              <a:rPr lang="en-US" dirty="0"/>
              <a:t>Full draft to be ready by Nov 30</a:t>
            </a:r>
          </a:p>
          <a:p>
            <a:endParaRPr lang="en-US" dirty="0"/>
          </a:p>
          <a:p>
            <a:r>
              <a:rPr lang="en-US" dirty="0"/>
              <a:t>Be ready to provide short description of the use cases you are supporting!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AE601-45F2-46CD-AF27-FA4B0C4C1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27DD8ED-6B1E-4EB4-A629-4725BFA48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D10.5 requirements and gap analysis report V1</a:t>
            </a:r>
          </a:p>
        </p:txBody>
      </p:sp>
    </p:spTree>
    <p:extLst>
      <p:ext uri="{BB962C8B-B14F-4D97-AF65-F5344CB8AC3E}">
        <p14:creationId xmlns:p14="http://schemas.microsoft.com/office/powerpoint/2010/main" val="233955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2BBD20-B201-4C1F-BBA8-FCAC4D457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631913"/>
            <a:ext cx="8210550" cy="2317368"/>
          </a:xfrm>
        </p:spPr>
        <p:txBody>
          <a:bodyPr/>
          <a:lstStyle/>
          <a:p>
            <a:r>
              <a:rPr lang="en-US" dirty="0"/>
              <a:t>Technical requirements JIRA queue:</a:t>
            </a:r>
          </a:p>
          <a:p>
            <a:pPr lvl="1"/>
            <a:r>
              <a:rPr lang="en-US" dirty="0"/>
              <a:t>https://jira.eosc-hub.eu/projects/EOSCWP10/summary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494857-0208-4A0E-B2FF-016C7086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Handling technical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D251B-2F70-482F-9676-13DE391D2E1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7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1FD1EC-0614-4505-B88F-F6D27195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7CEFA-4948-438B-A879-191AB5214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08" y="902969"/>
            <a:ext cx="8640960" cy="533026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Technical support work does not end when requirements are recorded in JIRA!!!</a:t>
            </a:r>
          </a:p>
          <a:p>
            <a:pPr lvl="1"/>
            <a:r>
              <a:rPr lang="en-US" dirty="0"/>
              <a:t>Be sure that technical people take care of the ticket</a:t>
            </a:r>
          </a:p>
          <a:p>
            <a:pPr lvl="2"/>
            <a:r>
              <a:rPr lang="en-US" dirty="0"/>
              <a:t>Assign the ticket to a person (if you don’t know to whom the ticket should be assigned, assign it to the task leader)</a:t>
            </a:r>
          </a:p>
          <a:p>
            <a:pPr lvl="2"/>
            <a:r>
              <a:rPr lang="en-US" dirty="0"/>
              <a:t>Ask for a timeline to have the feature ready</a:t>
            </a:r>
          </a:p>
          <a:p>
            <a:pPr lvl="1"/>
            <a:r>
              <a:rPr lang="en-US" dirty="0"/>
              <a:t>If technical people provides documentation:</a:t>
            </a:r>
          </a:p>
          <a:p>
            <a:pPr lvl="2"/>
            <a:r>
              <a:rPr lang="en-US" dirty="0"/>
              <a:t>Try to extract the relevant parts for the supported communities</a:t>
            </a:r>
          </a:p>
          <a:p>
            <a:pPr lvl="1"/>
            <a:r>
              <a:rPr lang="en-US" dirty="0"/>
              <a:t>Act as interface between the customers and the technical teams</a:t>
            </a:r>
          </a:p>
          <a:p>
            <a:pPr lvl="2"/>
            <a:r>
              <a:rPr lang="en-US" dirty="0"/>
              <a:t>Report back to the communities: timeline, suggested solutions,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 err="1"/>
              <a:t>Organise</a:t>
            </a:r>
            <a:r>
              <a:rPr lang="en-US" dirty="0"/>
              <a:t> meetings if needed</a:t>
            </a:r>
          </a:p>
          <a:p>
            <a:pPr lvl="1"/>
            <a:r>
              <a:rPr lang="en-US" dirty="0"/>
              <a:t>If a requirement is not properly addressed in a reasonable timeline raise the issue during T10.3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830A-0429-416F-8A94-658AF60C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5898E3-BFE8-4DBB-ABCC-C982A9E0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Handling technical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83927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0B18FC-B17C-457D-B611-B4078D182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Support for communities not directly involved in EOSC-hub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Interfaces towards T4.2 (CRM) and T3.2 (Stakeholder engagement </a:t>
            </a:r>
            <a:r>
              <a:rPr lang="en-US" dirty="0" err="1"/>
              <a:t>programme</a:t>
            </a:r>
            <a:r>
              <a:rPr lang="en-US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Collaboration with other initiatives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0B33E3-C5AC-4E1B-A4EE-39EAB4E0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6871"/>
            <a:ext cx="7759774" cy="505729"/>
          </a:xfrm>
        </p:spPr>
        <p:txBody>
          <a:bodyPr>
            <a:normAutofit fontScale="90000"/>
          </a:bodyPr>
          <a:lstStyle/>
          <a:p>
            <a:r>
              <a:rPr lang="en-US" dirty="0"/>
              <a:t>Technical support for 'external' communities</a:t>
            </a:r>
          </a:p>
        </p:txBody>
      </p:sp>
    </p:spTree>
    <p:extLst>
      <p:ext uri="{BB962C8B-B14F-4D97-AF65-F5344CB8AC3E}">
        <p14:creationId xmlns:p14="http://schemas.microsoft.com/office/powerpoint/2010/main" val="86444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7C8B45-8AE3-478B-A0A6-19F5B33E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781EA-AE36-4C16-8625-39B526980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47800"/>
            <a:ext cx="8640960" cy="4855007"/>
          </a:xfrm>
        </p:spPr>
        <p:txBody>
          <a:bodyPr/>
          <a:lstStyle/>
          <a:p>
            <a:r>
              <a:rPr lang="en-US" dirty="0"/>
              <a:t>T10.3 work is not limited to communities participating to the project (WP7, WP8, WP9)</a:t>
            </a:r>
          </a:p>
          <a:p>
            <a:endParaRPr lang="en-US" dirty="0"/>
          </a:p>
          <a:p>
            <a:r>
              <a:rPr lang="en-US" dirty="0"/>
              <a:t>We could receive requests to support additional communities interested on the EOSC-hub services</a:t>
            </a:r>
          </a:p>
          <a:p>
            <a:pPr lvl="1"/>
            <a:r>
              <a:rPr lang="en-US" dirty="0"/>
              <a:t>Usage of services</a:t>
            </a:r>
          </a:p>
          <a:p>
            <a:pPr lvl="1"/>
            <a:r>
              <a:rPr lang="en-US" dirty="0"/>
              <a:t>Integration with services</a:t>
            </a:r>
          </a:p>
          <a:p>
            <a:pPr lvl="1"/>
            <a:endParaRPr lang="en-US" dirty="0"/>
          </a:p>
          <a:p>
            <a:r>
              <a:rPr lang="en-US" dirty="0"/>
              <a:t>New communities could be identified by other project activities (T3.2, T4.2) or by us pro-actively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D6D47-A6EA-42B4-8E1C-26FDA484E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5C979E-B372-4BC6-A81D-46B22189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rmAutofit fontScale="90000"/>
          </a:bodyPr>
          <a:lstStyle/>
          <a:p>
            <a:r>
              <a:rPr lang="en-US" dirty="0"/>
              <a:t>Support for communities not directly involved in EOSC-hub</a:t>
            </a:r>
          </a:p>
        </p:txBody>
      </p:sp>
    </p:spTree>
    <p:extLst>
      <p:ext uri="{BB962C8B-B14F-4D97-AF65-F5344CB8AC3E}">
        <p14:creationId xmlns:p14="http://schemas.microsoft.com/office/powerpoint/2010/main" val="256989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C48432-515C-41F1-98AD-9950F1CD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C134-E411-4DAF-9E36-CEA319F65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CRM process (T4.2) and the Stakeholder Engagement </a:t>
            </a:r>
            <a:r>
              <a:rPr lang="en-US" dirty="0" err="1"/>
              <a:t>programme</a:t>
            </a:r>
            <a:r>
              <a:rPr lang="en-US" dirty="0"/>
              <a:t> (T3.2) are the </a:t>
            </a:r>
            <a:r>
              <a:rPr lang="en-US" i="1" dirty="0"/>
              <a:t>main sources</a:t>
            </a:r>
            <a:r>
              <a:rPr lang="en-US" dirty="0"/>
              <a:t> of new communities</a:t>
            </a:r>
          </a:p>
          <a:p>
            <a:r>
              <a:rPr lang="en-US" dirty="0"/>
              <a:t>Proposal for interfaces (under discussion):</a:t>
            </a:r>
          </a:p>
          <a:p>
            <a:pPr lvl="1"/>
            <a:r>
              <a:rPr lang="en-US" dirty="0"/>
              <a:t>T3.2 or T4.2 inform us about a new case to support creating a new entry in the </a:t>
            </a:r>
            <a:r>
              <a:rPr lang="en-US" i="1" dirty="0"/>
              <a:t>customer requirement database</a:t>
            </a:r>
            <a:endParaRPr lang="en-US" dirty="0"/>
          </a:p>
          <a:p>
            <a:pPr lvl="1"/>
            <a:r>
              <a:rPr lang="en-US" dirty="0"/>
              <a:t>When T10.3 identifies a new case, we need to inform T4.2 to register the new customer in the </a:t>
            </a:r>
            <a:r>
              <a:rPr lang="en-US" i="1" dirty="0"/>
              <a:t>customer </a:t>
            </a:r>
            <a:r>
              <a:rPr lang="en-US" i="1" dirty="0" err="1"/>
              <a:t>db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E6C39-4D05-4DA7-AEC4-C3E5A7B8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05/11/2018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987934-E6B2-458F-84B7-36FC5E86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6080514" cy="505729"/>
          </a:xfrm>
        </p:spPr>
        <p:txBody>
          <a:bodyPr>
            <a:noAutofit/>
          </a:bodyPr>
          <a:lstStyle/>
          <a:p>
            <a:r>
              <a:rPr lang="en-US" sz="2800" dirty="0"/>
              <a:t>Interfaces towards T4.2 (CRM) and T3.2</a:t>
            </a:r>
          </a:p>
        </p:txBody>
      </p:sp>
    </p:spTree>
    <p:extLst>
      <p:ext uri="{BB962C8B-B14F-4D97-AF65-F5344CB8AC3E}">
        <p14:creationId xmlns:p14="http://schemas.microsoft.com/office/powerpoint/2010/main" val="2778839865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350" b="1" dirty="0">
            <a:solidFill>
              <a:srgbClr val="1C3046"/>
            </a:solidFill>
            <a:ea typeface="Source Sans Pro" charset="0"/>
            <a:cs typeface="Source Sans Pro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OSC_HUB_Standard_ppt_template_v0.9" id="{4009D353-0370-4D60-A762-4B384E06522B}" vid="{91D004C2-FC98-4A5C-AEFD-A0BEC290740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EOSC_HUB_Standard_ppt_template_v0.9</Template>
  <TotalTime>57</TotalTime>
  <Words>546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Source Sans Pro</vt:lpstr>
      <vt:lpstr>Wingdings</vt:lpstr>
      <vt:lpstr>slide_base</vt:lpstr>
      <vt:lpstr>PowerPoint Presentation</vt:lpstr>
      <vt:lpstr>Outline</vt:lpstr>
      <vt:lpstr>D10.5 Requirements and gap analysis report v1</vt:lpstr>
      <vt:lpstr>D10.5 requirements and gap analysis report V1</vt:lpstr>
      <vt:lpstr>Handling technical requirements</vt:lpstr>
      <vt:lpstr>Handling technical requirements</vt:lpstr>
      <vt:lpstr>Technical support for 'external' communities</vt:lpstr>
      <vt:lpstr>Support for communities not directly involved in EOSC-hub</vt:lpstr>
      <vt:lpstr>Interfaces towards T4.2 (CRM) and T3.2</vt:lpstr>
      <vt:lpstr>How to deal with new use cases</vt:lpstr>
      <vt:lpstr>Collaboration with other initiatives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</dc:creator>
  <cp:lastModifiedBy>Diego</cp:lastModifiedBy>
  <cp:revision>15</cp:revision>
  <dcterms:created xsi:type="dcterms:W3CDTF">2018-10-30T08:38:48Z</dcterms:created>
  <dcterms:modified xsi:type="dcterms:W3CDTF">2018-11-05T08:44:30Z</dcterms:modified>
</cp:coreProperties>
</file>