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9" r:id="rId3"/>
    <p:sldId id="404" r:id="rId4"/>
    <p:sldId id="403" r:id="rId5"/>
    <p:sldId id="342" r:id="rId6"/>
    <p:sldId id="322" r:id="rId7"/>
    <p:sldId id="401" r:id="rId8"/>
    <p:sldId id="400" r:id="rId9"/>
    <p:sldId id="402" r:id="rId10"/>
    <p:sldId id="399" r:id="rId11"/>
    <p:sldId id="392" r:id="rId12"/>
    <p:sldId id="396" r:id="rId13"/>
    <p:sldId id="397" r:id="rId14"/>
  </p:sldIdLst>
  <p:sldSz cx="12192000" cy="6858000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6" autoAdjust="0"/>
    <p:restoredTop sz="78416"/>
  </p:normalViewPr>
  <p:slideViewPr>
    <p:cSldViewPr snapToGrid="0">
      <p:cViewPr varScale="1">
        <p:scale>
          <a:sx n="126" d="100"/>
          <a:sy n="126" d="100"/>
        </p:scale>
        <p:origin x="101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81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r">
              <a:defRPr sz="1200"/>
            </a:lvl1pPr>
          </a:lstStyle>
          <a:p>
            <a:fld id="{57F0445C-2524-4ACB-B0EE-106C872FD37F}" type="datetimeFigureOut">
              <a:rPr lang="it-IT" smtClean="0"/>
              <a:t>14/11/18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r">
              <a:defRPr sz="1200"/>
            </a:lvl1pPr>
          </a:lstStyle>
          <a:p>
            <a:fld id="{D07DA58B-F715-4524-9452-ACF6AD901F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8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7786" tIns="48893" rIns="97786" bIns="48893" rtlCol="0"/>
          <a:lstStyle>
            <a:lvl1pPr algn="r">
              <a:defRPr sz="1200"/>
            </a:lvl1pPr>
          </a:lstStyle>
          <a:p>
            <a:fld id="{902D0ED5-C5B9-46EF-B910-26CDD39BDD0F}" type="datetimeFigureOut">
              <a:rPr lang="it-IT" smtClean="0"/>
              <a:t>14/11/18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786" tIns="48893" rIns="97786" bIns="488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7786" tIns="48893" rIns="97786" bIns="48893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7786" tIns="48893" rIns="97786" bIns="48893" rtlCol="0" anchor="b"/>
          <a:lstStyle>
            <a:lvl1pPr algn="r">
              <a:defRPr sz="1200"/>
            </a:lvl1pPr>
          </a:lstStyle>
          <a:p>
            <a:fld id="{C8A32172-764E-4919-A1B7-66DDCEEB4D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2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23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91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User describes its needs using a TOSCA template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TOSCA template is sent to the INDIGO Orchestrator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INDIGO orchestrator interacts with RUCIO to to put in place a data management policy (</a:t>
            </a:r>
            <a:r>
              <a:rPr lang="en-GB" dirty="0" err="1"/>
              <a:t>Rucio</a:t>
            </a:r>
            <a:r>
              <a:rPr lang="en-GB" dirty="0"/>
              <a:t> enables policy-driven data management using rules)</a:t>
            </a:r>
          </a:p>
          <a:p>
            <a:pPr marL="171450" indent="-171450">
              <a:buFontTx/>
              <a:buChar char="-"/>
            </a:pPr>
            <a:r>
              <a:rPr lang="en-GB" dirty="0"/>
              <a:t>Based on the selected Quality of Storage </a:t>
            </a:r>
            <a:r>
              <a:rPr lang="en-GB" dirty="0" err="1"/>
              <a:t>Rucio</a:t>
            </a:r>
            <a:r>
              <a:rPr lang="en-GB" dirty="0"/>
              <a:t> will plan transfers between the different storage solutions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Those transfers will be managed by FTS</a:t>
            </a:r>
          </a:p>
          <a:p>
            <a:pPr marL="171450" indent="-171450">
              <a:buFontTx/>
              <a:buChar char="-"/>
            </a:pPr>
            <a:r>
              <a:rPr lang="en-GB" dirty="0"/>
              <a:t>And </a:t>
            </a:r>
            <a:r>
              <a:rPr lang="en-GB" dirty="0" err="1"/>
              <a:t>Dynafed</a:t>
            </a:r>
            <a:r>
              <a:rPr lang="en-GB" dirty="0"/>
              <a:t> is used to provide an aggregated view on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29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The Orchestrator can orchestrate the deployment of an infrastructure used for processing data at ingestion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73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An user can still directly interact with the storage </a:t>
            </a:r>
            <a:r>
              <a:rPr lang="en-GB" dirty="0" err="1"/>
              <a:t>endpoitns</a:t>
            </a:r>
            <a:r>
              <a:rPr lang="en-GB" dirty="0"/>
              <a:t>, and this will trigger an even that will be received by the orchestrator so that it can trigger processing on the deployed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67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5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11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Risultati immagini per horizon 2020 flag european commun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85" y="5957986"/>
            <a:ext cx="1568448" cy="7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3" y="2037575"/>
            <a:ext cx="3828253" cy="2382025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4706040" y="6073099"/>
            <a:ext cx="3778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chemeClr val="accent5"/>
                </a:solidFill>
                <a:effectLst/>
              </a:rPr>
              <a:t>eXtreme</a:t>
            </a:r>
            <a:r>
              <a:rPr lang="en-US" sz="1100" b="1" dirty="0">
                <a:solidFill>
                  <a:schemeClr val="accent5"/>
                </a:solidFill>
                <a:effectLst/>
              </a:rPr>
              <a:t> </a:t>
            </a:r>
            <a:r>
              <a:rPr lang="en-US" sz="1100" b="1" dirty="0" err="1">
                <a:solidFill>
                  <a:schemeClr val="accent5"/>
                </a:solidFill>
                <a:effectLst/>
              </a:rPr>
              <a:t>DataCloud</a:t>
            </a:r>
            <a:r>
              <a:rPr lang="en-US" sz="1100" b="1" dirty="0">
                <a:solidFill>
                  <a:schemeClr val="accent5"/>
                </a:solidFill>
                <a:effectLst/>
              </a:rPr>
              <a:t> is co-funded by the Horizon2020 Framework Program – Grant Agreement 777367</a:t>
            </a:r>
          </a:p>
          <a:p>
            <a:r>
              <a:rPr lang="en-US" sz="1000" dirty="0">
                <a:solidFill>
                  <a:schemeClr val="accent5"/>
                </a:solidFill>
              </a:rPr>
              <a:t>Copyright © Members of the XDC Collaboration, 2017-2020</a:t>
            </a:r>
            <a:endParaRPr lang="it-IT" sz="1000" dirty="0">
              <a:solidFill>
                <a:schemeClr val="accent5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 userDrawn="1">
            <p:ph type="title" hasCustomPrompt="1"/>
          </p:nvPr>
        </p:nvSpPr>
        <p:spPr>
          <a:xfrm>
            <a:off x="4486840" y="944739"/>
            <a:ext cx="748720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82621" y="4196209"/>
            <a:ext cx="4891423" cy="989012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>
                <a:solidFill>
                  <a:schemeClr val="tx2"/>
                </a:solidFill>
              </a:rPr>
              <a:t>Click </a:t>
            </a:r>
            <a:r>
              <a:rPr lang="it-IT" sz="2800" dirty="0" err="1">
                <a:solidFill>
                  <a:schemeClr val="tx2"/>
                </a:solidFill>
              </a:rPr>
              <a:t>here</a:t>
            </a:r>
            <a:r>
              <a:rPr lang="it-IT" sz="2800" dirty="0">
                <a:solidFill>
                  <a:schemeClr val="tx2"/>
                </a:solidFill>
              </a:rPr>
              <a:t> to </a:t>
            </a:r>
            <a:r>
              <a:rPr lang="it-IT" sz="2800" dirty="0" err="1">
                <a:solidFill>
                  <a:schemeClr val="tx2"/>
                </a:solidFill>
              </a:rPr>
              <a:t>add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subtitle</a:t>
            </a:r>
            <a:endParaRPr lang="it-IT" sz="2800" dirty="0">
              <a:solidFill>
                <a:schemeClr val="tx2"/>
              </a:solidFill>
            </a:endParaRPr>
          </a:p>
          <a:p>
            <a:pPr lvl="0"/>
            <a:endParaRPr lang="it-IT" dirty="0"/>
          </a:p>
        </p:txBody>
      </p:sp>
      <p:grpSp>
        <p:nvGrpSpPr>
          <p:cNvPr id="26" name="Gruppo 25"/>
          <p:cNvGrpSpPr/>
          <p:nvPr userDrawn="1"/>
        </p:nvGrpSpPr>
        <p:grpSpPr>
          <a:xfrm>
            <a:off x="5408083" y="3294530"/>
            <a:ext cx="6565961" cy="504258"/>
            <a:chOff x="5484283" y="3326910"/>
            <a:chExt cx="6565961" cy="504258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84283" y="3404640"/>
              <a:ext cx="6565961" cy="34879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285136" y="3326910"/>
              <a:ext cx="765108" cy="504258"/>
            </a:xfrm>
            <a:prstGeom prst="rect">
              <a:avLst/>
            </a:prstGeom>
          </p:spPr>
        </p:pic>
      </p:grpSp>
      <p:sp>
        <p:nvSpPr>
          <p:cNvPr id="22" name="Rettangolo 21"/>
          <p:cNvSpPr/>
          <p:nvPr userDrawn="1"/>
        </p:nvSpPr>
        <p:spPr>
          <a:xfrm>
            <a:off x="311683" y="4312711"/>
            <a:ext cx="3635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baseline="0" dirty="0">
                <a:solidFill>
                  <a:schemeClr val="accent5"/>
                </a:solidFill>
                <a:effectLst/>
              </a:rPr>
              <a:t>Data Management for extreme scale computing</a:t>
            </a:r>
            <a:endParaRPr lang="it-IT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152525"/>
            <a:ext cx="10515600" cy="5024438"/>
          </a:xfrm>
        </p:spPr>
        <p:txBody>
          <a:bodyPr/>
          <a:lstStyle>
            <a:lvl1pPr marL="357188" indent="-357188">
              <a:buFontTx/>
              <a:buBlip>
                <a:blip r:embed="rId3"/>
              </a:buBlip>
              <a:defRPr baseline="0"/>
            </a:lvl1pPr>
            <a:lvl2pPr marL="984250" indent="-527050">
              <a:buFontTx/>
              <a:buBlip>
                <a:blip r:embed="rId4"/>
              </a:buBlip>
              <a:defRPr/>
            </a:lvl2pPr>
            <a:lvl3pPr marL="1343025" indent="-428625">
              <a:buFontTx/>
              <a:buBlip>
                <a:blip r:embed="rId5"/>
              </a:buBlip>
              <a:defRPr/>
            </a:lvl3pPr>
            <a:lvl4pPr marL="1790700" indent="-419100">
              <a:buFontTx/>
              <a:buBlip>
                <a:blip r:embed="rId6"/>
              </a:buBlip>
              <a:defRPr/>
            </a:lvl4pPr>
            <a:lvl5pPr marL="2238375" indent="-409575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32" name="Segnaposto data 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33" name="Segnaposto piè di pagina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D.Cesini - The eXtreme DataCloud Project – DI4R 2018 - Lisbon</a:t>
            </a:r>
            <a:endParaRPr lang="it-IT" dirty="0"/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4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257300"/>
            <a:ext cx="5157787" cy="6572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7300"/>
            <a:ext cx="5183188" cy="6572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838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6172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D.Cesini - The eXtreme DataCloud Project – DI4R 2018 - Lisbon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51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1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7599" y="6356350"/>
            <a:ext cx="5460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D.Cesini - The eXtreme DataCloud Project – DI4R 2018 - Lisbon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33166" y="6356350"/>
            <a:ext cx="72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23A89C-D035-4CCD-8775-47FA95F2F2E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6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extreme-datacloud.eu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nextcloud.extreme-datacloud.eu/s/tx9dCrt7MrJ52Ki" TargetMode="External"/><Relationship Id="rId4" Type="http://schemas.openxmlformats.org/officeDocument/2006/relationships/hyperlink" Target="https://twitter.com/XtremeDataCloud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6.jp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971800" y="944739"/>
            <a:ext cx="9002244" cy="1325563"/>
          </a:xfrm>
        </p:spPr>
        <p:txBody>
          <a:bodyPr>
            <a:normAutofit/>
          </a:bodyPr>
          <a:lstStyle/>
          <a:p>
            <a:r>
              <a:rPr lang="en-US" dirty="0"/>
              <a:t>The eXtreme-DataCloud project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243388" y="4196208"/>
            <a:ext cx="7730657" cy="152873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Baptiste </a:t>
            </a:r>
            <a:r>
              <a:rPr lang="en-US" sz="2400" dirty="0" err="1"/>
              <a:t>Grenier</a:t>
            </a:r>
            <a:r>
              <a:rPr lang="en-US" sz="2400" dirty="0"/>
              <a:t> on behalf of Daniele </a:t>
            </a:r>
            <a:r>
              <a:rPr lang="en-US" sz="2400" dirty="0" err="1"/>
              <a:t>Cesini</a:t>
            </a:r>
            <a:r>
              <a:rPr lang="en-US" sz="2400" dirty="0"/>
              <a:t> and XDC</a:t>
            </a:r>
          </a:p>
          <a:p>
            <a:r>
              <a:rPr lang="en-US" sz="2000" dirty="0" err="1"/>
              <a:t>baptiste.grenier@egi.eu</a:t>
            </a:r>
            <a:endParaRPr lang="en-US" sz="2000" dirty="0"/>
          </a:p>
          <a:p>
            <a:r>
              <a:rPr lang="en-US" sz="1800" dirty="0" err="1"/>
              <a:t>info@extreme-datacloud.eu</a:t>
            </a:r>
            <a:endParaRPr lang="en-US" sz="1800" dirty="0"/>
          </a:p>
          <a:p>
            <a:r>
              <a:rPr lang="en-US" sz="1800" dirty="0"/>
              <a:t>www.extreme-datacloud.eu</a:t>
            </a:r>
          </a:p>
        </p:txBody>
      </p:sp>
    </p:spTree>
    <p:extLst>
      <p:ext uri="{BB962C8B-B14F-4D97-AF65-F5344CB8AC3E}">
        <p14:creationId xmlns:p14="http://schemas.microsoft.com/office/powerpoint/2010/main" val="412569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unito"/>
                <a:ea typeface="Nunito"/>
                <a:cs typeface="Nunito"/>
                <a:sym typeface="Nunito"/>
              </a:rPr>
              <a:t>INDIGO Orchestrator Overview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331" y="926184"/>
            <a:ext cx="5473732" cy="53288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Orchestrator accepts TOSCA requests</a:t>
            </a:r>
          </a:p>
          <a:p>
            <a:r>
              <a:rPr lang="en-US" dirty="0"/>
              <a:t>It can run three main workflows in the PaaS:</a:t>
            </a:r>
          </a:p>
          <a:p>
            <a:pPr lvl="1"/>
            <a:r>
              <a:rPr lang="en-US" dirty="0"/>
              <a:t>Deploy</a:t>
            </a:r>
          </a:p>
          <a:p>
            <a:pPr lvl="1"/>
            <a:r>
              <a:rPr lang="en-US" dirty="0" err="1"/>
              <a:t>Undeploy</a:t>
            </a:r>
            <a:endParaRPr lang="en-US" dirty="0"/>
          </a:p>
          <a:p>
            <a:pPr lvl="1"/>
            <a:r>
              <a:rPr lang="en-US" dirty="0"/>
              <a:t>Update </a:t>
            </a:r>
          </a:p>
          <a:p>
            <a:r>
              <a:rPr lang="en-US" dirty="0"/>
              <a:t>The Orchestration layer is being extended in order to address the new requirements:</a:t>
            </a:r>
          </a:p>
          <a:p>
            <a:pPr lvl="1"/>
            <a:r>
              <a:rPr lang="en-US" dirty="0"/>
              <a:t>move data between distributed storages</a:t>
            </a:r>
          </a:p>
          <a:p>
            <a:pPr lvl="1"/>
            <a:r>
              <a:rPr lang="en-US" dirty="0"/>
              <a:t>specify different </a:t>
            </a:r>
            <a:r>
              <a:rPr lang="en-US" dirty="0" err="1"/>
              <a:t>QoS</a:t>
            </a:r>
            <a:r>
              <a:rPr lang="en-US" dirty="0"/>
              <a:t> for replicas</a:t>
            </a:r>
          </a:p>
          <a:p>
            <a:pPr lvl="1"/>
            <a:r>
              <a:rPr lang="en-US" dirty="0"/>
              <a:t>launch and monitor user defined processing jobs at ingestion time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7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3063" y="1264307"/>
            <a:ext cx="6838122" cy="39166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arentesi graffa aperta 7"/>
          <p:cNvSpPr/>
          <p:nvPr/>
        </p:nvSpPr>
        <p:spPr>
          <a:xfrm rot="16200000">
            <a:off x="9240248" y="4325062"/>
            <a:ext cx="511175" cy="2274661"/>
          </a:xfrm>
          <a:prstGeom prst="leftBrace">
            <a:avLst>
              <a:gd name="adj1" fmla="val 9802"/>
              <a:gd name="adj2" fmla="val 50000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8494439" y="581930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XDC extensions</a:t>
            </a:r>
          </a:p>
        </p:txBody>
      </p:sp>
    </p:spTree>
    <p:extLst>
      <p:ext uri="{BB962C8B-B14F-4D97-AF65-F5344CB8AC3E}">
        <p14:creationId xmlns:p14="http://schemas.microsoft.com/office/powerpoint/2010/main" val="106692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11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6855" y="142917"/>
            <a:ext cx="10563842" cy="532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  <a:latin typeface="+mj-lt"/>
                <a:cs typeface="+mj-cs"/>
              </a:rPr>
              <a:t>Data in Hybrid Cloud Environments: Onedata</a:t>
            </a:r>
          </a:p>
        </p:txBody>
      </p:sp>
      <p:sp>
        <p:nvSpPr>
          <p:cNvPr id="89" name="Rettangolo 88"/>
          <p:cNvSpPr/>
          <p:nvPr/>
        </p:nvSpPr>
        <p:spPr>
          <a:xfrm>
            <a:off x="7537269" y="1382520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https://onedata.org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71" y="2177670"/>
            <a:ext cx="7027929" cy="2846613"/>
          </a:xfrm>
          <a:prstGeom prst="rect">
            <a:avLst/>
          </a:prstGeom>
        </p:spPr>
      </p:pic>
      <p:sp>
        <p:nvSpPr>
          <p:cNvPr id="90" name="Segnaposto contenuto 2"/>
          <p:cNvSpPr>
            <a:spLocks noGrp="1"/>
          </p:cNvSpPr>
          <p:nvPr>
            <p:ph idx="1"/>
          </p:nvPr>
        </p:nvSpPr>
        <p:spPr>
          <a:xfrm>
            <a:off x="4590" y="1203054"/>
            <a:ext cx="5159481" cy="48813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ONEDATA is a storage federator that allows to use resources backed by providers worldwide</a:t>
            </a:r>
          </a:p>
          <a:p>
            <a:pPr lvl="1"/>
            <a:r>
              <a:rPr lang="en-US" dirty="0"/>
              <a:t>Providers deploy </a:t>
            </a:r>
            <a:r>
              <a:rPr lang="en-US" i="1" dirty="0" err="1"/>
              <a:t>Oneprovider</a:t>
            </a:r>
            <a:r>
              <a:rPr lang="en-US" dirty="0"/>
              <a:t> services near physical storage resources</a:t>
            </a:r>
          </a:p>
          <a:p>
            <a:pPr lvl="1"/>
            <a:r>
              <a:rPr lang="en-US" dirty="0"/>
              <a:t>Users use</a:t>
            </a:r>
          </a:p>
          <a:p>
            <a:pPr lvl="2"/>
            <a:r>
              <a:rPr lang="en-US" i="1" dirty="0"/>
              <a:t>Onezone</a:t>
            </a:r>
            <a:r>
              <a:rPr lang="en-US" dirty="0"/>
              <a:t> web interfaces</a:t>
            </a:r>
          </a:p>
          <a:p>
            <a:pPr lvl="2"/>
            <a:r>
              <a:rPr lang="en-US" dirty="0"/>
              <a:t>APIs available</a:t>
            </a:r>
          </a:p>
          <a:p>
            <a:pPr lvl="2"/>
            <a:r>
              <a:rPr lang="en-US" dirty="0"/>
              <a:t>Local POSIX mounting on users machines available</a:t>
            </a:r>
          </a:p>
          <a:p>
            <a:pPr lvl="1"/>
            <a:r>
              <a:rPr lang="en-US" dirty="0"/>
              <a:t>Storage is organized into </a:t>
            </a:r>
            <a:r>
              <a:rPr lang="en-US" b="1" dirty="0"/>
              <a:t>Zones</a:t>
            </a:r>
            <a:endParaRPr lang="en-US" dirty="0"/>
          </a:p>
          <a:p>
            <a:pPr lvl="2"/>
            <a:r>
              <a:rPr lang="en-US" dirty="0"/>
              <a:t> federations of providers</a:t>
            </a:r>
          </a:p>
          <a:p>
            <a:pPr lvl="3"/>
            <a:r>
              <a:rPr lang="en-US" dirty="0"/>
              <a:t>EGI DataHub</a:t>
            </a:r>
          </a:p>
          <a:p>
            <a:pPr lvl="2"/>
            <a:r>
              <a:rPr lang="en-US" dirty="0"/>
              <a:t>enable the creation of closed or interconnected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177097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200" y="110209"/>
            <a:ext cx="9994557" cy="659130"/>
          </a:xfrm>
        </p:spPr>
        <p:txBody>
          <a:bodyPr/>
          <a:lstStyle/>
          <a:p>
            <a:r>
              <a:rPr lang="en-US" dirty="0"/>
              <a:t>XDC – Release 1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27348"/>
              </p:ext>
            </p:extLst>
          </p:nvPr>
        </p:nvGraphicFramePr>
        <p:xfrm>
          <a:off x="315212" y="936732"/>
          <a:ext cx="1120792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XDC</a:t>
                      </a:r>
                      <a:r>
                        <a:rPr lang="en-US" baseline="0" dirty="0"/>
                        <a:t> functionalities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Caching with </a:t>
                      </a:r>
                      <a:r>
                        <a:rPr lang="en-US" sz="1400" dirty="0" err="1"/>
                        <a:t>XCache</a:t>
                      </a:r>
                      <a:r>
                        <a:rPr lang="en-US" sz="1400" dirty="0"/>
                        <a:t> for geographic deployment: </a:t>
                      </a:r>
                      <a:r>
                        <a:rPr lang="en-US" sz="1400" dirty="0" err="1"/>
                        <a:t>XCache</a:t>
                      </a:r>
                      <a:r>
                        <a:rPr lang="en-US" sz="1400" dirty="0"/>
                        <a:t> deployed at a remote </a:t>
                      </a:r>
                      <a:r>
                        <a:rPr lang="en-US" sz="1400" dirty="0" err="1"/>
                        <a:t>centre</a:t>
                      </a:r>
                      <a:r>
                        <a:rPr lang="en-US" sz="1400" dirty="0"/>
                        <a:t> to accelerate its local CPU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External</a:t>
                      </a:r>
                      <a:r>
                        <a:rPr lang="en-US" sz="1400" baseline="0" dirty="0"/>
                        <a:t> storage adoption (</a:t>
                      </a:r>
                      <a:r>
                        <a:rPr lang="en-US" sz="1400" dirty="0"/>
                        <a:t>Through an S3 or a WebDAV interface)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External data adoption (Data already present on a system described above can be incorporated into EOS)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New </a:t>
                      </a:r>
                      <a:r>
                        <a:rPr lang="en-US" sz="1400" dirty="0" err="1"/>
                        <a:t>QoS</a:t>
                      </a:r>
                      <a:r>
                        <a:rPr lang="en-US" sz="1400" dirty="0"/>
                        <a:t> types integration, aggregated </a:t>
                      </a:r>
                      <a:r>
                        <a:rPr lang="en-US" sz="1400" dirty="0" err="1"/>
                        <a:t>QoS</a:t>
                      </a:r>
                      <a:r>
                        <a:rPr lang="en-US" sz="1400" baseline="0" dirty="0"/>
                        <a:t> for storage federations</a:t>
                      </a:r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OpenIDConnect</a:t>
                      </a:r>
                      <a:r>
                        <a:rPr lang="en-US" sz="1400" baseline="0" dirty="0"/>
                        <a:t> support </a:t>
                      </a:r>
                      <a:r>
                        <a:rPr lang="en-US" sz="1400" dirty="0"/>
                        <a:t>in </a:t>
                      </a:r>
                      <a:r>
                        <a:rPr lang="en-US" sz="1400" dirty="0" err="1"/>
                        <a:t>dcache_view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dcache</a:t>
                      </a:r>
                      <a:r>
                        <a:rPr lang="en-US" sz="1400" dirty="0"/>
                        <a:t> storage events (SSE notifications):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non-dCache agent to get notified that something of interest happen inside dCache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FTS+gfal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err="1"/>
                        <a:t>QoS</a:t>
                      </a:r>
                      <a:r>
                        <a:rPr lang="en-US" sz="1400" dirty="0"/>
                        <a:t> support: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can now accept a </a:t>
                      </a:r>
                      <a:r>
                        <a:rPr lang="en-US" sz="1400" dirty="0" err="1"/>
                        <a:t>QoS</a:t>
                      </a:r>
                      <a:r>
                        <a:rPr lang="en-US" sz="1400" dirty="0"/>
                        <a:t> job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err="1"/>
                        <a:t>OpenIDConnect</a:t>
                      </a:r>
                      <a:r>
                        <a:rPr lang="en-US" sz="1400" baseline="0" dirty="0"/>
                        <a:t> s</a:t>
                      </a:r>
                      <a:r>
                        <a:rPr lang="en-US" sz="1400" dirty="0"/>
                        <a:t>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err="1"/>
                        <a:t>QoS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in </a:t>
                      </a:r>
                      <a:r>
                        <a:rPr lang="en-US" sz="1400" dirty="0" err="1"/>
                        <a:t>gfal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gfal</a:t>
                      </a:r>
                      <a:r>
                        <a:rPr lang="en-US" sz="1400" dirty="0"/>
                        <a:t> with basic </a:t>
                      </a:r>
                      <a:r>
                        <a:rPr lang="en-US" sz="1400" dirty="0" err="1"/>
                        <a:t>cdmi</a:t>
                      </a:r>
                      <a:r>
                        <a:rPr lang="en-US" sz="1400" dirty="0"/>
                        <a:t> client) – python bindings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Dynafed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Integration of OIDC authentication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Caching</a:t>
                      </a:r>
                      <a:r>
                        <a:rPr lang="en-US" sz="1400" baseline="0" dirty="0"/>
                        <a:t> infrastructure based on X</a:t>
                      </a:r>
                      <a:r>
                        <a:rPr lang="en-US" sz="1400" baseline="0"/>
                        <a:t>Cache</a:t>
                      </a:r>
                      <a:r>
                        <a:rPr lang="en-US" sz="1400" baseline="0" dirty="0"/>
                        <a:t> or http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deployment receipts for geographically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distributed caches (via </a:t>
                      </a:r>
                      <a:r>
                        <a:rPr lang="en-US" sz="1400" dirty="0" err="1"/>
                        <a:t>XCache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deployment receipts</a:t>
                      </a:r>
                      <a:r>
                        <a:rPr lang="en-US" sz="1400" baseline="0" dirty="0"/>
                        <a:t> for scalable local caches (via </a:t>
                      </a:r>
                      <a:r>
                        <a:rPr lang="en-US" sz="1400" baseline="0" dirty="0" err="1"/>
                        <a:t>XCache</a:t>
                      </a:r>
                      <a:r>
                        <a:rPr lang="en-US" sz="1400" baseline="0" dirty="0"/>
                        <a:t> and http)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PaaS Orchestrator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Dynafed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plugin – interaction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via </a:t>
                      </a:r>
                      <a:r>
                        <a:rPr lang="en-US" sz="1400" dirty="0"/>
                        <a:t>INDIGO IAM oauth2 token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Enhancement of ONEDATA plugin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ONEDATA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Performance and stability improvements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new RADOS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61201" y="567400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Release date: 2018/11</a:t>
            </a:r>
          </a:p>
        </p:txBody>
      </p:sp>
    </p:spTree>
    <p:extLst>
      <p:ext uri="{BB962C8B-B14F-4D97-AF65-F5344CB8AC3E}">
        <p14:creationId xmlns:p14="http://schemas.microsoft.com/office/powerpoint/2010/main" val="181513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2689"/>
            <a:ext cx="9994557" cy="815975"/>
          </a:xfrm>
        </p:spPr>
        <p:txBody>
          <a:bodyPr/>
          <a:lstStyle/>
          <a:p>
            <a:r>
              <a:rPr lang="en-US" dirty="0"/>
              <a:t>XDC Contacts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7677" y="4702628"/>
            <a:ext cx="10515600" cy="14751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3"/>
              </a:rPr>
              <a:t>www.extreme-datacloud.eu</a:t>
            </a:r>
            <a:endParaRPr lang="en-US" dirty="0"/>
          </a:p>
          <a:p>
            <a:r>
              <a:rPr lang="en-US" dirty="0">
                <a:hlinkClick r:id="rId4"/>
              </a:rPr>
              <a:t>@</a:t>
            </a:r>
            <a:r>
              <a:rPr lang="en-US" b="1" dirty="0">
                <a:hlinkClick r:id="rId4"/>
              </a:rPr>
              <a:t>XtremeDataCloud</a:t>
            </a:r>
            <a:r>
              <a:rPr lang="en-US" b="1" dirty="0"/>
              <a:t> on Twitter</a:t>
            </a:r>
          </a:p>
          <a:p>
            <a:r>
              <a:rPr lang="en-US" b="1" dirty="0"/>
              <a:t>Mailing list: </a:t>
            </a:r>
            <a:r>
              <a:rPr lang="en-US" b="1" dirty="0" err="1"/>
              <a:t>info@extreme-datacloud.eu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77677" y="870992"/>
            <a:ext cx="10515600" cy="364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Service Providers Board</a:t>
            </a:r>
          </a:p>
          <a:p>
            <a:pPr lvl="1"/>
            <a:r>
              <a:rPr lang="en-US" dirty="0"/>
              <a:t>An advisory body of XDC</a:t>
            </a:r>
          </a:p>
          <a:p>
            <a:pPr lvl="2"/>
            <a:r>
              <a:rPr lang="en-US" sz="1800" dirty="0"/>
              <a:t>Open to Providers outside of XDC</a:t>
            </a:r>
          </a:p>
          <a:p>
            <a:pPr lvl="3"/>
            <a:r>
              <a:rPr lang="en-US" sz="1200" dirty="0"/>
              <a:t>Interested? </a:t>
            </a:r>
          </a:p>
          <a:p>
            <a:pPr lvl="4"/>
            <a:r>
              <a:rPr lang="en-US" sz="1200" dirty="0"/>
              <a:t>Contact Baptiste </a:t>
            </a:r>
            <a:r>
              <a:rPr lang="en-US" sz="1200" dirty="0" err="1"/>
              <a:t>Grenier</a:t>
            </a:r>
            <a:r>
              <a:rPr lang="en-US" sz="1200" dirty="0"/>
              <a:t> &lt;</a:t>
            </a:r>
            <a:r>
              <a:rPr lang="en-US" sz="1200" dirty="0" err="1"/>
              <a:t>baptiste.grenier@egi.eu</a:t>
            </a:r>
            <a:r>
              <a:rPr lang="en-US" sz="1200" dirty="0"/>
              <a:t>&gt;</a:t>
            </a:r>
          </a:p>
          <a:p>
            <a:pPr lvl="1"/>
            <a:r>
              <a:rPr lang="en-US" dirty="0"/>
              <a:t>Facilitate communication between Service Providers and Product Teams</a:t>
            </a:r>
          </a:p>
          <a:p>
            <a:pPr lvl="2"/>
            <a:r>
              <a:rPr lang="en-US" sz="1800" dirty="0"/>
              <a:t>Presenting XDC components</a:t>
            </a:r>
          </a:p>
          <a:p>
            <a:pPr lvl="2"/>
            <a:r>
              <a:rPr lang="en-US" sz="1800" dirty="0"/>
              <a:t>Providing feedback and requirements</a:t>
            </a:r>
          </a:p>
          <a:p>
            <a:pPr lvl="1"/>
            <a:r>
              <a:rPr lang="en-US" sz="1800" dirty="0"/>
              <a:t>Terms of Reference: </a:t>
            </a:r>
            <a:r>
              <a:rPr lang="en-US" sz="1800" dirty="0">
                <a:hlinkClick r:id="rId10"/>
              </a:rPr>
              <a:t>https://nextcloud.extreme-datacloud.eu/s/tx9dCrt7MrJ52Ki</a:t>
            </a:r>
            <a:r>
              <a:rPr lang="en-US" sz="18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10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XDC Consortium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465980"/>
            <a:ext cx="6248400" cy="164327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8 partners, 7 countries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7 research communities represented + EGI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XDC Total Budget: 3.07Meuros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XDC started on Nov 1</a:t>
            </a:r>
            <a:r>
              <a:rPr lang="en-US" sz="2000" baseline="30000" dirty="0"/>
              <a:t>st</a:t>
            </a:r>
            <a:r>
              <a:rPr lang="en-US" sz="2000" dirty="0"/>
              <a:t> 2017 – will run for 27 months until Jan 31</a:t>
            </a:r>
            <a:r>
              <a:rPr lang="en-US" sz="2000" baseline="30000" dirty="0"/>
              <a:t>st</a:t>
            </a:r>
            <a:r>
              <a:rPr lang="en-US" sz="2000" dirty="0"/>
              <a:t> 2020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12/07/2018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</a:t>
            </a:fld>
            <a:endParaRPr lang="it-IT" dirty="0"/>
          </a:p>
        </p:txBody>
      </p:sp>
      <p:graphicFrame>
        <p:nvGraphicFramePr>
          <p:cNvPr id="7" name="Shape 216"/>
          <p:cNvGraphicFramePr/>
          <p:nvPr>
            <p:extLst/>
          </p:nvPr>
        </p:nvGraphicFramePr>
        <p:xfrm>
          <a:off x="126949" y="877932"/>
          <a:ext cx="9388111" cy="3386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2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ID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Partner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Represented Community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Tools</a:t>
                      </a:r>
                      <a:r>
                        <a:rPr lang="en-US" sz="1100" baseline="0" dirty="0"/>
                        <a:t> and system </a:t>
                      </a:r>
                      <a:endParaRPr lang="en-US"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5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INFN (Lead)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HEP/WLCG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cap="none" dirty="0">
                          <a:sym typeface="Arial"/>
                        </a:rPr>
                        <a:t>INDIGO-Orchestrator</a:t>
                      </a:r>
                      <a:endParaRPr lang="en-US" sz="16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54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DESY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Research with Photons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(XFEL)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dirty="0"/>
                        <a:t>dCache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54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CERN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CH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HEP/WLCG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EOS, DYNAFED, FTS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AGH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PL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ONEDATA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ECRIN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[ERIC]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Medical data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UC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err="1"/>
                        <a:t>Lifewatch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CNRS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FR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Astro [CTA</a:t>
                      </a:r>
                      <a:r>
                        <a:rPr lang="en-US" sz="1600" b="1" baseline="0" dirty="0"/>
                        <a:t> and LSST</a:t>
                      </a:r>
                      <a:r>
                        <a:rPr lang="en-US" sz="1600" b="1" dirty="0"/>
                        <a:t>]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6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EGI.eu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NL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EGI communities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247" y="949714"/>
            <a:ext cx="3533323" cy="26499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53" y="3648302"/>
            <a:ext cx="5697835" cy="25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XDC Use cases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392" y="977725"/>
            <a:ext cx="11361088" cy="53786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Lifewatch</a:t>
            </a:r>
            <a:endParaRPr lang="en-US" dirty="0"/>
          </a:p>
          <a:p>
            <a:pPr lvl="1"/>
            <a:r>
              <a:rPr lang="en-US" dirty="0"/>
              <a:t>Lifecycle management of data related to Water Quality</a:t>
            </a:r>
          </a:p>
          <a:p>
            <a:pPr lvl="1"/>
            <a:r>
              <a:rPr lang="en-US" dirty="0"/>
              <a:t>Involving heterogeneous data sources (Satellite, Real-time monitoring, meteorological stations)</a:t>
            </a:r>
          </a:p>
          <a:p>
            <a:r>
              <a:rPr lang="en-US" dirty="0"/>
              <a:t>CTA</a:t>
            </a:r>
          </a:p>
          <a:p>
            <a:pPr lvl="1"/>
            <a:r>
              <a:rPr lang="en-US" dirty="0"/>
              <a:t>Complex and Big Data management in a distributed environment</a:t>
            </a:r>
          </a:p>
          <a:p>
            <a:pPr lvl="2"/>
            <a:r>
              <a:rPr lang="en-US" dirty="0"/>
              <a:t>Automatic metadata extraction/management</a:t>
            </a:r>
          </a:p>
          <a:p>
            <a:pPr lvl="1"/>
            <a:r>
              <a:rPr lang="en-US" dirty="0"/>
              <a:t>Data Quality Assurance</a:t>
            </a:r>
          </a:p>
          <a:p>
            <a:r>
              <a:rPr lang="en-US" dirty="0"/>
              <a:t>ECRIN</a:t>
            </a:r>
          </a:p>
          <a:p>
            <a:pPr lvl="1"/>
            <a:r>
              <a:rPr lang="en-US" dirty="0"/>
              <a:t>Distributed files and data objects across different repositories</a:t>
            </a:r>
          </a:p>
          <a:p>
            <a:pPr lvl="1"/>
            <a:r>
              <a:rPr lang="en-US" dirty="0"/>
              <a:t>Metadata heterogeneity</a:t>
            </a:r>
          </a:p>
          <a:p>
            <a:pPr lvl="1"/>
            <a:r>
              <a:rPr lang="en-US" dirty="0"/>
              <a:t>Sensitive Data</a:t>
            </a:r>
          </a:p>
          <a:p>
            <a:r>
              <a:rPr lang="en-US" dirty="0"/>
              <a:t>LHC</a:t>
            </a:r>
          </a:p>
          <a:p>
            <a:pPr lvl="1"/>
            <a:r>
              <a:rPr lang="en-US" dirty="0"/>
              <a:t>Data management at a high scale for HL-LHC</a:t>
            </a:r>
          </a:p>
          <a:p>
            <a:pPr lvl="1"/>
            <a:r>
              <a:rPr lang="en-US" dirty="0"/>
              <a:t>Code, computing, storage and infrastructure evolution</a:t>
            </a:r>
          </a:p>
          <a:p>
            <a:pPr lvl="2"/>
            <a:r>
              <a:rPr lang="en-US" dirty="0"/>
              <a:t>“Data Lakes”, Distributed storage, caching…</a:t>
            </a:r>
          </a:p>
          <a:p>
            <a:pPr lvl="1"/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22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XDC Technical Topics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392" y="977725"/>
            <a:ext cx="11361088" cy="5378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Intelligent &amp; Automated Dataset Distribution</a:t>
            </a:r>
          </a:p>
          <a:p>
            <a:pPr lvl="1"/>
            <a:r>
              <a:rPr lang="en-US" dirty="0"/>
              <a:t>Orchestration to realize a policy-driven data management</a:t>
            </a:r>
          </a:p>
          <a:p>
            <a:pPr lvl="1"/>
            <a:r>
              <a:rPr lang="en-US" dirty="0"/>
              <a:t>Data distribution policies based on Quality of Service </a:t>
            </a:r>
            <a:r>
              <a:rPr lang="en-US" dirty="0">
                <a:solidFill>
                  <a:schemeClr val="tx2"/>
                </a:solidFill>
              </a:rPr>
              <a:t>supporting geographical distributed resources </a:t>
            </a:r>
            <a:r>
              <a:rPr lang="en-US" dirty="0"/>
              <a:t>(cross-sites)</a:t>
            </a:r>
          </a:p>
          <a:p>
            <a:pPr lvl="2"/>
            <a:r>
              <a:rPr lang="en-US" dirty="0" err="1"/>
              <a:t>QoS</a:t>
            </a:r>
            <a:r>
              <a:rPr lang="en-US" dirty="0"/>
              <a:t> beyond disk vs tape: availability, reliability, durability, latency</a:t>
            </a:r>
          </a:p>
          <a:p>
            <a:pPr lvl="1"/>
            <a:r>
              <a:rPr lang="en-US" dirty="0"/>
              <a:t>Data lifecycle management</a:t>
            </a:r>
          </a:p>
          <a:p>
            <a:r>
              <a:rPr lang="en-US" dirty="0"/>
              <a:t>Data (pre)processing during ingestion</a:t>
            </a:r>
          </a:p>
          <a:p>
            <a:pPr lvl="1"/>
            <a:r>
              <a:rPr lang="en-US" dirty="0"/>
              <a:t>Storage Notifications based on events</a:t>
            </a:r>
          </a:p>
          <a:p>
            <a:r>
              <a:rPr lang="en-US" dirty="0"/>
              <a:t>Smart caching</a:t>
            </a:r>
          </a:p>
          <a:p>
            <a:pPr lvl="1"/>
            <a:r>
              <a:rPr lang="en-US" dirty="0"/>
              <a:t>Transparent access to remote data without the need of a-priori copy</a:t>
            </a:r>
          </a:p>
          <a:p>
            <a:r>
              <a:rPr lang="en-US" dirty="0"/>
              <a:t>Metadata management</a:t>
            </a:r>
          </a:p>
          <a:p>
            <a:r>
              <a:rPr lang="en-US" dirty="0"/>
              <a:t>Data management based on access patterns</a:t>
            </a:r>
          </a:p>
          <a:p>
            <a:pPr lvl="1"/>
            <a:r>
              <a:rPr lang="en-US" dirty="0"/>
              <a:t>Move to ‘glacier-like’ storage unused data, move to fast storage “hot” data</a:t>
            </a:r>
          </a:p>
          <a:p>
            <a:pPr lvl="2"/>
            <a:r>
              <a:rPr lang="en-US" dirty="0"/>
              <a:t>at infrastructure level</a:t>
            </a:r>
          </a:p>
          <a:p>
            <a:r>
              <a:rPr lang="en-US" dirty="0"/>
              <a:t>Sensitive data handling</a:t>
            </a:r>
          </a:p>
          <a:p>
            <a:pPr lvl="1"/>
            <a:r>
              <a:rPr lang="en-US" dirty="0"/>
              <a:t>secure storage and encryption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2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XDC high level architecture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78" y="1056032"/>
            <a:ext cx="7526620" cy="47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XDC Toolbox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9307" y="1233429"/>
            <a:ext cx="11106919" cy="4320175"/>
            <a:chOff x="409307" y="1233429"/>
            <a:chExt cx="11106919" cy="4320175"/>
          </a:xfrm>
        </p:grpSpPr>
        <p:sp>
          <p:nvSpPr>
            <p:cNvPr id="10" name="Pie 9"/>
            <p:cNvSpPr/>
            <p:nvPr/>
          </p:nvSpPr>
          <p:spPr>
            <a:xfrm>
              <a:off x="675773" y="1233429"/>
              <a:ext cx="10840453" cy="4320175"/>
            </a:xfrm>
            <a:prstGeom prst="pie">
              <a:avLst>
                <a:gd name="adj1" fmla="val 9468787"/>
                <a:gd name="adj2" fmla="val 1605169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307" y="138063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3"/>
                  </a:solidFill>
                </a:rPr>
                <a:t>Storage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5773" y="1213117"/>
            <a:ext cx="10840453" cy="5053719"/>
            <a:chOff x="675773" y="1213117"/>
            <a:chExt cx="10840453" cy="5053719"/>
          </a:xfrm>
        </p:grpSpPr>
        <p:sp>
          <p:nvSpPr>
            <p:cNvPr id="9" name="Pie 8"/>
            <p:cNvSpPr/>
            <p:nvPr/>
          </p:nvSpPr>
          <p:spPr>
            <a:xfrm>
              <a:off x="675773" y="1213117"/>
              <a:ext cx="10840453" cy="4320175"/>
            </a:xfrm>
            <a:prstGeom prst="pie">
              <a:avLst>
                <a:gd name="adj1" fmla="val 1242209"/>
                <a:gd name="adj2" fmla="val 946013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6515" y="5620505"/>
              <a:ext cx="2390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3"/>
                  </a:solidFill>
                </a:rPr>
                <a:t>Federation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7779" y="955748"/>
            <a:ext cx="11104913" cy="4593587"/>
            <a:chOff x="677779" y="939706"/>
            <a:chExt cx="11104913" cy="4593587"/>
          </a:xfrm>
        </p:grpSpPr>
        <p:sp>
          <p:nvSpPr>
            <p:cNvPr id="8" name="Pie 7"/>
            <p:cNvSpPr/>
            <p:nvPr/>
          </p:nvSpPr>
          <p:spPr>
            <a:xfrm>
              <a:off x="677779" y="1213118"/>
              <a:ext cx="10840453" cy="4320175"/>
            </a:xfrm>
            <a:prstGeom prst="pie">
              <a:avLst>
                <a:gd name="adj1" fmla="val 15997757"/>
                <a:gd name="adj2" fmla="val 12929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28037" y="939706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3"/>
                  </a:solidFill>
                </a:rPr>
                <a:t>Orchestration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26" y="2273423"/>
            <a:ext cx="2129079" cy="93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48" y="4060031"/>
            <a:ext cx="1826878" cy="1335026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11335" r="9552" b="14864"/>
          <a:stretch/>
        </p:blipFill>
        <p:spPr>
          <a:xfrm>
            <a:off x="7299859" y="3820180"/>
            <a:ext cx="1968501" cy="1018989"/>
          </a:xfrm>
          <a:prstGeom prst="rect">
            <a:avLst/>
          </a:prstGeom>
        </p:spPr>
      </p:pic>
      <p:pic>
        <p:nvPicPr>
          <p:cNvPr id="17" name="Picture 16" descr="dcacheorg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9892" y="870945"/>
            <a:ext cx="1188895" cy="1188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29270" y="1855153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radley Hand" charset="0"/>
                <a:ea typeface="Bradley Hand" charset="0"/>
                <a:cs typeface="Bradley Hand" charset="0"/>
              </a:rPr>
              <a:t>dCache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661210" y="2301988"/>
            <a:ext cx="1467068" cy="1849340"/>
            <a:chOff x="838200" y="2715382"/>
            <a:chExt cx="1467068" cy="18493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39" y="3361713"/>
              <a:ext cx="1203009" cy="12030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8200" y="2715382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INDIGO</a:t>
              </a:r>
            </a:p>
            <a:p>
              <a:pPr algn="ctr"/>
              <a:r>
                <a:rPr lang="en-US" dirty="0"/>
                <a:t>Orchestrator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06791" y="1420591"/>
            <a:ext cx="1452329" cy="1948067"/>
            <a:chOff x="3208421" y="2015150"/>
            <a:chExt cx="1452329" cy="1948067"/>
          </a:xfrm>
        </p:grpSpPr>
        <p:sp>
          <p:nvSpPr>
            <p:cNvPr id="26" name="TextBox 25"/>
            <p:cNvSpPr txBox="1"/>
            <p:nvPr/>
          </p:nvSpPr>
          <p:spPr>
            <a:xfrm>
              <a:off x="3370466" y="201515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Rucio</a:t>
              </a:r>
              <a:endParaRPr lang="en-US" sz="3200" dirty="0"/>
            </a:p>
          </p:txBody>
        </p:sp>
        <p:sp>
          <p:nvSpPr>
            <p:cNvPr id="27" name="Curved Right Arrow 26"/>
            <p:cNvSpPr/>
            <p:nvPr/>
          </p:nvSpPr>
          <p:spPr>
            <a:xfrm>
              <a:off x="3208421" y="2734444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an 27"/>
            <p:cNvSpPr/>
            <p:nvPr/>
          </p:nvSpPr>
          <p:spPr>
            <a:xfrm>
              <a:off x="3743559" y="3038547"/>
              <a:ext cx="486844" cy="538842"/>
            </a:xfrm>
            <a:prstGeom prst="can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rved Right Arrow 28"/>
            <p:cNvSpPr/>
            <p:nvPr/>
          </p:nvSpPr>
          <p:spPr>
            <a:xfrm rot="10800000">
              <a:off x="3986982" y="2648480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10598" y="4112288"/>
            <a:ext cx="138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xRootD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Cache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41156" y="3041356"/>
            <a:ext cx="1233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QoS</a:t>
            </a:r>
            <a:endParaRPr lang="en-US" sz="3200" dirty="0"/>
          </a:p>
          <a:p>
            <a:r>
              <a:rPr lang="en-US" sz="3200" dirty="0"/>
              <a:t>CDMI</a:t>
            </a:r>
          </a:p>
        </p:txBody>
      </p:sp>
      <p:sp>
        <p:nvSpPr>
          <p:cNvPr id="35" name="TextBox 29"/>
          <p:cNvSpPr txBox="1"/>
          <p:nvPr/>
        </p:nvSpPr>
        <p:spPr>
          <a:xfrm>
            <a:off x="3642777" y="3518595"/>
            <a:ext cx="1225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HTTP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Cache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069" y="2630358"/>
            <a:ext cx="1937852" cy="453540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3418356" y="4890288"/>
            <a:ext cx="167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Indigo-IAM</a:t>
            </a:r>
          </a:p>
        </p:txBody>
      </p:sp>
    </p:spTree>
    <p:extLst>
      <p:ext uri="{BB962C8B-B14F-4D97-AF65-F5344CB8AC3E}">
        <p14:creationId xmlns:p14="http://schemas.microsoft.com/office/powerpoint/2010/main" val="274900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07" y="149327"/>
            <a:ext cx="9994557" cy="815975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Control Flow for Orchestration</a:t>
            </a:r>
            <a:br>
              <a:rPr lang="en-US" dirty="0"/>
            </a:br>
            <a:r>
              <a:rPr lang="en-US" dirty="0"/>
              <a:t>and Policy Driven Data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7</a:t>
            </a:fld>
            <a:endParaRPr lang="it-IT" dirty="0"/>
          </a:p>
        </p:txBody>
      </p:sp>
      <p:grpSp>
        <p:nvGrpSpPr>
          <p:cNvPr id="10" name="Group 9"/>
          <p:cNvGrpSpPr/>
          <p:nvPr/>
        </p:nvGrpSpPr>
        <p:grpSpPr>
          <a:xfrm>
            <a:off x="5566320" y="1539026"/>
            <a:ext cx="1452329" cy="1948067"/>
            <a:chOff x="3208421" y="2015150"/>
            <a:chExt cx="1452329" cy="1948067"/>
          </a:xfrm>
        </p:grpSpPr>
        <p:sp>
          <p:nvSpPr>
            <p:cNvPr id="11" name="TextBox 10"/>
            <p:cNvSpPr txBox="1"/>
            <p:nvPr/>
          </p:nvSpPr>
          <p:spPr>
            <a:xfrm>
              <a:off x="3370466" y="201515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Rucio</a:t>
              </a:r>
              <a:endParaRPr lang="en-US" sz="3200" dirty="0"/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3208421" y="2734444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3743559" y="3038547"/>
              <a:ext cx="486844" cy="538842"/>
            </a:xfrm>
            <a:prstGeom prst="can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Right Arrow 13"/>
            <p:cNvSpPr/>
            <p:nvPr/>
          </p:nvSpPr>
          <p:spPr>
            <a:xfrm rot="10800000">
              <a:off x="3986982" y="2648480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89887" y="4357794"/>
            <a:ext cx="4331476" cy="1588861"/>
            <a:chOff x="3356253" y="4525222"/>
            <a:chExt cx="4331476" cy="1588861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5110268" y="2771207"/>
              <a:ext cx="823446" cy="4331476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218" y="5161543"/>
              <a:ext cx="1738308" cy="764035"/>
            </a:xfrm>
            <a:prstGeom prst="rect">
              <a:avLst/>
            </a:prstGeom>
          </p:spPr>
        </p:pic>
        <p:pic>
          <p:nvPicPr>
            <p:cNvPr id="26" name="Picture 25" descr="dcacheorg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3906" y="4925188"/>
              <a:ext cx="1188895" cy="11888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6430" y="5547301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Bradley Hand" charset="0"/>
                  <a:ea typeface="Bradley Hand" charset="0"/>
                  <a:cs typeface="Bradley Hand" charset="0"/>
                </a:rPr>
                <a:t>dCache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63221" y="1614306"/>
            <a:ext cx="4189470" cy="2628114"/>
            <a:chOff x="6431974" y="1614306"/>
            <a:chExt cx="4189470" cy="26281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6" t="11335" r="9552" b="14864"/>
            <a:stretch/>
          </p:blipFill>
          <p:spPr>
            <a:xfrm>
              <a:off x="8652943" y="1614306"/>
              <a:ext cx="1968501" cy="10189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754" y="2907394"/>
              <a:ext cx="1826878" cy="1335026"/>
            </a:xfrm>
            <a:prstGeom prst="rect">
              <a:avLst/>
            </a:prstGeom>
            <a:effectLst>
              <a:softEdge rad="165100"/>
            </a:effectLst>
          </p:spPr>
        </p:pic>
        <p:sp>
          <p:nvSpPr>
            <p:cNvPr id="28" name="Left Brace 27"/>
            <p:cNvSpPr/>
            <p:nvPr/>
          </p:nvSpPr>
          <p:spPr>
            <a:xfrm>
              <a:off x="6431974" y="1764535"/>
              <a:ext cx="823446" cy="2439418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71538" y="1994654"/>
            <a:ext cx="1015345" cy="854538"/>
            <a:chOff x="7189666" y="1994654"/>
            <a:chExt cx="1015345" cy="854538"/>
          </a:xfrm>
        </p:grpSpPr>
        <p:sp>
          <p:nvSpPr>
            <p:cNvPr id="22" name="Right Arrow 21"/>
            <p:cNvSpPr/>
            <p:nvPr/>
          </p:nvSpPr>
          <p:spPr>
            <a:xfrm>
              <a:off x="7248436" y="1994654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9666" y="247986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Control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67391" y="3266492"/>
            <a:ext cx="1608133" cy="797589"/>
            <a:chOff x="7185519" y="3266492"/>
            <a:chExt cx="1608133" cy="797589"/>
          </a:xfrm>
        </p:grpSpPr>
        <p:sp>
          <p:nvSpPr>
            <p:cNvPr id="23" name="Right Arrow 22"/>
            <p:cNvSpPr/>
            <p:nvPr/>
          </p:nvSpPr>
          <p:spPr>
            <a:xfrm rot="10800000">
              <a:off x="7257199" y="3266492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5519" y="3694749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Data Location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27897" y="3744412"/>
            <a:ext cx="1445182" cy="598015"/>
            <a:chOff x="3946025" y="3744412"/>
            <a:chExt cx="1445182" cy="598015"/>
          </a:xfrm>
        </p:grpSpPr>
        <p:sp>
          <p:nvSpPr>
            <p:cNvPr id="29" name="Right Arrow 28"/>
            <p:cNvSpPr/>
            <p:nvPr/>
          </p:nvSpPr>
          <p:spPr>
            <a:xfrm rot="16200000">
              <a:off x="4878366" y="3761663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6025" y="397309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Location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09275" y="3754311"/>
            <a:ext cx="1574977" cy="646331"/>
            <a:chOff x="5527403" y="3754311"/>
            <a:chExt cx="1574977" cy="646331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5510152" y="3785967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3088" y="3754311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Quality of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Storage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17327" y="1689830"/>
            <a:ext cx="3280353" cy="1849340"/>
            <a:chOff x="735455" y="1689830"/>
            <a:chExt cx="3280353" cy="1849340"/>
          </a:xfrm>
        </p:grpSpPr>
        <p:grpSp>
          <p:nvGrpSpPr>
            <p:cNvPr id="7" name="Group 6"/>
            <p:cNvGrpSpPr/>
            <p:nvPr/>
          </p:nvGrpSpPr>
          <p:grpSpPr>
            <a:xfrm>
              <a:off x="2548740" y="1689830"/>
              <a:ext cx="1467068" cy="1849340"/>
              <a:chOff x="838200" y="2715382"/>
              <a:chExt cx="1467068" cy="18493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439" y="3361713"/>
                <a:ext cx="1203009" cy="120300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38200" y="2715382"/>
                <a:ext cx="1467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INDIGO</a:t>
                </a:r>
              </a:p>
              <a:p>
                <a:pPr algn="ctr"/>
                <a:r>
                  <a:rPr lang="en-US" dirty="0"/>
                  <a:t>Orchestrator</a:t>
                </a:r>
              </a:p>
            </p:txBody>
          </p:sp>
        </p:grpSp>
        <p:sp>
          <p:nvSpPr>
            <p:cNvPr id="18" name="Vertical Scroll 17"/>
            <p:cNvSpPr/>
            <p:nvPr/>
          </p:nvSpPr>
          <p:spPr>
            <a:xfrm>
              <a:off x="735455" y="2309186"/>
              <a:ext cx="1319167" cy="844156"/>
            </a:xfrm>
            <a:prstGeom prst="verticalScroll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6683" y="2583809"/>
              <a:ext cx="1221067" cy="40011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TOSCA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35511" y="2581956"/>
              <a:ext cx="513229" cy="37383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6876" y="288921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Control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610501" y="2597998"/>
            <a:ext cx="786063" cy="357788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532" y="5757607"/>
            <a:ext cx="1937852" cy="453540"/>
          </a:xfrm>
          <a:prstGeom prst="rect">
            <a:avLst/>
          </a:prstGeom>
        </p:spPr>
      </p:pic>
      <p:sp>
        <p:nvSpPr>
          <p:cNvPr id="46" name="Left-Right Arrow 18"/>
          <p:cNvSpPr/>
          <p:nvPr/>
        </p:nvSpPr>
        <p:spPr>
          <a:xfrm rot="3538078">
            <a:off x="3803261" y="3872830"/>
            <a:ext cx="963881" cy="388541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0" y="2336161"/>
            <a:ext cx="824901" cy="824901"/>
          </a:xfrm>
          <a:prstGeom prst="rect">
            <a:avLst/>
          </a:prstGeom>
        </p:spPr>
      </p:pic>
      <p:sp>
        <p:nvSpPr>
          <p:cNvPr id="48" name="Right Arrow 19"/>
          <p:cNvSpPr/>
          <p:nvPr/>
        </p:nvSpPr>
        <p:spPr>
          <a:xfrm>
            <a:off x="1002676" y="2635171"/>
            <a:ext cx="513229" cy="37383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07" y="149327"/>
            <a:ext cx="9994557" cy="815975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Control Flow for Orchestration</a:t>
            </a:r>
            <a:br>
              <a:rPr lang="en-US" dirty="0"/>
            </a:br>
            <a:r>
              <a:rPr lang="en-US" dirty="0"/>
              <a:t>and Policy Driven Data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8</a:t>
            </a:fld>
            <a:endParaRPr lang="it-IT" dirty="0"/>
          </a:p>
        </p:txBody>
      </p:sp>
      <p:grpSp>
        <p:nvGrpSpPr>
          <p:cNvPr id="10" name="Group 9"/>
          <p:cNvGrpSpPr/>
          <p:nvPr/>
        </p:nvGrpSpPr>
        <p:grpSpPr>
          <a:xfrm>
            <a:off x="5566320" y="1539026"/>
            <a:ext cx="1452329" cy="1948067"/>
            <a:chOff x="3208421" y="2015150"/>
            <a:chExt cx="1452329" cy="1948067"/>
          </a:xfrm>
        </p:grpSpPr>
        <p:sp>
          <p:nvSpPr>
            <p:cNvPr id="11" name="TextBox 10"/>
            <p:cNvSpPr txBox="1"/>
            <p:nvPr/>
          </p:nvSpPr>
          <p:spPr>
            <a:xfrm>
              <a:off x="3370466" y="201515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Rucio</a:t>
              </a:r>
              <a:endParaRPr lang="en-US" sz="3200" dirty="0"/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3208421" y="2734444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3743559" y="3038547"/>
              <a:ext cx="486844" cy="538842"/>
            </a:xfrm>
            <a:prstGeom prst="can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Right Arrow 13"/>
            <p:cNvSpPr/>
            <p:nvPr/>
          </p:nvSpPr>
          <p:spPr>
            <a:xfrm rot="10800000">
              <a:off x="3986982" y="2648480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89887" y="4357794"/>
            <a:ext cx="4331476" cy="1588861"/>
            <a:chOff x="3356253" y="4525222"/>
            <a:chExt cx="4331476" cy="1588861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5110268" y="2771207"/>
              <a:ext cx="823446" cy="4331476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218" y="5161543"/>
              <a:ext cx="1738308" cy="764035"/>
            </a:xfrm>
            <a:prstGeom prst="rect">
              <a:avLst/>
            </a:prstGeom>
          </p:spPr>
        </p:pic>
        <p:pic>
          <p:nvPicPr>
            <p:cNvPr id="26" name="Picture 25" descr="dcacheorg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3906" y="4925188"/>
              <a:ext cx="1188895" cy="11888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6430" y="5547301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Bradley Hand" charset="0"/>
                  <a:ea typeface="Bradley Hand" charset="0"/>
                  <a:cs typeface="Bradley Hand" charset="0"/>
                </a:rPr>
                <a:t>dCache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63221" y="1614306"/>
            <a:ext cx="4189470" cy="2628114"/>
            <a:chOff x="6431974" y="1614306"/>
            <a:chExt cx="4189470" cy="26281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6" t="11335" r="9552" b="14864"/>
            <a:stretch/>
          </p:blipFill>
          <p:spPr>
            <a:xfrm>
              <a:off x="8652943" y="1614306"/>
              <a:ext cx="1968501" cy="10189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754" y="2907394"/>
              <a:ext cx="1826878" cy="1335026"/>
            </a:xfrm>
            <a:prstGeom prst="rect">
              <a:avLst/>
            </a:prstGeom>
            <a:effectLst>
              <a:softEdge rad="165100"/>
            </a:effectLst>
          </p:spPr>
        </p:pic>
        <p:sp>
          <p:nvSpPr>
            <p:cNvPr id="28" name="Left Brace 27"/>
            <p:cNvSpPr/>
            <p:nvPr/>
          </p:nvSpPr>
          <p:spPr>
            <a:xfrm>
              <a:off x="6431974" y="1764535"/>
              <a:ext cx="823446" cy="2439418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71538" y="1994654"/>
            <a:ext cx="1015345" cy="854538"/>
            <a:chOff x="7189666" y="1994654"/>
            <a:chExt cx="1015345" cy="854538"/>
          </a:xfrm>
        </p:grpSpPr>
        <p:sp>
          <p:nvSpPr>
            <p:cNvPr id="22" name="Right Arrow 21"/>
            <p:cNvSpPr/>
            <p:nvPr/>
          </p:nvSpPr>
          <p:spPr>
            <a:xfrm>
              <a:off x="7248436" y="1994654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9666" y="247986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Control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67391" y="3266492"/>
            <a:ext cx="1608133" cy="797589"/>
            <a:chOff x="7185519" y="3266492"/>
            <a:chExt cx="1608133" cy="797589"/>
          </a:xfrm>
        </p:grpSpPr>
        <p:sp>
          <p:nvSpPr>
            <p:cNvPr id="23" name="Right Arrow 22"/>
            <p:cNvSpPr/>
            <p:nvPr/>
          </p:nvSpPr>
          <p:spPr>
            <a:xfrm rot="10800000">
              <a:off x="7257199" y="3266492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5519" y="3694749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Data Location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27897" y="3744412"/>
            <a:ext cx="1445182" cy="598015"/>
            <a:chOff x="3946025" y="3744412"/>
            <a:chExt cx="1445182" cy="598015"/>
          </a:xfrm>
        </p:grpSpPr>
        <p:sp>
          <p:nvSpPr>
            <p:cNvPr id="29" name="Right Arrow 28"/>
            <p:cNvSpPr/>
            <p:nvPr/>
          </p:nvSpPr>
          <p:spPr>
            <a:xfrm rot="16200000">
              <a:off x="4878366" y="3761663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6025" y="397309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Location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09275" y="3754311"/>
            <a:ext cx="1574977" cy="646331"/>
            <a:chOff x="5527403" y="3754311"/>
            <a:chExt cx="1574977" cy="646331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5510152" y="3785967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3088" y="3754311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Quality of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Storage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17327" y="1689830"/>
            <a:ext cx="3280353" cy="1849340"/>
            <a:chOff x="735455" y="1689830"/>
            <a:chExt cx="3280353" cy="1849340"/>
          </a:xfrm>
        </p:grpSpPr>
        <p:grpSp>
          <p:nvGrpSpPr>
            <p:cNvPr id="7" name="Group 6"/>
            <p:cNvGrpSpPr/>
            <p:nvPr/>
          </p:nvGrpSpPr>
          <p:grpSpPr>
            <a:xfrm>
              <a:off x="2548740" y="1689830"/>
              <a:ext cx="1467068" cy="1849340"/>
              <a:chOff x="838200" y="2715382"/>
              <a:chExt cx="1467068" cy="18493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439" y="3361713"/>
                <a:ext cx="1203009" cy="120300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38200" y="2715382"/>
                <a:ext cx="1467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INDIGO</a:t>
                </a:r>
              </a:p>
              <a:p>
                <a:pPr algn="ctr"/>
                <a:r>
                  <a:rPr lang="en-US" dirty="0"/>
                  <a:t>Orchestrator</a:t>
                </a:r>
              </a:p>
            </p:txBody>
          </p:sp>
        </p:grpSp>
        <p:sp>
          <p:nvSpPr>
            <p:cNvPr id="18" name="Vertical Scroll 17"/>
            <p:cNvSpPr/>
            <p:nvPr/>
          </p:nvSpPr>
          <p:spPr>
            <a:xfrm>
              <a:off x="735455" y="2309186"/>
              <a:ext cx="1319167" cy="844156"/>
            </a:xfrm>
            <a:prstGeom prst="verticalScroll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6683" y="2583809"/>
              <a:ext cx="1221067" cy="40011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TOSCA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35511" y="2581956"/>
              <a:ext cx="513229" cy="37383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6876" y="288921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Control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610501" y="2597998"/>
            <a:ext cx="786063" cy="357788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532" y="5757607"/>
            <a:ext cx="1937852" cy="453540"/>
          </a:xfrm>
          <a:prstGeom prst="rect">
            <a:avLst/>
          </a:prstGeom>
        </p:spPr>
      </p:pic>
      <p:sp>
        <p:nvSpPr>
          <p:cNvPr id="46" name="Left-Right Arrow 18"/>
          <p:cNvSpPr/>
          <p:nvPr/>
        </p:nvSpPr>
        <p:spPr>
          <a:xfrm rot="3538078">
            <a:off x="3803261" y="3872830"/>
            <a:ext cx="963881" cy="388541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18"/>
          <p:cNvSpPr/>
          <p:nvPr/>
        </p:nvSpPr>
        <p:spPr>
          <a:xfrm rot="7465554">
            <a:off x="2798060" y="3900640"/>
            <a:ext cx="963881" cy="383157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564628" y="4236174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PaaS </a:t>
            </a:r>
          </a:p>
          <a:p>
            <a:r>
              <a:rPr lang="en-US" sz="2000" b="1" dirty="0"/>
              <a:t>Orchestration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6" y="4904818"/>
            <a:ext cx="1306329" cy="1306329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0" y="2336161"/>
            <a:ext cx="824901" cy="824901"/>
          </a:xfrm>
          <a:prstGeom prst="rect">
            <a:avLst/>
          </a:prstGeom>
        </p:spPr>
      </p:pic>
      <p:sp>
        <p:nvSpPr>
          <p:cNvPr id="48" name="Right Arrow 19"/>
          <p:cNvSpPr/>
          <p:nvPr/>
        </p:nvSpPr>
        <p:spPr>
          <a:xfrm>
            <a:off x="1002676" y="2635171"/>
            <a:ext cx="513229" cy="37383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0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07" y="149327"/>
            <a:ext cx="9994557" cy="815975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Control Flow for Orchestration</a:t>
            </a:r>
            <a:br>
              <a:rPr lang="en-US" dirty="0"/>
            </a:br>
            <a:r>
              <a:rPr lang="en-US" dirty="0"/>
              <a:t>and Policy Driven Data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9-11/10/2018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D.Cesini</a:t>
            </a:r>
            <a:r>
              <a:rPr lang="en-US" dirty="0"/>
              <a:t> - The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DataCloud</a:t>
            </a:r>
            <a:r>
              <a:rPr lang="en-US" dirty="0"/>
              <a:t> Project – EGI OMB 2018/11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9</a:t>
            </a:fld>
            <a:endParaRPr lang="it-IT" dirty="0"/>
          </a:p>
        </p:txBody>
      </p:sp>
      <p:grpSp>
        <p:nvGrpSpPr>
          <p:cNvPr id="10" name="Group 9"/>
          <p:cNvGrpSpPr/>
          <p:nvPr/>
        </p:nvGrpSpPr>
        <p:grpSpPr>
          <a:xfrm>
            <a:off x="5566320" y="1539026"/>
            <a:ext cx="1452329" cy="1948067"/>
            <a:chOff x="3208421" y="2015150"/>
            <a:chExt cx="1452329" cy="1948067"/>
          </a:xfrm>
        </p:grpSpPr>
        <p:sp>
          <p:nvSpPr>
            <p:cNvPr id="11" name="TextBox 10"/>
            <p:cNvSpPr txBox="1"/>
            <p:nvPr/>
          </p:nvSpPr>
          <p:spPr>
            <a:xfrm>
              <a:off x="3370466" y="201515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Rucio</a:t>
              </a:r>
              <a:endParaRPr lang="en-US" sz="3200" dirty="0"/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3208421" y="2734444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3743559" y="3038547"/>
              <a:ext cx="486844" cy="538842"/>
            </a:xfrm>
            <a:prstGeom prst="can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Right Arrow 13"/>
            <p:cNvSpPr/>
            <p:nvPr/>
          </p:nvSpPr>
          <p:spPr>
            <a:xfrm rot="10800000">
              <a:off x="3986982" y="2648480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89887" y="4357794"/>
            <a:ext cx="4331476" cy="1588861"/>
            <a:chOff x="3356253" y="4525222"/>
            <a:chExt cx="4331476" cy="1588861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5110268" y="2771207"/>
              <a:ext cx="823446" cy="4331476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218" y="5161543"/>
              <a:ext cx="1738308" cy="764035"/>
            </a:xfrm>
            <a:prstGeom prst="rect">
              <a:avLst/>
            </a:prstGeom>
          </p:spPr>
        </p:pic>
        <p:pic>
          <p:nvPicPr>
            <p:cNvPr id="26" name="Picture 25" descr="dcacheorg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3906" y="4925188"/>
              <a:ext cx="1188895" cy="11888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6430" y="5547301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Bradley Hand" charset="0"/>
                  <a:ea typeface="Bradley Hand" charset="0"/>
                  <a:cs typeface="Bradley Hand" charset="0"/>
                </a:rPr>
                <a:t>dCache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63221" y="1614306"/>
            <a:ext cx="4189470" cy="2628114"/>
            <a:chOff x="6431974" y="1614306"/>
            <a:chExt cx="4189470" cy="26281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6" t="11335" r="9552" b="14864"/>
            <a:stretch/>
          </p:blipFill>
          <p:spPr>
            <a:xfrm>
              <a:off x="8652943" y="1614306"/>
              <a:ext cx="1968501" cy="10189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754" y="2907394"/>
              <a:ext cx="1826878" cy="1335026"/>
            </a:xfrm>
            <a:prstGeom prst="rect">
              <a:avLst/>
            </a:prstGeom>
            <a:effectLst>
              <a:softEdge rad="165100"/>
            </a:effectLst>
          </p:spPr>
        </p:pic>
        <p:sp>
          <p:nvSpPr>
            <p:cNvPr id="28" name="Left Brace 27"/>
            <p:cNvSpPr/>
            <p:nvPr/>
          </p:nvSpPr>
          <p:spPr>
            <a:xfrm>
              <a:off x="6431974" y="1764535"/>
              <a:ext cx="823446" cy="2439418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71538" y="1994654"/>
            <a:ext cx="1015345" cy="854538"/>
            <a:chOff x="7189666" y="1994654"/>
            <a:chExt cx="1015345" cy="854538"/>
          </a:xfrm>
        </p:grpSpPr>
        <p:sp>
          <p:nvSpPr>
            <p:cNvPr id="22" name="Right Arrow 21"/>
            <p:cNvSpPr/>
            <p:nvPr/>
          </p:nvSpPr>
          <p:spPr>
            <a:xfrm>
              <a:off x="7248436" y="1994654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9666" y="247986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Control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67391" y="3266492"/>
            <a:ext cx="1608133" cy="797589"/>
            <a:chOff x="7185519" y="3266492"/>
            <a:chExt cx="1608133" cy="797589"/>
          </a:xfrm>
        </p:grpSpPr>
        <p:sp>
          <p:nvSpPr>
            <p:cNvPr id="23" name="Right Arrow 22"/>
            <p:cNvSpPr/>
            <p:nvPr/>
          </p:nvSpPr>
          <p:spPr>
            <a:xfrm rot="10800000">
              <a:off x="7257199" y="3266492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5519" y="3694749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Data Location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27897" y="3744412"/>
            <a:ext cx="1445182" cy="598015"/>
            <a:chOff x="3946025" y="3744412"/>
            <a:chExt cx="1445182" cy="598015"/>
          </a:xfrm>
        </p:grpSpPr>
        <p:sp>
          <p:nvSpPr>
            <p:cNvPr id="29" name="Right Arrow 28"/>
            <p:cNvSpPr/>
            <p:nvPr/>
          </p:nvSpPr>
          <p:spPr>
            <a:xfrm rot="16200000">
              <a:off x="4878366" y="3761663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6025" y="397309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Location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09275" y="3754311"/>
            <a:ext cx="1574977" cy="646331"/>
            <a:chOff x="5527403" y="3754311"/>
            <a:chExt cx="1574977" cy="646331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5510152" y="3785967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3088" y="3754311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Quality of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Storage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17327" y="1689830"/>
            <a:ext cx="3280353" cy="1849340"/>
            <a:chOff x="735455" y="1689830"/>
            <a:chExt cx="3280353" cy="1849340"/>
          </a:xfrm>
        </p:grpSpPr>
        <p:grpSp>
          <p:nvGrpSpPr>
            <p:cNvPr id="7" name="Group 6"/>
            <p:cNvGrpSpPr/>
            <p:nvPr/>
          </p:nvGrpSpPr>
          <p:grpSpPr>
            <a:xfrm>
              <a:off x="2548740" y="1689830"/>
              <a:ext cx="1467068" cy="1849340"/>
              <a:chOff x="838200" y="2715382"/>
              <a:chExt cx="1467068" cy="18493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439" y="3361713"/>
                <a:ext cx="1203009" cy="120300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38200" y="2715382"/>
                <a:ext cx="1467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INDIGO</a:t>
                </a:r>
              </a:p>
              <a:p>
                <a:pPr algn="ctr"/>
                <a:r>
                  <a:rPr lang="en-US" dirty="0"/>
                  <a:t>Orchestrator</a:t>
                </a:r>
              </a:p>
            </p:txBody>
          </p:sp>
        </p:grpSp>
        <p:sp>
          <p:nvSpPr>
            <p:cNvPr id="18" name="Vertical Scroll 17"/>
            <p:cNvSpPr/>
            <p:nvPr/>
          </p:nvSpPr>
          <p:spPr>
            <a:xfrm>
              <a:off x="735455" y="2309186"/>
              <a:ext cx="1319167" cy="844156"/>
            </a:xfrm>
            <a:prstGeom prst="verticalScroll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6683" y="2583809"/>
              <a:ext cx="1221067" cy="40011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TOSCA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35511" y="2581956"/>
              <a:ext cx="513229" cy="37383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6876" y="288921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Control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610501" y="2597998"/>
            <a:ext cx="786063" cy="357788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532" y="5757607"/>
            <a:ext cx="1937852" cy="453540"/>
          </a:xfrm>
          <a:prstGeom prst="rect">
            <a:avLst/>
          </a:prstGeom>
        </p:spPr>
      </p:pic>
      <p:sp>
        <p:nvSpPr>
          <p:cNvPr id="46" name="Left-Right Arrow 18"/>
          <p:cNvSpPr/>
          <p:nvPr/>
        </p:nvSpPr>
        <p:spPr>
          <a:xfrm rot="3538078">
            <a:off x="3803261" y="3872830"/>
            <a:ext cx="963881" cy="388541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18"/>
          <p:cNvSpPr/>
          <p:nvPr/>
        </p:nvSpPr>
        <p:spPr>
          <a:xfrm rot="7465554">
            <a:off x="2798060" y="3900640"/>
            <a:ext cx="963881" cy="383157"/>
          </a:xfrm>
          <a:prstGeom prst="left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564628" y="4236174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PaaS </a:t>
            </a:r>
          </a:p>
          <a:p>
            <a:r>
              <a:rPr lang="en-US" sz="2000" b="1" dirty="0"/>
              <a:t>Orchestration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6" y="4904818"/>
            <a:ext cx="1306329" cy="1306329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0" y="2336161"/>
            <a:ext cx="824901" cy="824901"/>
          </a:xfrm>
          <a:prstGeom prst="rect">
            <a:avLst/>
          </a:prstGeom>
        </p:spPr>
      </p:pic>
      <p:sp>
        <p:nvSpPr>
          <p:cNvPr id="48" name="Right Arrow 19"/>
          <p:cNvSpPr/>
          <p:nvPr/>
        </p:nvSpPr>
        <p:spPr>
          <a:xfrm>
            <a:off x="1002676" y="2635171"/>
            <a:ext cx="513229" cy="37383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7628" y="4917196"/>
            <a:ext cx="1217544" cy="1217544"/>
          </a:xfrm>
          <a:prstGeom prst="rect">
            <a:avLst/>
          </a:prstGeom>
        </p:spPr>
      </p:pic>
      <p:sp>
        <p:nvSpPr>
          <p:cNvPr id="50" name="Right Arrow 19"/>
          <p:cNvSpPr/>
          <p:nvPr/>
        </p:nvSpPr>
        <p:spPr>
          <a:xfrm flipH="1">
            <a:off x="9058806" y="5352207"/>
            <a:ext cx="513229" cy="37383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82" y="3330202"/>
            <a:ext cx="1478818" cy="14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327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XDC">
      <a:dk1>
        <a:srgbClr val="4472C4"/>
      </a:dk1>
      <a:lt1>
        <a:srgbClr val="FFFFFF"/>
      </a:lt1>
      <a:dk2>
        <a:srgbClr val="ED7D31"/>
      </a:dk2>
      <a:lt2>
        <a:srgbClr val="FFFFFF"/>
      </a:lt2>
      <a:accent1>
        <a:srgbClr val="4472C4"/>
      </a:accent1>
      <a:accent2>
        <a:srgbClr val="ED7D31"/>
      </a:accent2>
      <a:accent3>
        <a:srgbClr val="757070"/>
      </a:accent3>
      <a:accent4>
        <a:srgbClr val="FFC000"/>
      </a:accent4>
      <a:accent5>
        <a:srgbClr val="002060"/>
      </a:accent5>
      <a:accent6>
        <a:srgbClr val="5F32C2"/>
      </a:accent6>
      <a:hlink>
        <a:srgbClr val="002060"/>
      </a:hlink>
      <a:folHlink>
        <a:srgbClr val="757070"/>
      </a:folHlink>
    </a:clrScheme>
    <a:fontScheme name="Personalizzat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dc_slide_template" id="{88DE0E21-2D1C-4B1E-A829-38C67D5F2308}" vid="{C7771002-1357-4CBE-A892-D7D86C2D322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xdc_ppt_template</Template>
  <TotalTime>33386</TotalTime>
  <Words>1099</Words>
  <Application>Microsoft Macintosh PowerPoint</Application>
  <PresentationFormat>Widescreen</PresentationFormat>
  <Paragraphs>255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Bradley Hand</vt:lpstr>
      <vt:lpstr>Calibri</vt:lpstr>
      <vt:lpstr>Nunito</vt:lpstr>
      <vt:lpstr>Personalizza struttura</vt:lpstr>
      <vt:lpstr>The eXtreme-DataCloud project</vt:lpstr>
      <vt:lpstr>XDC Consortium</vt:lpstr>
      <vt:lpstr>XDC Use cases</vt:lpstr>
      <vt:lpstr>XDC Technical Topics</vt:lpstr>
      <vt:lpstr>XDC high level architecture</vt:lpstr>
      <vt:lpstr>XDC Toolbox</vt:lpstr>
      <vt:lpstr>Expected Control Flow for Orchestration and Policy Driven Data Management</vt:lpstr>
      <vt:lpstr>Expected Control Flow for Orchestration and Policy Driven Data Management</vt:lpstr>
      <vt:lpstr>Expected Control Flow for Orchestration and Policy Driven Data Management</vt:lpstr>
      <vt:lpstr>INDIGO Orchestrator Overview</vt:lpstr>
      <vt:lpstr>PowerPoint Presentation</vt:lpstr>
      <vt:lpstr>XDC – Release 1</vt:lpstr>
      <vt:lpstr>XDC Contacts</vt:lpstr>
    </vt:vector>
  </TitlesOfParts>
  <Company>INFN-CNAF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Costantini</dc:creator>
  <cp:lastModifiedBy>Baptiste Grenier</cp:lastModifiedBy>
  <cp:revision>208</cp:revision>
  <cp:lastPrinted>2018-11-15T07:08:27Z</cp:lastPrinted>
  <dcterms:created xsi:type="dcterms:W3CDTF">2018-01-11T08:53:37Z</dcterms:created>
  <dcterms:modified xsi:type="dcterms:W3CDTF">2018-11-15T08:48:45Z</dcterms:modified>
</cp:coreProperties>
</file>