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0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/>
                <a:cs typeface="+mn-cs"/>
              </a:defRPr>
            </a:lvl1pPr>
          </a:lstStyle>
          <a:p>
            <a:pPr>
              <a:defRPr/>
            </a:pPr>
            <a:fld id="{996BB258-9851-E641-8B3D-38C90F79B456}" type="datetimeFigureOut">
              <a:rPr lang="en-US"/>
              <a:pPr>
                <a:defRPr/>
              </a:pPr>
              <a:t>5/16/11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/>
                <a:cs typeface="+mn-cs"/>
              </a:defRPr>
            </a:lvl1pPr>
          </a:lstStyle>
          <a:p>
            <a:pPr>
              <a:defRPr/>
            </a:pPr>
            <a:fld id="{ABFFA396-B61A-E44F-B21D-8E6EAC46A0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094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  <a:cs typeface="+mn-cs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GB" sz="3200" b="1" dirty="0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EGI-</a:t>
              </a:r>
              <a:r>
                <a:rPr lang="en-GB" sz="3200" b="1" dirty="0" err="1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InSPIRE</a:t>
              </a:r>
              <a:endParaRPr lang="en-GB" sz="3200" b="1" dirty="0" smtClean="0">
                <a:solidFill>
                  <a:srgbClr val="FFFFFF"/>
                </a:solidFill>
                <a:ea typeface="SimSun" charset="0"/>
                <a:cs typeface="Arial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  <a:cs typeface="SimSun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  <a:cs typeface="SimSun" charset="0"/>
              </a:rPr>
              <a:t>EGI-InSPIRE RI-261323</a:t>
            </a:r>
          </a:p>
        </p:txBody>
      </p:sp>
      <p:pic>
        <p:nvPicPr>
          <p:cNvPr id="16" name="Picture 2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825" y="5661025"/>
            <a:ext cx="73183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ADB0-AA64-5843-A3D2-BFDDA2AEB278}" type="datetime1">
              <a:rPr lang="en-US"/>
              <a:pPr>
                <a:defRPr/>
              </a:pPr>
              <a:t>5/16/11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8591E-B207-A145-9896-427EBDE5F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60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BD5F8-DC9F-E746-A0BA-BD1F821A6753}" type="datetimeFigureOut">
              <a:rPr lang="en-US"/>
              <a:pPr>
                <a:defRPr/>
              </a:pPr>
              <a:t>5/16/11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613FF-1FBA-0C4E-B8D5-C0EEB0110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6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528F3-1329-A54C-AD5E-2058E90B6B62}" type="datetimeFigureOut">
              <a:rPr lang="en-US"/>
              <a:pPr>
                <a:defRPr/>
              </a:pPr>
              <a:t>5/16/11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1E3CA-6EC3-5045-B82A-F1B8D1E7A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70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  <a:cs typeface="+mn-cs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0847BB70-02B0-AF43-A238-E317E075A1A7}" type="datetimeFigureOut">
              <a:rPr lang="en-US"/>
              <a:pPr>
                <a:defRPr/>
              </a:pPr>
              <a:t>5/16/11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C652081D-48C6-804A-9DBA-C0EB7AFF4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  <a:cs typeface="SimSun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  <a:cs typeface="SimSun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8" r:id="rId2"/>
    <p:sldLayoutId id="2147483669" r:id="rId3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egi.eu/wiki/DraftSiteCert" TargetMode="External"/><Relationship Id="rId3" Type="http://schemas.openxmlformats.org/officeDocument/2006/relationships/hyperlink" Target="https://rt.egi.eu/rt/Ticket/Display.html?id=1527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</a:rPr>
              <a:t>Resource Centre registration and certification procedure </a:t>
            </a:r>
            <a:endParaRPr lang="en-GB" dirty="0">
              <a:latin typeface="Arial" charset="0"/>
            </a:endParaRPr>
          </a:p>
        </p:txBody>
      </p:sp>
      <p:sp>
        <p:nvSpPr>
          <p:cNvPr id="6146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r>
              <a:rPr lang="en-GB" sz="1800" dirty="0" smtClean="0">
                <a:latin typeface="Arial" charset="0"/>
              </a:rPr>
              <a:t>Peter Solagna </a:t>
            </a:r>
            <a:r>
              <a:rPr lang="en-GB" sz="1800" dirty="0" err="1" smtClean="0">
                <a:latin typeface="Arial" charset="0"/>
              </a:rPr>
              <a:t>EGI.eu</a:t>
            </a:r>
            <a:endParaRPr lang="en-GB" sz="1800" dirty="0">
              <a:latin typeface="Arial" charset="0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F27A706-688D-264C-85B0-4BEFD0F9151F}" type="datetime1">
              <a:rPr lang="en-US" sz="1200">
                <a:solidFill>
                  <a:schemeClr val="bg1"/>
                </a:solidFill>
                <a:cs typeface="Arial" charset="0"/>
              </a:rPr>
              <a:pPr eaLnBrk="1" hangingPunct="1"/>
              <a:t>5/16/11</a:t>
            </a:fld>
            <a:endParaRPr lang="en-US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148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D44A65-8C46-B940-AD82-FCB627361A3E}" type="slidenum">
              <a:rPr lang="en-US" sz="1200">
                <a:solidFill>
                  <a:schemeClr val="bg1"/>
                </a:solidFill>
                <a:cs typeface="Arial" charset="0"/>
              </a:rPr>
              <a:pPr eaLnBrk="1" hangingPunct="1"/>
              <a:t>1</a:t>
            </a:fld>
            <a:endParaRPr lang="en-US" sz="120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draft procedure on wiki is available </a:t>
            </a:r>
            <a:r>
              <a:rPr lang="en-US" dirty="0" smtClean="0">
                <a:hlinkClick r:id="rId2"/>
              </a:rPr>
              <a:t>here</a:t>
            </a:r>
            <a:endParaRPr lang="en-US" dirty="0" smtClean="0"/>
          </a:p>
          <a:p>
            <a:r>
              <a:rPr lang="en-US" dirty="0" smtClean="0"/>
              <a:t>Review process </a:t>
            </a:r>
            <a:r>
              <a:rPr lang="en-US" dirty="0" smtClean="0"/>
              <a:t>has begun </a:t>
            </a:r>
            <a:r>
              <a:rPr lang="en-US" dirty="0" smtClean="0"/>
              <a:t>in March</a:t>
            </a:r>
          </a:p>
          <a:p>
            <a:pPr lvl="1"/>
            <a:r>
              <a:rPr lang="en-US" dirty="0" smtClean="0"/>
              <a:t>RT </a:t>
            </a:r>
            <a:r>
              <a:rPr lang="en-US" dirty="0" smtClean="0">
                <a:hlinkClick r:id="rId3"/>
              </a:rPr>
              <a:t>ticket</a:t>
            </a:r>
            <a:r>
              <a:rPr lang="en-US" dirty="0" smtClean="0"/>
              <a:t> for the tracking of review process</a:t>
            </a:r>
          </a:p>
          <a:p>
            <a:r>
              <a:rPr lang="en-US" dirty="0" smtClean="0"/>
              <a:t>Last changes last week, following the reviewers suggestions</a:t>
            </a:r>
          </a:p>
          <a:p>
            <a:pPr lvl="1"/>
            <a:r>
              <a:rPr lang="en-US" dirty="0" smtClean="0"/>
              <a:t>Not substantial changes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718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changes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052736"/>
            <a:ext cx="8075612" cy="5544616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sz="3400" dirty="0" smtClean="0"/>
              <a:t>Introduction:</a:t>
            </a:r>
          </a:p>
          <a:p>
            <a:pPr lvl="1"/>
            <a:r>
              <a:rPr lang="en-US" sz="3000" dirty="0" smtClean="0"/>
              <a:t>Edited/</a:t>
            </a:r>
            <a:r>
              <a:rPr lang="en-US" sz="3000" dirty="0" err="1" smtClean="0"/>
              <a:t>semplified</a:t>
            </a:r>
            <a:r>
              <a:rPr lang="en-US" sz="3000" dirty="0" smtClean="0"/>
              <a:t> the last part of the paragraph.</a:t>
            </a:r>
          </a:p>
          <a:p>
            <a:r>
              <a:rPr lang="en-US" sz="3400" dirty="0" smtClean="0"/>
              <a:t>Site statuses</a:t>
            </a:r>
            <a:r>
              <a:rPr lang="en-US" sz="3400" b="1" dirty="0" smtClean="0"/>
              <a:t>:</a:t>
            </a:r>
          </a:p>
          <a:p>
            <a:pPr lvl="1"/>
            <a:r>
              <a:rPr lang="en-US" dirty="0" smtClean="0"/>
              <a:t>GOCDB </a:t>
            </a:r>
            <a:r>
              <a:rPr lang="en-US" dirty="0" smtClean="0"/>
              <a:t>definition should change to be in line with the procedure:</a:t>
            </a:r>
          </a:p>
          <a:p>
            <a:pPr lvl="2"/>
            <a:r>
              <a:rPr lang="en-US" dirty="0"/>
              <a:t>"</a:t>
            </a:r>
            <a:r>
              <a:rPr lang="en-US" dirty="0">
                <a:solidFill>
                  <a:srgbClr val="0000FF"/>
                </a:solidFill>
              </a:rPr>
              <a:t>Candidate</a:t>
            </a:r>
            <a:r>
              <a:rPr lang="en-US" dirty="0"/>
              <a:t>: the Resource Centre is in under registration according </a:t>
            </a:r>
            <a:r>
              <a:rPr lang="en-US" dirty="0" smtClean="0"/>
              <a:t>to the </a:t>
            </a:r>
            <a:r>
              <a:rPr lang="en-US" dirty="0"/>
              <a:t>registration process described in the RC registration</a:t>
            </a:r>
            <a:br>
              <a:rPr lang="en-US" dirty="0"/>
            </a:br>
            <a:r>
              <a:rPr lang="en-US" dirty="0"/>
              <a:t>certification </a:t>
            </a:r>
            <a:r>
              <a:rPr lang="en-US" dirty="0" smtClean="0"/>
              <a:t>procedure”</a:t>
            </a:r>
          </a:p>
          <a:p>
            <a:pPr lvl="3"/>
            <a:r>
              <a:rPr lang="en-US" dirty="0" smtClean="0"/>
              <a:t>Was</a:t>
            </a:r>
            <a:r>
              <a:rPr lang="en-US" dirty="0"/>
              <a:t>: “the site has just been added to GOCDB and information is still not complete</a:t>
            </a:r>
            <a:r>
              <a:rPr lang="en-US" dirty="0" smtClean="0"/>
              <a:t>.”</a:t>
            </a:r>
          </a:p>
          <a:p>
            <a:pPr lvl="2"/>
            <a:r>
              <a:rPr lang="en-US" dirty="0" smtClean="0"/>
              <a:t>“</a:t>
            </a:r>
            <a:r>
              <a:rPr lang="en-US" dirty="0" smtClean="0">
                <a:solidFill>
                  <a:srgbClr val="0000FF"/>
                </a:solidFill>
              </a:rPr>
              <a:t>Uncertified</a:t>
            </a:r>
            <a:r>
              <a:rPr lang="en-US" dirty="0"/>
              <a:t>: the Resource </a:t>
            </a:r>
            <a:r>
              <a:rPr lang="en-US" dirty="0" smtClean="0"/>
              <a:t>Centre successfully </a:t>
            </a:r>
            <a:r>
              <a:rPr lang="en-US" dirty="0"/>
              <a:t>terminated </a:t>
            </a:r>
            <a:r>
              <a:rPr lang="en-US" dirty="0" smtClean="0"/>
              <a:t>the registration </a:t>
            </a:r>
            <a:r>
              <a:rPr lang="en-US" dirty="0"/>
              <a:t>procedure, and is under </a:t>
            </a:r>
            <a:r>
              <a:rPr lang="en-US" dirty="0" smtClean="0"/>
              <a:t>certification”</a:t>
            </a:r>
          </a:p>
          <a:p>
            <a:pPr lvl="3"/>
            <a:r>
              <a:rPr lang="en-US" dirty="0"/>
              <a:t>Was: “site information has been validated by the </a:t>
            </a:r>
            <a:r>
              <a:rPr lang="en-US" dirty="0" smtClean="0"/>
              <a:t>ROC”</a:t>
            </a:r>
          </a:p>
          <a:p>
            <a:pPr lvl="1"/>
            <a:r>
              <a:rPr lang="en-US" dirty="0" smtClean="0"/>
              <a:t>Added a </a:t>
            </a:r>
            <a:r>
              <a:rPr lang="en-US" dirty="0" smtClean="0"/>
              <a:t>constraint on the </a:t>
            </a:r>
            <a:r>
              <a:rPr lang="en-US" dirty="0" smtClean="0"/>
              <a:t>duration of Uncertified, Candidate and Suspended statuses:</a:t>
            </a:r>
          </a:p>
          <a:p>
            <a:pPr lvl="2"/>
            <a:r>
              <a:rPr lang="en-US" dirty="0" smtClean="0"/>
              <a:t>A site can stay in that status for </a:t>
            </a:r>
            <a:r>
              <a:rPr lang="en-US" dirty="0" smtClean="0">
                <a:solidFill>
                  <a:srgbClr val="0000FF"/>
                </a:solidFill>
              </a:rPr>
              <a:t>no more than two months</a:t>
            </a:r>
          </a:p>
          <a:p>
            <a:pPr lvl="2"/>
            <a:r>
              <a:rPr lang="en-US" dirty="0" smtClean="0"/>
              <a:t>If after that period the site status has not changed the Resource Centre </a:t>
            </a:r>
            <a:r>
              <a:rPr lang="en-US" i="1" dirty="0" smtClean="0">
                <a:solidFill>
                  <a:srgbClr val="0000FF"/>
                </a:solidFill>
              </a:rPr>
              <a:t>should</a:t>
            </a:r>
            <a:r>
              <a:rPr lang="en-US" dirty="0" smtClean="0">
                <a:solidFill>
                  <a:srgbClr val="0000FF"/>
                </a:solidFill>
              </a:rPr>
              <a:t> be deleted from </a:t>
            </a:r>
            <a:r>
              <a:rPr lang="en-US" dirty="0" smtClean="0">
                <a:solidFill>
                  <a:srgbClr val="0000FF"/>
                </a:solidFill>
              </a:rPr>
              <a:t>GOCDB </a:t>
            </a:r>
            <a:r>
              <a:rPr lang="en-US" dirty="0" smtClean="0"/>
              <a:t>(Depending on the previous topic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38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changes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075612" cy="525658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In the requirements #1:</a:t>
            </a:r>
          </a:p>
          <a:p>
            <a:pPr lvl="1" algn="just"/>
            <a:r>
              <a:rPr lang="en-US" sz="2300" dirty="0"/>
              <a:t>Changed: "</a:t>
            </a:r>
            <a:r>
              <a:rPr lang="en-US" sz="2300" i="1" dirty="0"/>
              <a:t>If there is no suitable provider for your country, it may be that the an Operations Centre MUST first be created</a:t>
            </a:r>
            <a:r>
              <a:rPr lang="en-US" sz="2300" dirty="0"/>
              <a:t>."  with "</a:t>
            </a:r>
            <a:r>
              <a:rPr lang="en-US" sz="2300" i="1" dirty="0">
                <a:solidFill>
                  <a:srgbClr val="0000FF"/>
                </a:solidFill>
              </a:rPr>
              <a:t>If a provider is not yet available for your country, then an alternative existing Operations Centre can be contacted.</a:t>
            </a:r>
            <a:r>
              <a:rPr lang="en-US" sz="2300" dirty="0"/>
              <a:t>”</a:t>
            </a:r>
          </a:p>
          <a:p>
            <a:r>
              <a:rPr lang="en-US" dirty="0" smtClean="0"/>
              <a:t>Step #6 registration procedure</a:t>
            </a:r>
          </a:p>
          <a:p>
            <a:pPr lvl="1" algn="just"/>
            <a:r>
              <a:rPr lang="en-US" dirty="0"/>
              <a:t>Check that contacts </a:t>
            </a:r>
            <a:r>
              <a:rPr lang="en-US" dirty="0" smtClean="0"/>
              <a:t>receive emails.. ..</a:t>
            </a:r>
            <a:r>
              <a:rPr lang="en-US" i="1" dirty="0" smtClean="0">
                <a:solidFill>
                  <a:srgbClr val="0000FF"/>
                </a:solidFill>
              </a:rPr>
              <a:t>Site </a:t>
            </a:r>
            <a:r>
              <a:rPr lang="en-US" i="1" dirty="0">
                <a:solidFill>
                  <a:srgbClr val="0000FF"/>
                </a:solidFill>
              </a:rPr>
              <a:t>administrator MUST reply to the test email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smtClean="0"/>
              <a:t>In this way the responsiveness of the Site Administrator is tested</a:t>
            </a:r>
          </a:p>
          <a:p>
            <a:pPr lvl="1" algn="just"/>
            <a:r>
              <a:rPr lang="en-US" i="1" dirty="0"/>
              <a:t>Check domain names </a:t>
            </a:r>
            <a:r>
              <a:rPr lang="en-US" i="1" dirty="0">
                <a:solidFill>
                  <a:srgbClr val="0000FF"/>
                </a:solidFill>
              </a:rPr>
              <a:t>and forward and reverse </a:t>
            </a:r>
            <a:r>
              <a:rPr lang="en-US" i="1" dirty="0"/>
              <a:t>DNS</a:t>
            </a:r>
            <a:r>
              <a:rPr lang="en-US" dirty="0"/>
              <a:t>.</a:t>
            </a:r>
          </a:p>
          <a:p>
            <a:r>
              <a:rPr lang="en-US" dirty="0" smtClean="0"/>
              <a:t>#7 certification procedure:</a:t>
            </a:r>
          </a:p>
          <a:p>
            <a:pPr lvl="1" algn="just"/>
            <a:r>
              <a:rPr lang="en-US" sz="2300" i="1" dirty="0"/>
              <a:t>If all preliminary tests are passed for 3 consecutive calendar days, declare </a:t>
            </a:r>
            <a:r>
              <a:rPr lang="en-US" sz="2300" i="1" dirty="0">
                <a:solidFill>
                  <a:srgbClr val="0000FF"/>
                </a:solidFill>
              </a:rPr>
              <a:t>an initial maintenance downtime of at least two days</a:t>
            </a:r>
            <a:r>
              <a:rPr lang="en-US" sz="2300" i="1" dirty="0"/>
              <a:t> and switch the Resource Centre status to Certified. This ensures that Resource Centre will appear in NAGIOS and GSTAT</a:t>
            </a:r>
            <a:r>
              <a:rPr lang="en-US" sz="1900" i="1" dirty="0"/>
              <a:t>. </a:t>
            </a:r>
            <a:endParaRPr lang="en-US" sz="1900" i="1" dirty="0" smtClean="0"/>
          </a:p>
          <a:p>
            <a:pPr lvl="1" algn="just"/>
            <a:r>
              <a:rPr lang="en-US" dirty="0" smtClean="0"/>
              <a:t>Added a guideline for the downtime duration</a:t>
            </a:r>
          </a:p>
          <a:p>
            <a:pPr algn="just"/>
            <a:r>
              <a:rPr lang="en-US" dirty="0" smtClean="0"/>
              <a:t>Step #10 cert procedure is now #4:</a:t>
            </a:r>
          </a:p>
          <a:p>
            <a:pPr lvl="1" algn="just"/>
            <a:r>
              <a:rPr lang="en-US" sz="2300" i="1" dirty="0"/>
              <a:t>Add Resource Centre </a:t>
            </a:r>
            <a:r>
              <a:rPr lang="en-US" sz="2300" i="1" dirty="0" smtClean="0"/>
              <a:t>contact information </a:t>
            </a:r>
            <a:r>
              <a:rPr lang="en-US" sz="2300" i="1" dirty="0"/>
              <a:t>to any regional mailing list and provide access </a:t>
            </a:r>
            <a:r>
              <a:rPr lang="en-US" sz="2300" i="1" dirty="0" smtClean="0"/>
              <a:t>to regional </a:t>
            </a:r>
            <a:r>
              <a:rPr lang="en-US" sz="2300" i="1" dirty="0"/>
              <a:t>tools as </a:t>
            </a:r>
            <a:r>
              <a:rPr lang="en-US" sz="2300" i="1" dirty="0" smtClean="0"/>
              <a:t>required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5664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Approve?</a:t>
            </a:r>
            <a:endParaRPr lang="en-US" dirty="0"/>
          </a:p>
        </p:txBody>
      </p:sp>
      <p:pic>
        <p:nvPicPr>
          <p:cNvPr id="4" name="Picture 3" descr="2135057566_cf5b1bba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63" y="1052736"/>
            <a:ext cx="7022075" cy="526655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123728" y="2129654"/>
            <a:ext cx="432048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0" b="1" dirty="0" smtClean="0">
                <a:ln w="57150" cmpd="sng">
                  <a:solidFill>
                    <a:srgbClr val="CCFF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r>
              <a:rPr lang="en-US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2540703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EGI">
      <a:dk1>
        <a:srgbClr val="000000"/>
      </a:dk1>
      <a:lt1>
        <a:srgbClr val="FFFFFF"/>
      </a:lt1>
      <a:dk2>
        <a:srgbClr val="0067B1"/>
      </a:dk2>
      <a:lt2>
        <a:srgbClr val="999999"/>
      </a:lt2>
      <a:accent1>
        <a:srgbClr val="0067B1"/>
      </a:accent1>
      <a:accent2>
        <a:srgbClr val="C87100"/>
      </a:accent2>
      <a:accent3>
        <a:srgbClr val="4C4C4C"/>
      </a:accent3>
      <a:accent4>
        <a:srgbClr val="808080"/>
      </a:accent4>
      <a:accent5>
        <a:srgbClr val="999999"/>
      </a:accent5>
      <a:accent6>
        <a:srgbClr val="B3B3B3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</Template>
  <TotalTime>482</TotalTime>
  <Words>139</Words>
  <Application>Microsoft Macintosh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EGI-InSPIRE-Slide-Template_v4</vt:lpstr>
      <vt:lpstr>Resource Centre registration and certification procedure </vt:lpstr>
      <vt:lpstr>Overview</vt:lpstr>
      <vt:lpstr>Major changes (1)</vt:lpstr>
      <vt:lpstr>Major changes (2)</vt:lpstr>
      <vt:lpstr>Approve?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p s</cp:lastModifiedBy>
  <cp:revision>51</cp:revision>
  <dcterms:created xsi:type="dcterms:W3CDTF">2010-09-03T12:01:03Z</dcterms:created>
  <dcterms:modified xsi:type="dcterms:W3CDTF">2011-05-16T20:35:56Z</dcterms:modified>
</cp:coreProperties>
</file>