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/>
                <a:cs typeface="+mn-cs"/>
              </a:defRPr>
            </a:lvl1pPr>
          </a:lstStyle>
          <a:p>
            <a:pPr>
              <a:defRPr/>
            </a:pPr>
            <a:fld id="{996BB258-9851-E641-8B3D-38C90F79B456}" type="datetimeFigureOut">
              <a:rPr lang="en-US"/>
              <a:pPr>
                <a:defRPr/>
              </a:pPr>
              <a:t>5/17/11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/>
                <a:cs typeface="+mn-cs"/>
              </a:defRPr>
            </a:lvl1pPr>
          </a:lstStyle>
          <a:p>
            <a:pPr>
              <a:defRPr/>
            </a:pPr>
            <a:fld id="{ABFFA396-B61A-E44F-B21D-8E6EAC46A0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094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  <a:cs typeface="+mn-cs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EGI-</a:t>
              </a:r>
              <a:r>
                <a:rPr lang="en-GB" sz="3200" b="1" dirty="0" err="1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InSPIRE</a:t>
              </a:r>
              <a:endParaRPr lang="en-GB" sz="3200" b="1" dirty="0" smtClean="0">
                <a:solidFill>
                  <a:srgbClr val="FFFFFF"/>
                </a:solidFill>
                <a:ea typeface="SimSun" charset="0"/>
                <a:cs typeface="Arial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SimSun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SimSun" charset="0"/>
              </a:rPr>
              <a:t>EGI-InSPIRE RI-261323</a:t>
            </a:r>
          </a:p>
        </p:txBody>
      </p:sp>
      <p:pic>
        <p:nvPicPr>
          <p:cNvPr id="16" name="Picture 2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825" y="5661025"/>
            <a:ext cx="73183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ADB0-AA64-5843-A3D2-BFDDA2AEB278}" type="datetime1">
              <a:rPr lang="en-US"/>
              <a:pPr>
                <a:defRPr/>
              </a:pPr>
              <a:t>5/17/11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8591E-B207-A145-9896-427EBDE5F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6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BD5F8-DC9F-E746-A0BA-BD1F821A6753}" type="datetimeFigureOut">
              <a:rPr lang="en-US"/>
              <a:pPr>
                <a:defRPr/>
              </a:pPr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613FF-1FBA-0C4E-B8D5-C0EEB0110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6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528F3-1329-A54C-AD5E-2058E90B6B62}" type="datetimeFigureOut">
              <a:rPr lang="en-US"/>
              <a:pPr>
                <a:defRPr/>
              </a:pPr>
              <a:t>5/17/11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1E3CA-6EC3-5045-B82A-F1B8D1E7A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70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  <a:cs typeface="+mn-cs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0847BB70-02B0-AF43-A238-E317E075A1A7}" type="datetimeFigureOut">
              <a:rPr lang="en-US"/>
              <a:pPr>
                <a:defRPr/>
              </a:pPr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C652081D-48C6-804A-9DBA-C0EB7AFF4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SimSun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SimSun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8" r:id="rId2"/>
    <p:sldLayoutId id="2147483669" r:id="rId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rt.egi.eu/rt/Ticket/Display.html?id=167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gi.eu/indico/conferenceDisplay.py?confId=357" TargetMode="External"/><Relationship Id="rId3" Type="http://schemas.openxmlformats.org/officeDocument/2006/relationships/hyperlink" Target="https://www.egi.eu/indico/conferenceDisplay.py?confId=26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Ticket/Display.html?id=1173" TargetMode="External"/><Relationship Id="rId4" Type="http://schemas.openxmlformats.org/officeDocument/2006/relationships/hyperlink" Target="1182" TargetMode="External"/><Relationship Id="rId5" Type="http://schemas.openxmlformats.org/officeDocument/2006/relationships/hyperlink" Target="https://rt.egi.eu/rt/Ticket/Display.html?id=%C2%A7384" TargetMode="External"/><Relationship Id="rId6" Type="http://schemas.openxmlformats.org/officeDocument/2006/relationships/hyperlink" Target="https://rt.egi.eu/rt/Ticket/Display.html?id=1201" TargetMode="External"/><Relationship Id="rId7" Type="http://schemas.openxmlformats.org/officeDocument/2006/relationships/hyperlink" Target="https://rt.egi.eu/rt/Ticket/Display.html?id=1382" TargetMode="External"/><Relationship Id="rId8" Type="http://schemas.openxmlformats.org/officeDocument/2006/relationships/hyperlink" Target="https://rt.egi.eu/rt/Ticket/Display.html?id=1189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rt.egi.eu/rt/Ticket/Display.html?id=135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Ticket/Display.html?id=1379" TargetMode="External"/><Relationship Id="rId4" Type="http://schemas.openxmlformats.org/officeDocument/2006/relationships/hyperlink" Target="https://rt.egi.eu/rt/Ticket/Display.html?id=1386" TargetMode="External"/><Relationship Id="rId5" Type="http://schemas.openxmlformats.org/officeDocument/2006/relationships/hyperlink" Target="https://rt.egi.eu/rt/Ticket/Display.html?id=1378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rt.egi.eu/rt/Ticket/Display.html?id=102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Ticket/Display.html?id=1380" TargetMode="External"/><Relationship Id="rId4" Type="http://schemas.openxmlformats.org/officeDocument/2006/relationships/hyperlink" Target="https://rt.egi.eu/rt/Ticket/Display.html?id=1177" TargetMode="External"/><Relationship Id="rId5" Type="http://schemas.openxmlformats.org/officeDocument/2006/relationships/hyperlink" Target="https://rt.egi.eu/rt/Ticket/Display.html?id=1283" TargetMode="External"/><Relationship Id="rId6" Type="http://schemas.openxmlformats.org/officeDocument/2006/relationships/hyperlink" Target="https://rt.egi.eu/rt/Ticket/Display.html?id=1383" TargetMode="External"/><Relationship Id="rId7" Type="http://schemas.openxmlformats.org/officeDocument/2006/relationships/hyperlink" Target="https://rt.egi.eu/rt/Ticket/Display.html?id=118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rt.egi.eu/rt/Ticket/Display.html?id=118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Ticket/Display.html?id=881" TargetMode="External"/><Relationship Id="rId4" Type="http://schemas.openxmlformats.org/officeDocument/2006/relationships/hyperlink" Target="https://rt.egi.eu/rt/Ticket/Display.html?id=1282" TargetMode="External"/><Relationship Id="rId5" Type="http://schemas.openxmlformats.org/officeDocument/2006/relationships/hyperlink" Target="https://rt.egi.eu/rt/Ticket/Display.html?id=1385" TargetMode="External"/><Relationship Id="rId6" Type="http://schemas.openxmlformats.org/officeDocument/2006/relationships/hyperlink" Target="https://rt.egi.eu/rt/Ticket/Display.html?id=1186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rt.egi.eu/rt/Ticket/Display.html?id=1235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Ticket/Display.html?id=1187" TargetMode="External"/><Relationship Id="rId4" Type="http://schemas.openxmlformats.org/officeDocument/2006/relationships/hyperlink" Target="https://rt.egi.eu/rt/Ticket/Display.html?id=1184" TargetMode="External"/><Relationship Id="rId5" Type="http://schemas.openxmlformats.org/officeDocument/2006/relationships/hyperlink" Target="https://rt.egi.eu/rt/Ticket/Display.html?id=138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rt.egi.eu/rt/Ticket/Display.html?id=118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Ticket/Display.html?id=1202" TargetMode="External"/><Relationship Id="rId4" Type="http://schemas.openxmlformats.org/officeDocument/2006/relationships/hyperlink" Target="https://rt.egi.eu/rt/Ticket/Display.html?id=1388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rt.egi.eu/rt/Ticket/Display.html?id=1376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</a:rPr>
              <a:t>Middleware requirements: overview of the feedback from EMI</a:t>
            </a:r>
            <a:endParaRPr lang="en-GB" dirty="0">
              <a:latin typeface="Arial" charset="0"/>
            </a:endParaRPr>
          </a:p>
        </p:txBody>
      </p:sp>
      <p:sp>
        <p:nvSpPr>
          <p:cNvPr id="6146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en-GB" sz="1800" dirty="0" smtClean="0">
                <a:latin typeface="Arial" charset="0"/>
              </a:rPr>
              <a:t>Peter Solagna </a:t>
            </a:r>
            <a:r>
              <a:rPr lang="en-GB" sz="1800" dirty="0" err="1" smtClean="0">
                <a:latin typeface="Arial" charset="0"/>
              </a:rPr>
              <a:t>EGI.eu</a:t>
            </a:r>
            <a:endParaRPr lang="en-GB" sz="1800" dirty="0">
              <a:latin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27A706-688D-264C-85B0-4BEFD0F9151F}" type="datetime1">
              <a:rPr lang="en-US" sz="1200">
                <a:solidFill>
                  <a:schemeClr val="bg1"/>
                </a:solidFill>
                <a:cs typeface="Arial" charset="0"/>
              </a:rPr>
              <a:pPr eaLnBrk="1" hangingPunct="1"/>
              <a:t>5/17/11</a:t>
            </a:fld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14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D44A65-8C46-B940-AD82-FCB627361A3E}" type="slidenum">
              <a:rPr lang="en-US" sz="1200">
                <a:solidFill>
                  <a:schemeClr val="bg1"/>
                </a:solidFill>
                <a:cs typeface="Arial" charset="0"/>
              </a:rPr>
              <a:pPr eaLnBrk="1" hangingPunct="1"/>
              <a:t>1</a:t>
            </a:fld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1674</a:t>
            </a:r>
            <a:r>
              <a:rPr lang="en-US" dirty="0"/>
              <a:t>: Unify SRMv2.2 </a:t>
            </a:r>
            <a:r>
              <a:rPr lang="en-US" dirty="0" smtClean="0"/>
              <a:t>port , NGI_HR</a:t>
            </a:r>
          </a:p>
          <a:p>
            <a:pPr lvl="1"/>
            <a:r>
              <a:rPr lang="en-US" dirty="0"/>
              <a:t>Currently SRMv2.2 on </a:t>
            </a:r>
            <a:r>
              <a:rPr lang="en-US" dirty="0" smtClean="0"/>
              <a:t>DPM and </a:t>
            </a:r>
            <a:r>
              <a:rPr lang="en-US" dirty="0" err="1" smtClean="0"/>
              <a:t>dCache</a:t>
            </a:r>
            <a:r>
              <a:rPr lang="en-US" dirty="0" smtClean="0"/>
              <a:t> are available on different ports</a:t>
            </a:r>
          </a:p>
          <a:p>
            <a:pPr lvl="1"/>
            <a:r>
              <a:rPr lang="en-US" dirty="0" smtClean="0"/>
              <a:t>Request to unify the ports used by particular services in UMD</a:t>
            </a:r>
          </a:p>
          <a:p>
            <a:pPr lvl="2"/>
            <a:r>
              <a:rPr lang="en-US" dirty="0" smtClean="0"/>
              <a:t>Ports can be customized at the moment of the installation, the request is about default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1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Global Overview</a:t>
            </a:r>
            <a:endParaRPr lang="en-US" dirty="0">
              <a:latin typeface="Arial" charset="0"/>
            </a:endParaRPr>
          </a:p>
        </p:txBody>
      </p:sp>
      <p:sp>
        <p:nvSpPr>
          <p:cNvPr id="7170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en-US" dirty="0" smtClean="0">
                <a:latin typeface="Arial" charset="0"/>
              </a:rPr>
              <a:t>31 requirements approved and prioritized by OMB in two OMB in February</a:t>
            </a:r>
          </a:p>
          <a:p>
            <a:pPr lvl="1" algn="just" eaLnBrk="1" hangingPunct="1"/>
            <a:r>
              <a:rPr lang="en-US" dirty="0" smtClean="0">
                <a:latin typeface="Arial" charset="0"/>
                <a:hlinkClick r:id="rId2"/>
              </a:rPr>
              <a:t>First meeting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smtClean="0">
                <a:latin typeface="Arial" charset="0"/>
                <a:hlinkClick r:id="rId3"/>
              </a:rPr>
              <a:t>Second meeting</a:t>
            </a:r>
            <a:endParaRPr lang="en-US" dirty="0" smtClean="0">
              <a:latin typeface="Arial" charset="0"/>
            </a:endParaRPr>
          </a:p>
          <a:p>
            <a:pPr algn="just" eaLnBrk="1" hangingPunct="1"/>
            <a:r>
              <a:rPr lang="en-US" dirty="0" smtClean="0">
                <a:latin typeface="Arial" charset="0"/>
              </a:rPr>
              <a:t>Requirements so prioritized forwarded to TCB at the end of February</a:t>
            </a:r>
          </a:p>
          <a:p>
            <a:pPr algn="just" eaLnBrk="1" hangingPunct="1"/>
            <a:r>
              <a:rPr lang="en-US" dirty="0" smtClean="0">
                <a:latin typeface="Arial" charset="0"/>
              </a:rPr>
              <a:t>EMI feedback returned at the end of April:</a:t>
            </a:r>
          </a:p>
          <a:p>
            <a:pPr lvl="1" algn="just" eaLnBrk="1" hangingPunct="1"/>
            <a:r>
              <a:rPr lang="en-US" dirty="0" smtClean="0">
                <a:latin typeface="Arial" charset="0"/>
              </a:rPr>
              <a:t>17 requirements have been endorsed</a:t>
            </a:r>
          </a:p>
          <a:p>
            <a:pPr lvl="1" algn="just" eaLnBrk="1" hangingPunct="1"/>
            <a:r>
              <a:rPr lang="en-US" dirty="0" smtClean="0">
                <a:latin typeface="Arial" charset="0"/>
              </a:rPr>
              <a:t>5 requirements need more information to be evaluated</a:t>
            </a:r>
          </a:p>
          <a:p>
            <a:pPr lvl="1" algn="just" eaLnBrk="1" hangingPunct="1"/>
            <a:r>
              <a:rPr lang="en-US" dirty="0" smtClean="0">
                <a:latin typeface="Arial" charset="0"/>
              </a:rPr>
              <a:t>8 requirements have been </a:t>
            </a:r>
            <a:r>
              <a:rPr lang="en-US" dirty="0" smtClean="0">
                <a:latin typeface="Arial" charset="0"/>
              </a:rPr>
              <a:t>returned</a:t>
            </a:r>
          </a:p>
          <a:p>
            <a:pPr lvl="1" algn="just" eaLnBrk="1" hangingPunct="1"/>
            <a:r>
              <a:rPr lang="en-US" dirty="0" smtClean="0">
                <a:latin typeface="Arial" charset="0"/>
              </a:rPr>
              <a:t>1 was a duplicate</a:t>
            </a:r>
            <a:endParaRPr lang="en-US" dirty="0" smtClean="0">
              <a:latin typeface="Arial" charset="0"/>
            </a:endParaRPr>
          </a:p>
          <a:p>
            <a:pPr algn="just" eaLnBrk="1" hangingPunct="1"/>
            <a:endParaRPr lang="en-US" dirty="0" smtClean="0">
              <a:latin typeface="Arial" charset="0"/>
            </a:endParaRPr>
          </a:p>
          <a:p>
            <a:pPr algn="just" eaLnBrk="1" hangingPunct="1"/>
            <a:endParaRPr lang="en-US" dirty="0">
              <a:latin typeface="Arial" charset="0"/>
            </a:endParaRP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FE5731-AC31-4C46-ADF2-22077822C090}" type="datetime1">
              <a:rPr lang="en-US" sz="1200">
                <a:solidFill>
                  <a:schemeClr val="bg1"/>
                </a:solidFill>
                <a:cs typeface="Arial" charset="0"/>
              </a:rPr>
              <a:pPr eaLnBrk="1" hangingPunct="1"/>
              <a:t>5/17/11</a:t>
            </a:fld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1C7058-5B7E-3540-AC90-DCD624274B3B}" type="slidenum">
              <a:rPr lang="en-US" sz="1200">
                <a:solidFill>
                  <a:schemeClr val="bg1"/>
                </a:solidFill>
                <a:cs typeface="Arial" charset="0"/>
              </a:rPr>
              <a:pPr eaLnBrk="1" hangingPunct="1"/>
              <a:t>2</a:t>
            </a:fld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endorsed without reserve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8075612" cy="4525963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>
                <a:hlinkClick r:id="rId2"/>
              </a:rPr>
              <a:t>1357 </a:t>
            </a:r>
            <a:r>
              <a:rPr lang="en-US" sz="2000" dirty="0"/>
              <a:t>Middleware use standard file locations for logs and temporary files </a:t>
            </a:r>
            <a:r>
              <a:rPr lang="en-US" sz="2000" dirty="0" smtClean="0"/>
              <a:t>(</a:t>
            </a:r>
            <a:r>
              <a:rPr lang="en-US" sz="2000" dirty="0" err="1" smtClean="0"/>
              <a:t>Ibergrid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lvl="1" algn="just"/>
            <a:r>
              <a:rPr lang="en-US" sz="1600" dirty="0" smtClean="0"/>
              <a:t>Almost done</a:t>
            </a:r>
          </a:p>
          <a:p>
            <a:pPr algn="just"/>
            <a:r>
              <a:rPr lang="en-US" sz="2000" dirty="0" smtClean="0">
                <a:hlinkClick r:id="rId3"/>
              </a:rPr>
              <a:t>1173 </a:t>
            </a:r>
            <a:r>
              <a:rPr lang="en-US" sz="2000" dirty="0" smtClean="0"/>
              <a:t> </a:t>
            </a:r>
            <a:r>
              <a:rPr lang="en-US" sz="2000" dirty="0"/>
              <a:t>Increase of LB WS interface </a:t>
            </a:r>
            <a:r>
              <a:rPr lang="en-US" sz="2000" dirty="0" smtClean="0"/>
              <a:t>performance (NGI_AEGIS)</a:t>
            </a:r>
            <a:endParaRPr lang="en-US" sz="2000" dirty="0" smtClean="0"/>
          </a:p>
          <a:p>
            <a:pPr lvl="1" algn="just"/>
            <a:r>
              <a:rPr lang="en-US" sz="1600" dirty="0" smtClean="0"/>
              <a:t>In EMI </a:t>
            </a:r>
            <a:r>
              <a:rPr lang="en-US" sz="1600" dirty="0" err="1" smtClean="0"/>
              <a:t>workplan</a:t>
            </a:r>
            <a:r>
              <a:rPr lang="en-US" sz="1600" dirty="0" smtClean="0"/>
              <a:t> but low </a:t>
            </a:r>
            <a:r>
              <a:rPr lang="en-US" sz="1600" dirty="0" smtClean="0"/>
              <a:t>priority </a:t>
            </a:r>
            <a:endParaRPr lang="en-US" sz="1600" dirty="0" smtClean="0"/>
          </a:p>
          <a:p>
            <a:pPr algn="just"/>
            <a:r>
              <a:rPr lang="en-US" sz="2000" dirty="0" smtClean="0">
                <a:hlinkClick r:id="rId4" action="ppaction://hlinkfile"/>
              </a:rPr>
              <a:t>1182 </a:t>
            </a:r>
            <a:r>
              <a:rPr lang="en-US" sz="2000" dirty="0" smtClean="0"/>
              <a:t>CREAM consumes a lot of </a:t>
            </a:r>
            <a:r>
              <a:rPr lang="en-US" sz="2000" dirty="0" smtClean="0"/>
              <a:t>memory (NGI_PL)</a:t>
            </a:r>
            <a:endParaRPr lang="en-US" sz="2000" dirty="0" smtClean="0"/>
          </a:p>
          <a:p>
            <a:pPr lvl="1" algn="just"/>
            <a:r>
              <a:rPr lang="en-US" sz="1600" dirty="0" smtClean="0"/>
              <a:t>Included in a more general objective of EMI to improve services performances</a:t>
            </a:r>
          </a:p>
          <a:p>
            <a:pPr algn="just"/>
            <a:r>
              <a:rPr lang="en-US" sz="2000" dirty="0" smtClean="0">
                <a:hlinkClick r:id="rId5"/>
              </a:rPr>
              <a:t>1384 </a:t>
            </a:r>
            <a:r>
              <a:rPr lang="en-US" sz="2000" dirty="0" smtClean="0"/>
              <a:t>Protect against DOS </a:t>
            </a:r>
            <a:r>
              <a:rPr lang="en-US" sz="2000" dirty="0" smtClean="0"/>
              <a:t>attacks (</a:t>
            </a:r>
            <a:r>
              <a:rPr lang="en-US" sz="2000" dirty="0" err="1" smtClean="0"/>
              <a:t>Ibergrid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lvl="1" algn="just"/>
            <a:r>
              <a:rPr lang="en-US" sz="1600" dirty="0" smtClean="0"/>
              <a:t>Covered in EMI </a:t>
            </a:r>
            <a:r>
              <a:rPr lang="en-US" sz="1600" dirty="0" smtClean="0"/>
              <a:t>objectives, but </a:t>
            </a:r>
            <a:r>
              <a:rPr lang="en-US" sz="1600" dirty="0"/>
              <a:t>general protection against DOS is not possible.</a:t>
            </a:r>
            <a:endParaRPr lang="en-US" sz="1600" dirty="0" smtClean="0"/>
          </a:p>
          <a:p>
            <a:pPr algn="just"/>
            <a:r>
              <a:rPr lang="en-US" sz="2000" dirty="0" smtClean="0">
                <a:hlinkClick r:id="rId6"/>
              </a:rPr>
              <a:t>1201 </a:t>
            </a:r>
            <a:r>
              <a:rPr lang="en-US" sz="2000" dirty="0" smtClean="0"/>
              <a:t>Homogeneity “standard” in services </a:t>
            </a:r>
            <a:r>
              <a:rPr lang="en-US" sz="2000" dirty="0" smtClean="0"/>
              <a:t>control (NGI_CH)</a:t>
            </a:r>
            <a:endParaRPr lang="en-US" sz="2000" dirty="0" smtClean="0"/>
          </a:p>
          <a:p>
            <a:pPr lvl="1" algn="just"/>
            <a:r>
              <a:rPr lang="en-US" sz="1600" dirty="0" smtClean="0"/>
              <a:t>Will be included in EMI-2 plans</a:t>
            </a:r>
            <a:endParaRPr lang="en-US" sz="1600" dirty="0"/>
          </a:p>
          <a:p>
            <a:pPr algn="just"/>
            <a:r>
              <a:rPr lang="en-US" sz="2000" dirty="0" smtClean="0">
                <a:hlinkClick r:id="rId7"/>
              </a:rPr>
              <a:t>1382 </a:t>
            </a:r>
            <a:r>
              <a:rPr lang="en-US" sz="2000" dirty="0" smtClean="0"/>
              <a:t>Service comparison </a:t>
            </a:r>
            <a:r>
              <a:rPr lang="en-US" sz="2000" dirty="0" smtClean="0"/>
              <a:t>documentation (NGI_RO)</a:t>
            </a:r>
            <a:endParaRPr lang="en-US" sz="2000" dirty="0" smtClean="0"/>
          </a:p>
          <a:p>
            <a:pPr lvl="1" algn="just"/>
            <a:r>
              <a:rPr lang="en-US" sz="1600" dirty="0"/>
              <a:t>EMI will provide service and client comparison tables for compute, data, security and infrastructure (information system, accounting) areas. </a:t>
            </a:r>
            <a:endParaRPr lang="en-US" sz="1600" dirty="0" smtClean="0"/>
          </a:p>
          <a:p>
            <a:pPr algn="just"/>
            <a:r>
              <a:rPr lang="en-US" sz="2400" dirty="0" smtClean="0">
                <a:hlinkClick r:id="rId8"/>
              </a:rPr>
              <a:t>1189 </a:t>
            </a:r>
            <a:r>
              <a:rPr lang="en-US" sz="2400" dirty="0" err="1" smtClean="0"/>
              <a:t>Unicore</a:t>
            </a:r>
            <a:r>
              <a:rPr lang="en-US" sz="2400" dirty="0" smtClean="0"/>
              <a:t> server-side management </a:t>
            </a:r>
            <a:r>
              <a:rPr lang="en-US" sz="2400" dirty="0" smtClean="0"/>
              <a:t>tools (NGI_PL)</a:t>
            </a:r>
          </a:p>
          <a:p>
            <a:pPr lvl="1" algn="just"/>
            <a:r>
              <a:rPr lang="en-US" sz="2000" dirty="0" smtClean="0"/>
              <a:t>Endorsed without comments</a:t>
            </a:r>
            <a:endParaRPr lang="en-US" sz="2000" dirty="0" smtClean="0"/>
          </a:p>
          <a:p>
            <a:pPr lvl="1" algn="just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4627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endorsed with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sz="3000" dirty="0" smtClean="0">
                <a:hlinkClick r:id="rId2"/>
              </a:rPr>
              <a:t>1022 </a:t>
            </a:r>
            <a:r>
              <a:rPr lang="en-US" sz="3000" dirty="0" smtClean="0"/>
              <a:t>Dependencies on old </a:t>
            </a:r>
            <a:r>
              <a:rPr lang="en-US" sz="3000" dirty="0" err="1" smtClean="0"/>
              <a:t>pyhton</a:t>
            </a:r>
            <a:r>
              <a:rPr lang="en-US" sz="3000" dirty="0" smtClean="0"/>
              <a:t> (NGI_FRANCE)</a:t>
            </a:r>
            <a:endParaRPr lang="en-US" sz="3000" dirty="0" smtClean="0"/>
          </a:p>
          <a:p>
            <a:pPr lvl="1" algn="just"/>
            <a:r>
              <a:rPr lang="en-US" sz="2600" dirty="0" smtClean="0"/>
              <a:t>Modified: UI for </a:t>
            </a:r>
            <a:r>
              <a:rPr lang="en-US" sz="2600" dirty="0" err="1" smtClean="0"/>
              <a:t>ubuntu</a:t>
            </a:r>
            <a:r>
              <a:rPr lang="en-US" sz="2600" dirty="0" smtClean="0"/>
              <a:t> will be </a:t>
            </a:r>
            <a:r>
              <a:rPr lang="en-US" sz="2600" dirty="0" smtClean="0"/>
              <a:t>provided</a:t>
            </a:r>
          </a:p>
          <a:p>
            <a:pPr lvl="1" algn="just"/>
            <a:r>
              <a:rPr lang="en-US" sz="2600" dirty="0" smtClean="0"/>
              <a:t>Requester replied, waiting for answer from EMI</a:t>
            </a:r>
            <a:endParaRPr lang="en-US" sz="2600" dirty="0" smtClean="0"/>
          </a:p>
          <a:p>
            <a:pPr algn="just"/>
            <a:r>
              <a:rPr lang="en-US" sz="3000" dirty="0" smtClean="0">
                <a:hlinkClick r:id="rId3"/>
              </a:rPr>
              <a:t>1379</a:t>
            </a:r>
            <a:r>
              <a:rPr lang="en-US" sz="3000" dirty="0" smtClean="0"/>
              <a:t> Better configuration of </a:t>
            </a:r>
            <a:r>
              <a:rPr lang="en-US" sz="3000" dirty="0" err="1" smtClean="0"/>
              <a:t>servics</a:t>
            </a:r>
            <a:r>
              <a:rPr lang="en-US" sz="3000" dirty="0" smtClean="0"/>
              <a:t> using </a:t>
            </a:r>
            <a:r>
              <a:rPr lang="en-US" sz="3000" dirty="0" smtClean="0"/>
              <a:t>MySQL (NGI_AEGIS)</a:t>
            </a:r>
            <a:endParaRPr lang="en-US" sz="3000" dirty="0" smtClean="0"/>
          </a:p>
          <a:p>
            <a:pPr lvl="1" algn="just"/>
            <a:r>
              <a:rPr lang="en-US" sz="2600" dirty="0" smtClean="0"/>
              <a:t>More </a:t>
            </a:r>
            <a:r>
              <a:rPr lang="en-US" sz="2600" dirty="0"/>
              <a:t>general objective of EMI-2: optimized semi-automated configuration of service </a:t>
            </a:r>
            <a:r>
              <a:rPr lang="en-US" sz="2600" dirty="0" err="1"/>
              <a:t>backends</a:t>
            </a:r>
            <a:r>
              <a:rPr lang="en-US" sz="2600" dirty="0"/>
              <a:t> </a:t>
            </a:r>
            <a:endParaRPr lang="en-US" sz="2600" dirty="0" smtClean="0"/>
          </a:p>
          <a:p>
            <a:pPr algn="just"/>
            <a:r>
              <a:rPr lang="en-US" sz="3000" dirty="0" smtClean="0">
                <a:hlinkClick r:id="rId4"/>
              </a:rPr>
              <a:t>1386 </a:t>
            </a:r>
            <a:r>
              <a:rPr lang="en-US" sz="3000" dirty="0" smtClean="0"/>
              <a:t>Storm should support file </a:t>
            </a:r>
            <a:r>
              <a:rPr lang="en-US" sz="3000" dirty="0" smtClean="0"/>
              <a:t>protocol (NGI_IT)</a:t>
            </a:r>
            <a:endParaRPr lang="en-US" sz="3000" dirty="0" smtClean="0"/>
          </a:p>
          <a:p>
            <a:pPr lvl="1" algn="just"/>
            <a:r>
              <a:rPr lang="en-US" sz="2600" dirty="0" smtClean="0"/>
              <a:t>Storm server already supports the protocol, client doesn’t. The ticket has </a:t>
            </a:r>
            <a:r>
              <a:rPr lang="en-US" sz="2600" dirty="0"/>
              <a:t>been endorsed as “EMI Data clients should be able to offer the file:// protocol to SRM </a:t>
            </a:r>
            <a:r>
              <a:rPr lang="en-US" sz="2600" dirty="0" smtClean="0"/>
              <a:t>services”</a:t>
            </a:r>
          </a:p>
          <a:p>
            <a:pPr algn="just"/>
            <a:r>
              <a:rPr lang="en-US" sz="3000" dirty="0" smtClean="0">
                <a:hlinkClick r:id="rId5"/>
              </a:rPr>
              <a:t>1378</a:t>
            </a:r>
            <a:r>
              <a:rPr lang="en-US" sz="3000" dirty="0" smtClean="0"/>
              <a:t> Publishing MW service </a:t>
            </a:r>
            <a:r>
              <a:rPr lang="en-US" sz="3000" dirty="0" smtClean="0"/>
              <a:t>version (</a:t>
            </a:r>
            <a:r>
              <a:rPr lang="en-US" sz="3000" dirty="0" err="1" smtClean="0"/>
              <a:t>Ibergrid</a:t>
            </a:r>
            <a:r>
              <a:rPr lang="en-US" sz="3000" dirty="0" smtClean="0"/>
              <a:t>)</a:t>
            </a:r>
            <a:endParaRPr lang="en-US" sz="3000" dirty="0" smtClean="0"/>
          </a:p>
          <a:p>
            <a:pPr lvl="1" algn="just"/>
            <a:r>
              <a:rPr lang="en-US" sz="2600" dirty="0" smtClean="0"/>
              <a:t>Included in EMI-2 plans</a:t>
            </a:r>
          </a:p>
          <a:p>
            <a:pPr lvl="1" algn="just"/>
            <a:r>
              <a:rPr lang="en-US" sz="2600" dirty="0" smtClean="0"/>
              <a:t>Requested more </a:t>
            </a:r>
            <a:r>
              <a:rPr lang="en-US" sz="2600" dirty="0" err="1" smtClean="0"/>
              <a:t>informations</a:t>
            </a:r>
            <a:r>
              <a:rPr lang="en-US" sz="2600" dirty="0" smtClean="0"/>
              <a:t> </a:t>
            </a:r>
          </a:p>
          <a:p>
            <a:pPr lvl="1" algn="just"/>
            <a:r>
              <a:rPr lang="en-US" dirty="0" smtClean="0"/>
              <a:t>A proposal discussed in a Grid Operations Meeting sent to EMI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30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to be forwarded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896544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en-US" sz="3800" dirty="0" smtClean="0"/>
              <a:t>Requirements </a:t>
            </a:r>
            <a:r>
              <a:rPr lang="en-US" sz="3800" u="sng" dirty="0" smtClean="0"/>
              <a:t>formally endorsed </a:t>
            </a:r>
            <a:r>
              <a:rPr lang="en-US" sz="3800" dirty="0" smtClean="0"/>
              <a:t>with the request to directly submit them to product teams through a GGUS ticket or a bug report</a:t>
            </a:r>
          </a:p>
          <a:p>
            <a:pPr marL="0" indent="0" algn="just">
              <a:buNone/>
            </a:pPr>
            <a:endParaRPr lang="en-US" sz="3800" dirty="0" smtClean="0"/>
          </a:p>
          <a:p>
            <a:pPr algn="just"/>
            <a:r>
              <a:rPr lang="en-US" sz="3800" dirty="0" smtClean="0">
                <a:hlinkClick r:id="rId2"/>
              </a:rPr>
              <a:t>1181</a:t>
            </a:r>
            <a:r>
              <a:rPr lang="en-US" sz="3800" dirty="0" smtClean="0"/>
              <a:t> BDII hangs service status reports “service OK</a:t>
            </a:r>
            <a:r>
              <a:rPr lang="en-US" sz="3800" dirty="0" smtClean="0"/>
              <a:t>”  (NGI_PL)</a:t>
            </a:r>
            <a:endParaRPr lang="en-US" sz="3800" dirty="0" smtClean="0"/>
          </a:p>
          <a:p>
            <a:pPr lvl="1" algn="just"/>
            <a:r>
              <a:rPr lang="en-US" sz="3200" dirty="0" smtClean="0"/>
              <a:t>Asked to fill a bug </a:t>
            </a:r>
            <a:r>
              <a:rPr lang="en-US" sz="3200" dirty="0" smtClean="0"/>
              <a:t>report</a:t>
            </a:r>
          </a:p>
          <a:p>
            <a:pPr algn="just"/>
            <a:r>
              <a:rPr lang="en-US" sz="3800" dirty="0">
                <a:hlinkClick r:id="rId3"/>
              </a:rPr>
              <a:t>1380</a:t>
            </a:r>
            <a:r>
              <a:rPr lang="en-US" sz="3800" dirty="0"/>
              <a:t> Better WMS configuration </a:t>
            </a:r>
            <a:r>
              <a:rPr lang="en-US" sz="3800" dirty="0" smtClean="0"/>
              <a:t>tools (NGI_AEGIS)</a:t>
            </a:r>
            <a:endParaRPr lang="en-US" sz="3800" dirty="0"/>
          </a:p>
          <a:p>
            <a:pPr lvl="1" algn="just"/>
            <a:r>
              <a:rPr lang="en-US" sz="3400" dirty="0"/>
              <a:t>Forward to WMS team through GGUS ticket</a:t>
            </a:r>
          </a:p>
          <a:p>
            <a:pPr algn="just"/>
            <a:r>
              <a:rPr lang="en-US" sz="3800" dirty="0" smtClean="0">
                <a:hlinkClick r:id="rId4"/>
              </a:rPr>
              <a:t>1177</a:t>
            </a:r>
            <a:r>
              <a:rPr lang="en-US" sz="3800" dirty="0" smtClean="0"/>
              <a:t> </a:t>
            </a:r>
            <a:r>
              <a:rPr lang="en-US" sz="3800" dirty="0"/>
              <a:t>Archaic DRMAA interface version in </a:t>
            </a:r>
            <a:r>
              <a:rPr lang="en-US" sz="3800" dirty="0" err="1"/>
              <a:t>glite</a:t>
            </a:r>
            <a:r>
              <a:rPr lang="en-US" sz="3800" dirty="0"/>
              <a:t>-TORQUE breaks functionality </a:t>
            </a:r>
            <a:r>
              <a:rPr lang="en-US" sz="3800" dirty="0" smtClean="0"/>
              <a:t>(NGI_PL)</a:t>
            </a:r>
            <a:endParaRPr lang="en-US" sz="3800" dirty="0" smtClean="0"/>
          </a:p>
          <a:p>
            <a:pPr lvl="1" algn="just"/>
            <a:r>
              <a:rPr lang="en-US" sz="3200" dirty="0" smtClean="0"/>
              <a:t>Asked to fill a bug report</a:t>
            </a:r>
          </a:p>
          <a:p>
            <a:pPr algn="just"/>
            <a:r>
              <a:rPr lang="en-US" sz="3800" dirty="0" smtClean="0">
                <a:hlinkClick r:id="rId5"/>
              </a:rPr>
              <a:t>1283</a:t>
            </a:r>
            <a:r>
              <a:rPr lang="en-US" sz="3800" dirty="0" smtClean="0"/>
              <a:t> MPI-Start </a:t>
            </a:r>
            <a:r>
              <a:rPr lang="en-US" sz="3800" dirty="0" err="1" smtClean="0"/>
              <a:t>emprovement</a:t>
            </a:r>
            <a:r>
              <a:rPr lang="en-US" sz="3800" dirty="0" smtClean="0"/>
              <a:t> (NGI_IT)</a:t>
            </a:r>
            <a:endParaRPr lang="en-US" sz="3800" dirty="0" smtClean="0"/>
          </a:p>
          <a:p>
            <a:pPr lvl="1" algn="just"/>
            <a:r>
              <a:rPr lang="en-US" sz="3200" dirty="0" smtClean="0"/>
              <a:t>Product team answered in the ticket with a suggestion to forward the discussion.</a:t>
            </a:r>
          </a:p>
          <a:p>
            <a:pPr algn="just"/>
            <a:r>
              <a:rPr lang="en-US" sz="3800" dirty="0" smtClean="0">
                <a:hlinkClick r:id="rId6"/>
              </a:rPr>
              <a:t>1383</a:t>
            </a:r>
            <a:r>
              <a:rPr lang="en-US" sz="3800" dirty="0" smtClean="0"/>
              <a:t> Better Cluster </a:t>
            </a:r>
            <a:r>
              <a:rPr lang="en-US" sz="3800" dirty="0" smtClean="0"/>
              <a:t>information (NGI_IT)</a:t>
            </a:r>
            <a:endParaRPr lang="en-US" sz="3800" dirty="0" smtClean="0"/>
          </a:p>
          <a:p>
            <a:pPr lvl="1" algn="just"/>
            <a:r>
              <a:rPr lang="en-US" sz="3200" dirty="0" smtClean="0"/>
              <a:t>Forwarded to the product team</a:t>
            </a:r>
          </a:p>
          <a:p>
            <a:pPr lvl="1" algn="just"/>
            <a:r>
              <a:rPr lang="en-US" sz="3200" dirty="0" smtClean="0"/>
              <a:t>Product team answered with a request for details</a:t>
            </a:r>
          </a:p>
          <a:p>
            <a:pPr algn="just"/>
            <a:r>
              <a:rPr lang="en-US" sz="3800" dirty="0" smtClean="0">
                <a:hlinkClick r:id="rId7"/>
              </a:rPr>
              <a:t>1183</a:t>
            </a:r>
            <a:r>
              <a:rPr lang="en-US" sz="3800" dirty="0" smtClean="0"/>
              <a:t> </a:t>
            </a:r>
            <a:r>
              <a:rPr lang="en-US" sz="3800" dirty="0" err="1" smtClean="0"/>
              <a:t>Unicore</a:t>
            </a:r>
            <a:r>
              <a:rPr lang="en-US" sz="3800" dirty="0" smtClean="0"/>
              <a:t> site </a:t>
            </a:r>
            <a:r>
              <a:rPr lang="en-US" sz="3800" dirty="0" err="1" smtClean="0"/>
              <a:t>infosystem</a:t>
            </a:r>
            <a:r>
              <a:rPr lang="en-US" sz="3800" dirty="0" smtClean="0"/>
              <a:t>  </a:t>
            </a:r>
            <a:r>
              <a:rPr lang="en-US" sz="3800" dirty="0" smtClean="0"/>
              <a:t>enhancement (NGI_PL)</a:t>
            </a:r>
            <a:endParaRPr lang="en-US" sz="3800" dirty="0" smtClean="0"/>
          </a:p>
          <a:p>
            <a:pPr lvl="1" algn="just"/>
            <a:r>
              <a:rPr lang="en-US" sz="3200" dirty="0" smtClean="0"/>
              <a:t>The requirement is endorsed with a request for filling a GGUS ticket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2146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 that need clarifications to be evaluated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075612" cy="5040560"/>
          </a:xfrm>
        </p:spPr>
        <p:txBody>
          <a:bodyPr>
            <a:normAutofit fontScale="85000" lnSpcReduction="20000"/>
          </a:bodyPr>
          <a:lstStyle/>
          <a:p>
            <a:r>
              <a:rPr lang="en-US" sz="2300" dirty="0" smtClean="0">
                <a:hlinkClick r:id="rId2"/>
              </a:rPr>
              <a:t>1235</a:t>
            </a:r>
            <a:r>
              <a:rPr lang="en-US" sz="2300" dirty="0" smtClean="0"/>
              <a:t> Batch systems supported by </a:t>
            </a:r>
            <a:r>
              <a:rPr lang="en-US" sz="2300" dirty="0" smtClean="0"/>
              <a:t>EMI (NDGF)</a:t>
            </a:r>
            <a:endParaRPr lang="en-US" sz="2300" dirty="0" smtClean="0"/>
          </a:p>
          <a:p>
            <a:pPr lvl="1"/>
            <a:r>
              <a:rPr lang="en-US" sz="2000" dirty="0" smtClean="0"/>
              <a:t>EMI requested the list of batch systems that should/may be supported</a:t>
            </a:r>
          </a:p>
          <a:p>
            <a:pPr lvl="1"/>
            <a:r>
              <a:rPr lang="en-US" sz="2000" u="sng" dirty="0" smtClean="0"/>
              <a:t>Survey will be circulated </a:t>
            </a:r>
            <a:r>
              <a:rPr lang="en-US" sz="2000" dirty="0" smtClean="0"/>
              <a:t>to Site Managers to collect the current scenario</a:t>
            </a:r>
          </a:p>
          <a:p>
            <a:r>
              <a:rPr lang="en-US" sz="2300" dirty="0" smtClean="0">
                <a:hlinkClick r:id="rId3"/>
              </a:rPr>
              <a:t>881</a:t>
            </a:r>
            <a:r>
              <a:rPr lang="en-US" sz="2300" dirty="0" smtClean="0"/>
              <a:t> Support for VO renaming </a:t>
            </a:r>
            <a:r>
              <a:rPr lang="en-US" sz="2300" dirty="0" smtClean="0"/>
              <a:t>migration (</a:t>
            </a:r>
            <a:r>
              <a:rPr lang="en-US" sz="2300" dirty="0" err="1" smtClean="0"/>
              <a:t>Ibergrid</a:t>
            </a:r>
            <a:r>
              <a:rPr lang="en-US" sz="2300" dirty="0" smtClean="0"/>
              <a:t>)</a:t>
            </a:r>
            <a:endParaRPr lang="en-US" sz="2300" dirty="0" smtClean="0"/>
          </a:p>
          <a:p>
            <a:pPr lvl="1"/>
            <a:r>
              <a:rPr lang="en-US" sz="2000" dirty="0" smtClean="0"/>
              <a:t>Data and Security product teams requested clarification</a:t>
            </a:r>
          </a:p>
          <a:p>
            <a:pPr lvl="1"/>
            <a:r>
              <a:rPr lang="en-US" sz="2000" dirty="0" smtClean="0"/>
              <a:t>Reply already added in the ticket by the requester, waiting for PT endorsement of other requests</a:t>
            </a:r>
          </a:p>
          <a:p>
            <a:r>
              <a:rPr lang="en-US" sz="2300" dirty="0" smtClean="0">
                <a:hlinkClick r:id="rId4"/>
              </a:rPr>
              <a:t>1282 </a:t>
            </a:r>
            <a:r>
              <a:rPr lang="en-US" sz="2300" dirty="0" err="1" smtClean="0"/>
              <a:t>vomsadmin</a:t>
            </a:r>
            <a:r>
              <a:rPr lang="en-US" sz="2300" dirty="0" smtClean="0"/>
              <a:t> </a:t>
            </a:r>
            <a:r>
              <a:rPr lang="en-US" sz="2300" dirty="0" smtClean="0"/>
              <a:t>improvements (NGI_IT)</a:t>
            </a:r>
            <a:endParaRPr lang="en-US" sz="2300" dirty="0" smtClean="0"/>
          </a:p>
          <a:p>
            <a:pPr lvl="1"/>
            <a:r>
              <a:rPr lang="en-US" sz="2000" dirty="0" smtClean="0"/>
              <a:t>Product team answered with a requirement of clarification</a:t>
            </a:r>
          </a:p>
          <a:p>
            <a:pPr lvl="1"/>
            <a:r>
              <a:rPr lang="en-US" sz="2000" dirty="0" smtClean="0"/>
              <a:t>Requester already answered to the ticket with a clear use case</a:t>
            </a:r>
          </a:p>
          <a:p>
            <a:pPr lvl="1"/>
            <a:r>
              <a:rPr lang="en-US" sz="2000" dirty="0" smtClean="0"/>
              <a:t>Waiting for answer</a:t>
            </a:r>
          </a:p>
          <a:p>
            <a:r>
              <a:rPr lang="en-US" sz="2300" dirty="0" smtClean="0">
                <a:hlinkClick r:id="rId5"/>
              </a:rPr>
              <a:t>1385 </a:t>
            </a:r>
            <a:r>
              <a:rPr lang="en-US" sz="2300" dirty="0" smtClean="0"/>
              <a:t>Monitoring interactive </a:t>
            </a:r>
            <a:r>
              <a:rPr lang="en-US" sz="2300" dirty="0" smtClean="0"/>
              <a:t>jobs (NGI_IT)</a:t>
            </a:r>
            <a:endParaRPr lang="en-US" sz="2300" dirty="0" smtClean="0"/>
          </a:p>
          <a:p>
            <a:pPr lvl="1"/>
            <a:r>
              <a:rPr lang="en-US" sz="1900" dirty="0" smtClean="0"/>
              <a:t>EMI requested more information:</a:t>
            </a:r>
          </a:p>
          <a:p>
            <a:pPr lvl="2"/>
            <a:r>
              <a:rPr lang="en-US" sz="1600" dirty="0" smtClean="0"/>
              <a:t> </a:t>
            </a:r>
            <a:r>
              <a:rPr lang="en-US" sz="1600" dirty="0"/>
              <a:t>What kind of interactive jobs</a:t>
            </a:r>
            <a:r>
              <a:rPr lang="en-US" sz="1600" dirty="0" smtClean="0"/>
              <a:t>?</a:t>
            </a:r>
          </a:p>
          <a:p>
            <a:pPr lvl="2"/>
            <a:r>
              <a:rPr lang="en-US" sz="1600" dirty="0" smtClean="0"/>
              <a:t> </a:t>
            </a:r>
            <a:r>
              <a:rPr lang="en-US" sz="1600" dirty="0"/>
              <a:t>On which CE type</a:t>
            </a:r>
            <a:r>
              <a:rPr lang="en-US" sz="1600" dirty="0" smtClean="0"/>
              <a:t>?</a:t>
            </a:r>
          </a:p>
          <a:p>
            <a:pPr lvl="2"/>
            <a:r>
              <a:rPr lang="en-US" sz="1600" dirty="0" smtClean="0"/>
              <a:t> </a:t>
            </a:r>
            <a:r>
              <a:rPr lang="en-US" sz="1600" dirty="0"/>
              <a:t>Monitor the job in what sense</a:t>
            </a:r>
            <a:r>
              <a:rPr lang="en-US" sz="1600" dirty="0" smtClean="0"/>
              <a:t>?</a:t>
            </a:r>
          </a:p>
          <a:p>
            <a:r>
              <a:rPr lang="en-US" sz="2400" dirty="0" smtClean="0">
                <a:hlinkClick r:id="rId6"/>
              </a:rPr>
              <a:t>1186</a:t>
            </a:r>
            <a:r>
              <a:rPr lang="en-US" sz="2400" dirty="0" smtClean="0"/>
              <a:t> New features for UNICORE Target </a:t>
            </a:r>
            <a:r>
              <a:rPr lang="en-US" sz="2400" dirty="0" smtClean="0"/>
              <a:t>System (NGI_PL)</a:t>
            </a:r>
            <a:endParaRPr lang="en-US" sz="2400" dirty="0" smtClean="0"/>
          </a:p>
          <a:p>
            <a:pPr lvl="1"/>
            <a:r>
              <a:rPr lang="en-US" sz="2000" dirty="0" smtClean="0"/>
              <a:t>Clarification needed: contact Morris Riedel</a:t>
            </a:r>
          </a:p>
          <a:p>
            <a:pPr lvl="1"/>
            <a:r>
              <a:rPr lang="en-US" sz="2000" dirty="0" smtClean="0"/>
              <a:t>I will forward the ticket link to Morris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1042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</a:t>
            </a:r>
            <a:r>
              <a:rPr lang="en-US" dirty="0" err="1" smtClean="0"/>
              <a:t>returend</a:t>
            </a:r>
            <a:r>
              <a:rPr lang="en-US" dirty="0" smtClean="0"/>
              <a:t>, not in the scope of 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968552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smtClean="0">
                <a:hlinkClick r:id="rId2"/>
              </a:rPr>
              <a:t>1188</a:t>
            </a:r>
            <a:r>
              <a:rPr lang="en-US" sz="3400" dirty="0" smtClean="0"/>
              <a:t> </a:t>
            </a:r>
            <a:r>
              <a:rPr lang="en-US" sz="3400" dirty="0" err="1" smtClean="0"/>
              <a:t>Unicore</a:t>
            </a:r>
            <a:r>
              <a:rPr lang="en-US" sz="3400" dirty="0" smtClean="0"/>
              <a:t> GUI </a:t>
            </a:r>
            <a:r>
              <a:rPr lang="en-US" sz="3400" dirty="0" smtClean="0"/>
              <a:t>improvement (NGI_PL)</a:t>
            </a:r>
            <a:endParaRPr lang="en-US" sz="3400" dirty="0" smtClean="0"/>
          </a:p>
          <a:p>
            <a:pPr lvl="1"/>
            <a:r>
              <a:rPr lang="en-US" sz="3200" dirty="0" err="1" smtClean="0"/>
              <a:t>Unicore</a:t>
            </a:r>
            <a:r>
              <a:rPr lang="en-US" sz="3200" dirty="0" smtClean="0"/>
              <a:t> GUI is not covered in EMI</a:t>
            </a:r>
          </a:p>
          <a:p>
            <a:pPr lvl="1"/>
            <a:r>
              <a:rPr lang="en-US" sz="3200" dirty="0" smtClean="0"/>
              <a:t>Is it supported as best-effort, or by an external product team?</a:t>
            </a:r>
          </a:p>
          <a:p>
            <a:r>
              <a:rPr lang="en-US" sz="3400" dirty="0" smtClean="0">
                <a:hlinkClick r:id="rId3"/>
              </a:rPr>
              <a:t>1187</a:t>
            </a:r>
            <a:r>
              <a:rPr lang="en-US" sz="3400" dirty="0" smtClean="0"/>
              <a:t> New Data </a:t>
            </a:r>
            <a:r>
              <a:rPr lang="en-US" sz="3400" dirty="0" err="1" smtClean="0"/>
              <a:t>mgm</a:t>
            </a:r>
            <a:r>
              <a:rPr lang="en-US" sz="3400" dirty="0" smtClean="0"/>
              <a:t> and sharing features for </a:t>
            </a:r>
            <a:r>
              <a:rPr lang="en-US" sz="3400" dirty="0" err="1" smtClean="0"/>
              <a:t>Unicore</a:t>
            </a:r>
            <a:r>
              <a:rPr lang="en-US" sz="3400" dirty="0" smtClean="0"/>
              <a:t> </a:t>
            </a:r>
            <a:r>
              <a:rPr lang="en-US" dirty="0" smtClean="0"/>
              <a:t>(NGI_PL)</a:t>
            </a:r>
            <a:endParaRPr lang="en-US" dirty="0" smtClean="0"/>
          </a:p>
          <a:p>
            <a:pPr lvl="1"/>
            <a:r>
              <a:rPr lang="en-US" sz="3200" dirty="0" err="1" smtClean="0"/>
              <a:t>Unicore</a:t>
            </a:r>
            <a:r>
              <a:rPr lang="en-US" sz="3200" dirty="0" smtClean="0"/>
              <a:t> Component is not in EMI (SMS is not in the release schedule of EMI</a:t>
            </a:r>
            <a:r>
              <a:rPr lang="en-US" sz="3400" dirty="0" smtClean="0"/>
              <a:t>)</a:t>
            </a:r>
          </a:p>
          <a:p>
            <a:r>
              <a:rPr lang="en-US" sz="3400" dirty="0">
                <a:hlinkClick r:id="rId4"/>
              </a:rPr>
              <a:t>1184</a:t>
            </a:r>
            <a:r>
              <a:rPr lang="en-US" sz="3400" dirty="0"/>
              <a:t> Brokering and Matchmaking support for new site info system </a:t>
            </a:r>
            <a:r>
              <a:rPr lang="en-US" sz="3400" dirty="0" smtClean="0"/>
              <a:t>types (NGI_PL)</a:t>
            </a:r>
            <a:endParaRPr lang="en-US" sz="3400" dirty="0"/>
          </a:p>
          <a:p>
            <a:pPr lvl="1"/>
            <a:r>
              <a:rPr lang="en-US" sz="3200" dirty="0" smtClean="0"/>
              <a:t>Component</a:t>
            </a:r>
            <a:r>
              <a:rPr lang="en-US" sz="3400" dirty="0" smtClean="0"/>
              <a:t> not in EMI (Not in release schedule of EMI)</a:t>
            </a:r>
          </a:p>
          <a:p>
            <a:r>
              <a:rPr lang="en-US" sz="3400" dirty="0" smtClean="0">
                <a:hlinkClick r:id="rId5"/>
              </a:rPr>
              <a:t>1381</a:t>
            </a:r>
            <a:r>
              <a:rPr lang="en-US" sz="3400" dirty="0" smtClean="0"/>
              <a:t> Improve </a:t>
            </a:r>
            <a:r>
              <a:rPr lang="en-US" sz="3400" dirty="0" err="1" smtClean="0"/>
              <a:t>automatization</a:t>
            </a:r>
            <a:r>
              <a:rPr lang="en-US" sz="3400" dirty="0" smtClean="0"/>
              <a:t> of </a:t>
            </a:r>
            <a:r>
              <a:rPr lang="en-US" sz="3400" dirty="0" err="1" smtClean="0"/>
              <a:t>yeim</a:t>
            </a:r>
            <a:r>
              <a:rPr lang="en-US" sz="3400" dirty="0" smtClean="0"/>
              <a:t> </a:t>
            </a:r>
            <a:r>
              <a:rPr lang="en-US" sz="3400" dirty="0" smtClean="0"/>
              <a:t>configuration ()</a:t>
            </a:r>
            <a:endParaRPr lang="en-US" sz="3400" dirty="0" smtClean="0"/>
          </a:p>
          <a:p>
            <a:pPr lvl="1"/>
            <a:r>
              <a:rPr lang="en-US" sz="3200" dirty="0" smtClean="0"/>
              <a:t>EMI is not developing </a:t>
            </a:r>
            <a:r>
              <a:rPr lang="en-US" sz="3200" dirty="0" err="1" smtClean="0"/>
              <a:t>yaim</a:t>
            </a:r>
            <a:r>
              <a:rPr lang="en-US" sz="3200" dirty="0" smtClean="0"/>
              <a:t> (EMI supports existing YAIM </a:t>
            </a:r>
            <a:r>
              <a:rPr lang="en-US" sz="3200" dirty="0" smtClean="0"/>
              <a:t>configurations (</a:t>
            </a:r>
            <a:r>
              <a:rPr lang="en-US" sz="3200" dirty="0" err="1" smtClean="0"/>
              <a:t>Ibergrid</a:t>
            </a:r>
            <a:r>
              <a:rPr lang="en-US" sz="3200" dirty="0" smtClean="0"/>
              <a:t>)</a:t>
            </a:r>
            <a:endParaRPr lang="en-US" sz="3200" dirty="0" smtClean="0"/>
          </a:p>
          <a:p>
            <a:pPr lvl="1"/>
            <a:r>
              <a:rPr lang="en-US" sz="3200" dirty="0" smtClean="0"/>
              <a:t>It seems that some product teams are working on this direction</a:t>
            </a:r>
            <a:endParaRPr lang="en-US" sz="32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3312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requirements returned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hlinkClick r:id="rId2"/>
              </a:rPr>
              <a:t>1376</a:t>
            </a:r>
            <a:r>
              <a:rPr lang="en-US" dirty="0" smtClean="0"/>
              <a:t> Integration with LRMS used at larger </a:t>
            </a:r>
            <a:r>
              <a:rPr lang="en-US" dirty="0" smtClean="0"/>
              <a:t>sites (NGI_NL)</a:t>
            </a:r>
            <a:endParaRPr lang="en-US" dirty="0" smtClean="0"/>
          </a:p>
          <a:p>
            <a:pPr lvl="1"/>
            <a:r>
              <a:rPr lang="en-US" dirty="0" smtClean="0"/>
              <a:t>Unclear SLA requirement</a:t>
            </a:r>
          </a:p>
          <a:p>
            <a:pPr lvl="1"/>
            <a:r>
              <a:rPr lang="en-US" dirty="0" smtClean="0"/>
              <a:t>Partially covered by ticket 1235 “Batch systems supported”</a:t>
            </a:r>
          </a:p>
          <a:p>
            <a:r>
              <a:rPr lang="en-US" dirty="0" smtClean="0">
                <a:hlinkClick r:id="rId3"/>
              </a:rPr>
              <a:t>1202</a:t>
            </a:r>
            <a:r>
              <a:rPr lang="en-US" dirty="0" smtClean="0"/>
              <a:t> Uniform </a:t>
            </a:r>
            <a:r>
              <a:rPr lang="en-US" dirty="0" smtClean="0"/>
              <a:t>logging (NGI_CH)</a:t>
            </a:r>
            <a:endParaRPr lang="en-US" dirty="0" smtClean="0"/>
          </a:p>
          <a:p>
            <a:pPr lvl="1"/>
            <a:r>
              <a:rPr lang="en-US" dirty="0" smtClean="0"/>
              <a:t>A general re-organization of logs structure would require a lot of effort, because logs are used by monitoring and </a:t>
            </a:r>
            <a:r>
              <a:rPr lang="en-US" dirty="0" err="1" smtClean="0"/>
              <a:t>sysadmin</a:t>
            </a:r>
            <a:r>
              <a:rPr lang="en-US" dirty="0" smtClean="0"/>
              <a:t> tools</a:t>
            </a:r>
          </a:p>
          <a:p>
            <a:pPr lvl="1"/>
            <a:r>
              <a:rPr lang="en-US" dirty="0" smtClean="0"/>
              <a:t>A more specific request about a specific services with bad log format would be evaluated</a:t>
            </a:r>
          </a:p>
          <a:p>
            <a:r>
              <a:rPr lang="en-US" dirty="0">
                <a:hlinkClick r:id="rId4"/>
              </a:rPr>
              <a:t>1388</a:t>
            </a:r>
            <a:r>
              <a:rPr lang="en-US" dirty="0"/>
              <a:t> Better documentation on service replication and load balancing </a:t>
            </a:r>
            <a:r>
              <a:rPr lang="en-US" dirty="0" smtClean="0"/>
              <a:t>configurations (NGI_IT)</a:t>
            </a:r>
            <a:endParaRPr lang="en-US" dirty="0" smtClean="0"/>
          </a:p>
          <a:p>
            <a:pPr lvl="1"/>
            <a:r>
              <a:rPr lang="en-US" dirty="0"/>
              <a:t>According to the EMI documentation policy the technical description of an EMI service should provide details of load balancing deployment if a service offers such </a:t>
            </a:r>
            <a:r>
              <a:rPr lang="en-US" dirty="0" smtClean="0"/>
              <a:t>feature</a:t>
            </a:r>
          </a:p>
          <a:p>
            <a:pPr lvl="1"/>
            <a:r>
              <a:rPr lang="en-US" dirty="0" smtClean="0"/>
              <a:t>A more specific request should be addressed to a specific product team, with a GGUS team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742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that need clarifications</a:t>
            </a:r>
          </a:p>
          <a:p>
            <a:pPr lvl="1"/>
            <a:r>
              <a:rPr lang="en-US" dirty="0" smtClean="0"/>
              <a:t>Answer in the RT ticket</a:t>
            </a:r>
          </a:p>
          <a:p>
            <a:pPr lvl="1"/>
            <a:r>
              <a:rPr lang="en-US" dirty="0" smtClean="0"/>
              <a:t>Some requestor already answered</a:t>
            </a:r>
          </a:p>
          <a:p>
            <a:r>
              <a:rPr lang="en-US" dirty="0" smtClean="0"/>
              <a:t>Where suggested by EMI a GGUS ticket should be created</a:t>
            </a:r>
          </a:p>
          <a:p>
            <a:pPr lvl="1"/>
            <a:r>
              <a:rPr lang="en-US" dirty="0" smtClean="0"/>
              <a:t>Reply to RT ticket with the URL of the GGUS ticket or the URL of the bug report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575075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460</TotalTime>
  <Words>947</Words>
  <Application>Microsoft Macintosh PowerPoint</Application>
  <PresentationFormat>On-screen Show (4:3)</PresentationFormat>
  <Paragraphs>109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EGI-InSPIRE-Slide-Template_v4</vt:lpstr>
      <vt:lpstr>Middleware requirements: overview of the feedback from EMI</vt:lpstr>
      <vt:lpstr>Global Overview</vt:lpstr>
      <vt:lpstr>Requirements endorsed without reserve </vt:lpstr>
      <vt:lpstr>Requirements endorsed with modification</vt:lpstr>
      <vt:lpstr>Requirements to be forwarded </vt:lpstr>
      <vt:lpstr>Requirements that need clarifications to be evaluated </vt:lpstr>
      <vt:lpstr>Requirements returend, not in the scope of EMI</vt:lpstr>
      <vt:lpstr>Other requirements returned</vt:lpstr>
      <vt:lpstr>Next actions</vt:lpstr>
      <vt:lpstr>New requirement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Peter Solagna</cp:lastModifiedBy>
  <cp:revision>52</cp:revision>
  <dcterms:created xsi:type="dcterms:W3CDTF">2010-09-03T12:01:03Z</dcterms:created>
  <dcterms:modified xsi:type="dcterms:W3CDTF">2011-05-17T07:53:05Z</dcterms:modified>
</cp:coreProperties>
</file>