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5"/>
  </p:notesMasterIdLst>
  <p:sldIdLst>
    <p:sldId id="256" r:id="rId2"/>
    <p:sldId id="257" r:id="rId3"/>
    <p:sldId id="259" r:id="rId4"/>
    <p:sldId id="258" r:id="rId5"/>
    <p:sldId id="260" r:id="rId6"/>
    <p:sldId id="261" r:id="rId7"/>
    <p:sldId id="262" r:id="rId8"/>
    <p:sldId id="263" r:id="rId9"/>
    <p:sldId id="264" r:id="rId10"/>
    <p:sldId id="268" r:id="rId11"/>
    <p:sldId id="269" r:id="rId12"/>
    <p:sldId id="266" r:id="rId13"/>
    <p:sldId id="267"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5" autoAdjust="0"/>
    <p:restoredTop sz="94622" autoAdjust="0"/>
  </p:normalViewPr>
  <p:slideViewPr>
    <p:cSldViewPr>
      <p:cViewPr varScale="1">
        <p:scale>
          <a:sx n="100" d="100"/>
          <a:sy n="100" d="100"/>
        </p:scale>
        <p:origin x="-123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dirty="0">
                <a:latin typeface="Arial"/>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smtClean="0">
                <a:latin typeface="Arial"/>
                <a:cs typeface="+mn-cs"/>
              </a:defRPr>
            </a:lvl1pPr>
          </a:lstStyle>
          <a:p>
            <a:pPr>
              <a:defRPr/>
            </a:pPr>
            <a:fld id="{996BB258-9851-E641-8B3D-38C90F79B456}" type="datetimeFigureOut">
              <a:rPr lang="en-US"/>
              <a:pPr>
                <a:defRPr/>
              </a:pPr>
              <a:t>7/26/2011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dirty="0">
                <a:latin typeface="Arial"/>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atin typeface="Arial"/>
                <a:cs typeface="+mn-cs"/>
              </a:defRPr>
            </a:lvl1pPr>
          </a:lstStyle>
          <a:p>
            <a:pPr>
              <a:defRPr/>
            </a:pPr>
            <a:fld id="{ABFFA396-B61A-E44F-B21D-8E6EAC46A0FC}" type="slidenum">
              <a:rPr lang="en-US"/>
              <a:pPr>
                <a:defRPr/>
              </a:pPr>
              <a:t>‹#›</a:t>
            </a:fld>
            <a:endParaRPr lang="en-US" dirty="0"/>
          </a:p>
        </p:txBody>
      </p:sp>
    </p:spTree>
    <p:extLst>
      <p:ext uri="{BB962C8B-B14F-4D97-AF65-F5344CB8AC3E}">
        <p14:creationId xmlns:p14="http://schemas.microsoft.com/office/powerpoint/2010/main" xmlns="" val="8230941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685800"/>
            <a:ext cx="1447800" cy="5794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pic>
      <p:sp>
        <p:nvSpPr>
          <p:cNvPr id="5" name="Text Box 2"/>
          <p:cNvSpPr txBox="1">
            <a:spLocks noChangeArrowheads="1"/>
          </p:cNvSpPr>
          <p:nvPr/>
        </p:nvSpPr>
        <p:spPr bwMode="auto">
          <a:xfrm>
            <a:off x="0" y="6308725"/>
            <a:ext cx="9144000" cy="549275"/>
          </a:xfrm>
          <a:prstGeom prst="rect">
            <a:avLst/>
          </a:prstGeom>
          <a:solidFill>
            <a:srgbClr val="0067B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endParaRPr lang="en-US" dirty="0" smtClean="0">
              <a:latin typeface="Arial"/>
              <a:cs typeface="+mn-cs"/>
            </a:endParaRPr>
          </a:p>
        </p:txBody>
      </p:sp>
      <p:grpSp>
        <p:nvGrpSpPr>
          <p:cNvPr id="6" name="Group 21"/>
          <p:cNvGrpSpPr>
            <a:grpSpLocks/>
          </p:cNvGrpSpPr>
          <p:nvPr/>
        </p:nvGrpSpPr>
        <p:grpSpPr bwMode="auto">
          <a:xfrm>
            <a:off x="0" y="0"/>
            <a:ext cx="9215438" cy="1081088"/>
            <a:chOff x="-1" y="0"/>
            <a:chExt cx="9215439" cy="1081088"/>
          </a:xfrm>
        </p:grpSpPr>
        <p:sp>
          <p:nvSpPr>
            <p:cNvPr id="7" name="Rectangle 4"/>
            <p:cNvSpPr>
              <a:spLocks noChangeArrowheads="1"/>
            </p:cNvSpPr>
            <p:nvPr/>
          </p:nvSpPr>
          <p:spPr bwMode="auto">
            <a:xfrm>
              <a:off x="-1" y="0"/>
              <a:ext cx="9144001" cy="1044575"/>
            </a:xfrm>
            <a:prstGeom prst="rect">
              <a:avLst/>
            </a:prstGeom>
            <a:solidFill>
              <a:srgbClr val="0067B1"/>
            </a:solidFill>
            <a:ln w="9360">
              <a:solidFill>
                <a:srgbClr val="0067B1"/>
              </a:solidFill>
              <a:round/>
              <a:headEnd/>
              <a:tailEnd/>
            </a:ln>
          </p:spPr>
          <p:txBody>
            <a:bodyPr wrap="none" anchor="ctr"/>
            <a:lstStyle/>
            <a:p>
              <a:endParaRPr lang="en-US"/>
            </a:p>
          </p:txBody>
        </p:sp>
        <p:pic>
          <p:nvPicPr>
            <p:cNvPr id="8" name="Picture 5"/>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1735138" cy="97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pic>
        <p:sp>
          <p:nvSpPr>
            <p:cNvPr id="9" name="Rectangle 6"/>
            <p:cNvSpPr>
              <a:spLocks noChangeArrowheads="1"/>
            </p:cNvSpPr>
            <p:nvPr/>
          </p:nvSpPr>
          <p:spPr bwMode="auto">
            <a:xfrm>
              <a:off x="1619249" y="0"/>
              <a:ext cx="1800225" cy="979488"/>
            </a:xfrm>
            <a:prstGeom prst="rect">
              <a:avLst/>
            </a:prstGeom>
            <a:solidFill>
              <a:srgbClr val="FFFFFF"/>
            </a:solidFill>
            <a:ln w="9360">
              <a:solidFill>
                <a:srgbClr val="FFFFFF"/>
              </a:solidFill>
              <a:round/>
              <a:headEnd/>
              <a:tailEnd/>
            </a:ln>
          </p:spPr>
          <p:txBody>
            <a:bodyPr wrap="none" anchor="ctr"/>
            <a:lstStyle/>
            <a:p>
              <a:endParaRPr lang="en-US"/>
            </a:p>
          </p:txBody>
        </p:sp>
        <p:sp>
          <p:nvSpPr>
            <p:cNvPr id="10" name="Freeform 7"/>
            <p:cNvSpPr>
              <a:spLocks noChangeArrowheads="1"/>
            </p:cNvSpPr>
            <p:nvPr/>
          </p:nvSpPr>
          <p:spPr bwMode="auto">
            <a:xfrm>
              <a:off x="1619249" y="0"/>
              <a:ext cx="1800225" cy="979488"/>
            </a:xfrm>
            <a:custGeom>
              <a:avLst/>
              <a:gdLst>
                <a:gd name="T0" fmla="*/ 647902813 w 5001"/>
                <a:gd name="T1" fmla="*/ 0 h 2721"/>
                <a:gd name="T2" fmla="*/ 647902813 w 5001"/>
                <a:gd name="T3" fmla="*/ 352460171 h 2721"/>
                <a:gd name="T4" fmla="*/ 0 w 5001"/>
                <a:gd name="T5" fmla="*/ 352460171 h 2721"/>
                <a:gd name="T6" fmla="*/ 259161125 w 5001"/>
                <a:gd name="T7" fmla="*/ 0 h 2721"/>
                <a:gd name="T8" fmla="*/ 647902813 w 5001"/>
                <a:gd name="T9" fmla="*/ 0 h 27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001" h="2721">
                  <a:moveTo>
                    <a:pt x="5000" y="0"/>
                  </a:moveTo>
                  <a:lnTo>
                    <a:pt x="5000" y="2720"/>
                  </a:lnTo>
                  <a:lnTo>
                    <a:pt x="0" y="2720"/>
                  </a:lnTo>
                  <a:cubicBezTo>
                    <a:pt x="2000" y="2720"/>
                    <a:pt x="0" y="0"/>
                    <a:pt x="2000" y="0"/>
                  </a:cubicBezTo>
                  <a:cubicBezTo>
                    <a:pt x="2667" y="0"/>
                    <a:pt x="4333" y="0"/>
                    <a:pt x="5000" y="0"/>
                  </a:cubicBezTo>
                </a:path>
              </a:pathLst>
            </a:custGeom>
            <a:solidFill>
              <a:srgbClr val="0067B1"/>
            </a:solidFill>
            <a:ln w="9360">
              <a:solidFill>
                <a:srgbClr val="0067B1"/>
              </a:solidFill>
              <a:round/>
              <a:headEnd/>
              <a:tailEnd/>
            </a:ln>
          </p:spPr>
          <p:txBody>
            <a:bodyPr wrap="none" anchor="ctr"/>
            <a:lstStyle/>
            <a:p>
              <a:endParaRPr lang="en-US"/>
            </a:p>
          </p:txBody>
        </p:sp>
        <p:sp>
          <p:nvSpPr>
            <p:cNvPr id="11" name="Text Box 12"/>
            <p:cNvSpPr txBox="1">
              <a:spLocks noChangeArrowheads="1"/>
            </p:cNvSpPr>
            <p:nvPr/>
          </p:nvSpPr>
          <p:spPr bwMode="auto">
            <a:xfrm>
              <a:off x="6551613" y="503238"/>
              <a:ext cx="2663825" cy="577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ea typeface="ＭＳ Ｐゴシック"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ea typeface="ＭＳ Ｐゴシック"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ea typeface="ＭＳ Ｐゴシック"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ea typeface="ＭＳ Ｐゴシック"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ea typeface="ＭＳ Ｐゴシック" charset="0"/>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ea typeface="ＭＳ Ｐゴシック" charset="0"/>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ea typeface="ＭＳ Ｐゴシック" charset="0"/>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ea typeface="ＭＳ Ｐゴシック" charset="0"/>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ea typeface="ＭＳ Ｐゴシック" charset="0"/>
                </a:defRPr>
              </a:lvl9pPr>
            </a:lstStyle>
            <a:p>
              <a:pPr eaLnBrk="1" hangingPunct="1">
                <a:defRPr/>
              </a:pPr>
              <a:r>
                <a:rPr lang="en-GB" sz="3200" b="1" dirty="0" smtClean="0">
                  <a:solidFill>
                    <a:srgbClr val="FFFFFF"/>
                  </a:solidFill>
                  <a:ea typeface="SimSun" charset="0"/>
                  <a:cs typeface="Arial" charset="0"/>
                </a:rPr>
                <a:t>EGI-</a:t>
              </a:r>
              <a:r>
                <a:rPr lang="en-GB" sz="3200" b="1" dirty="0" err="1" smtClean="0">
                  <a:solidFill>
                    <a:srgbClr val="FFFFFF"/>
                  </a:solidFill>
                  <a:ea typeface="SimSun" charset="0"/>
                  <a:cs typeface="Arial" charset="0"/>
                </a:rPr>
                <a:t>InSPIRE</a:t>
              </a:r>
              <a:endParaRPr lang="en-GB" sz="3200" b="1" dirty="0" smtClean="0">
                <a:solidFill>
                  <a:srgbClr val="FFFFFF"/>
                </a:solidFill>
                <a:ea typeface="SimSun" charset="0"/>
                <a:cs typeface="Arial" charset="0"/>
              </a:endParaRPr>
            </a:p>
          </p:txBody>
        </p:sp>
      </p:grpSp>
      <p:pic>
        <p:nvPicPr>
          <p:cNvPr id="12"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243888" y="5713413"/>
            <a:ext cx="781050"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pic>
      <p:pic>
        <p:nvPicPr>
          <p:cNvPr id="13" name="Picture 4"/>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6580188" y="5640388"/>
            <a:ext cx="1447800" cy="588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pic>
      <p:sp>
        <p:nvSpPr>
          <p:cNvPr id="14" name="Rectangle 17"/>
          <p:cNvSpPr>
            <a:spLocks noChangeArrowheads="1"/>
          </p:cNvSpPr>
          <p:nvPr/>
        </p:nvSpPr>
        <p:spPr bwMode="auto">
          <a:xfrm>
            <a:off x="7667625" y="6586538"/>
            <a:ext cx="1447800" cy="279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p>
            <a:pPr algn="r">
              <a:spcBef>
                <a:spcPts val="8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FFFFFF"/>
                </a:solidFill>
                <a:ea typeface="SimSun" charset="0"/>
                <a:cs typeface="SimSun" charset="0"/>
              </a:rPr>
              <a:t>www.egi.eu</a:t>
            </a:r>
          </a:p>
        </p:txBody>
      </p:sp>
      <p:sp>
        <p:nvSpPr>
          <p:cNvPr id="15" name="Rectangle 18"/>
          <p:cNvSpPr>
            <a:spLocks noChangeArrowheads="1"/>
          </p:cNvSpPr>
          <p:nvPr/>
        </p:nvSpPr>
        <p:spPr bwMode="auto">
          <a:xfrm>
            <a:off x="53975" y="6605588"/>
            <a:ext cx="2286000" cy="279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p>
            <a:pPr>
              <a:spcBef>
                <a:spcPts val="8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FFFFFF"/>
                </a:solidFill>
                <a:ea typeface="SimSun" charset="0"/>
                <a:cs typeface="SimSun" charset="0"/>
              </a:rPr>
              <a:t>EGI-InSPIRE RI-261323</a:t>
            </a:r>
          </a:p>
        </p:txBody>
      </p:sp>
      <p:pic>
        <p:nvPicPr>
          <p:cNvPr id="16" name="Picture 26"/>
          <p:cNvPicPr>
            <a:picLocks noChangeAspect="1"/>
          </p:cNvPicPr>
          <p:nvPr userDrawn="1"/>
        </p:nvPicPr>
        <p:blipFill>
          <a:blip r:embed="rId6" cstate="print">
            <a:extLst>
              <a:ext uri="{28A0092B-C50C-407E-A947-70E740481C1C}">
                <a14:useLocalDpi xmlns:a14="http://schemas.microsoft.com/office/drawing/2010/main" xmlns="" val="0"/>
              </a:ext>
            </a:extLst>
          </a:blip>
          <a:srcRect/>
          <a:stretch>
            <a:fillRect/>
          </a:stretch>
        </p:blipFill>
        <p:spPr bwMode="auto">
          <a:xfrm>
            <a:off x="5711825" y="5661025"/>
            <a:ext cx="731838" cy="593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1619672" y="2130425"/>
            <a:ext cx="7200800" cy="1470025"/>
          </a:xfrm>
        </p:spPr>
        <p:txBody>
          <a:bodyPr/>
          <a:lstStyle>
            <a:lvl1pPr>
              <a:defRPr>
                <a:solidFill>
                  <a:schemeClr val="tx1"/>
                </a:solidFill>
                <a:latin typeface="Arial" pitchFamily="34" charset="0"/>
                <a:cs typeface="Arial"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267744" y="3886200"/>
            <a:ext cx="5832648" cy="1343000"/>
          </a:xfrm>
        </p:spPr>
        <p:txBody>
          <a:bodyPr/>
          <a:lstStyle>
            <a:lvl1pPr marL="0" indent="0" algn="ctr">
              <a:buNone/>
              <a:defRPr>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7" name="Date Placeholder 3"/>
          <p:cNvSpPr>
            <a:spLocks noGrp="1"/>
          </p:cNvSpPr>
          <p:nvPr>
            <p:ph type="dt" sz="half" idx="10"/>
          </p:nvPr>
        </p:nvSpPr>
        <p:spPr/>
        <p:txBody>
          <a:bodyPr/>
          <a:lstStyle>
            <a:lvl1pPr>
              <a:defRPr/>
            </a:lvl1pPr>
          </a:lstStyle>
          <a:p>
            <a:pPr>
              <a:defRPr/>
            </a:pPr>
            <a:fld id="{01C2F801-D659-48B8-9893-B470055F1EF4}" type="datetime1">
              <a:rPr lang="en-US" smtClean="0"/>
              <a:pPr>
                <a:defRPr/>
              </a:pPr>
              <a:t>7/26/2011</a:t>
            </a:fld>
            <a:endParaRPr lang="en-US"/>
          </a:p>
        </p:txBody>
      </p:sp>
      <p:sp>
        <p:nvSpPr>
          <p:cNvPr id="18" name="Footer Placeholder 4"/>
          <p:cNvSpPr>
            <a:spLocks noGrp="1"/>
          </p:cNvSpPr>
          <p:nvPr>
            <p:ph type="ftr" sz="quarter" idx="11"/>
          </p:nvPr>
        </p:nvSpPr>
        <p:spPr/>
        <p:txBody>
          <a:bodyPr/>
          <a:lstStyle>
            <a:lvl1pPr>
              <a:defRPr>
                <a:solidFill>
                  <a:schemeClr val="bg1"/>
                </a:solidFill>
                <a:latin typeface="Arial" pitchFamily="34" charset="0"/>
                <a:cs typeface="Arial" pitchFamily="34" charset="0"/>
              </a:defRPr>
            </a:lvl1pPr>
          </a:lstStyle>
          <a:p>
            <a:pPr>
              <a:defRPr/>
            </a:pPr>
            <a:endParaRPr lang="en-US"/>
          </a:p>
        </p:txBody>
      </p:sp>
      <p:sp>
        <p:nvSpPr>
          <p:cNvPr id="19" name="Slide Number Placeholder 5"/>
          <p:cNvSpPr>
            <a:spLocks noGrp="1"/>
          </p:cNvSpPr>
          <p:nvPr>
            <p:ph type="sldNum" sz="quarter" idx="12"/>
          </p:nvPr>
        </p:nvSpPr>
        <p:spPr>
          <a:xfrm>
            <a:off x="6975475" y="6356350"/>
            <a:ext cx="2133600" cy="365125"/>
          </a:xfrm>
        </p:spPr>
        <p:txBody>
          <a:bodyPr/>
          <a:lstStyle>
            <a:lvl1pPr>
              <a:defRPr/>
            </a:lvl1pPr>
          </a:lstStyle>
          <a:p>
            <a:pPr>
              <a:defRPr/>
            </a:pPr>
            <a:fld id="{FB98591E-B207-A145-9896-427EBDE5FAE2}" type="slidenum">
              <a:rPr lang="en-US"/>
              <a:pPr>
                <a:defRPr/>
              </a:pPr>
              <a:t>‹#›</a:t>
            </a:fld>
            <a:endParaRPr lang="en-US"/>
          </a:p>
        </p:txBody>
      </p:sp>
    </p:spTree>
    <p:extLst>
      <p:ext uri="{BB962C8B-B14F-4D97-AF65-F5344CB8AC3E}">
        <p14:creationId xmlns:p14="http://schemas.microsoft.com/office/powerpoint/2010/main" xmlns="" val="1568260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11188" y="1412776"/>
            <a:ext cx="8075612" cy="4525963"/>
          </a:xfrm>
        </p:spPr>
        <p:txBody>
          <a:bodyPr>
            <a:normAutofit/>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F25E0308-3577-4D5B-B711-9373383F07BE}" type="datetime1">
              <a:rPr lang="en-US" smtClean="0"/>
              <a:pPr>
                <a:defRPr/>
              </a:pPr>
              <a:t>7/26/2011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228184" y="6309320"/>
            <a:ext cx="2133600" cy="365125"/>
          </a:xfrm>
        </p:spPr>
        <p:txBody>
          <a:bodyPr/>
          <a:lstStyle>
            <a:lvl1pPr>
              <a:defRPr/>
            </a:lvl1pPr>
          </a:lstStyle>
          <a:p>
            <a:pPr>
              <a:defRPr/>
            </a:pPr>
            <a:fld id="{843613FF-1FBA-0C4E-B8D5-C0EEB0110DDA}" type="slidenum">
              <a:rPr lang="en-US"/>
              <a:pPr>
                <a:defRPr/>
              </a:pPr>
              <a:t>‹#›</a:t>
            </a:fld>
            <a:endParaRPr lang="en-US"/>
          </a:p>
        </p:txBody>
      </p:sp>
    </p:spTree>
    <p:extLst>
      <p:ext uri="{BB962C8B-B14F-4D97-AF65-F5344CB8AC3E}">
        <p14:creationId xmlns:p14="http://schemas.microsoft.com/office/powerpoint/2010/main" xmlns="" val="2834062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FD7884D5-9F49-48E1-9398-4DC73E3E7746}" type="datetime1">
              <a:rPr lang="en-US" smtClean="0"/>
              <a:pPr>
                <a:defRPr/>
              </a:pPr>
              <a:t>7/26/2011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981E3CA-6EC3-5045-B82A-F1B8D1E7A8BE}" type="slidenum">
              <a:rPr lang="en-US"/>
              <a:pPr>
                <a:defRPr/>
              </a:pPr>
              <a:t>‹#›</a:t>
            </a:fld>
            <a:endParaRPr lang="en-US"/>
          </a:p>
        </p:txBody>
      </p:sp>
    </p:spTree>
    <p:extLst>
      <p:ext uri="{BB962C8B-B14F-4D97-AF65-F5344CB8AC3E}">
        <p14:creationId xmlns:p14="http://schemas.microsoft.com/office/powerpoint/2010/main" xmlns="" val="331997099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ext Box 2"/>
          <p:cNvSpPr txBox="1">
            <a:spLocks noChangeArrowheads="1"/>
          </p:cNvSpPr>
          <p:nvPr/>
        </p:nvSpPr>
        <p:spPr bwMode="auto">
          <a:xfrm>
            <a:off x="0" y="6308725"/>
            <a:ext cx="9144000" cy="549275"/>
          </a:xfrm>
          <a:prstGeom prst="rect">
            <a:avLst/>
          </a:prstGeom>
          <a:solidFill>
            <a:srgbClr val="0067B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endParaRPr lang="en-US" dirty="0" smtClean="0">
              <a:latin typeface="Arial"/>
              <a:cs typeface="+mn-cs"/>
            </a:endParaRPr>
          </a:p>
        </p:txBody>
      </p:sp>
      <p:grpSp>
        <p:nvGrpSpPr>
          <p:cNvPr id="1027" name="Group 12"/>
          <p:cNvGrpSpPr>
            <a:grpSpLocks/>
          </p:cNvGrpSpPr>
          <p:nvPr/>
        </p:nvGrpSpPr>
        <p:grpSpPr bwMode="auto">
          <a:xfrm>
            <a:off x="0" y="0"/>
            <a:ext cx="9144000" cy="1044575"/>
            <a:chOff x="-1" y="0"/>
            <a:chExt cx="9144001" cy="1044575"/>
          </a:xfrm>
        </p:grpSpPr>
        <p:sp>
          <p:nvSpPr>
            <p:cNvPr id="1035" name="Rectangle 4"/>
            <p:cNvSpPr>
              <a:spLocks noChangeArrowheads="1"/>
            </p:cNvSpPr>
            <p:nvPr/>
          </p:nvSpPr>
          <p:spPr bwMode="auto">
            <a:xfrm>
              <a:off x="-1" y="0"/>
              <a:ext cx="9144001" cy="1044575"/>
            </a:xfrm>
            <a:prstGeom prst="rect">
              <a:avLst/>
            </a:prstGeom>
            <a:solidFill>
              <a:srgbClr val="0067B1"/>
            </a:solidFill>
            <a:ln w="9360">
              <a:solidFill>
                <a:srgbClr val="0067B1"/>
              </a:solidFill>
              <a:round/>
              <a:headEnd/>
              <a:tailEnd/>
            </a:ln>
          </p:spPr>
          <p:txBody>
            <a:bodyPr wrap="none" anchor="ctr"/>
            <a:lstStyle/>
            <a:p>
              <a:endParaRPr lang="en-US"/>
            </a:p>
          </p:txBody>
        </p:sp>
        <p:pic>
          <p:nvPicPr>
            <p:cNvPr id="1036" name="Picture 5"/>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0" y="0"/>
              <a:ext cx="1735138" cy="97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pic>
        <p:sp>
          <p:nvSpPr>
            <p:cNvPr id="1037" name="Rectangle 6"/>
            <p:cNvSpPr>
              <a:spLocks noChangeArrowheads="1"/>
            </p:cNvSpPr>
            <p:nvPr/>
          </p:nvSpPr>
          <p:spPr bwMode="auto">
            <a:xfrm>
              <a:off x="1619249" y="0"/>
              <a:ext cx="1800225" cy="979488"/>
            </a:xfrm>
            <a:prstGeom prst="rect">
              <a:avLst/>
            </a:prstGeom>
            <a:solidFill>
              <a:srgbClr val="FFFFFF"/>
            </a:solidFill>
            <a:ln w="9360">
              <a:solidFill>
                <a:srgbClr val="FFFFFF"/>
              </a:solidFill>
              <a:round/>
              <a:headEnd/>
              <a:tailEnd/>
            </a:ln>
          </p:spPr>
          <p:txBody>
            <a:bodyPr wrap="none" anchor="ctr"/>
            <a:lstStyle/>
            <a:p>
              <a:endParaRPr lang="en-US"/>
            </a:p>
          </p:txBody>
        </p:sp>
        <p:sp>
          <p:nvSpPr>
            <p:cNvPr id="1038" name="Freeform 7"/>
            <p:cNvSpPr>
              <a:spLocks noChangeArrowheads="1"/>
            </p:cNvSpPr>
            <p:nvPr/>
          </p:nvSpPr>
          <p:spPr bwMode="auto">
            <a:xfrm>
              <a:off x="1619249" y="0"/>
              <a:ext cx="1800225" cy="979488"/>
            </a:xfrm>
            <a:custGeom>
              <a:avLst/>
              <a:gdLst>
                <a:gd name="T0" fmla="*/ 647902813 w 5001"/>
                <a:gd name="T1" fmla="*/ 0 h 2721"/>
                <a:gd name="T2" fmla="*/ 647902813 w 5001"/>
                <a:gd name="T3" fmla="*/ 352460171 h 2721"/>
                <a:gd name="T4" fmla="*/ 0 w 5001"/>
                <a:gd name="T5" fmla="*/ 352460171 h 2721"/>
                <a:gd name="T6" fmla="*/ 259161125 w 5001"/>
                <a:gd name="T7" fmla="*/ 0 h 2721"/>
                <a:gd name="T8" fmla="*/ 647902813 w 5001"/>
                <a:gd name="T9" fmla="*/ 0 h 27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001" h="2721">
                  <a:moveTo>
                    <a:pt x="5000" y="0"/>
                  </a:moveTo>
                  <a:lnTo>
                    <a:pt x="5000" y="2720"/>
                  </a:lnTo>
                  <a:lnTo>
                    <a:pt x="0" y="2720"/>
                  </a:lnTo>
                  <a:cubicBezTo>
                    <a:pt x="2000" y="2720"/>
                    <a:pt x="0" y="0"/>
                    <a:pt x="2000" y="0"/>
                  </a:cubicBezTo>
                  <a:cubicBezTo>
                    <a:pt x="2667" y="0"/>
                    <a:pt x="4333" y="0"/>
                    <a:pt x="5000" y="0"/>
                  </a:cubicBezTo>
                </a:path>
              </a:pathLst>
            </a:custGeom>
            <a:solidFill>
              <a:srgbClr val="0067B1"/>
            </a:solidFill>
            <a:ln w="9360">
              <a:solidFill>
                <a:srgbClr val="0067B1"/>
              </a:solidFill>
              <a:round/>
              <a:headEnd/>
              <a:tailEnd/>
            </a:ln>
          </p:spPr>
          <p:txBody>
            <a:bodyPr wrap="none" anchor="ctr"/>
            <a:lstStyle/>
            <a:p>
              <a:endParaRPr lang="en-US"/>
            </a:p>
          </p:txBody>
        </p:sp>
      </p:grpSp>
      <p:sp>
        <p:nvSpPr>
          <p:cNvPr id="1028" name="Title Placeholder 1"/>
          <p:cNvSpPr>
            <a:spLocks noGrp="1"/>
          </p:cNvSpPr>
          <p:nvPr>
            <p:ph type="title"/>
          </p:nvPr>
        </p:nvSpPr>
        <p:spPr bwMode="auto">
          <a:xfrm>
            <a:off x="2124075" y="115888"/>
            <a:ext cx="6840538" cy="865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9" name="Text Placeholder 2"/>
          <p:cNvSpPr>
            <a:spLocks noGrp="1"/>
          </p:cNvSpPr>
          <p:nvPr>
            <p:ph type="body" idx="1"/>
          </p:nvPr>
        </p:nvSpPr>
        <p:spPr bwMode="auto">
          <a:xfrm>
            <a:off x="611188" y="1600200"/>
            <a:ext cx="8075612"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1913" y="6376988"/>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chemeClr val="bg1"/>
                </a:solidFill>
                <a:cs typeface="Arial" charset="0"/>
              </a:defRPr>
            </a:lvl1pPr>
          </a:lstStyle>
          <a:p>
            <a:pPr>
              <a:defRPr/>
            </a:pPr>
            <a:fld id="{A0350C31-67BD-4030-BF03-9C10FA22EBBC}" type="datetime1">
              <a:rPr lang="en-US" smtClean="0"/>
              <a:pPr>
                <a:defRPr/>
              </a:pPr>
              <a:t>7/26/2011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bg1"/>
                </a:solidFill>
                <a:latin typeface="Arial" pitchFamily="34" charset="0"/>
                <a:ea typeface="+mn-ea"/>
                <a:cs typeface="Arial" pitchFamily="34" charset="0"/>
              </a:defRPr>
            </a:lvl1pPr>
          </a:lstStyle>
          <a:p>
            <a:pPr>
              <a:defRPr/>
            </a:pPr>
            <a:endParaRPr lang="en-US"/>
          </a:p>
        </p:txBody>
      </p:sp>
      <p:sp>
        <p:nvSpPr>
          <p:cNvPr id="6" name="Slide Number Placeholder 5"/>
          <p:cNvSpPr>
            <a:spLocks noGrp="1"/>
          </p:cNvSpPr>
          <p:nvPr>
            <p:ph type="sldNum" sz="quarter" idx="4"/>
          </p:nvPr>
        </p:nvSpPr>
        <p:spPr>
          <a:xfrm>
            <a:off x="7019925"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chemeClr val="bg1"/>
                </a:solidFill>
                <a:cs typeface="Arial" charset="0"/>
              </a:defRPr>
            </a:lvl1pPr>
          </a:lstStyle>
          <a:p>
            <a:pPr>
              <a:defRPr/>
            </a:pPr>
            <a:fld id="{C652081D-48C6-804A-9DBA-C0EB7AFF4BFE}" type="slidenum">
              <a:rPr lang="en-US"/>
              <a:pPr>
                <a:defRPr/>
              </a:pPr>
              <a:t>‹#›</a:t>
            </a:fld>
            <a:endParaRPr lang="en-US"/>
          </a:p>
        </p:txBody>
      </p:sp>
      <p:sp>
        <p:nvSpPr>
          <p:cNvPr id="1033" name="Rectangle 17"/>
          <p:cNvSpPr>
            <a:spLocks noChangeArrowheads="1"/>
          </p:cNvSpPr>
          <p:nvPr/>
        </p:nvSpPr>
        <p:spPr bwMode="auto">
          <a:xfrm>
            <a:off x="7667625" y="6586538"/>
            <a:ext cx="1447800" cy="279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p>
            <a:pPr algn="r">
              <a:spcBef>
                <a:spcPts val="8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FFFFFF"/>
                </a:solidFill>
                <a:ea typeface="SimSun" charset="0"/>
                <a:cs typeface="SimSun" charset="0"/>
              </a:rPr>
              <a:t>www.egi.eu</a:t>
            </a:r>
          </a:p>
        </p:txBody>
      </p:sp>
      <p:sp>
        <p:nvSpPr>
          <p:cNvPr id="1034" name="Rectangle 18"/>
          <p:cNvSpPr>
            <a:spLocks noChangeArrowheads="1"/>
          </p:cNvSpPr>
          <p:nvPr/>
        </p:nvSpPr>
        <p:spPr bwMode="auto">
          <a:xfrm>
            <a:off x="53975" y="6605588"/>
            <a:ext cx="2286000" cy="279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p>
            <a:pPr>
              <a:spcBef>
                <a:spcPts val="8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FFFFFF"/>
                </a:solidFill>
                <a:ea typeface="SimSun" charset="0"/>
                <a:cs typeface="SimSun" charset="0"/>
              </a:rPr>
              <a:t>EGI-InSPIRE RI-261323</a:t>
            </a:r>
          </a:p>
        </p:txBody>
      </p:sp>
    </p:spTree>
  </p:cSld>
  <p:clrMap bg1="lt1" tx1="dk1" bg2="lt2" tx2="dk2" accent1="accent1" accent2="accent2" accent3="accent3" accent4="accent4" accent5="accent5" accent6="accent6" hlink="hlink" folHlink="folHlink"/>
  <p:sldLayoutIdLst>
    <p:sldLayoutId id="2147483670" r:id="rId1"/>
    <p:sldLayoutId id="2147483668" r:id="rId2"/>
    <p:sldLayoutId id="2147483669" r:id="rId3"/>
  </p:sldLayoutIdLst>
  <p:hf hdr="0" ftr="0" dt="0"/>
  <p:txStyles>
    <p:titleStyle>
      <a:lvl1pPr algn="ctr" rtl="0" eaLnBrk="0" fontAlgn="base" hangingPunct="0">
        <a:lnSpc>
          <a:spcPct val="90000"/>
        </a:lnSpc>
        <a:spcBef>
          <a:spcPct val="0"/>
        </a:spcBef>
        <a:spcAft>
          <a:spcPct val="0"/>
        </a:spcAft>
        <a:defRPr sz="3200" kern="1200">
          <a:solidFill>
            <a:schemeClr val="bg1"/>
          </a:solidFill>
          <a:latin typeface="Arial" pitchFamily="34" charset="0"/>
          <a:ea typeface="ＭＳ Ｐゴシック" charset="0"/>
          <a:cs typeface="Arial" pitchFamily="34" charset="0"/>
        </a:defRPr>
      </a:lvl1pPr>
      <a:lvl2pPr algn="ctr" rtl="0" eaLnBrk="0" fontAlgn="base" hangingPunct="0">
        <a:lnSpc>
          <a:spcPct val="90000"/>
        </a:lnSpc>
        <a:spcBef>
          <a:spcPct val="0"/>
        </a:spcBef>
        <a:spcAft>
          <a:spcPct val="0"/>
        </a:spcAft>
        <a:defRPr sz="3200">
          <a:solidFill>
            <a:schemeClr val="bg1"/>
          </a:solidFill>
          <a:latin typeface="Arial" pitchFamily="34" charset="0"/>
          <a:ea typeface="ＭＳ Ｐゴシック" charset="0"/>
          <a:cs typeface="Arial" pitchFamily="34" charset="0"/>
        </a:defRPr>
      </a:lvl2pPr>
      <a:lvl3pPr algn="ctr" rtl="0" eaLnBrk="0" fontAlgn="base" hangingPunct="0">
        <a:lnSpc>
          <a:spcPct val="90000"/>
        </a:lnSpc>
        <a:spcBef>
          <a:spcPct val="0"/>
        </a:spcBef>
        <a:spcAft>
          <a:spcPct val="0"/>
        </a:spcAft>
        <a:defRPr sz="3200">
          <a:solidFill>
            <a:schemeClr val="bg1"/>
          </a:solidFill>
          <a:latin typeface="Arial" pitchFamily="34" charset="0"/>
          <a:ea typeface="ＭＳ Ｐゴシック" charset="0"/>
          <a:cs typeface="Arial" pitchFamily="34" charset="0"/>
        </a:defRPr>
      </a:lvl3pPr>
      <a:lvl4pPr algn="ctr" rtl="0" eaLnBrk="0" fontAlgn="base" hangingPunct="0">
        <a:lnSpc>
          <a:spcPct val="90000"/>
        </a:lnSpc>
        <a:spcBef>
          <a:spcPct val="0"/>
        </a:spcBef>
        <a:spcAft>
          <a:spcPct val="0"/>
        </a:spcAft>
        <a:defRPr sz="3200">
          <a:solidFill>
            <a:schemeClr val="bg1"/>
          </a:solidFill>
          <a:latin typeface="Arial" pitchFamily="34" charset="0"/>
          <a:ea typeface="ＭＳ Ｐゴシック" charset="0"/>
          <a:cs typeface="Arial" pitchFamily="34" charset="0"/>
        </a:defRPr>
      </a:lvl4pPr>
      <a:lvl5pPr algn="ctr" rtl="0" eaLnBrk="0" fontAlgn="base" hangingPunct="0">
        <a:lnSpc>
          <a:spcPct val="90000"/>
        </a:lnSpc>
        <a:spcBef>
          <a:spcPct val="0"/>
        </a:spcBef>
        <a:spcAft>
          <a:spcPct val="0"/>
        </a:spcAft>
        <a:defRPr sz="3200">
          <a:solidFill>
            <a:schemeClr val="bg1"/>
          </a:solidFill>
          <a:latin typeface="Arial" pitchFamily="34" charset="0"/>
          <a:ea typeface="ＭＳ Ｐゴシック" charset="0"/>
          <a:cs typeface="Arial" pitchFamily="34" charset="0"/>
        </a:defRPr>
      </a:lvl5pPr>
      <a:lvl6pPr marL="457200" algn="ctr" rtl="0" eaLnBrk="1" fontAlgn="base" hangingPunct="1">
        <a:spcBef>
          <a:spcPct val="0"/>
        </a:spcBef>
        <a:spcAft>
          <a:spcPct val="0"/>
        </a:spcAft>
        <a:defRPr sz="4400">
          <a:solidFill>
            <a:schemeClr val="bg1"/>
          </a:solidFill>
          <a:latin typeface="Arial" pitchFamily="34" charset="0"/>
          <a:cs typeface="Arial" pitchFamily="34" charset="0"/>
        </a:defRPr>
      </a:lvl6pPr>
      <a:lvl7pPr marL="914400" algn="ctr" rtl="0" eaLnBrk="1" fontAlgn="base" hangingPunct="1">
        <a:spcBef>
          <a:spcPct val="0"/>
        </a:spcBef>
        <a:spcAft>
          <a:spcPct val="0"/>
        </a:spcAft>
        <a:defRPr sz="4400">
          <a:solidFill>
            <a:schemeClr val="bg1"/>
          </a:solidFill>
          <a:latin typeface="Arial" pitchFamily="34" charset="0"/>
          <a:cs typeface="Arial" pitchFamily="34" charset="0"/>
        </a:defRPr>
      </a:lvl7pPr>
      <a:lvl8pPr marL="1371600" algn="ctr" rtl="0" eaLnBrk="1" fontAlgn="base" hangingPunct="1">
        <a:spcBef>
          <a:spcPct val="0"/>
        </a:spcBef>
        <a:spcAft>
          <a:spcPct val="0"/>
        </a:spcAft>
        <a:defRPr sz="4400">
          <a:solidFill>
            <a:schemeClr val="bg1"/>
          </a:solidFill>
          <a:latin typeface="Arial" pitchFamily="34" charset="0"/>
          <a:cs typeface="Arial" pitchFamily="34" charset="0"/>
        </a:defRPr>
      </a:lvl8pPr>
      <a:lvl9pPr marL="1828800" algn="ctr" rtl="0" eaLnBrk="1" fontAlgn="base" hangingPunct="1">
        <a:spcBef>
          <a:spcPct val="0"/>
        </a:spcBef>
        <a:spcAft>
          <a:spcPct val="0"/>
        </a:spcAft>
        <a:defRPr sz="4400">
          <a:solidFill>
            <a:schemeClr val="bg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lr>
          <a:schemeClr val="accent2"/>
        </a:buClr>
        <a:buFont typeface="Arial" charset="0"/>
        <a:buChar char="•"/>
        <a:defRPr sz="3200" kern="1200">
          <a:solidFill>
            <a:schemeClr val="tx1"/>
          </a:solidFill>
          <a:latin typeface="Arial" pitchFamily="34" charset="0"/>
          <a:ea typeface="ＭＳ Ｐゴシック" charset="0"/>
          <a:cs typeface="Arial" pitchFamily="34" charset="0"/>
        </a:defRPr>
      </a:lvl1pPr>
      <a:lvl2pPr marL="742950" indent="-285750" algn="l" rtl="0" eaLnBrk="0" fontAlgn="base" hangingPunct="0">
        <a:spcBef>
          <a:spcPct val="20000"/>
        </a:spcBef>
        <a:spcAft>
          <a:spcPct val="0"/>
        </a:spcAft>
        <a:buClr>
          <a:schemeClr val="accent2"/>
        </a:buClr>
        <a:buFont typeface="Arial" charset="0"/>
        <a:buChar char="•"/>
        <a:defRPr sz="2800" kern="1200">
          <a:solidFill>
            <a:schemeClr val="tx1"/>
          </a:solidFill>
          <a:latin typeface="Arial" pitchFamily="34" charset="0"/>
          <a:ea typeface="Arial" charset="0"/>
          <a:cs typeface="Arial" pitchFamily="34" charset="0"/>
        </a:defRPr>
      </a:lvl2pPr>
      <a:lvl3pPr marL="1143000" indent="-228600" algn="l" rtl="0" eaLnBrk="0" fontAlgn="base" hangingPunct="0">
        <a:spcBef>
          <a:spcPct val="20000"/>
        </a:spcBef>
        <a:spcAft>
          <a:spcPct val="0"/>
        </a:spcAft>
        <a:buClr>
          <a:schemeClr val="accent2"/>
        </a:buClr>
        <a:buFont typeface="Arial" charset="0"/>
        <a:buChar char="•"/>
        <a:defRPr sz="2400" kern="1200">
          <a:solidFill>
            <a:schemeClr val="tx1"/>
          </a:solidFill>
          <a:latin typeface="Arial" pitchFamily="34" charset="0"/>
          <a:ea typeface="Arial" charset="0"/>
          <a:cs typeface="Arial" pitchFamily="34" charset="0"/>
        </a:defRPr>
      </a:lvl3pPr>
      <a:lvl4pPr marL="1600200" indent="-228600" algn="l" rtl="0" eaLnBrk="0" fontAlgn="base" hangingPunct="0">
        <a:spcBef>
          <a:spcPct val="20000"/>
        </a:spcBef>
        <a:spcAft>
          <a:spcPct val="0"/>
        </a:spcAft>
        <a:buClr>
          <a:schemeClr val="accent2"/>
        </a:buClr>
        <a:buFont typeface="Arial" charset="0"/>
        <a:buChar char="•"/>
        <a:defRPr sz="2000" kern="1200">
          <a:solidFill>
            <a:schemeClr val="tx1"/>
          </a:solidFill>
          <a:latin typeface="Arial" pitchFamily="34" charset="0"/>
          <a:ea typeface="Arial" charset="0"/>
          <a:cs typeface="Arial" pitchFamily="34" charset="0"/>
        </a:defRPr>
      </a:lvl4pPr>
      <a:lvl5pPr marL="2057400" indent="-228600" algn="l" rtl="0" eaLnBrk="0" fontAlgn="base" hangingPunct="0">
        <a:spcBef>
          <a:spcPct val="20000"/>
        </a:spcBef>
        <a:spcAft>
          <a:spcPct val="0"/>
        </a:spcAft>
        <a:buClr>
          <a:schemeClr val="accent2"/>
        </a:buClr>
        <a:buFont typeface="Arial" charset="0"/>
        <a:buChar char="•"/>
        <a:defRPr sz="2000" kern="1200">
          <a:solidFill>
            <a:schemeClr val="tx1"/>
          </a:solidFill>
          <a:latin typeface="Arial" pitchFamily="34" charset="0"/>
          <a:ea typeface="Arial"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3"/>
          <p:cNvSpPr>
            <a:spLocks noGrp="1"/>
          </p:cNvSpPr>
          <p:nvPr>
            <p:ph type="ctrTitle"/>
          </p:nvPr>
        </p:nvSpPr>
        <p:spPr>
          <a:xfrm>
            <a:off x="1619250" y="2130425"/>
            <a:ext cx="7200900" cy="1470025"/>
          </a:xfrm>
        </p:spPr>
        <p:txBody>
          <a:bodyPr/>
          <a:lstStyle/>
          <a:p>
            <a:pPr eaLnBrk="1" hangingPunct="1"/>
            <a:r>
              <a:rPr lang="en-GB" dirty="0" smtClean="0">
                <a:latin typeface="Arial" charset="0"/>
              </a:rPr>
              <a:t>Accounting Update</a:t>
            </a:r>
            <a:endParaRPr lang="en-GB" dirty="0">
              <a:latin typeface="Arial" charset="0"/>
            </a:endParaRPr>
          </a:p>
        </p:txBody>
      </p:sp>
      <p:sp>
        <p:nvSpPr>
          <p:cNvPr id="6146" name="Subtitle 4"/>
          <p:cNvSpPr>
            <a:spLocks noGrp="1"/>
          </p:cNvSpPr>
          <p:nvPr>
            <p:ph type="subTitle" idx="1"/>
          </p:nvPr>
        </p:nvSpPr>
        <p:spPr>
          <a:xfrm>
            <a:off x="2268538" y="3886200"/>
            <a:ext cx="5832475" cy="1343025"/>
          </a:xfrm>
        </p:spPr>
        <p:txBody>
          <a:bodyPr/>
          <a:lstStyle/>
          <a:p>
            <a:pPr eaLnBrk="1" hangingPunct="1"/>
            <a:r>
              <a:rPr lang="en-GB" sz="1800" dirty="0" smtClean="0">
                <a:latin typeface="Arial" charset="0"/>
              </a:rPr>
              <a:t>John Gordon</a:t>
            </a:r>
          </a:p>
          <a:p>
            <a:pPr eaLnBrk="1" hangingPunct="1"/>
            <a:r>
              <a:rPr lang="en-GB" sz="1800" dirty="0" smtClean="0">
                <a:latin typeface="Arial" charset="0"/>
              </a:rPr>
              <a:t>STFC</a:t>
            </a:r>
          </a:p>
          <a:p>
            <a:pPr eaLnBrk="1" hangingPunct="1"/>
            <a:endParaRPr lang="en-GB" sz="1800" dirty="0" smtClean="0">
              <a:latin typeface="Arial" charset="0"/>
            </a:endParaRPr>
          </a:p>
          <a:p>
            <a:pPr eaLnBrk="1" hangingPunct="1"/>
            <a:r>
              <a:rPr lang="en-GB" sz="1800" dirty="0" smtClean="0">
                <a:latin typeface="Arial" charset="0"/>
              </a:rPr>
              <a:t>OMB 26 July 2011</a:t>
            </a:r>
            <a:endParaRPr lang="en-GB" sz="1800" dirty="0">
              <a:latin typeface="Arial" charset="0"/>
            </a:endParaRPr>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A0D44A65-8C46-B940-AD82-FCB627361A3E}" type="slidenum">
              <a:rPr lang="en-US" sz="1200">
                <a:solidFill>
                  <a:schemeClr val="bg1"/>
                </a:solidFill>
                <a:cs typeface="Arial" charset="0"/>
              </a:rPr>
              <a:pPr eaLnBrk="1" hangingPunct="1"/>
              <a:t>1</a:t>
            </a:fld>
            <a:endParaRPr lang="en-US" sz="1200">
              <a:solidFill>
                <a:schemeClr val="bg1"/>
              </a:solidFill>
              <a:cs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Potential </a:t>
            </a:r>
            <a:r>
              <a:rPr lang="en-GB" dirty="0" smtClean="0"/>
              <a:t>New Resources</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1. Gather requirements</a:t>
            </a:r>
          </a:p>
          <a:p>
            <a:r>
              <a:rPr lang="en-GB" dirty="0" smtClean="0"/>
              <a:t>2. Define and agree a Usage Record </a:t>
            </a:r>
          </a:p>
          <a:p>
            <a:r>
              <a:rPr lang="en-GB" dirty="0" smtClean="0"/>
              <a:t>3. Develop Software to collect information, cut accounting records, and publish them into the infrastructure</a:t>
            </a:r>
          </a:p>
          <a:p>
            <a:pPr lvl="1"/>
            <a:r>
              <a:rPr lang="en-GB" dirty="0" smtClean="0"/>
              <a:t>We can help with the last</a:t>
            </a:r>
            <a:r>
              <a:rPr lang="en-GB" dirty="0" smtClean="0"/>
              <a:t>.</a:t>
            </a:r>
          </a:p>
          <a:p>
            <a:r>
              <a:rPr lang="en-GB" dirty="0" smtClean="0"/>
              <a:t>4. Decide how to process and present the data</a:t>
            </a:r>
            <a:endParaRPr lang="en-GB" dirty="0" smtClean="0"/>
          </a:p>
          <a:p>
            <a:r>
              <a:rPr lang="en-GB" dirty="0" smtClean="0"/>
              <a:t>Still need input on requirements and priorities</a:t>
            </a:r>
          </a:p>
          <a:p>
            <a:r>
              <a:rPr lang="en-GB" dirty="0" smtClean="0"/>
              <a:t>Engagement with user communities</a:t>
            </a:r>
          </a:p>
        </p:txBody>
      </p:sp>
      <p:sp>
        <p:nvSpPr>
          <p:cNvPr id="4" name="Slide Number Placeholder 3"/>
          <p:cNvSpPr>
            <a:spLocks noGrp="1"/>
          </p:cNvSpPr>
          <p:nvPr>
            <p:ph type="sldNum" sz="quarter" idx="12"/>
          </p:nvPr>
        </p:nvSpPr>
        <p:spPr/>
        <p:txBody>
          <a:bodyPr/>
          <a:lstStyle/>
          <a:p>
            <a:pPr>
              <a:defRPr/>
            </a:pPr>
            <a:fld id="{843613FF-1FBA-0C4E-B8D5-C0EEB0110DDA}"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dirty="0" smtClean="0"/>
              <a:t>3. EMI</a:t>
            </a:r>
            <a:endParaRPr lang="en-GB" dirty="0"/>
          </a:p>
        </p:txBody>
      </p:sp>
      <p:sp>
        <p:nvSpPr>
          <p:cNvPr id="3" name="Content Placeholder 2"/>
          <p:cNvSpPr>
            <a:spLocks noGrp="1"/>
          </p:cNvSpPr>
          <p:nvPr>
            <p:ph idx="1"/>
          </p:nvPr>
        </p:nvSpPr>
        <p:spPr>
          <a:xfrm>
            <a:off x="611188" y="1412776"/>
            <a:ext cx="8075612" cy="4824536"/>
          </a:xfrm>
        </p:spPr>
        <p:txBody>
          <a:bodyPr>
            <a:normAutofit fontScale="62500" lnSpcReduction="20000"/>
          </a:bodyPr>
          <a:lstStyle/>
          <a:p>
            <a:r>
              <a:rPr lang="en-GB" dirty="0" smtClean="0"/>
              <a:t>EMI Data Group defined Storage Accounting Record (</a:t>
            </a:r>
            <a:r>
              <a:rPr lang="en-GB" dirty="0" err="1" smtClean="0"/>
              <a:t>StAR</a:t>
            </a:r>
            <a:r>
              <a:rPr lang="en-GB" dirty="0" smtClean="0"/>
              <a:t>)</a:t>
            </a:r>
          </a:p>
          <a:p>
            <a:pPr lvl="1"/>
            <a:r>
              <a:rPr lang="en-GB" dirty="0" smtClean="0"/>
              <a:t>Proposed to OGF</a:t>
            </a:r>
          </a:p>
          <a:p>
            <a:pPr lvl="1"/>
            <a:r>
              <a:rPr lang="en-GB" dirty="0" smtClean="0"/>
              <a:t>Needs an EGI profile</a:t>
            </a:r>
          </a:p>
          <a:p>
            <a:pPr lvl="1"/>
            <a:r>
              <a:rPr lang="en-GB" dirty="0" smtClean="0"/>
              <a:t>EMI Storage providers will implement</a:t>
            </a:r>
          </a:p>
          <a:p>
            <a:pPr lvl="1"/>
            <a:r>
              <a:rPr lang="en-GB" dirty="0" smtClean="0"/>
              <a:t>Need commitment from others.</a:t>
            </a:r>
          </a:p>
          <a:p>
            <a:r>
              <a:rPr lang="en-GB" dirty="0" smtClean="0"/>
              <a:t>EMI Compute Group working on a revised CPU Usage Record</a:t>
            </a:r>
          </a:p>
          <a:p>
            <a:pPr lvl="1"/>
            <a:r>
              <a:rPr lang="en-GB" dirty="0" smtClean="0"/>
              <a:t>Good to converge with other accounting systems in areas where OGF standard</a:t>
            </a:r>
          </a:p>
          <a:p>
            <a:pPr lvl="1"/>
            <a:r>
              <a:rPr lang="en-GB" dirty="0" smtClean="0"/>
              <a:t>Don’t want radical changes now</a:t>
            </a:r>
          </a:p>
          <a:p>
            <a:r>
              <a:rPr lang="en-GB" dirty="0" smtClean="0"/>
              <a:t>EMI trying to take responsibility for </a:t>
            </a:r>
            <a:r>
              <a:rPr lang="en-GB" dirty="0" err="1" smtClean="0"/>
              <a:t>apel</a:t>
            </a:r>
            <a:r>
              <a:rPr lang="en-GB" dirty="0" smtClean="0"/>
              <a:t>-parsers on various batch systems</a:t>
            </a:r>
          </a:p>
          <a:p>
            <a:r>
              <a:rPr lang="en-GB" dirty="0" err="1" smtClean="0"/>
              <a:t>emi-apel</a:t>
            </a:r>
            <a:r>
              <a:rPr lang="en-GB" dirty="0" smtClean="0"/>
              <a:t> client patch to publish to new consumer.</a:t>
            </a:r>
          </a:p>
          <a:p>
            <a:r>
              <a:rPr lang="en-GB" dirty="0" smtClean="0"/>
              <a:t>EMI Messaging Group working on messaging for all middleware</a:t>
            </a:r>
          </a:p>
          <a:p>
            <a:r>
              <a:rPr lang="en-GB" dirty="0" smtClean="0"/>
              <a:t>No cross-cutting Accounting thread</a:t>
            </a:r>
            <a:endParaRPr lang="en-GB" dirty="0"/>
          </a:p>
        </p:txBody>
      </p:sp>
      <p:sp>
        <p:nvSpPr>
          <p:cNvPr id="4" name="Slide Number Placeholder 3"/>
          <p:cNvSpPr>
            <a:spLocks noGrp="1"/>
          </p:cNvSpPr>
          <p:nvPr>
            <p:ph type="sldNum" sz="quarter" idx="12"/>
          </p:nvPr>
        </p:nvSpPr>
        <p:spPr/>
        <p:txBody>
          <a:bodyPr/>
          <a:lstStyle/>
          <a:p>
            <a:pPr>
              <a:defRPr/>
            </a:pPr>
            <a:fld id="{843613FF-1FBA-0C4E-B8D5-C0EEB0110DDA}"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4. Accounting Portal</a:t>
            </a:r>
            <a:endParaRPr lang="en-GB" dirty="0"/>
          </a:p>
        </p:txBody>
      </p:sp>
      <p:sp>
        <p:nvSpPr>
          <p:cNvPr id="3" name="Content Placeholder 2"/>
          <p:cNvSpPr>
            <a:spLocks noGrp="1"/>
          </p:cNvSpPr>
          <p:nvPr>
            <p:ph idx="1"/>
          </p:nvPr>
        </p:nvSpPr>
        <p:spPr/>
        <p:txBody>
          <a:bodyPr/>
          <a:lstStyle/>
          <a:p>
            <a:r>
              <a:rPr lang="en-GB" dirty="0" smtClean="0"/>
              <a:t>Roadmap contains multiple release cycles with opportunities to add new resources</a:t>
            </a:r>
          </a:p>
          <a:p>
            <a:r>
              <a:rPr lang="en-GB" dirty="0" smtClean="0"/>
              <a:t>Need to feed in requirements for other resource types  </a:t>
            </a:r>
            <a:endParaRPr lang="en-GB" dirty="0"/>
          </a:p>
        </p:txBody>
      </p:sp>
      <p:sp>
        <p:nvSpPr>
          <p:cNvPr id="4" name="Slide Number Placeholder 3"/>
          <p:cNvSpPr>
            <a:spLocks noGrp="1"/>
          </p:cNvSpPr>
          <p:nvPr>
            <p:ph type="sldNum" sz="quarter" idx="12"/>
          </p:nvPr>
        </p:nvSpPr>
        <p:spPr/>
        <p:txBody>
          <a:bodyPr/>
          <a:lstStyle/>
          <a:p>
            <a:pPr>
              <a:defRPr/>
            </a:pPr>
            <a:fld id="{843613FF-1FBA-0C4E-B8D5-C0EEB0110DDA}"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5. What can you do? </a:t>
            </a:r>
            <a:endParaRPr lang="en-GB" dirty="0"/>
          </a:p>
        </p:txBody>
      </p:sp>
      <p:sp>
        <p:nvSpPr>
          <p:cNvPr id="3" name="Content Placeholder 2"/>
          <p:cNvSpPr>
            <a:spLocks noGrp="1"/>
          </p:cNvSpPr>
          <p:nvPr>
            <p:ph idx="1"/>
          </p:nvPr>
        </p:nvSpPr>
        <p:spPr/>
        <p:txBody>
          <a:bodyPr>
            <a:normAutofit lnSpcReduction="10000"/>
          </a:bodyPr>
          <a:lstStyle/>
          <a:p>
            <a:pPr>
              <a:buNone/>
            </a:pPr>
            <a:r>
              <a:rPr lang="en-GB" dirty="0" smtClean="0"/>
              <a:t>1. Are there any NGIs with their own accounting solutions that we don’t know about?</a:t>
            </a:r>
          </a:p>
          <a:p>
            <a:pPr>
              <a:buNone/>
            </a:pPr>
            <a:r>
              <a:rPr lang="en-GB" dirty="0" smtClean="0"/>
              <a:t>2. Do you have requirements for other types of resource to be accounted</a:t>
            </a:r>
            <a:r>
              <a:rPr lang="en-GB" dirty="0" smtClean="0"/>
              <a:t>?</a:t>
            </a:r>
          </a:p>
          <a:p>
            <a:pPr>
              <a:buNone/>
            </a:pPr>
            <a:r>
              <a:rPr lang="en-GB" dirty="0" smtClean="0"/>
              <a:t>	</a:t>
            </a:r>
            <a:r>
              <a:rPr lang="en-GB" dirty="0" smtClean="0"/>
              <a:t>You=NGI or projects in </a:t>
            </a:r>
            <a:r>
              <a:rPr lang="en-GB" smtClean="0"/>
              <a:t>your country</a:t>
            </a:r>
            <a:endParaRPr lang="en-GB" dirty="0" smtClean="0"/>
          </a:p>
          <a:p>
            <a:pPr>
              <a:buNone/>
            </a:pPr>
            <a:r>
              <a:rPr lang="en-GB" dirty="0" smtClean="0"/>
              <a:t>3. Do you have national cloud services/projects that could work with us on defining a Cloud Usage Record </a:t>
            </a:r>
            <a:endParaRPr lang="en-GB" dirty="0"/>
          </a:p>
        </p:txBody>
      </p:sp>
      <p:sp>
        <p:nvSpPr>
          <p:cNvPr id="4" name="Slide Number Placeholder 3"/>
          <p:cNvSpPr>
            <a:spLocks noGrp="1"/>
          </p:cNvSpPr>
          <p:nvPr>
            <p:ph type="sldNum" sz="quarter" idx="12"/>
          </p:nvPr>
        </p:nvSpPr>
        <p:spPr/>
        <p:txBody>
          <a:bodyPr/>
          <a:lstStyle/>
          <a:p>
            <a:pPr>
              <a:defRPr/>
            </a:pPr>
            <a:fld id="{843613FF-1FBA-0C4E-B8D5-C0EEB0110DDA}" type="slidenum">
              <a:rPr lang="en-US" smtClean="0"/>
              <a:pPr>
                <a:defRPr/>
              </a:pPr>
              <a:t>13</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514350" indent="-514350">
              <a:buFont typeface="+mj-lt"/>
              <a:buAutoNum type="arabicPeriod"/>
            </a:pPr>
            <a:r>
              <a:rPr lang="en-GB" dirty="0" smtClean="0"/>
              <a:t>EGI Infrastructure</a:t>
            </a:r>
          </a:p>
          <a:p>
            <a:pPr marL="514350" indent="-514350">
              <a:buFont typeface="+mj-lt"/>
              <a:buAutoNum type="arabicPeriod"/>
            </a:pPr>
            <a:r>
              <a:rPr lang="en-GB" dirty="0" smtClean="0"/>
              <a:t>New types of Resource</a:t>
            </a:r>
          </a:p>
          <a:p>
            <a:pPr marL="514350" indent="-514350">
              <a:buFont typeface="+mj-lt"/>
              <a:buAutoNum type="arabicPeriod"/>
            </a:pPr>
            <a:r>
              <a:rPr lang="en-GB" dirty="0" smtClean="0"/>
              <a:t>EMI</a:t>
            </a:r>
          </a:p>
          <a:p>
            <a:pPr marL="514350" indent="-514350">
              <a:buFont typeface="+mj-lt"/>
              <a:buAutoNum type="arabicPeriod"/>
            </a:pPr>
            <a:r>
              <a:rPr lang="en-GB" dirty="0" smtClean="0"/>
              <a:t>Accounting Portal</a:t>
            </a:r>
          </a:p>
          <a:p>
            <a:pPr marL="514350" indent="-514350">
              <a:buFont typeface="+mj-lt"/>
              <a:buAutoNum type="arabicPeriod"/>
            </a:pPr>
            <a:r>
              <a:rPr lang="en-GB" dirty="0" smtClean="0"/>
              <a:t>Input Wanted</a:t>
            </a:r>
            <a:endParaRPr lang="en-GB" dirty="0"/>
          </a:p>
        </p:txBody>
      </p:sp>
      <p:sp>
        <p:nvSpPr>
          <p:cNvPr id="4" name="Slide Number Placeholder 3"/>
          <p:cNvSpPr>
            <a:spLocks noGrp="1"/>
          </p:cNvSpPr>
          <p:nvPr>
            <p:ph type="sldNum" sz="quarter" idx="12"/>
          </p:nvPr>
        </p:nvSpPr>
        <p:spPr/>
        <p:txBody>
          <a:bodyPr/>
          <a:lstStyle/>
          <a:p>
            <a:pPr>
              <a:defRPr/>
            </a:pPr>
            <a:fld id="{843613FF-1FBA-0C4E-B8D5-C0EEB0110DDA}"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 EGI Accounting Infrastructure</a:t>
            </a:r>
            <a:endParaRPr lang="en-GB" dirty="0"/>
          </a:p>
        </p:txBody>
      </p:sp>
      <p:sp>
        <p:nvSpPr>
          <p:cNvPr id="3" name="Content Placeholder 2"/>
          <p:cNvSpPr>
            <a:spLocks noGrp="1"/>
          </p:cNvSpPr>
          <p:nvPr>
            <p:ph idx="1"/>
          </p:nvPr>
        </p:nvSpPr>
        <p:spPr/>
        <p:txBody>
          <a:bodyPr>
            <a:normAutofit/>
          </a:bodyPr>
          <a:lstStyle/>
          <a:p>
            <a:r>
              <a:rPr lang="en-GB" dirty="0" smtClean="0"/>
              <a:t>Our redesign of the APEL infrastructure:-</a:t>
            </a:r>
          </a:p>
          <a:p>
            <a:pPr lvl="1"/>
            <a:r>
              <a:rPr lang="en-GB" dirty="0" smtClean="0"/>
              <a:t>A STOMP-based message publisher/consumer (SSM)</a:t>
            </a:r>
          </a:p>
          <a:p>
            <a:pPr lvl="2"/>
            <a:r>
              <a:rPr lang="en-GB" dirty="0" smtClean="0"/>
              <a:t>Multiple UR per message; </a:t>
            </a:r>
            <a:r>
              <a:rPr lang="en-GB" dirty="0" smtClean="0"/>
              <a:t>signed and encrypted.</a:t>
            </a:r>
            <a:endParaRPr lang="en-GB" dirty="0" smtClean="0"/>
          </a:p>
          <a:p>
            <a:pPr lvl="2"/>
            <a:r>
              <a:rPr lang="en-GB" dirty="0" smtClean="0"/>
              <a:t>On the production AMQ bus.</a:t>
            </a:r>
          </a:p>
          <a:p>
            <a:pPr lvl="1"/>
            <a:r>
              <a:rPr lang="en-GB" dirty="0" smtClean="0"/>
              <a:t>Summary Record publisher/consumer</a:t>
            </a:r>
          </a:p>
          <a:p>
            <a:pPr lvl="2"/>
            <a:r>
              <a:rPr lang="en-GB" dirty="0" smtClean="0"/>
              <a:t>For regional and other repositories to publish to the central repository and to send to the accounting portal.</a:t>
            </a:r>
          </a:p>
          <a:p>
            <a:pPr lvl="1"/>
            <a:endParaRPr lang="en-GB" dirty="0" smtClean="0"/>
          </a:p>
          <a:p>
            <a:pPr lvl="2"/>
            <a:endParaRPr lang="en-GB" dirty="0" smtClean="0"/>
          </a:p>
          <a:p>
            <a:pPr lvl="1"/>
            <a:endParaRPr lang="en-GB" dirty="0" smtClean="0"/>
          </a:p>
          <a:p>
            <a:endParaRPr lang="en-GB" dirty="0"/>
          </a:p>
        </p:txBody>
      </p:sp>
      <p:sp>
        <p:nvSpPr>
          <p:cNvPr id="4" name="Slide Number Placeholder 3"/>
          <p:cNvSpPr>
            <a:spLocks noGrp="1"/>
          </p:cNvSpPr>
          <p:nvPr>
            <p:ph type="sldNum" sz="quarter" idx="12"/>
          </p:nvPr>
        </p:nvSpPr>
        <p:spPr/>
        <p:txBody>
          <a:bodyPr/>
          <a:lstStyle/>
          <a:p>
            <a:pPr>
              <a:defRPr/>
            </a:pPr>
            <a:fld id="{843613FF-1FBA-0C4E-B8D5-C0EEB0110DDA}"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Regionalisation - Plan</a:t>
            </a:r>
            <a:endParaRPr lang="en-GB" dirty="0"/>
          </a:p>
        </p:txBody>
      </p:sp>
      <p:pic>
        <p:nvPicPr>
          <p:cNvPr id="4" name="Picture 3" descr="PLAN.jpg"/>
          <p:cNvPicPr>
            <a:picLocks noChangeAspect="1"/>
          </p:cNvPicPr>
          <p:nvPr/>
        </p:nvPicPr>
        <p:blipFill>
          <a:blip r:embed="rId2" cstate="print"/>
          <a:stretch>
            <a:fillRect/>
          </a:stretch>
        </p:blipFill>
        <p:spPr>
          <a:xfrm>
            <a:off x="35496" y="1124744"/>
            <a:ext cx="6120680" cy="4922046"/>
          </a:xfrm>
          <a:prstGeom prst="rect">
            <a:avLst/>
          </a:prstGeom>
          <a:ln>
            <a:noFill/>
          </a:ln>
          <a:effectLst>
            <a:outerShdw blurRad="292100" dist="139700" dir="2700000" algn="tl" rotWithShape="0">
              <a:srgbClr val="333333">
                <a:alpha val="65000"/>
              </a:srgbClr>
            </a:outerShdw>
          </a:effectLst>
        </p:spPr>
      </p:pic>
      <p:sp>
        <p:nvSpPr>
          <p:cNvPr id="5" name="TextBox 4"/>
          <p:cNvSpPr txBox="1"/>
          <p:nvPr/>
        </p:nvSpPr>
        <p:spPr>
          <a:xfrm>
            <a:off x="6228184" y="1124744"/>
            <a:ext cx="2808312" cy="2862322"/>
          </a:xfrm>
          <a:prstGeom prst="rect">
            <a:avLst/>
          </a:prstGeom>
          <a:noFill/>
        </p:spPr>
        <p:txBody>
          <a:bodyPr wrap="square" rtlCol="0">
            <a:spAutoFit/>
          </a:bodyPr>
          <a:lstStyle/>
          <a:p>
            <a:pPr>
              <a:buFont typeface="Arial" charset="0"/>
              <a:buChar char="•"/>
            </a:pPr>
            <a:r>
              <a:rPr lang="en-GB" dirty="0" smtClean="0"/>
              <a:t> All regions to publish via </a:t>
            </a:r>
            <a:r>
              <a:rPr lang="en-GB" dirty="0" err="1" smtClean="0"/>
              <a:t>ActiveMQ</a:t>
            </a:r>
            <a:endParaRPr lang="en-GB" dirty="0" smtClean="0"/>
          </a:p>
          <a:p>
            <a:pPr>
              <a:buFont typeface="Arial" charset="0"/>
              <a:buChar char="•"/>
            </a:pPr>
            <a:r>
              <a:rPr lang="en-GB" dirty="0" smtClean="0"/>
              <a:t> Provide regional accounting system</a:t>
            </a:r>
          </a:p>
          <a:p>
            <a:pPr>
              <a:buFont typeface="Arial" charset="0"/>
              <a:buChar char="•"/>
            </a:pPr>
            <a:r>
              <a:rPr lang="en-GB" dirty="0" smtClean="0"/>
              <a:t> Allow regions to continue using central system</a:t>
            </a:r>
          </a:p>
          <a:p>
            <a:pPr>
              <a:buFont typeface="Arial" charset="0"/>
              <a:buChar char="•"/>
            </a:pPr>
            <a:r>
              <a:rPr lang="en-GB" dirty="0" smtClean="0"/>
              <a:t> Collect records from other grids/tools via same interface</a:t>
            </a:r>
          </a:p>
        </p:txBody>
      </p:sp>
      <p:sp>
        <p:nvSpPr>
          <p:cNvPr id="6" name="Slide Number Placeholder 5"/>
          <p:cNvSpPr>
            <a:spLocks noGrp="1"/>
          </p:cNvSpPr>
          <p:nvPr>
            <p:ph type="sldNum" sz="quarter" idx="12"/>
          </p:nvPr>
        </p:nvSpPr>
        <p:spPr/>
        <p:txBody>
          <a:bodyPr/>
          <a:lstStyle/>
          <a:p>
            <a:pPr>
              <a:defRPr/>
            </a:pPr>
            <a:fld id="{843613FF-1FBA-0C4E-B8D5-C0EEB0110DDA}"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Regions</a:t>
            </a:r>
            <a:endParaRPr lang="en-GB" dirty="0"/>
          </a:p>
        </p:txBody>
      </p:sp>
      <p:sp>
        <p:nvSpPr>
          <p:cNvPr id="3" name="Content Placeholder 2"/>
          <p:cNvSpPr>
            <a:spLocks noGrp="1"/>
          </p:cNvSpPr>
          <p:nvPr>
            <p:ph idx="1"/>
          </p:nvPr>
        </p:nvSpPr>
        <p:spPr/>
        <p:txBody>
          <a:bodyPr/>
          <a:lstStyle/>
          <a:p>
            <a:r>
              <a:rPr lang="en-GB" dirty="0" smtClean="0"/>
              <a:t>A. Continue publishing direct to the centre as now.</a:t>
            </a:r>
          </a:p>
          <a:p>
            <a:r>
              <a:rPr lang="en-GB" dirty="0" smtClean="0"/>
              <a:t>B. Use regional APEL repository</a:t>
            </a:r>
          </a:p>
          <a:p>
            <a:r>
              <a:rPr lang="en-GB" dirty="0" smtClean="0"/>
              <a:t>C. Use an alternative NGI repository </a:t>
            </a:r>
          </a:p>
          <a:p>
            <a:r>
              <a:rPr lang="en-GB" dirty="0" smtClean="0"/>
              <a:t>SGAS, DGAS, OSG(Gratia), D-Grid, Polish </a:t>
            </a:r>
            <a:r>
              <a:rPr lang="en-GB" dirty="0" err="1" smtClean="0"/>
              <a:t>Unicore</a:t>
            </a:r>
            <a:r>
              <a:rPr lang="en-GB" dirty="0" smtClean="0"/>
              <a:t>, CERN, </a:t>
            </a:r>
            <a:r>
              <a:rPr lang="en-GB" dirty="0" err="1" smtClean="0"/>
              <a:t>GridSafe</a:t>
            </a:r>
            <a:r>
              <a:rPr lang="en-GB" dirty="0" smtClean="0"/>
              <a:t>(IGE), France, NIKHEF, ARC</a:t>
            </a:r>
          </a:p>
          <a:p>
            <a:r>
              <a:rPr lang="en-GB" dirty="0" smtClean="0"/>
              <a:t>Any other alternatives?</a:t>
            </a:r>
            <a:endParaRPr lang="en-GB" dirty="0"/>
          </a:p>
        </p:txBody>
      </p:sp>
      <p:sp>
        <p:nvSpPr>
          <p:cNvPr id="4" name="Slide Number Placeholder 3"/>
          <p:cNvSpPr>
            <a:spLocks noGrp="1"/>
          </p:cNvSpPr>
          <p:nvPr>
            <p:ph type="sldNum" sz="quarter" idx="12"/>
          </p:nvPr>
        </p:nvSpPr>
        <p:spPr/>
        <p:txBody>
          <a:bodyPr/>
          <a:lstStyle/>
          <a:p>
            <a:pPr>
              <a:defRPr/>
            </a:pPr>
            <a:fld id="{843613FF-1FBA-0C4E-B8D5-C0EEB0110DDA}"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Migration</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Migration to the new central repository requires all the existing alternatives to migrate to the new STOMP publishing before we can migrate the database and accept the new data in production.</a:t>
            </a:r>
          </a:p>
          <a:p>
            <a:r>
              <a:rPr lang="en-GB" dirty="0" smtClean="0"/>
              <a:t>New database will continue to accept the old AMQ publishing (EMI-1) during migration</a:t>
            </a:r>
          </a:p>
          <a:p>
            <a:r>
              <a:rPr lang="en-GB" dirty="0" smtClean="0"/>
              <a:t>Distribution of Regional repository after it has proven itself centrally.</a:t>
            </a:r>
          </a:p>
          <a:p>
            <a:r>
              <a:rPr lang="en-GB" dirty="0" smtClean="0"/>
              <a:t>New client via EMI</a:t>
            </a:r>
            <a:endParaRPr lang="en-GB" dirty="0"/>
          </a:p>
        </p:txBody>
      </p:sp>
      <p:sp>
        <p:nvSpPr>
          <p:cNvPr id="4" name="Slide Number Placeholder 3"/>
          <p:cNvSpPr>
            <a:spLocks noGrp="1"/>
          </p:cNvSpPr>
          <p:nvPr>
            <p:ph type="sldNum" sz="quarter" idx="12"/>
          </p:nvPr>
        </p:nvSpPr>
        <p:spPr/>
        <p:txBody>
          <a:bodyPr/>
          <a:lstStyle/>
          <a:p>
            <a:pPr>
              <a:defRPr/>
            </a:pPr>
            <a:fld id="{843613FF-1FBA-0C4E-B8D5-C0EEB0110DDA}"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Progress </a:t>
            </a:r>
            <a:endParaRPr lang="en-GB" dirty="0"/>
          </a:p>
        </p:txBody>
      </p:sp>
      <p:sp>
        <p:nvSpPr>
          <p:cNvPr id="3" name="Content Placeholder 2"/>
          <p:cNvSpPr>
            <a:spLocks noGrp="1"/>
          </p:cNvSpPr>
          <p:nvPr>
            <p:ph idx="1"/>
          </p:nvPr>
        </p:nvSpPr>
        <p:spPr/>
        <p:txBody>
          <a:bodyPr/>
          <a:lstStyle/>
          <a:p>
            <a:r>
              <a:rPr lang="en-GB" dirty="0" smtClean="0"/>
              <a:t>A prototype SSM exists</a:t>
            </a:r>
          </a:p>
          <a:p>
            <a:r>
              <a:rPr lang="en-GB" dirty="0" smtClean="0"/>
              <a:t>Existing and potential Region C developers have been contacted. </a:t>
            </a:r>
          </a:p>
          <a:p>
            <a:r>
              <a:rPr lang="en-GB" dirty="0" smtClean="0"/>
              <a:t>Some have started testing.</a:t>
            </a:r>
          </a:p>
          <a:p>
            <a:r>
              <a:rPr lang="en-GB" dirty="0" smtClean="0"/>
              <a:t>Chasing the rest </a:t>
            </a:r>
          </a:p>
        </p:txBody>
      </p:sp>
      <p:sp>
        <p:nvSpPr>
          <p:cNvPr id="4" name="Slide Number Placeholder 3"/>
          <p:cNvSpPr>
            <a:spLocks noGrp="1"/>
          </p:cNvSpPr>
          <p:nvPr>
            <p:ph type="sldNum" sz="quarter" idx="12"/>
          </p:nvPr>
        </p:nvSpPr>
        <p:spPr/>
        <p:txBody>
          <a:bodyPr/>
          <a:lstStyle/>
          <a:p>
            <a:pPr>
              <a:defRPr/>
            </a:pPr>
            <a:fld id="{843613FF-1FBA-0C4E-B8D5-C0EEB0110DDA}"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 New Types of Resource</a:t>
            </a:r>
            <a:endParaRPr lang="en-GB" dirty="0"/>
          </a:p>
        </p:txBody>
      </p:sp>
      <p:sp>
        <p:nvSpPr>
          <p:cNvPr id="3" name="Content Placeholder 2"/>
          <p:cNvSpPr>
            <a:spLocks noGrp="1"/>
          </p:cNvSpPr>
          <p:nvPr>
            <p:ph idx="1"/>
          </p:nvPr>
        </p:nvSpPr>
        <p:spPr/>
        <p:txBody>
          <a:bodyPr/>
          <a:lstStyle/>
          <a:p>
            <a:r>
              <a:rPr lang="en-GB" dirty="0" smtClean="0"/>
              <a:t>New repository can handle multiple record types.</a:t>
            </a:r>
          </a:p>
          <a:p>
            <a:r>
              <a:rPr lang="en-GB" dirty="0" smtClean="0"/>
              <a:t>This is required for schema evolution in CPU</a:t>
            </a:r>
          </a:p>
          <a:p>
            <a:pPr lvl="1"/>
            <a:r>
              <a:rPr lang="en-GB" dirty="0" smtClean="0"/>
              <a:t>But allows multiple types of resource to be accounted.</a:t>
            </a:r>
          </a:p>
          <a:p>
            <a:r>
              <a:rPr lang="en-GB" dirty="0" smtClean="0"/>
              <a:t>MS706 – explains</a:t>
            </a:r>
          </a:p>
          <a:p>
            <a:endParaRPr lang="en-GB" dirty="0"/>
          </a:p>
        </p:txBody>
      </p:sp>
      <p:sp>
        <p:nvSpPr>
          <p:cNvPr id="4" name="Slide Number Placeholder 3"/>
          <p:cNvSpPr>
            <a:spLocks noGrp="1"/>
          </p:cNvSpPr>
          <p:nvPr>
            <p:ph type="sldNum" sz="quarter" idx="12"/>
          </p:nvPr>
        </p:nvSpPr>
        <p:spPr/>
        <p:txBody>
          <a:bodyPr/>
          <a:lstStyle/>
          <a:p>
            <a:pPr>
              <a:defRPr/>
            </a:pPr>
            <a:fld id="{843613FF-1FBA-0C4E-B8D5-C0EEB0110DDA}"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Potential new resources</a:t>
            </a:r>
            <a:endParaRPr lang="en-GB" dirty="0"/>
          </a:p>
        </p:txBody>
      </p:sp>
      <p:sp>
        <p:nvSpPr>
          <p:cNvPr id="3" name="Content Placeholder 2"/>
          <p:cNvSpPr>
            <a:spLocks noGrp="1"/>
          </p:cNvSpPr>
          <p:nvPr>
            <p:ph idx="1"/>
          </p:nvPr>
        </p:nvSpPr>
        <p:spPr>
          <a:xfrm>
            <a:off x="323528" y="1412776"/>
            <a:ext cx="8640960" cy="4680520"/>
          </a:xfrm>
        </p:spPr>
        <p:txBody>
          <a:bodyPr>
            <a:normAutofit fontScale="85000" lnSpcReduction="20000"/>
          </a:bodyPr>
          <a:lstStyle/>
          <a:p>
            <a:r>
              <a:rPr lang="en-GB" dirty="0" smtClean="0"/>
              <a:t>Storage</a:t>
            </a:r>
          </a:p>
          <a:p>
            <a:pPr lvl="1"/>
            <a:r>
              <a:rPr lang="en-GB" dirty="0" smtClean="0"/>
              <a:t>EMI defined </a:t>
            </a:r>
            <a:r>
              <a:rPr lang="en-GB" dirty="0" err="1" smtClean="0"/>
              <a:t>StAR</a:t>
            </a:r>
            <a:endParaRPr lang="en-GB" dirty="0" smtClean="0"/>
          </a:p>
          <a:p>
            <a:r>
              <a:rPr lang="en-GB" dirty="0" smtClean="0"/>
              <a:t>Clouds</a:t>
            </a:r>
          </a:p>
          <a:p>
            <a:pPr lvl="1"/>
            <a:r>
              <a:rPr lang="en-GB" dirty="0" smtClean="0"/>
              <a:t>See EGI Virtualisation and Clouds Workshop output</a:t>
            </a:r>
          </a:p>
          <a:p>
            <a:r>
              <a:rPr lang="en-GB" dirty="0" smtClean="0"/>
              <a:t>Applications</a:t>
            </a:r>
          </a:p>
          <a:p>
            <a:r>
              <a:rPr lang="en-GB" dirty="0" smtClean="0"/>
              <a:t>CPU</a:t>
            </a:r>
          </a:p>
          <a:p>
            <a:pPr lvl="1"/>
            <a:r>
              <a:rPr lang="en-GB" dirty="0" smtClean="0"/>
              <a:t>Local Jobs</a:t>
            </a:r>
          </a:p>
          <a:p>
            <a:pPr lvl="1"/>
            <a:r>
              <a:rPr lang="en-GB" dirty="0" smtClean="0"/>
              <a:t>MPI</a:t>
            </a:r>
          </a:p>
          <a:p>
            <a:r>
              <a:rPr lang="en-GB" dirty="0" smtClean="0"/>
              <a:t>Data Use – remote access to data, by user, not owner</a:t>
            </a:r>
          </a:p>
          <a:p>
            <a:r>
              <a:rPr lang="en-GB" dirty="0" smtClean="0"/>
              <a:t>Services? Suggestion that ALL services be accounted.</a:t>
            </a:r>
          </a:p>
        </p:txBody>
      </p:sp>
      <p:sp>
        <p:nvSpPr>
          <p:cNvPr id="4" name="Slide Number Placeholder 3"/>
          <p:cNvSpPr>
            <a:spLocks noGrp="1"/>
          </p:cNvSpPr>
          <p:nvPr>
            <p:ph type="sldNum" sz="quarter" idx="12"/>
          </p:nvPr>
        </p:nvSpPr>
        <p:spPr/>
        <p:txBody>
          <a:bodyPr/>
          <a:lstStyle/>
          <a:p>
            <a:pPr>
              <a:defRPr/>
            </a:pPr>
            <a:fld id="{843613FF-1FBA-0C4E-B8D5-C0EEB0110DDA}"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EGI-InSPIRE-Slide-Template_v4">
  <a:themeElements>
    <a:clrScheme name="EGI">
      <a:dk1>
        <a:srgbClr val="000000"/>
      </a:dk1>
      <a:lt1>
        <a:srgbClr val="FFFFFF"/>
      </a:lt1>
      <a:dk2>
        <a:srgbClr val="0067B1"/>
      </a:dk2>
      <a:lt2>
        <a:srgbClr val="999999"/>
      </a:lt2>
      <a:accent1>
        <a:srgbClr val="0067B1"/>
      </a:accent1>
      <a:accent2>
        <a:srgbClr val="C87100"/>
      </a:accent2>
      <a:accent3>
        <a:srgbClr val="4C4C4C"/>
      </a:accent3>
      <a:accent4>
        <a:srgbClr val="808080"/>
      </a:accent4>
      <a:accent5>
        <a:srgbClr val="999999"/>
      </a:accent5>
      <a:accent6>
        <a:srgbClr val="B3B3B3"/>
      </a:accent6>
      <a:hlink>
        <a:srgbClr val="000000"/>
      </a:hlink>
      <a:folHlink>
        <a:srgbClr val="000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EGI-InSPIRE-Slide-Template_v4.pot</Template>
  <TotalTime>820</TotalTime>
  <Words>547</Words>
  <Application>Microsoft Office PowerPoint</Application>
  <PresentationFormat>On-screen Show (4:3)</PresentationFormat>
  <Paragraphs>98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EGI-InSPIRE-Slide-Template_v4</vt:lpstr>
      <vt:lpstr>Accounting Update</vt:lpstr>
      <vt:lpstr>Slide 2</vt:lpstr>
      <vt:lpstr>1. EGI Accounting Infrastructure</vt:lpstr>
      <vt:lpstr>Regionalisation - Plan</vt:lpstr>
      <vt:lpstr>Regions</vt:lpstr>
      <vt:lpstr>Migration</vt:lpstr>
      <vt:lpstr>Progress </vt:lpstr>
      <vt:lpstr>2. New Types of Resource</vt:lpstr>
      <vt:lpstr>Potential new resources</vt:lpstr>
      <vt:lpstr>Potential New Resources</vt:lpstr>
      <vt:lpstr>3. EMI</vt:lpstr>
      <vt:lpstr>4. Accounting Portal</vt:lpstr>
      <vt:lpstr>5. What can you do? </vt:lpstr>
    </vt:vector>
  </TitlesOfParts>
  <Company>Nikhef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EGI-InSPIRE Project Office</dc:creator>
  <cp:lastModifiedBy>John Gordon</cp:lastModifiedBy>
  <cp:revision>88</cp:revision>
  <dcterms:created xsi:type="dcterms:W3CDTF">2010-09-03T12:01:03Z</dcterms:created>
  <dcterms:modified xsi:type="dcterms:W3CDTF">2011-07-26T07:39:20Z</dcterms:modified>
</cp:coreProperties>
</file>