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1"/>
    <p:sldMasterId id="2147483671" r:id="rId2"/>
  </p:sldMasterIdLst>
  <p:notesMasterIdLst>
    <p:notesMasterId r:id="rId15"/>
  </p:notesMasterIdLst>
  <p:sldIdLst>
    <p:sldId id="256" r:id="rId3"/>
    <p:sldId id="257" r:id="rId4"/>
    <p:sldId id="267" r:id="rId5"/>
    <p:sldId id="258" r:id="rId6"/>
    <p:sldId id="261" r:id="rId7"/>
    <p:sldId id="265" r:id="rId8"/>
    <p:sldId id="259" r:id="rId9"/>
    <p:sldId id="262" r:id="rId10"/>
    <p:sldId id="268" r:id="rId11"/>
    <p:sldId id="269" r:id="rId12"/>
    <p:sldId id="263" r:id="rId13"/>
    <p:sldId id="270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AF5DA58-7530-418C-84CA-A53B305CF267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D636CEA-A4C9-4238-9A52-4D6E82748B41}">
      <dgm:prSet phldrT="[Text]"/>
      <dgm:spPr/>
      <dgm:t>
        <a:bodyPr/>
        <a:lstStyle/>
        <a:p>
          <a:r>
            <a:rPr lang="en-US" dirty="0"/>
            <a:t>Content needs approval</a:t>
          </a:r>
        </a:p>
      </dgm:t>
    </dgm:pt>
    <dgm:pt modelId="{FEB66AEB-B78D-4F4C-A0AB-6877D33CE42B}" type="parTrans" cxnId="{97C71534-AF24-410F-B77F-5271C0A83F8E}">
      <dgm:prSet/>
      <dgm:spPr/>
      <dgm:t>
        <a:bodyPr/>
        <a:lstStyle/>
        <a:p>
          <a:endParaRPr lang="en-US"/>
        </a:p>
      </dgm:t>
    </dgm:pt>
    <dgm:pt modelId="{4FAFD1AB-4FF3-4729-87AC-C5BC6F88BFA4}" type="sibTrans" cxnId="{97C71534-AF24-410F-B77F-5271C0A83F8E}">
      <dgm:prSet/>
      <dgm:spPr/>
      <dgm:t>
        <a:bodyPr/>
        <a:lstStyle/>
        <a:p>
          <a:endParaRPr lang="en-US"/>
        </a:p>
      </dgm:t>
    </dgm:pt>
    <dgm:pt modelId="{86287E9D-6FB5-48FA-9CED-1F24433F3120}">
      <dgm:prSet phldrT="[Text]"/>
      <dgm:spPr/>
      <dgm:t>
        <a:bodyPr/>
        <a:lstStyle/>
        <a:p>
          <a:r>
            <a:rPr lang="en-US" dirty="0"/>
            <a:t>Meetings to identify/agree</a:t>
          </a:r>
        </a:p>
      </dgm:t>
    </dgm:pt>
    <dgm:pt modelId="{4471311F-0DF0-46AF-93A3-988BDBE9F4A7}" type="parTrans" cxnId="{28A292E8-1149-4895-984C-43049705E221}">
      <dgm:prSet/>
      <dgm:spPr/>
      <dgm:t>
        <a:bodyPr/>
        <a:lstStyle/>
        <a:p>
          <a:endParaRPr lang="en-US"/>
        </a:p>
      </dgm:t>
    </dgm:pt>
    <dgm:pt modelId="{EFAC67F1-A01D-4AB7-8801-E72AB19F5C24}" type="sibTrans" cxnId="{28A292E8-1149-4895-984C-43049705E221}">
      <dgm:prSet/>
      <dgm:spPr/>
      <dgm:t>
        <a:bodyPr/>
        <a:lstStyle/>
        <a:p>
          <a:endParaRPr lang="en-US"/>
        </a:p>
      </dgm:t>
    </dgm:pt>
    <dgm:pt modelId="{6D63CA68-A005-4143-8ECB-4517B15A577F}">
      <dgm:prSet phldrT="[Text]"/>
      <dgm:spPr/>
      <dgm:t>
        <a:bodyPr/>
        <a:lstStyle/>
        <a:p>
          <a:r>
            <a:rPr lang="en-US" dirty="0"/>
            <a:t>24h ‘objection’ phase to add new </a:t>
          </a:r>
        </a:p>
      </dgm:t>
    </dgm:pt>
    <dgm:pt modelId="{3952180B-A066-4684-B46F-6E0DC10CCA06}" type="parTrans" cxnId="{F26C7FE1-07F2-4E9E-822B-9AC98B07AE88}">
      <dgm:prSet/>
      <dgm:spPr/>
      <dgm:t>
        <a:bodyPr/>
        <a:lstStyle/>
        <a:p>
          <a:endParaRPr lang="en-US"/>
        </a:p>
      </dgm:t>
    </dgm:pt>
    <dgm:pt modelId="{80948334-6EDE-4A6A-866A-2045226339E7}" type="sibTrans" cxnId="{F26C7FE1-07F2-4E9E-822B-9AC98B07AE88}">
      <dgm:prSet/>
      <dgm:spPr/>
      <dgm:t>
        <a:bodyPr/>
        <a:lstStyle/>
        <a:p>
          <a:endParaRPr lang="en-US"/>
        </a:p>
      </dgm:t>
    </dgm:pt>
    <dgm:pt modelId="{B09ED9C0-F385-436C-87DA-C2C37686C55F}">
      <dgm:prSet/>
      <dgm:spPr/>
      <dgm:t>
        <a:bodyPr/>
        <a:lstStyle/>
        <a:p>
          <a:r>
            <a:rPr lang="en-US" dirty="0"/>
            <a:t>Regular updates</a:t>
          </a:r>
        </a:p>
      </dgm:t>
    </dgm:pt>
    <dgm:pt modelId="{860BA42F-2411-4E02-BBE9-55BCF21F3562}" type="parTrans" cxnId="{E862CB6F-9542-489E-9359-F30F36C30C18}">
      <dgm:prSet/>
      <dgm:spPr/>
      <dgm:t>
        <a:bodyPr/>
        <a:lstStyle/>
        <a:p>
          <a:endParaRPr lang="en-US"/>
        </a:p>
      </dgm:t>
    </dgm:pt>
    <dgm:pt modelId="{567F8D14-265A-4D6C-8B84-3C8F7798511D}" type="sibTrans" cxnId="{E862CB6F-9542-489E-9359-F30F36C30C18}">
      <dgm:prSet/>
      <dgm:spPr/>
      <dgm:t>
        <a:bodyPr/>
        <a:lstStyle/>
        <a:p>
          <a:endParaRPr lang="en-US"/>
        </a:p>
      </dgm:t>
    </dgm:pt>
    <dgm:pt modelId="{A2B48E7F-9FBA-48D4-86CA-1E1A5E3E61EE}" type="pres">
      <dgm:prSet presAssocID="{8AF5DA58-7530-418C-84CA-A53B305CF267}" presName="Name0" presStyleCnt="0">
        <dgm:presLayoutVars>
          <dgm:dir/>
          <dgm:resizeHandles val="exact"/>
        </dgm:presLayoutVars>
      </dgm:prSet>
      <dgm:spPr/>
    </dgm:pt>
    <dgm:pt modelId="{70E571A4-4736-4DE8-8BC5-039A29B44FC9}" type="pres">
      <dgm:prSet presAssocID="{3D636CEA-A4C9-4238-9A52-4D6E82748B4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AC9075-1684-4700-81D2-58ED8DE536E7}" type="pres">
      <dgm:prSet presAssocID="{4FAFD1AB-4FF3-4729-87AC-C5BC6F88BFA4}" presName="sibTrans" presStyleLbl="sibTrans2D1" presStyleIdx="0" presStyleCnt="3"/>
      <dgm:spPr/>
      <dgm:t>
        <a:bodyPr/>
        <a:lstStyle/>
        <a:p>
          <a:endParaRPr lang="en-US"/>
        </a:p>
      </dgm:t>
    </dgm:pt>
    <dgm:pt modelId="{E05C8798-BF49-4FA3-99BE-C25E6DCFACFD}" type="pres">
      <dgm:prSet presAssocID="{4FAFD1AB-4FF3-4729-87AC-C5BC6F88BFA4}" presName="connectorText" presStyleLbl="sibTrans2D1" presStyleIdx="0" presStyleCnt="3"/>
      <dgm:spPr/>
      <dgm:t>
        <a:bodyPr/>
        <a:lstStyle/>
        <a:p>
          <a:endParaRPr lang="en-US"/>
        </a:p>
      </dgm:t>
    </dgm:pt>
    <dgm:pt modelId="{DF507E05-FBFF-42E4-9D5F-103411571F34}" type="pres">
      <dgm:prSet presAssocID="{86287E9D-6FB5-48FA-9CED-1F24433F312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E389FF-CB17-4B7B-A41B-10293117A343}" type="pres">
      <dgm:prSet presAssocID="{EFAC67F1-A01D-4AB7-8801-E72AB19F5C24}" presName="sibTrans" presStyleLbl="sibTrans2D1" presStyleIdx="1" presStyleCnt="3"/>
      <dgm:spPr/>
      <dgm:t>
        <a:bodyPr/>
        <a:lstStyle/>
        <a:p>
          <a:endParaRPr lang="en-US"/>
        </a:p>
      </dgm:t>
    </dgm:pt>
    <dgm:pt modelId="{99B47E83-58D9-40E1-B275-5E6E4B1D8FCE}" type="pres">
      <dgm:prSet presAssocID="{EFAC67F1-A01D-4AB7-8801-E72AB19F5C24}" presName="connectorText" presStyleLbl="sibTrans2D1" presStyleIdx="1" presStyleCnt="3"/>
      <dgm:spPr/>
      <dgm:t>
        <a:bodyPr/>
        <a:lstStyle/>
        <a:p>
          <a:endParaRPr lang="en-US"/>
        </a:p>
      </dgm:t>
    </dgm:pt>
    <dgm:pt modelId="{5760CCBD-8835-46CC-B935-CD859F532011}" type="pres">
      <dgm:prSet presAssocID="{6D63CA68-A005-4143-8ECB-4517B15A577F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0A5BB6-8EF9-41CE-A4E7-ECCCE8396DAA}" type="pres">
      <dgm:prSet presAssocID="{80948334-6EDE-4A6A-866A-2045226339E7}" presName="sibTrans" presStyleLbl="sibTrans2D1" presStyleIdx="2" presStyleCnt="3"/>
      <dgm:spPr/>
      <dgm:t>
        <a:bodyPr/>
        <a:lstStyle/>
        <a:p>
          <a:endParaRPr lang="en-US"/>
        </a:p>
      </dgm:t>
    </dgm:pt>
    <dgm:pt modelId="{179C8103-D64E-4046-BE2C-4E2EE06B4B39}" type="pres">
      <dgm:prSet presAssocID="{80948334-6EDE-4A6A-866A-2045226339E7}" presName="connectorText" presStyleLbl="sibTrans2D1" presStyleIdx="2" presStyleCnt="3"/>
      <dgm:spPr/>
      <dgm:t>
        <a:bodyPr/>
        <a:lstStyle/>
        <a:p>
          <a:endParaRPr lang="en-US"/>
        </a:p>
      </dgm:t>
    </dgm:pt>
    <dgm:pt modelId="{DE795610-9FCC-4F8D-9AB0-CDE867DB78D0}" type="pres">
      <dgm:prSet presAssocID="{B09ED9C0-F385-436C-87DA-C2C37686C55F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5AB51C2-4CF4-4F6E-82FB-F8A7A10537FC}" type="presOf" srcId="{B09ED9C0-F385-436C-87DA-C2C37686C55F}" destId="{DE795610-9FCC-4F8D-9AB0-CDE867DB78D0}" srcOrd="0" destOrd="0" presId="urn:microsoft.com/office/officeart/2005/8/layout/process1"/>
    <dgm:cxn modelId="{E862CB6F-9542-489E-9359-F30F36C30C18}" srcId="{8AF5DA58-7530-418C-84CA-A53B305CF267}" destId="{B09ED9C0-F385-436C-87DA-C2C37686C55F}" srcOrd="3" destOrd="0" parTransId="{860BA42F-2411-4E02-BBE9-55BCF21F3562}" sibTransId="{567F8D14-265A-4D6C-8B84-3C8F7798511D}"/>
    <dgm:cxn modelId="{28A292E8-1149-4895-984C-43049705E221}" srcId="{8AF5DA58-7530-418C-84CA-A53B305CF267}" destId="{86287E9D-6FB5-48FA-9CED-1F24433F3120}" srcOrd="1" destOrd="0" parTransId="{4471311F-0DF0-46AF-93A3-988BDBE9F4A7}" sibTransId="{EFAC67F1-A01D-4AB7-8801-E72AB19F5C24}"/>
    <dgm:cxn modelId="{F26C7FE1-07F2-4E9E-822B-9AC98B07AE88}" srcId="{8AF5DA58-7530-418C-84CA-A53B305CF267}" destId="{6D63CA68-A005-4143-8ECB-4517B15A577F}" srcOrd="2" destOrd="0" parTransId="{3952180B-A066-4684-B46F-6E0DC10CCA06}" sibTransId="{80948334-6EDE-4A6A-866A-2045226339E7}"/>
    <dgm:cxn modelId="{2AD0ACA7-8A6D-4601-B95B-D7EF2CF613F8}" type="presOf" srcId="{8AF5DA58-7530-418C-84CA-A53B305CF267}" destId="{A2B48E7F-9FBA-48D4-86CA-1E1A5E3E61EE}" srcOrd="0" destOrd="0" presId="urn:microsoft.com/office/officeart/2005/8/layout/process1"/>
    <dgm:cxn modelId="{B4B6D47B-08E7-4BF2-BB57-ABB8104A2095}" type="presOf" srcId="{4FAFD1AB-4FF3-4729-87AC-C5BC6F88BFA4}" destId="{E05C8798-BF49-4FA3-99BE-C25E6DCFACFD}" srcOrd="1" destOrd="0" presId="urn:microsoft.com/office/officeart/2005/8/layout/process1"/>
    <dgm:cxn modelId="{130CDEE0-8128-4B47-AD7A-D11484293E62}" type="presOf" srcId="{80948334-6EDE-4A6A-866A-2045226339E7}" destId="{C20A5BB6-8EF9-41CE-A4E7-ECCCE8396DAA}" srcOrd="0" destOrd="0" presId="urn:microsoft.com/office/officeart/2005/8/layout/process1"/>
    <dgm:cxn modelId="{F7AB737C-DCE6-43A5-BE17-F0674D76FC4C}" type="presOf" srcId="{80948334-6EDE-4A6A-866A-2045226339E7}" destId="{179C8103-D64E-4046-BE2C-4E2EE06B4B39}" srcOrd="1" destOrd="0" presId="urn:microsoft.com/office/officeart/2005/8/layout/process1"/>
    <dgm:cxn modelId="{1F30DBD6-B9C0-4A4C-922D-4F6DC2244B2F}" type="presOf" srcId="{4FAFD1AB-4FF3-4729-87AC-C5BC6F88BFA4}" destId="{C9AC9075-1684-4700-81D2-58ED8DE536E7}" srcOrd="0" destOrd="0" presId="urn:microsoft.com/office/officeart/2005/8/layout/process1"/>
    <dgm:cxn modelId="{B5647234-C0B9-4160-A3E3-8E4FF44DB016}" type="presOf" srcId="{6D63CA68-A005-4143-8ECB-4517B15A577F}" destId="{5760CCBD-8835-46CC-B935-CD859F532011}" srcOrd="0" destOrd="0" presId="urn:microsoft.com/office/officeart/2005/8/layout/process1"/>
    <dgm:cxn modelId="{97C71534-AF24-410F-B77F-5271C0A83F8E}" srcId="{8AF5DA58-7530-418C-84CA-A53B305CF267}" destId="{3D636CEA-A4C9-4238-9A52-4D6E82748B41}" srcOrd="0" destOrd="0" parTransId="{FEB66AEB-B78D-4F4C-A0AB-6877D33CE42B}" sibTransId="{4FAFD1AB-4FF3-4729-87AC-C5BC6F88BFA4}"/>
    <dgm:cxn modelId="{894A6EEA-6603-4E18-8233-1DC761D5EB77}" type="presOf" srcId="{EFAC67F1-A01D-4AB7-8801-E72AB19F5C24}" destId="{99B47E83-58D9-40E1-B275-5E6E4B1D8FCE}" srcOrd="1" destOrd="0" presId="urn:microsoft.com/office/officeart/2005/8/layout/process1"/>
    <dgm:cxn modelId="{BCCB878B-0D3F-410F-9881-9AE6D6B8A0CC}" type="presOf" srcId="{3D636CEA-A4C9-4238-9A52-4D6E82748B41}" destId="{70E571A4-4736-4DE8-8BC5-039A29B44FC9}" srcOrd="0" destOrd="0" presId="urn:microsoft.com/office/officeart/2005/8/layout/process1"/>
    <dgm:cxn modelId="{8DD76248-A268-4327-B530-887E12A4F629}" type="presOf" srcId="{EFAC67F1-A01D-4AB7-8801-E72AB19F5C24}" destId="{44E389FF-CB17-4B7B-A41B-10293117A343}" srcOrd="0" destOrd="0" presId="urn:microsoft.com/office/officeart/2005/8/layout/process1"/>
    <dgm:cxn modelId="{F1C30F65-058A-4349-9429-B3CC9209ED3F}" type="presOf" srcId="{86287E9D-6FB5-48FA-9CED-1F24433F3120}" destId="{DF507E05-FBFF-42E4-9D5F-103411571F34}" srcOrd="0" destOrd="0" presId="urn:microsoft.com/office/officeart/2005/8/layout/process1"/>
    <dgm:cxn modelId="{09FA7D61-7EE1-4E55-B66E-7781672A3D65}" type="presParOf" srcId="{A2B48E7F-9FBA-48D4-86CA-1E1A5E3E61EE}" destId="{70E571A4-4736-4DE8-8BC5-039A29B44FC9}" srcOrd="0" destOrd="0" presId="urn:microsoft.com/office/officeart/2005/8/layout/process1"/>
    <dgm:cxn modelId="{5E96B309-A3DB-4CD1-8FFC-501DD66F3A94}" type="presParOf" srcId="{A2B48E7F-9FBA-48D4-86CA-1E1A5E3E61EE}" destId="{C9AC9075-1684-4700-81D2-58ED8DE536E7}" srcOrd="1" destOrd="0" presId="urn:microsoft.com/office/officeart/2005/8/layout/process1"/>
    <dgm:cxn modelId="{7DC97543-59A0-41A4-8B4A-C3BFA71212AD}" type="presParOf" srcId="{C9AC9075-1684-4700-81D2-58ED8DE536E7}" destId="{E05C8798-BF49-4FA3-99BE-C25E6DCFACFD}" srcOrd="0" destOrd="0" presId="urn:microsoft.com/office/officeart/2005/8/layout/process1"/>
    <dgm:cxn modelId="{AA3AEE8D-FEF6-436B-9F8C-3323E6524C34}" type="presParOf" srcId="{A2B48E7F-9FBA-48D4-86CA-1E1A5E3E61EE}" destId="{DF507E05-FBFF-42E4-9D5F-103411571F34}" srcOrd="2" destOrd="0" presId="urn:microsoft.com/office/officeart/2005/8/layout/process1"/>
    <dgm:cxn modelId="{22D1EA07-778F-4058-9BB6-51B85664C7EB}" type="presParOf" srcId="{A2B48E7F-9FBA-48D4-86CA-1E1A5E3E61EE}" destId="{44E389FF-CB17-4B7B-A41B-10293117A343}" srcOrd="3" destOrd="0" presId="urn:microsoft.com/office/officeart/2005/8/layout/process1"/>
    <dgm:cxn modelId="{D24C0755-97DA-468B-AD4F-6FF0EFB2F8B5}" type="presParOf" srcId="{44E389FF-CB17-4B7B-A41B-10293117A343}" destId="{99B47E83-58D9-40E1-B275-5E6E4B1D8FCE}" srcOrd="0" destOrd="0" presId="urn:microsoft.com/office/officeart/2005/8/layout/process1"/>
    <dgm:cxn modelId="{A3D9C120-0B1D-4D11-A491-CE6B689D2874}" type="presParOf" srcId="{A2B48E7F-9FBA-48D4-86CA-1E1A5E3E61EE}" destId="{5760CCBD-8835-46CC-B935-CD859F532011}" srcOrd="4" destOrd="0" presId="urn:microsoft.com/office/officeart/2005/8/layout/process1"/>
    <dgm:cxn modelId="{891683CB-70A6-4484-A19E-0205BD9CDC58}" type="presParOf" srcId="{A2B48E7F-9FBA-48D4-86CA-1E1A5E3E61EE}" destId="{C20A5BB6-8EF9-41CE-A4E7-ECCCE8396DAA}" srcOrd="5" destOrd="0" presId="urn:microsoft.com/office/officeart/2005/8/layout/process1"/>
    <dgm:cxn modelId="{043BF9FB-A4E1-440C-9DD1-663D8AD54029}" type="presParOf" srcId="{C20A5BB6-8EF9-41CE-A4E7-ECCCE8396DAA}" destId="{179C8103-D64E-4046-BE2C-4E2EE06B4B39}" srcOrd="0" destOrd="0" presId="urn:microsoft.com/office/officeart/2005/8/layout/process1"/>
    <dgm:cxn modelId="{239530B4-1E80-453F-98B8-B43605DAC7A6}" type="presParOf" srcId="{A2B48E7F-9FBA-48D4-86CA-1E1A5E3E61EE}" destId="{DE795610-9FCC-4F8D-9AB0-CDE867DB78D0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E571A4-4736-4DE8-8BC5-039A29B44FC9}">
      <dsp:nvSpPr>
        <dsp:cNvPr id="0" name=""/>
        <dsp:cNvSpPr/>
      </dsp:nvSpPr>
      <dsp:spPr>
        <a:xfrm>
          <a:off x="3686" y="1698604"/>
          <a:ext cx="1611837" cy="1193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Content needs approval</a:t>
          </a:r>
        </a:p>
      </dsp:txBody>
      <dsp:txXfrm>
        <a:off x="38650" y="1733568"/>
        <a:ext cx="1541909" cy="1123838"/>
      </dsp:txXfrm>
    </dsp:sp>
    <dsp:sp modelId="{C9AC9075-1684-4700-81D2-58ED8DE536E7}">
      <dsp:nvSpPr>
        <dsp:cNvPr id="0" name=""/>
        <dsp:cNvSpPr/>
      </dsp:nvSpPr>
      <dsp:spPr>
        <a:xfrm>
          <a:off x="1776707" y="2095620"/>
          <a:ext cx="341709" cy="399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1776707" y="2175567"/>
        <a:ext cx="239196" cy="239841"/>
      </dsp:txXfrm>
    </dsp:sp>
    <dsp:sp modelId="{DF507E05-FBFF-42E4-9D5F-103411571F34}">
      <dsp:nvSpPr>
        <dsp:cNvPr id="0" name=""/>
        <dsp:cNvSpPr/>
      </dsp:nvSpPr>
      <dsp:spPr>
        <a:xfrm>
          <a:off x="2260258" y="1698604"/>
          <a:ext cx="1611837" cy="1193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Meetings to identify/agree</a:t>
          </a:r>
        </a:p>
      </dsp:txBody>
      <dsp:txXfrm>
        <a:off x="2295222" y="1733568"/>
        <a:ext cx="1541909" cy="1123838"/>
      </dsp:txXfrm>
    </dsp:sp>
    <dsp:sp modelId="{44E389FF-CB17-4B7B-A41B-10293117A343}">
      <dsp:nvSpPr>
        <dsp:cNvPr id="0" name=""/>
        <dsp:cNvSpPr/>
      </dsp:nvSpPr>
      <dsp:spPr>
        <a:xfrm>
          <a:off x="4033279" y="2095620"/>
          <a:ext cx="341709" cy="399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4033279" y="2175567"/>
        <a:ext cx="239196" cy="239841"/>
      </dsp:txXfrm>
    </dsp:sp>
    <dsp:sp modelId="{5760CCBD-8835-46CC-B935-CD859F532011}">
      <dsp:nvSpPr>
        <dsp:cNvPr id="0" name=""/>
        <dsp:cNvSpPr/>
      </dsp:nvSpPr>
      <dsp:spPr>
        <a:xfrm>
          <a:off x="4516830" y="1698604"/>
          <a:ext cx="1611837" cy="1193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24h ‘objection’ phase to add new </a:t>
          </a:r>
        </a:p>
      </dsp:txBody>
      <dsp:txXfrm>
        <a:off x="4551794" y="1733568"/>
        <a:ext cx="1541909" cy="1123838"/>
      </dsp:txXfrm>
    </dsp:sp>
    <dsp:sp modelId="{C20A5BB6-8EF9-41CE-A4E7-ECCCE8396DAA}">
      <dsp:nvSpPr>
        <dsp:cNvPr id="0" name=""/>
        <dsp:cNvSpPr/>
      </dsp:nvSpPr>
      <dsp:spPr>
        <a:xfrm>
          <a:off x="6289851" y="2095620"/>
          <a:ext cx="341709" cy="39973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400" kern="1200"/>
        </a:p>
      </dsp:txBody>
      <dsp:txXfrm>
        <a:off x="6289851" y="2175567"/>
        <a:ext cx="239196" cy="239841"/>
      </dsp:txXfrm>
    </dsp:sp>
    <dsp:sp modelId="{DE795610-9FCC-4F8D-9AB0-CDE867DB78D0}">
      <dsp:nvSpPr>
        <dsp:cNvPr id="0" name=""/>
        <dsp:cNvSpPr/>
      </dsp:nvSpPr>
      <dsp:spPr>
        <a:xfrm>
          <a:off x="6773403" y="1698604"/>
          <a:ext cx="1611837" cy="119376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kern="1200" dirty="0"/>
            <a:t>Regular updates</a:t>
          </a:r>
        </a:p>
      </dsp:txBody>
      <dsp:txXfrm>
        <a:off x="6808367" y="1733568"/>
        <a:ext cx="1541909" cy="11238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2" name="Google Shape;11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cadbaa0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cadbaa0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90090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cadbaa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cadbaa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33cadbaa0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33cadbaa0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50643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33ca5d326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33ca5d326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Should we widen tomore projects?</a:t>
            </a:r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33cadbaa06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33cadbaa06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54170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33ca5d326e_1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33ca5d326e_1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33ca5d326e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33ca5d326e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Leverage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e-DE" dirty="0"/>
              <a:t>endorsements</a:t>
            </a: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33cadbaa06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33cadbaa06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3cadbaa06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3cadbaa06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cadbaa0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cadbaa0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33cadbaa0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33cadbaa0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51937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9" name="Google Shape;19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50" y="61650"/>
            <a:ext cx="197288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61" name="Google Shape;61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2" name="Google Shape;6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4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71" name="Google Shape;71;p14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5" name="Google Shape;75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79" name="Google Shape;79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3" name="Google Shape;83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84" name="Google Shape;84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98" name="Google Shape;98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99" name="Google Shape;99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0" name="Google Shape;100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103" name="Google Shape;103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2" name="Google Shape;22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3" name="Google Shape;23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29950" y="214050"/>
            <a:ext cx="197288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06" name="Google Shape;106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1"/>
          </p:nvPr>
        </p:nvSpPr>
        <p:spPr>
          <a:xfrm>
            <a:off x="311700" y="1429200"/>
            <a:ext cx="85206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8" name="Google Shape;28;p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50" y="61650"/>
            <a:ext cx="197288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311700" y="1584300"/>
            <a:ext cx="3999900" cy="298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2"/>
          </p:nvPr>
        </p:nvSpPr>
        <p:spPr>
          <a:xfrm>
            <a:off x="4832400" y="1584175"/>
            <a:ext cx="3999900" cy="2984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4" name="Google Shape;34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50" y="61650"/>
            <a:ext cx="197288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8" name="Google Shape;38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50" y="61650"/>
            <a:ext cx="197288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311700" y="784200"/>
            <a:ext cx="52644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1"/>
          </p:nvPr>
        </p:nvSpPr>
        <p:spPr>
          <a:xfrm>
            <a:off x="311700" y="1771425"/>
            <a:ext cx="2808000" cy="2797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3" name="Google Shape;43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50" y="61650"/>
            <a:ext cx="197288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7" name="Google Shape;47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7550" y="61650"/>
            <a:ext cx="1972883" cy="79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1" name="Google Shape;51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2" name="Google Shape;52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3" name="Google Shape;53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54" name="Google Shape;54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04628" y="3552000"/>
            <a:ext cx="1911582" cy="572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26139" y="3551997"/>
            <a:ext cx="1631108" cy="572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58" name="Google Shape;58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564326"/>
            <a:ext cx="8520600" cy="3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4968758" y="133925"/>
            <a:ext cx="1313770" cy="393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7916191" y="133924"/>
            <a:ext cx="1121007" cy="39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1"/>
          <p:cNvSpPr txBox="1"/>
          <p:nvPr/>
        </p:nvSpPr>
        <p:spPr>
          <a:xfrm>
            <a:off x="118750" y="4809500"/>
            <a:ext cx="31827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Luxemburg, 24 Jan 2019</a:t>
            </a:r>
            <a:endParaRPr/>
          </a:p>
        </p:txBody>
      </p:sp>
      <p:pic>
        <p:nvPicPr>
          <p:cNvPr id="12" name="Google Shape;12;p1"/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77550" y="61650"/>
            <a:ext cx="1972883" cy="7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Google Shape;13;p1"/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3041033" y="76200"/>
            <a:ext cx="1924050" cy="51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Google Shape;14;p1"/>
          <p:cNvPicPr preferRelativeResize="0"/>
          <p:nvPr/>
        </p:nvPicPr>
        <p:blipFill>
          <a:blip r:embed="rId17">
            <a:alphaModFix/>
          </a:blip>
          <a:stretch>
            <a:fillRect/>
          </a:stretch>
        </p:blipFill>
        <p:spPr>
          <a:xfrm>
            <a:off x="6285094" y="56246"/>
            <a:ext cx="1631100" cy="54897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7" name="Google Shape;67;p1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6" r:id="rId7"/>
    <p:sldLayoutId id="2147483667" r:id="rId8"/>
    <p:sldLayoutId id="2147483668" r:id="rId9"/>
    <p:sldLayoutId id="214748366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twitter.com/eoscportal?lang=el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channel/UCHsaUFy5LJ3rJ28qDg2StGA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MRpa6-pTs4" TargetMode="Externa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eosc-portal.eu/news/eosc-portal-booklet-available" TargetMode="External"/><Relationship Id="rId5" Type="http://schemas.openxmlformats.org/officeDocument/2006/relationships/hyperlink" Target="https://www.youtube.com/watch?v=amXdNV7ZbdA" TargetMode="External"/><Relationship Id="rId4" Type="http://schemas.openxmlformats.org/officeDocument/2006/relationships/hyperlink" Target="https://www.youtube.com/watch?v=_Iomkr4GtdM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presentation/d/1CgZ1FRijTOGYYbvlogXxtnJV5yj6PndLP4759ReFLuw/edit#slide=id.g3f4e72f946_0_18" TargetMode="External"/><Relationship Id="rId13" Type="http://schemas.openxmlformats.org/officeDocument/2006/relationships/image" Target="../media/image9.png"/><Relationship Id="rId3" Type="http://schemas.openxmlformats.org/officeDocument/2006/relationships/hyperlink" Target="https://drive.google.com/file/d/1oOWaUmZcygZKZhTlLJNIp_ILdycrVFuv/view" TargetMode="External"/><Relationship Id="rId7" Type="http://schemas.openxmlformats.org/officeDocument/2006/relationships/hyperlink" Target="https://docs.google.com/presentation/d/1xSwR3B9FZ_lcrYfssvsEMgWz8XuYf_4G4cX72qqmLus/edit#slide=id.g3f4e72f946_0_18" TargetMode="External"/><Relationship Id="rId12" Type="http://schemas.openxmlformats.org/officeDocument/2006/relationships/hyperlink" Target="https://docs.google.com/presentation/d/1Qpa8vl69vIHKwVafFAkf920Nh72QCKQnSwcSgxjns14/edit#slide=id.g3f4e72f946_0_18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docs.google.com/presentation/d/1_r-L2dB1DYU-o4R82hpvQ4g1iohbmZE-_jHg1fXhKd4/edit#slide=id.g3f4e72f946_0_18" TargetMode="External"/><Relationship Id="rId11" Type="http://schemas.openxmlformats.org/officeDocument/2006/relationships/hyperlink" Target="mailto:volker.guelzow@desy.de" TargetMode="External"/><Relationship Id="rId5" Type="http://schemas.openxmlformats.org/officeDocument/2006/relationships/hyperlink" Target="https://youtu.be/PMRpa6-pTs4" TargetMode="External"/><Relationship Id="rId10" Type="http://schemas.openxmlformats.org/officeDocument/2006/relationships/hyperlink" Target="mailto:patrick.fuhrmann@desy.de" TargetMode="External"/><Relationship Id="rId4" Type="http://schemas.openxmlformats.org/officeDocument/2006/relationships/hyperlink" Target="https://drive.google.com/file/d/12srCu4jJifpncYjQUmxn8TnBQ9Zg8IZq/view" TargetMode="External"/><Relationship Id="rId9" Type="http://schemas.openxmlformats.org/officeDocument/2006/relationships/hyperlink" Target="https://docs.google.com/presentation/d/1yRVSU6TytilXizo4x6E3QPtYLsq8SzkLgZLya8vabSw/edit#slide=id.g3f4e72f946_0_1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5"/>
          <p:cNvSpPr txBox="1">
            <a:spLocks noGrp="1"/>
          </p:cNvSpPr>
          <p:nvPr>
            <p:ph type="ctrTitle"/>
          </p:nvPr>
        </p:nvSpPr>
        <p:spPr>
          <a:xfrm>
            <a:off x="311708" y="13541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EOSC Portal Editorial Board </a:t>
            </a:r>
            <a:endParaRPr sz="3600"/>
          </a:p>
        </p:txBody>
      </p:sp>
      <p:sp>
        <p:nvSpPr>
          <p:cNvPr id="115" name="Google Shape;115;p25"/>
          <p:cNvSpPr txBox="1">
            <a:spLocks noGrp="1"/>
          </p:cNvSpPr>
          <p:nvPr>
            <p:ph type="subTitle" idx="1"/>
          </p:nvPr>
        </p:nvSpPr>
        <p:spPr>
          <a:xfrm>
            <a:off x="311700" y="35199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/>
              <a:t>Najla Rettberg on behalf of the board</a:t>
            </a:r>
            <a:endParaRPr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EEB – </a:t>
            </a:r>
            <a:r>
              <a:rPr lang="en-US" dirty="0"/>
              <a:t>Social media management</a:t>
            </a:r>
            <a:endParaRPr dirty="0"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>
            <a:off x="671944" y="3816926"/>
            <a:ext cx="8160355" cy="656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lang="en"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lang="en" sz="1100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28C28-9138-411F-8CF5-714D094161D2}"/>
              </a:ext>
            </a:extLst>
          </p:cNvPr>
          <p:cNvSpPr txBox="1"/>
          <p:nvPr/>
        </p:nvSpPr>
        <p:spPr>
          <a:xfrm>
            <a:off x="311700" y="1682802"/>
            <a:ext cx="8217938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Set up two social media channels for the EOSC Portal: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3"/>
              </a:rPr>
              <a:t>Twitter</a:t>
            </a:r>
            <a:r>
              <a:rPr lang="en-US" dirty="0"/>
              <a:t> (@</a:t>
            </a:r>
            <a:r>
              <a:rPr lang="en-US" dirty="0" err="1"/>
              <a:t>EoscPortal</a:t>
            </a:r>
            <a:r>
              <a:rPr lang="en-US" dirty="0"/>
              <a:t>)</a:t>
            </a:r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hlinkClick r:id="rId4"/>
              </a:rPr>
              <a:t>YouTube</a:t>
            </a:r>
            <a:r>
              <a:rPr lang="en-US" dirty="0"/>
              <a:t> </a:t>
            </a:r>
          </a:p>
          <a:p>
            <a:endParaRPr lang="en-US" b="1" dirty="0"/>
          </a:p>
          <a:p>
            <a:r>
              <a:rPr lang="en-US" dirty="0"/>
              <a:t>Rotation 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/>
              <a:t>3-week cycle involving:</a:t>
            </a:r>
          </a:p>
          <a:p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Twitter (min. 2 posts per week)</a:t>
            </a:r>
          </a:p>
          <a:p>
            <a:pPr fontAlgn="base"/>
            <a:endParaRPr lang="en-US" dirty="0"/>
          </a:p>
          <a:p>
            <a:pPr marL="285750" indent="-285750" fontAlgn="base">
              <a:buFont typeface="Arial" panose="020B0604020202020204" pitchFamily="34" charset="0"/>
              <a:buChar char="•"/>
            </a:pPr>
            <a:r>
              <a:rPr lang="en-US" dirty="0"/>
              <a:t>Requests management (enquiries specifically related to content)</a:t>
            </a:r>
          </a:p>
          <a:p>
            <a:endParaRPr lang="en-US" dirty="0"/>
          </a:p>
          <a:p>
            <a:r>
              <a:rPr lang="en-US" dirty="0"/>
              <a:t>Each project represented in the EEB is in charge of one rotation cycle.</a:t>
            </a:r>
          </a:p>
          <a:p>
            <a:r>
              <a:rPr lang="en-US" dirty="0"/>
              <a:t/>
            </a:r>
            <a:br>
              <a:rPr lang="en-US" dirty="0"/>
            </a:br>
            <a:endParaRPr lang="el-GR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D7E44B2D-59B2-4ACF-97F9-91548434A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76653" y="2422636"/>
            <a:ext cx="202472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972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32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Next Steps</a:t>
            </a:r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311700" y="1429200"/>
            <a:ext cx="85206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>
              <a:buClr>
                <a:schemeClr val="dk1"/>
              </a:buClr>
              <a:buSzPts val="1100"/>
            </a:pPr>
            <a:r>
              <a:rPr lang="en" sz="1400" dirty="0"/>
              <a:t>Next steps: </a:t>
            </a:r>
            <a:r>
              <a:rPr lang="de-DE" sz="1400" dirty="0" smtClean="0"/>
              <a:t>further editorial work</a:t>
            </a:r>
            <a:endParaRPr sz="1400" dirty="0"/>
          </a:p>
          <a:p>
            <a:pPr marL="285750" indent="-285750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1400" dirty="0"/>
              <a:t>MS pages: strategy to streamline</a:t>
            </a:r>
          </a:p>
          <a:p>
            <a:pPr marL="742950" lvl="1" indent="-285750">
              <a:buClr>
                <a:schemeClr val="dk1"/>
              </a:buClr>
              <a:buSzPts val="1100"/>
            </a:pPr>
            <a:r>
              <a:rPr lang="de-DE" sz="1000" dirty="0"/>
              <a:t>A</a:t>
            </a:r>
            <a:r>
              <a:rPr lang="en" sz="1000" dirty="0"/>
              <a:t>ll infrastructures to contribute – a comprehensive overview</a:t>
            </a:r>
            <a:endParaRPr sz="1000" dirty="0"/>
          </a:p>
          <a:p>
            <a:pPr marL="285750" indent="-285750">
              <a:spcBef>
                <a:spcPts val="1600"/>
              </a:spcBef>
              <a:buClr>
                <a:schemeClr val="dk1"/>
              </a:buClr>
              <a:buSzPts val="1100"/>
            </a:pPr>
            <a:r>
              <a:rPr lang="en" sz="1400" dirty="0"/>
              <a:t>Should we add more projects to the editorial board?</a:t>
            </a:r>
            <a:endParaRPr sz="1400" dirty="0"/>
          </a:p>
          <a:p>
            <a:pPr marL="285750" indent="-28575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en" sz="1400" dirty="0"/>
              <a:t>Promote the EOSC in practice use cases and collect more</a:t>
            </a:r>
            <a:r>
              <a:rPr lang="de-DE" sz="1400" dirty="0"/>
              <a:t> </a:t>
            </a:r>
            <a:r>
              <a:rPr lang="de-DE" sz="1400" dirty="0" smtClean="0"/>
              <a:t>examples</a:t>
            </a:r>
          </a:p>
          <a:p>
            <a:pPr marL="285750" indent="-28575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</a:pPr>
            <a:r>
              <a:rPr lang="de-DE" sz="1400" dirty="0" smtClean="0"/>
              <a:t>Visibility of Training Materials  </a:t>
            </a:r>
            <a:endParaRPr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2"/>
          <p:cNvSpPr txBox="1">
            <a:spLocks noGrp="1"/>
          </p:cNvSpPr>
          <p:nvPr>
            <p:ph type="body" idx="1"/>
          </p:nvPr>
        </p:nvSpPr>
        <p:spPr>
          <a:xfrm>
            <a:off x="311700" y="1429200"/>
            <a:ext cx="85206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5400" dirty="0"/>
              <a:t>Thank you!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lang="en-US" sz="2000" dirty="0"/>
          </a:p>
          <a:p>
            <a:pPr marL="0" indent="0" algn="ctr">
              <a:buClr>
                <a:schemeClr val="dk1"/>
              </a:buClr>
              <a:buSzPts val="1100"/>
              <a:buNone/>
            </a:pPr>
            <a:endParaRPr lang="en-US" sz="2000" dirty="0"/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2000" dirty="0"/>
              <a:t>Najla Rettberg, OpenAIRE</a:t>
            </a:r>
          </a:p>
          <a:p>
            <a:pPr marL="0" indent="0" algn="ctr">
              <a:buClr>
                <a:schemeClr val="dk1"/>
              </a:buClr>
              <a:buSzPts val="1100"/>
              <a:buNone/>
            </a:pPr>
            <a:r>
              <a:rPr lang="en-US" sz="2000" dirty="0"/>
              <a:t>on behalf of the EEB</a:t>
            </a:r>
            <a:endParaRPr sz="2000" dirty="0"/>
          </a:p>
        </p:txBody>
      </p:sp>
    </p:spTree>
    <p:extLst>
      <p:ext uri="{BB962C8B-B14F-4D97-AF65-F5344CB8AC3E}">
        <p14:creationId xmlns:p14="http://schemas.microsoft.com/office/powerpoint/2010/main" val="2080692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6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EOSC Portal Editorial Board</a:t>
            </a:r>
            <a:endParaRPr/>
          </a:p>
        </p:txBody>
      </p:sp>
      <p:sp>
        <p:nvSpPr>
          <p:cNvPr id="121" name="Google Shape;121;p26"/>
          <p:cNvSpPr txBox="1">
            <a:spLocks noGrp="1"/>
          </p:cNvSpPr>
          <p:nvPr>
            <p:ph type="body" idx="1"/>
          </p:nvPr>
        </p:nvSpPr>
        <p:spPr>
          <a:xfrm>
            <a:off x="311700" y="1429200"/>
            <a:ext cx="44250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Responsible for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Developing, selecting and maintaining content in the website with EC support and supervision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Producing promotional resources </a:t>
            </a:r>
            <a:endParaRPr sz="160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○"/>
            </a:pPr>
            <a:r>
              <a:rPr lang="en" sz="1600"/>
              <a:t>EOSC Portal communications and logistics in the EOSC launch event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Four participating projects</a:t>
            </a:r>
            <a:endParaRPr sz="160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600"/>
          </a:p>
        </p:txBody>
      </p:sp>
      <p:pic>
        <p:nvPicPr>
          <p:cNvPr id="122" name="Google Shape;122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19925" y="1779725"/>
            <a:ext cx="4171674" cy="3264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l="3164" t="11699" r="10242" b="6160"/>
          <a:stretch/>
        </p:blipFill>
        <p:spPr>
          <a:xfrm>
            <a:off x="216610" y="844659"/>
            <a:ext cx="8447833" cy="4298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06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27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Activities</a:t>
            </a:r>
            <a:endParaRPr/>
          </a:p>
        </p:txBody>
      </p:sp>
      <p:sp>
        <p:nvSpPr>
          <p:cNvPr id="128" name="Google Shape;128;p27"/>
          <p:cNvSpPr txBox="1">
            <a:spLocks noGrp="1"/>
          </p:cNvSpPr>
          <p:nvPr>
            <p:ph type="body" idx="1"/>
          </p:nvPr>
        </p:nvSpPr>
        <p:spPr>
          <a:xfrm>
            <a:off x="225150" y="1474925"/>
            <a:ext cx="55197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Contribution to the definition of the EOSC Launch event programme 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Production of EOSC Portal related material</a:t>
            </a:r>
            <a:endParaRPr sz="16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EOSC Portal </a:t>
            </a:r>
            <a:r>
              <a:rPr lang="en" sz="1200" u="sng">
                <a:solidFill>
                  <a:schemeClr val="accent5"/>
                </a:solidFill>
                <a:hlinkClick r:id="rId3"/>
              </a:rPr>
              <a:t>presentation video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Booth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/>
              <a:t>Definition and selection of demonstrations: the </a:t>
            </a:r>
            <a:r>
              <a:rPr lang="en" sz="1200" u="sng">
                <a:solidFill>
                  <a:schemeClr val="accent5"/>
                </a:solidFill>
                <a:hlinkClick r:id="rId4"/>
              </a:rPr>
              <a:t>CLARIN use case</a:t>
            </a:r>
            <a:r>
              <a:rPr lang="en" sz="1200"/>
              <a:t> and the </a:t>
            </a:r>
            <a:r>
              <a:rPr lang="en" sz="1200" u="sng">
                <a:solidFill>
                  <a:schemeClr val="accent5"/>
                </a:solidFill>
                <a:hlinkClick r:id="rId5"/>
              </a:rPr>
              <a:t>pufferfish case</a:t>
            </a:r>
            <a:endParaRPr sz="1200"/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SzPts val="1200"/>
              <a:buChar char="○"/>
            </a:pPr>
            <a:r>
              <a:rPr lang="en" sz="1200" u="sng">
                <a:solidFill>
                  <a:schemeClr val="hlink"/>
                </a:solidFill>
                <a:hlinkClick r:id="rId6"/>
              </a:rPr>
              <a:t>Booklet</a:t>
            </a:r>
            <a:endParaRPr sz="12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Communications and dissemination activities about the EOSC Portal</a:t>
            </a:r>
            <a:endParaRPr sz="160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" sz="1600"/>
              <a:t>Management of EOSC Portal social media</a:t>
            </a:r>
            <a:endParaRPr/>
          </a:p>
        </p:txBody>
      </p:sp>
      <p:pic>
        <p:nvPicPr>
          <p:cNvPr id="129" name="Google Shape;12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621200" y="3041599"/>
            <a:ext cx="3473323" cy="19537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Launch Activities</a:t>
            </a:r>
            <a:endParaRPr dirty="0"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>
            <a:off x="311700" y="1429200"/>
            <a:ext cx="85206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Booklet completed based on stakeholder stories</a:t>
            </a:r>
            <a:endParaRPr sz="17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3 videos </a:t>
            </a:r>
            <a:endParaRPr sz="2000"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 dirty="0">
                <a:solidFill>
                  <a:schemeClr val="accent5"/>
                </a:solidFill>
                <a:hlinkClick r:id="rId3"/>
              </a:rPr>
              <a:t>CLARIN demonstrator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 dirty="0">
                <a:solidFill>
                  <a:schemeClr val="accent5"/>
                </a:solidFill>
                <a:hlinkClick r:id="rId4"/>
              </a:rPr>
              <a:t>Pufferfish demonstrator</a:t>
            </a:r>
            <a:endParaRPr dirty="0"/>
          </a:p>
          <a:p>
            <a:pPr marL="1371600" lvl="2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EOSC Portal introductory video</a:t>
            </a:r>
            <a:r>
              <a:rPr lang="en" dirty="0"/>
              <a:t> 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sz="2100" dirty="0"/>
              <a:t>Preparation of booth programme</a:t>
            </a:r>
            <a:endParaRPr sz="2100" dirty="0"/>
          </a:p>
          <a:p>
            <a:pPr marL="914400" lvl="1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○"/>
            </a:pPr>
            <a:r>
              <a:rPr lang="en" dirty="0">
                <a:solidFill>
                  <a:schemeClr val="dk1"/>
                </a:solidFill>
              </a:rPr>
              <a:t>(Heath and medicine)</a:t>
            </a:r>
            <a:r>
              <a:rPr lang="en" sz="1700" dirty="0"/>
              <a:t> </a:t>
            </a:r>
            <a:r>
              <a:rPr lang="en" u="sng" dirty="0">
                <a:solidFill>
                  <a:srgbClr val="1155CC"/>
                </a:solidFill>
                <a:hlinkClick r:id="rId6"/>
              </a:rPr>
              <a:t>Structural biology for health</a:t>
            </a:r>
            <a:r>
              <a:rPr lang="en" dirty="0">
                <a:solidFill>
                  <a:schemeClr val="dk1"/>
                </a:solidFill>
              </a:rPr>
              <a:t> (WeNMR)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(Ecology) </a:t>
            </a:r>
            <a:r>
              <a:rPr lang="en" u="sng" dirty="0">
                <a:solidFill>
                  <a:srgbClr val="1155CC"/>
                </a:solidFill>
                <a:hlinkClick r:id="rId7"/>
              </a:rPr>
              <a:t>Sustainable Development Goals</a:t>
            </a:r>
            <a:r>
              <a:rPr lang="en" dirty="0">
                <a:solidFill>
                  <a:schemeClr val="dk1"/>
                </a:solidFill>
              </a:rPr>
              <a:t> (GEOSS)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(Atmospheric research) </a:t>
            </a:r>
            <a:r>
              <a:rPr lang="en" u="sng" dirty="0">
                <a:solidFill>
                  <a:srgbClr val="1155CC"/>
                </a:solidFill>
                <a:hlinkClick r:id="rId8"/>
              </a:rPr>
              <a:t>Particle formation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(Photon and Neutron science) </a:t>
            </a:r>
            <a:r>
              <a:rPr lang="en" u="sng" dirty="0">
                <a:solidFill>
                  <a:srgbClr val="1155CC"/>
                </a:solidFill>
                <a:hlinkClick r:id="rId9"/>
              </a:rPr>
              <a:t>Pharmacology</a:t>
            </a:r>
            <a:r>
              <a:rPr lang="en" dirty="0">
                <a:solidFill>
                  <a:schemeClr val="dk1"/>
                </a:solidFill>
              </a:rPr>
              <a:t> </a:t>
            </a:r>
            <a:r>
              <a:rPr lang="en" u="sng" dirty="0">
                <a:solidFill>
                  <a:srgbClr val="1155CC"/>
                </a:solidFill>
                <a:hlinkClick r:id="rId10"/>
              </a:rPr>
              <a:t>patrick.fuhrmann@desy.de</a:t>
            </a:r>
            <a:r>
              <a:rPr lang="en" dirty="0">
                <a:solidFill>
                  <a:schemeClr val="dk1"/>
                </a:solidFill>
              </a:rPr>
              <a:t> and </a:t>
            </a:r>
            <a:r>
              <a:rPr lang="en" u="sng" dirty="0">
                <a:solidFill>
                  <a:schemeClr val="accent5"/>
                </a:solidFill>
                <a:hlinkClick r:id="rId11"/>
              </a:rPr>
              <a:t>volker.guelzow@desy.de</a:t>
            </a:r>
            <a:endParaRPr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" dirty="0">
                <a:solidFill>
                  <a:schemeClr val="dk1"/>
                </a:solidFill>
              </a:rPr>
              <a:t>(Fusion) </a:t>
            </a:r>
            <a:r>
              <a:rPr lang="en" u="sng" dirty="0">
                <a:solidFill>
                  <a:srgbClr val="1155CC"/>
                </a:solidFill>
                <a:hlinkClick r:id="rId12"/>
              </a:rPr>
              <a:t>PROMINENCE</a:t>
            </a: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152" name="Google Shape;152;p30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809699" y="1429200"/>
            <a:ext cx="1822825" cy="25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Communications Team role in EOSC launch	</a:t>
            </a:r>
            <a:endParaRPr/>
          </a:p>
        </p:txBody>
      </p:sp>
      <p:sp>
        <p:nvSpPr>
          <p:cNvPr id="175" name="Google Shape;175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Common purpose communication  </a:t>
            </a:r>
            <a:endParaRPr/>
          </a:p>
        </p:txBody>
      </p:sp>
      <p:pic>
        <p:nvPicPr>
          <p:cNvPr id="176" name="Google Shape;176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72000" y="1594963"/>
            <a:ext cx="5871998" cy="3302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956481"/>
            <a:ext cx="4631249" cy="2579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3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448125" y="2529325"/>
            <a:ext cx="4210874" cy="2368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8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 Campaign</a:t>
            </a:r>
            <a:endParaRPr/>
          </a:p>
        </p:txBody>
      </p:sp>
      <p:sp>
        <p:nvSpPr>
          <p:cNvPr id="135" name="Google Shape;135;p28"/>
          <p:cNvSpPr txBox="1">
            <a:spLocks noGrp="1"/>
          </p:cNvSpPr>
          <p:nvPr>
            <p:ph type="body" idx="1"/>
          </p:nvPr>
        </p:nvSpPr>
        <p:spPr>
          <a:xfrm>
            <a:off x="311700" y="1429200"/>
            <a:ext cx="8520600" cy="304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136" name="Google Shape;136;p28"/>
          <p:cNvPicPr preferRelativeResize="0"/>
          <p:nvPr/>
        </p:nvPicPr>
        <p:blipFill rotWithShape="1">
          <a:blip r:embed="rId3">
            <a:alphaModFix/>
          </a:blip>
          <a:srcRect l="6523" t="8481" r="19099" b="6827"/>
          <a:stretch/>
        </p:blipFill>
        <p:spPr>
          <a:xfrm>
            <a:off x="367147" y="1474925"/>
            <a:ext cx="4343400" cy="2653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45;p29"/>
          <p:cNvPicPr preferRelativeResize="0"/>
          <p:nvPr/>
        </p:nvPicPr>
        <p:blipFill rotWithShape="1">
          <a:blip r:embed="rId4">
            <a:alphaModFix/>
          </a:blip>
          <a:srcRect l="8107" t="9690" r="12148" b="4995"/>
          <a:stretch/>
        </p:blipFill>
        <p:spPr>
          <a:xfrm>
            <a:off x="4717500" y="45271"/>
            <a:ext cx="4357255" cy="250074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44;p29"/>
          <p:cNvPicPr preferRelativeResize="0"/>
          <p:nvPr/>
        </p:nvPicPr>
        <p:blipFill rotWithShape="1">
          <a:blip r:embed="rId5">
            <a:alphaModFix/>
          </a:blip>
          <a:srcRect l="8724" t="10071" r="20405" b="1069"/>
          <a:stretch/>
        </p:blipFill>
        <p:spPr>
          <a:xfrm>
            <a:off x="4835251" y="1779237"/>
            <a:ext cx="3872345" cy="260465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3;p29"/>
          <p:cNvPicPr preferRelativeResize="0"/>
          <p:nvPr/>
        </p:nvPicPr>
        <p:blipFill rotWithShape="1">
          <a:blip r:embed="rId6">
            <a:alphaModFix/>
          </a:blip>
          <a:srcRect l="6685" t="7560" r="12115" b="145"/>
          <a:stretch/>
        </p:blipFill>
        <p:spPr>
          <a:xfrm>
            <a:off x="4835251" y="2850330"/>
            <a:ext cx="4828309" cy="2944092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l="11273" t="37372" r="10888" b="39169"/>
          <a:stretch/>
        </p:blipFill>
        <p:spPr>
          <a:xfrm>
            <a:off x="155850" y="1077424"/>
            <a:ext cx="8832300" cy="142797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EOSC Portal Editorial Board (EEB) </a:t>
            </a:r>
            <a:endParaRPr dirty="0"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>
            <a:off x="671944" y="3816926"/>
            <a:ext cx="8160355" cy="656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lang="en"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lang="en" sz="1100" dirty="0">
              <a:solidFill>
                <a:schemeClr val="dk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D228C28-9138-411F-8CF5-714D094161D2}"/>
              </a:ext>
            </a:extLst>
          </p:cNvPr>
          <p:cNvSpPr txBox="1"/>
          <p:nvPr/>
        </p:nvSpPr>
        <p:spPr>
          <a:xfrm>
            <a:off x="311699" y="1474926"/>
            <a:ext cx="8411971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Set up during the summer 2018 to create the content for the EOSC Portal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Meets virtually every 3 weeks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Composed by representatives of the projects working on building the EOSC Portal, namely OpenAIRE, EOSC-hub, eInfraCentral and EOSCpilot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dirty="0"/>
          </a:p>
        </p:txBody>
      </p:sp>
      <p:graphicFrame>
        <p:nvGraphicFramePr>
          <p:cNvPr id="4" name="Πίνακας 3">
            <a:extLst>
              <a:ext uri="{FF2B5EF4-FFF2-40B4-BE49-F238E27FC236}">
                <a16:creationId xmlns:a16="http://schemas.microsoft.com/office/drawing/2014/main" id="{7D9C7B87-A08C-4131-AB86-189DDB6BD9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95927218"/>
              </p:ext>
            </p:extLst>
          </p:nvPr>
        </p:nvGraphicFramePr>
        <p:xfrm>
          <a:off x="855407" y="2677976"/>
          <a:ext cx="5095568" cy="1900046"/>
        </p:xfrm>
        <a:graphic>
          <a:graphicData uri="http://schemas.openxmlformats.org/drawingml/2006/table">
            <a:tbl>
              <a:tblPr/>
              <a:tblGrid>
                <a:gridCol w="2176584">
                  <a:extLst>
                    <a:ext uri="{9D8B030D-6E8A-4147-A177-3AD203B41FA5}">
                      <a16:colId xmlns:a16="http://schemas.microsoft.com/office/drawing/2014/main" val="3426143134"/>
                    </a:ext>
                  </a:extLst>
                </a:gridCol>
                <a:gridCol w="2918984">
                  <a:extLst>
                    <a:ext uri="{9D8B030D-6E8A-4147-A177-3AD203B41FA5}">
                      <a16:colId xmlns:a16="http://schemas.microsoft.com/office/drawing/2014/main" val="2637284146"/>
                    </a:ext>
                  </a:extLst>
                </a:gridCol>
              </a:tblGrid>
              <a:tr h="2531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Members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Project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131384"/>
                  </a:ext>
                </a:extLst>
              </a:tr>
              <a:tr h="2531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Jelen Angelis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eIC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1615248"/>
                  </a:ext>
                </a:extLst>
              </a:tr>
              <a:tr h="2531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 Coelho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EOSC-hub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77764783"/>
                  </a:ext>
                </a:extLst>
              </a:tr>
              <a:tr h="3912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Ilaria Fava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EOSCpilot/OpenAIRE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57690594"/>
                  </a:ext>
                </a:extLst>
              </a:tr>
              <a:tr h="253144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Sara Garavelli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EOSC-hub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82104853"/>
                  </a:ext>
                </a:extLst>
              </a:tr>
              <a:tr h="39122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Kalliroi Mavrantoni</a:t>
                      </a:r>
                      <a:endParaRPr lang="en-US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OpenAIRE</a:t>
                      </a:r>
                      <a:endParaRPr lang="en-US" dirty="0">
                        <a:effectLst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7321134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D7E44B2D-59B2-4ACF-97F9-91548434A9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976653" y="2422636"/>
            <a:ext cx="20247290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/>
            </a:r>
            <a:br>
              <a:rPr kumimoji="0" lang="el-GR" altLang="el-GR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altLang="el-G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1"/>
          <p:cNvSpPr txBox="1">
            <a:spLocks noGrp="1"/>
          </p:cNvSpPr>
          <p:nvPr>
            <p:ph type="title"/>
          </p:nvPr>
        </p:nvSpPr>
        <p:spPr>
          <a:xfrm>
            <a:off x="311700" y="9022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Content Publication Rules </a:t>
            </a:r>
            <a:endParaRPr dirty="0"/>
          </a:p>
        </p:txBody>
      </p:sp>
      <p:sp>
        <p:nvSpPr>
          <p:cNvPr id="158" name="Google Shape;158;p31"/>
          <p:cNvSpPr txBox="1">
            <a:spLocks noGrp="1"/>
          </p:cNvSpPr>
          <p:nvPr>
            <p:ph type="body" idx="1"/>
          </p:nvPr>
        </p:nvSpPr>
        <p:spPr>
          <a:xfrm>
            <a:off x="671944" y="3816926"/>
            <a:ext cx="8160355" cy="6560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lang="en" sz="1100" dirty="0">
              <a:solidFill>
                <a:schemeClr val="dk1"/>
              </a:solidFill>
            </a:endParaRPr>
          </a:p>
          <a:p>
            <a:pPr marL="457200" lvl="0" indent="-298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endParaRPr lang="en" sz="1100" dirty="0">
              <a:solidFill>
                <a:schemeClr val="dk1"/>
              </a:solidFill>
            </a:endParaRPr>
          </a:p>
        </p:txBody>
      </p:sp>
      <p:graphicFrame>
        <p:nvGraphicFramePr>
          <p:cNvPr id="2" name="Diagram 1"/>
          <p:cNvGraphicFramePr/>
          <p:nvPr>
            <p:extLst/>
          </p:nvPr>
        </p:nvGraphicFramePr>
        <p:xfrm>
          <a:off x="377536" y="82543"/>
          <a:ext cx="8388927" cy="45909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040574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383</Words>
  <Application>Microsoft Office PowerPoint</Application>
  <PresentationFormat>On-screen Show (16:9)</PresentationFormat>
  <Paragraphs>90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Wingdings</vt:lpstr>
      <vt:lpstr>Simple Light</vt:lpstr>
      <vt:lpstr>Simple Light</vt:lpstr>
      <vt:lpstr>EOSC Portal Editorial Board </vt:lpstr>
      <vt:lpstr>The EOSC Portal Editorial Board</vt:lpstr>
      <vt:lpstr>PowerPoint Presentation</vt:lpstr>
      <vt:lpstr>Activities</vt:lpstr>
      <vt:lpstr>Launch Activities</vt:lpstr>
      <vt:lpstr>Communications Team role in EOSC launch </vt:lpstr>
      <vt:lpstr>PR Campaign</vt:lpstr>
      <vt:lpstr>EOSC Portal Editorial Board (EEB) </vt:lpstr>
      <vt:lpstr>Content Publication Rules </vt:lpstr>
      <vt:lpstr>EEB – Social media management</vt:lpstr>
      <vt:lpstr>Next Steps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EOSC Portal Editorial Board</dc:title>
  <dc:creator>Najla Rettberg</dc:creator>
  <cp:lastModifiedBy>Najila Rettberg</cp:lastModifiedBy>
  <cp:revision>14</cp:revision>
  <dcterms:modified xsi:type="dcterms:W3CDTF">2019-01-24T13:48:52Z</dcterms:modified>
</cp:coreProperties>
</file>